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3" d="100"/>
          <a:sy n="43" d="100"/>
        </p:scale>
        <p:origin x="7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rya\Downloads\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Top 5 Content Categories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Sheet2!$A$4:$A$9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0-4B0F-A20A-E16A877379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1536416"/>
        <c:axId val="2041537376"/>
      </c:barChart>
      <c:catAx>
        <c:axId val="204153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537376"/>
        <c:crosses val="autoZero"/>
        <c:auto val="1"/>
        <c:lblAlgn val="ctr"/>
        <c:lblOffset val="100"/>
        <c:noMultiLvlLbl val="0"/>
      </c:catAx>
      <c:valAx>
        <c:axId val="204153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536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228600" lvl="0" indent="-228600">
              <a:buAutoNum type="arabicPeriod"/>
            </a:pPr>
            <a:r>
              <a:rPr lang="en-US" b="0" i="0" dirty="0">
                <a:solidFill>
                  <a:srgbClr val="3F3F3F"/>
                </a:solidFill>
                <a:effectLst/>
                <a:latin typeface="DM Sans" pitchFamily="2" charset="0"/>
              </a:rPr>
              <a:t>The popularity of different content categories</a:t>
            </a:r>
          </a:p>
          <a:p>
            <a:pPr marL="228600" lvl="0" indent="-228600">
              <a:buAutoNum type="arabicPeriod"/>
            </a:pPr>
            <a:r>
              <a:rPr lang="en-US" b="0" i="0" dirty="0">
                <a:solidFill>
                  <a:srgbClr val="3F3F3F"/>
                </a:solidFill>
                <a:effectLst/>
                <a:latin typeface="DM Sans" pitchFamily="2" charset="0"/>
              </a:rPr>
              <a:t>Which is getting positive reviews </a:t>
            </a:r>
          </a:p>
          <a:p>
            <a:pPr marL="228600" lvl="0" indent="-228600">
              <a:buAutoNum type="arabicPeriod"/>
            </a:pPr>
            <a:r>
              <a:rPr lang="en-US" b="0" i="0" dirty="0">
                <a:solidFill>
                  <a:srgbClr val="3F3F3F"/>
                </a:solidFill>
                <a:effectLst/>
                <a:latin typeface="DM Sans" pitchFamily="2" charset="0"/>
              </a:rPr>
              <a:t>It is the best decision making for future productivity in categories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DM Sans" pitchFamily="2" charset="0"/>
              </a:rPr>
              <a:t>Andrew Fleming (Chief Technical Architect)</a:t>
            </a:r>
          </a:p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IN" b="0" i="0" dirty="0">
                <a:solidFill>
                  <a:srgbClr val="000000"/>
                </a:solidFill>
                <a:effectLst/>
                <a:latin typeface="DM Sans" pitchFamily="2" charset="0"/>
              </a:rPr>
              <a:t> (Senior Principle) </a:t>
            </a:r>
          </a:p>
          <a:p>
            <a:pPr lvl="0"/>
            <a:r>
              <a:rPr lang="en-IN" b="0" i="0" dirty="0">
                <a:solidFill>
                  <a:srgbClr val="000000"/>
                </a:solidFill>
                <a:effectLst/>
                <a:latin typeface="DM Sans" pitchFamily="2" charset="0"/>
              </a:rPr>
              <a:t>Surya Teja (Data Analyst)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228600" lvl="0" indent="-228600">
              <a:buAutoNum type="arabicPeriod"/>
            </a:pPr>
            <a:r>
              <a:rPr lang="en-US" dirty="0"/>
              <a:t>Data Cleaning: Deleted unwanted data and changed the format of the data using filter and sorting methods </a:t>
            </a:r>
          </a:p>
          <a:p>
            <a:pPr marL="228600" lvl="0" indent="-228600">
              <a:buAutoNum type="arabicPeriod"/>
            </a:pPr>
            <a:r>
              <a:rPr lang="en-US" dirty="0"/>
              <a:t>Data Modeling: Connecting Data sets using VLOOKUP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24000" y="2933700"/>
            <a:ext cx="7543368" cy="427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rgbClr val="3F3F3F"/>
                </a:solidFill>
                <a:latin typeface="DM Sans" panose="020F0502020204030204" pitchFamily="2" charset="0"/>
              </a:rPr>
              <a:t>Social Buzz’s </a:t>
            </a:r>
          </a:p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rgbClr val="3F3F3F"/>
                </a:solidFill>
                <a:latin typeface="DM Sans" panose="020F0502020204030204" pitchFamily="2" charset="0"/>
              </a:rPr>
              <a:t>Popularity</a:t>
            </a:r>
          </a:p>
          <a:p>
            <a:pPr algn="ctr">
              <a:lnSpc>
                <a:spcPts val="11059"/>
              </a:lnSpc>
            </a:pPr>
            <a:r>
              <a:rPr lang="en-US" sz="8800" spc="-105" dirty="0">
                <a:solidFill>
                  <a:srgbClr val="3F3F3F"/>
                </a:solidFill>
                <a:latin typeface="DM Sans" panose="020F0502020204030204" pitchFamily="2" charset="0"/>
              </a:rPr>
              <a:t>Rate</a:t>
            </a:r>
            <a:endParaRPr lang="en-US" sz="88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89094-F4B8-BAF1-6EBD-91B3632B9D32}"/>
              </a:ext>
            </a:extLst>
          </p:cNvPr>
          <p:cNvSpPr txBox="1"/>
          <p:nvPr/>
        </p:nvSpPr>
        <p:spPr>
          <a:xfrm>
            <a:off x="11719747" y="8506480"/>
            <a:ext cx="428225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ysClr val="windowText" lastClr="000000"/>
                </a:solidFill>
              </a:rPr>
              <a:t>Author: Surya Teja Mukka</a:t>
            </a:r>
          </a:p>
          <a:p>
            <a:r>
              <a:rPr lang="en-US" sz="2800" b="1" dirty="0">
                <a:solidFill>
                  <a:sysClr val="windowText" lastClr="000000"/>
                </a:solidFill>
              </a:rPr>
              <a:t>Date: 09-11-2024</a:t>
            </a:r>
            <a:endParaRPr lang="en-IN" sz="28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086533" y="1181100"/>
            <a:ext cx="5677467" cy="2632195"/>
            <a:chOff x="0" y="-47625"/>
            <a:chExt cx="7569956" cy="3509596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3509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40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Analysis:</a:t>
              </a:r>
            </a:p>
            <a:p>
              <a:pPr>
                <a:lnSpc>
                  <a:spcPts val="2940"/>
                </a:lnSpc>
              </a:pPr>
              <a:br>
                <a:rPr lang="en-US" sz="36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r>
                <a:rPr lang="en-US" sz="36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Animals and Science are the two popular categories of content. Shows that users attract “fun” in science and “cuteness” from animals 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8" name="TextBox 12">
            <a:extLst>
              <a:ext uri="{FF2B5EF4-FFF2-40B4-BE49-F238E27FC236}">
                <a16:creationId xmlns:a16="http://schemas.microsoft.com/office/drawing/2014/main" id="{0CD9695D-83CF-FDD7-7AB4-30FF13C6BC1E}"/>
              </a:ext>
            </a:extLst>
          </p:cNvPr>
          <p:cNvSpPr txBox="1"/>
          <p:nvPr/>
        </p:nvSpPr>
        <p:spPr>
          <a:xfrm>
            <a:off x="11125200" y="7655449"/>
            <a:ext cx="5677467" cy="5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C51268D8-1AA4-A921-25BC-5499D8FA4CBB}"/>
              </a:ext>
            </a:extLst>
          </p:cNvPr>
          <p:cNvGrpSpPr/>
          <p:nvPr/>
        </p:nvGrpSpPr>
        <p:grpSpPr>
          <a:xfrm>
            <a:off x="11125200" y="4533900"/>
            <a:ext cx="6210300" cy="1888402"/>
            <a:chOff x="0" y="-47625"/>
            <a:chExt cx="7569956" cy="2517871"/>
          </a:xfrm>
        </p:grpSpPr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E00C7D39-7377-5C30-ABB5-A2D5470F9C79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04BD6957-0116-E8D1-0281-E981DE9D7832}"/>
                </a:ext>
              </a:extLst>
            </p:cNvPr>
            <p:cNvSpPr txBox="1"/>
            <p:nvPr/>
          </p:nvSpPr>
          <p:spPr>
            <a:xfrm>
              <a:off x="0" y="-47625"/>
              <a:ext cx="7569956" cy="2517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6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“food and Healthy Eating” together have high reactions compared to the animals. Also, the Month with the most post reactions is May is “2138”.</a:t>
              </a: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F77CBD78-785F-6D08-E387-0A21CCB48067}"/>
              </a:ext>
            </a:extLst>
          </p:cNvPr>
          <p:cNvGrpSpPr/>
          <p:nvPr/>
        </p:nvGrpSpPr>
        <p:grpSpPr>
          <a:xfrm>
            <a:off x="11163300" y="7141298"/>
            <a:ext cx="6210300" cy="1888402"/>
            <a:chOff x="0" y="-47625"/>
            <a:chExt cx="7569956" cy="2517871"/>
          </a:xfrm>
        </p:grpSpPr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BF364AAC-82E5-0EC6-9464-CCA276910BF0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B01AF7B0-B8AA-DF84-DDB3-BABA1A154A48}"/>
                </a:ext>
              </a:extLst>
            </p:cNvPr>
            <p:cNvSpPr txBox="1"/>
            <p:nvPr/>
          </p:nvSpPr>
          <p:spPr>
            <a:xfrm>
              <a:off x="0" y="-47625"/>
              <a:ext cx="7569956" cy="2517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36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What is the Next Step?</a:t>
              </a:r>
            </a:p>
            <a:p>
              <a:pPr>
                <a:lnSpc>
                  <a:spcPts val="2940"/>
                </a:lnSpc>
              </a:pPr>
              <a:br>
                <a:rPr lang="en-US" sz="36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</a:br>
              <a:r>
                <a:rPr lang="en-US" sz="36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Let’s take a large scale data set to know real-time challenge in business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C25F93-4A3E-E1FD-1754-3A98DECC7D29}"/>
              </a:ext>
            </a:extLst>
          </p:cNvPr>
          <p:cNvSpPr txBox="1"/>
          <p:nvPr/>
        </p:nvSpPr>
        <p:spPr>
          <a:xfrm>
            <a:off x="8436953" y="2781300"/>
            <a:ext cx="7336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Roboto" panose="020F0502020204030204" pitchFamily="2" charset="0"/>
              </a:rPr>
              <a:t>Social Buzz is a fast growing technology unicorn that need to adapt quickly to it's global scale. Accenture has begun a 3 month POC focusing on these tasks:</a:t>
            </a:r>
          </a:p>
          <a:p>
            <a:endParaRPr lang="en-US" sz="2400" dirty="0">
              <a:latin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An audit of Social Buzz's big data practice</a:t>
            </a:r>
            <a:endParaRPr lang="en-US" sz="2400" b="0" i="0" dirty="0">
              <a:effectLst/>
              <a:latin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Recommendations for a successful IPO</a:t>
            </a:r>
            <a:endParaRPr lang="en-US" sz="2400" dirty="0">
              <a:latin typeface="Roboto" panose="020F050202020403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Analysis to find Social Buzz's top 5 most popular categories of content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3C507-078B-A297-CFD6-E5EA3D0534EC}"/>
              </a:ext>
            </a:extLst>
          </p:cNvPr>
          <p:cNvSpPr txBox="1"/>
          <p:nvPr/>
        </p:nvSpPr>
        <p:spPr>
          <a:xfrm>
            <a:off x="2289288" y="6164640"/>
            <a:ext cx="677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Analysis to find Social Buzz’s top 5 most popular categories of content for over 1,00,000 posts per 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614F0-BBD0-498A-7453-1442C39175C3}"/>
              </a:ext>
            </a:extLst>
          </p:cNvPr>
          <p:cNvSpPr txBox="1"/>
          <p:nvPr/>
        </p:nvSpPr>
        <p:spPr>
          <a:xfrm>
            <a:off x="2316802" y="5001280"/>
            <a:ext cx="7310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There is 1,00,000 posts every day, the problem is the top capitalization for their data?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A2ABD87-43FC-C0CE-D9A7-33EFE63922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614" y="6970982"/>
            <a:ext cx="2045288" cy="2045288"/>
          </a:xfrm>
          <a:prstGeom prst="flowChartConnector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030C2D-706A-97D7-2E59-C76D2DCA0A9B}"/>
              </a:ext>
            </a:extLst>
          </p:cNvPr>
          <p:cNvSpPr txBox="1"/>
          <p:nvPr/>
        </p:nvSpPr>
        <p:spPr>
          <a:xfrm>
            <a:off x="14325600" y="1866900"/>
            <a:ext cx="35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DM Sans" pitchFamily="2" charset="0"/>
              </a:rPr>
              <a:t>Andrew Fleming</a:t>
            </a:r>
            <a:br>
              <a:rPr lang="en-US" b="1" i="0" dirty="0">
                <a:solidFill>
                  <a:srgbClr val="000000"/>
                </a:solidFill>
                <a:effectLst/>
                <a:latin typeface="DM Sans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DM Sans" pitchFamily="2" charset="0"/>
              </a:rPr>
              <a:t>(Chief Technical Architect)</a:t>
            </a:r>
            <a:endParaRPr lang="en-IN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27B386-7128-3C34-0062-476E47C07A4B}"/>
              </a:ext>
            </a:extLst>
          </p:cNvPr>
          <p:cNvSpPr txBox="1"/>
          <p:nvPr/>
        </p:nvSpPr>
        <p:spPr>
          <a:xfrm>
            <a:off x="14401800" y="47625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IN" b="1" i="0" dirty="0">
                <a:solidFill>
                  <a:srgbClr val="000000"/>
                </a:solidFill>
                <a:effectLst/>
                <a:latin typeface="DM Sans" pitchFamily="2" charset="0"/>
              </a:rPr>
              <a:t> </a:t>
            </a:r>
            <a:br>
              <a:rPr lang="en-IN" b="1" i="0" dirty="0">
                <a:solidFill>
                  <a:srgbClr val="000000"/>
                </a:solidFill>
                <a:effectLst/>
                <a:latin typeface="DM Sans" pitchFamily="2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DM Sans" pitchFamily="2" charset="0"/>
              </a:rPr>
              <a:t>(Senior Principle)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C83E54-82DF-C48F-69CF-8FBBC529BE67}"/>
              </a:ext>
            </a:extLst>
          </p:cNvPr>
          <p:cNvSpPr txBox="1"/>
          <p:nvPr/>
        </p:nvSpPr>
        <p:spPr>
          <a:xfrm>
            <a:off x="14478000" y="78105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i="0" dirty="0">
                <a:solidFill>
                  <a:srgbClr val="000000"/>
                </a:solidFill>
                <a:effectLst/>
                <a:latin typeface="DM Sans" pitchFamily="2" charset="0"/>
              </a:rPr>
              <a:t>Surya Teja </a:t>
            </a:r>
            <a:br>
              <a:rPr lang="en-IN" b="1" i="0" dirty="0">
                <a:solidFill>
                  <a:srgbClr val="000000"/>
                </a:solidFill>
                <a:effectLst/>
                <a:latin typeface="DM Sans" pitchFamily="2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DM Sans" pitchFamily="2" charset="0"/>
              </a:rPr>
              <a:t>(Data Analyst)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B0675B-1BF9-334B-BD5F-F05EA540944B}"/>
              </a:ext>
            </a:extLst>
          </p:cNvPr>
          <p:cNvSpPr txBox="1"/>
          <p:nvPr/>
        </p:nvSpPr>
        <p:spPr>
          <a:xfrm>
            <a:off x="3860431" y="1372359"/>
            <a:ext cx="3278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D8D820-F6D8-9C1D-34F4-77F6FD83DB00}"/>
              </a:ext>
            </a:extLst>
          </p:cNvPr>
          <p:cNvSpPr txBox="1"/>
          <p:nvPr/>
        </p:nvSpPr>
        <p:spPr>
          <a:xfrm>
            <a:off x="5995798" y="2915182"/>
            <a:ext cx="276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2D330C-3D5B-A930-7DD1-077E8A356025}"/>
              </a:ext>
            </a:extLst>
          </p:cNvPr>
          <p:cNvSpPr txBox="1"/>
          <p:nvPr/>
        </p:nvSpPr>
        <p:spPr>
          <a:xfrm>
            <a:off x="7941755" y="4611934"/>
            <a:ext cx="276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717647-8C7D-E380-8139-CCCF9287527B}"/>
              </a:ext>
            </a:extLst>
          </p:cNvPr>
          <p:cNvSpPr txBox="1"/>
          <p:nvPr/>
        </p:nvSpPr>
        <p:spPr>
          <a:xfrm>
            <a:off x="9994780" y="6268514"/>
            <a:ext cx="276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E686CA-405D-8FFB-B4F0-02332B5C81CA}"/>
              </a:ext>
            </a:extLst>
          </p:cNvPr>
          <p:cNvSpPr txBox="1"/>
          <p:nvPr/>
        </p:nvSpPr>
        <p:spPr>
          <a:xfrm>
            <a:off x="11578642" y="8114277"/>
            <a:ext cx="276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A629A7-F7D2-4C70-EC6B-C07DA2A0E08B}"/>
              </a:ext>
            </a:extLst>
          </p:cNvPr>
          <p:cNvSpPr txBox="1"/>
          <p:nvPr/>
        </p:nvSpPr>
        <p:spPr>
          <a:xfrm>
            <a:off x="1720990" y="4240940"/>
            <a:ext cx="3943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Total Unique Categories:</a:t>
            </a:r>
          </a:p>
          <a:p>
            <a:pPr algn="ctr"/>
            <a:r>
              <a:rPr lang="en-IN" sz="2800" b="1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62702-E28E-D261-2A34-3F020340A0A7}"/>
              </a:ext>
            </a:extLst>
          </p:cNvPr>
          <p:cNvSpPr txBox="1"/>
          <p:nvPr/>
        </p:nvSpPr>
        <p:spPr>
          <a:xfrm>
            <a:off x="6647961" y="4265593"/>
            <a:ext cx="3943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Top Category Reactions:</a:t>
            </a:r>
          </a:p>
          <a:p>
            <a:pPr algn="ctr"/>
            <a:r>
              <a:rPr lang="en-IN" sz="2800" b="1" dirty="0"/>
              <a:t>Animals (1890)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CA451-E2D3-F1BB-0F16-FF72FE2D8C4E}"/>
              </a:ext>
            </a:extLst>
          </p:cNvPr>
          <p:cNvSpPr txBox="1"/>
          <p:nvPr/>
        </p:nvSpPr>
        <p:spPr>
          <a:xfrm>
            <a:off x="11829561" y="4305300"/>
            <a:ext cx="5086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The month with Most Reactions:</a:t>
            </a:r>
          </a:p>
          <a:p>
            <a:pPr algn="ctr"/>
            <a:r>
              <a:rPr lang="en-IN" sz="2800" b="1" dirty="0"/>
              <a:t>May(2138)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667685E-50F6-885D-FC06-F1C510C98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191466"/>
              </p:ext>
            </p:extLst>
          </p:nvPr>
        </p:nvGraphicFramePr>
        <p:xfrm>
          <a:off x="4211564" y="2023500"/>
          <a:ext cx="97488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9ADE8D3-D080-9EFA-985C-E2CE665C67B0}"/>
              </a:ext>
            </a:extLst>
          </p:cNvPr>
          <p:cNvSpPr txBox="1"/>
          <p:nvPr/>
        </p:nvSpPr>
        <p:spPr>
          <a:xfrm>
            <a:off x="3886200" y="3248442"/>
            <a:ext cx="1311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latin typeface="DM Sans" pitchFamily="2" charset="0"/>
              </a:rPr>
              <a:t>T</a:t>
            </a:r>
            <a:r>
              <a:rPr lang="en-US" sz="6000" b="0" i="0" dirty="0">
                <a:solidFill>
                  <a:srgbClr val="000000"/>
                </a:solidFill>
                <a:effectLst/>
                <a:latin typeface="DM Sans" pitchFamily="2" charset="0"/>
              </a:rPr>
              <a:t>he month with the most Reactions:</a:t>
            </a:r>
          </a:p>
          <a:p>
            <a:pPr algn="ctr"/>
            <a:r>
              <a:rPr lang="en-US" sz="6000" dirty="0">
                <a:solidFill>
                  <a:srgbClr val="FF0000"/>
                </a:solidFill>
                <a:latin typeface="DM Sans" pitchFamily="2" charset="0"/>
              </a:rPr>
              <a:t>May(2138)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372</Words>
  <Application>Microsoft Office PowerPoint</Application>
  <PresentationFormat>Custom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DM Sans</vt:lpstr>
      <vt:lpstr>Clear Sans Regular Bold</vt:lpstr>
      <vt:lpstr>Roboto</vt:lpstr>
      <vt:lpstr>Graphik 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mukka surya teja</cp:lastModifiedBy>
  <cp:revision>24</cp:revision>
  <dcterms:created xsi:type="dcterms:W3CDTF">2006-08-16T00:00:00Z</dcterms:created>
  <dcterms:modified xsi:type="dcterms:W3CDTF">2024-11-09T06:43:03Z</dcterms:modified>
  <dc:identifier>DAEhDyfaYKE</dc:identifier>
</cp:coreProperties>
</file>