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3460750" cx="4610100"/>
  <p:notesSz cx="4610100" cy="346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1997075" cy="17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2611438" y="0"/>
            <a:ext cx="1997075" cy="17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pmg.csail.mit.edu/papers/osdi99.pdf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pmg.csail.mit.edu/papers/osdi99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top tier, </a:t>
            </a:r>
            <a:r>
              <a:rPr lang="en-IN" sz="11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Practical Byzantine Fault Tolerance</a:t>
            </a:r>
            <a:r>
              <a:rPr lang="en-IN"/>
              <a:t>    f =1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/>
              <a:t>well behaved externalize correct, 2 issues :externalizing diff values, nodes can actually externalize values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1144588" y="685800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4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5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8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9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20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21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22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23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24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5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prop1- irrefutable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prop2- finite amount of time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prop3 - theorem 11</a:t>
            </a:r>
            <a:endParaRPr/>
          </a:p>
        </p:txBody>
      </p:sp>
      <p:sp>
        <p:nvSpPr>
          <p:cNvPr id="217" name="Google Shape;217;p25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6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26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7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27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9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29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1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31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2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32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3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33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34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34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35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36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8b2695200_0_0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8b2695200_0_0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48b2695200_0_0:notes"/>
          <p:cNvSpPr txBox="1"/>
          <p:nvPr>
            <p:ph idx="12" type="sldNum"/>
          </p:nvPr>
        </p:nvSpPr>
        <p:spPr>
          <a:xfrm>
            <a:off x="2611438" y="3287713"/>
            <a:ext cx="1997100" cy="17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addresses</a:t>
            </a:r>
            <a:r>
              <a:rPr lang="en-IN"/>
              <a:t> the problems involved in updating replicated states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traditional majority-based quorums do not work, malicious parties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each update by a unique slot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Node v, slot i, change x.  Draw on board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Quorum:A quorum is a set of nodes sufficient to reach agreement.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hlink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2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1044346" y="88008"/>
            <a:ext cx="252140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270395" y="1059495"/>
            <a:ext cx="3887470" cy="2040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8C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4291431" y="3318188"/>
            <a:ext cx="253364" cy="134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/ 40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157153" y="1293906"/>
            <a:ext cx="4295803" cy="5881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262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2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2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2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2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2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2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2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622"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57149" y="1906911"/>
            <a:ext cx="4295803" cy="401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C47"/>
              </a:buClr>
              <a:buSzPts val="2800"/>
              <a:buFont typeface="Arial"/>
              <a:buNone/>
              <a:defRPr sz="141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141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141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141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141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141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141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141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1412"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4271531" y="3137596"/>
            <a:ext cx="276636" cy="264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57149" y="299430"/>
            <a:ext cx="4295803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57149" y="775431"/>
            <a:ext cx="4295803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C47"/>
              </a:buClr>
              <a:buSzPts val="1800"/>
              <a:buFont typeface="Arial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807"/>
              </a:spcBef>
              <a:spcAft>
                <a:spcPts val="0"/>
              </a:spcAft>
              <a:buSzPts val="1400"/>
              <a:buFont typeface="Calibri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807"/>
              </a:spcBef>
              <a:spcAft>
                <a:spcPts val="0"/>
              </a:spcAft>
              <a:buSzPts val="1400"/>
              <a:buFont typeface="Calibri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807"/>
              </a:spcBef>
              <a:spcAft>
                <a:spcPts val="0"/>
              </a:spcAft>
              <a:buSzPts val="1400"/>
              <a:buFont typeface="Calibri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807"/>
              </a:spcBef>
              <a:spcAft>
                <a:spcPts val="0"/>
              </a:spcAft>
              <a:buSzPts val="1400"/>
              <a:buFont typeface="Calibri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807"/>
              </a:spcBef>
              <a:spcAft>
                <a:spcPts val="0"/>
              </a:spcAft>
              <a:buSzPts val="1400"/>
              <a:buFont typeface="Calibri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807"/>
              </a:spcBef>
              <a:spcAft>
                <a:spcPts val="0"/>
              </a:spcAft>
              <a:buSzPts val="1400"/>
              <a:buFont typeface="Calibri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807"/>
              </a:spcBef>
              <a:spcAft>
                <a:spcPts val="0"/>
              </a:spcAft>
              <a:buSzPts val="1400"/>
              <a:buFont typeface="Calibri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807"/>
              </a:spcBef>
              <a:spcAft>
                <a:spcPts val="807"/>
              </a:spcAft>
              <a:buSzPts val="1400"/>
              <a:buFont typeface="Calibri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4271531" y="3137596"/>
            <a:ext cx="276636" cy="264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1977466" y="88008"/>
            <a:ext cx="65516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4291431" y="3318188"/>
            <a:ext cx="253364" cy="134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/ 40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044346" y="88008"/>
            <a:ext cx="252140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4291431" y="3318188"/>
            <a:ext cx="253364" cy="134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/ 40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044346" y="88008"/>
            <a:ext cx="252140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4291431" y="3318188"/>
            <a:ext cx="253364" cy="134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/ 40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4291431" y="3318188"/>
            <a:ext cx="253364" cy="134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/ 40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4608195" cy="374650"/>
          </a:xfrm>
          <a:custGeom>
            <a:rect b="b" l="l" r="r" t="t"/>
            <a:pathLst>
              <a:path extrusionOk="0" h="374650" w="4608195">
                <a:moveTo>
                  <a:pt x="0" y="374510"/>
                </a:moveTo>
                <a:lnTo>
                  <a:pt x="4608004" y="374510"/>
                </a:lnTo>
                <a:lnTo>
                  <a:pt x="4608004" y="0"/>
                </a:lnTo>
                <a:lnTo>
                  <a:pt x="0" y="0"/>
                </a:lnTo>
                <a:lnTo>
                  <a:pt x="0" y="374510"/>
                </a:lnTo>
                <a:close/>
              </a:path>
            </a:pathLst>
          </a:custGeom>
          <a:solidFill>
            <a:srgbClr val="599A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044346" y="88008"/>
            <a:ext cx="252140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70395" y="1059495"/>
            <a:ext cx="3887470" cy="2040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8C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4291431" y="3318188"/>
            <a:ext cx="253364" cy="134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/ 40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38301" y="912108"/>
            <a:ext cx="3324860" cy="28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700">
                <a:solidFill>
                  <a:srgbClr val="599AD4"/>
                </a:solidFill>
              </a:rPr>
              <a:t>The Stellar Consensus Protocol</a:t>
            </a:r>
            <a:endParaRPr sz="1700"/>
          </a:p>
        </p:txBody>
      </p:sp>
      <p:sp>
        <p:nvSpPr>
          <p:cNvPr id="57" name="Google Shape;57;p9"/>
          <p:cNvSpPr/>
          <p:nvPr/>
        </p:nvSpPr>
        <p:spPr>
          <a:xfrm>
            <a:off x="3198961" y="1685043"/>
            <a:ext cx="242160" cy="2104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3278244" y="1563705"/>
            <a:ext cx="223520" cy="267335"/>
          </a:xfrm>
          <a:custGeom>
            <a:rect b="b" l="l" r="r" t="t"/>
            <a:pathLst>
              <a:path extrusionOk="0" h="267335" w="223520">
                <a:moveTo>
                  <a:pt x="192527" y="0"/>
                </a:moveTo>
                <a:lnTo>
                  <a:pt x="154546" y="7410"/>
                </a:lnTo>
                <a:lnTo>
                  <a:pt x="110883" y="26488"/>
                </a:lnTo>
                <a:lnTo>
                  <a:pt x="75498" y="61241"/>
                </a:lnTo>
                <a:lnTo>
                  <a:pt x="50090" y="104174"/>
                </a:lnTo>
                <a:lnTo>
                  <a:pt x="28283" y="142341"/>
                </a:lnTo>
                <a:lnTo>
                  <a:pt x="2921" y="187756"/>
                </a:lnTo>
                <a:lnTo>
                  <a:pt x="0" y="195177"/>
                </a:lnTo>
                <a:lnTo>
                  <a:pt x="562" y="201379"/>
                </a:lnTo>
                <a:lnTo>
                  <a:pt x="78918" y="260509"/>
                </a:lnTo>
                <a:lnTo>
                  <a:pt x="93187" y="266921"/>
                </a:lnTo>
                <a:lnTo>
                  <a:pt x="99188" y="265367"/>
                </a:lnTo>
                <a:lnTo>
                  <a:pt x="139188" y="220819"/>
                </a:lnTo>
                <a:lnTo>
                  <a:pt x="167617" y="187338"/>
                </a:lnTo>
                <a:lnTo>
                  <a:pt x="199299" y="148841"/>
                </a:lnTo>
                <a:lnTo>
                  <a:pt x="219960" y="103671"/>
                </a:lnTo>
                <a:lnTo>
                  <a:pt x="223140" y="55950"/>
                </a:lnTo>
                <a:lnTo>
                  <a:pt x="217296" y="17531"/>
                </a:lnTo>
                <a:lnTo>
                  <a:pt x="210918" y="343"/>
                </a:lnTo>
                <a:lnTo>
                  <a:pt x="192527" y="0"/>
                </a:lnTo>
                <a:close/>
              </a:path>
              <a:path extrusionOk="0" h="267335" w="223520">
                <a:moveTo>
                  <a:pt x="210889" y="264"/>
                </a:moveTo>
                <a:close/>
              </a:path>
            </a:pathLst>
          </a:custGeom>
          <a:solidFill>
            <a:srgbClr val="DCF2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3272962" y="1565121"/>
            <a:ext cx="223520" cy="267335"/>
          </a:xfrm>
          <a:custGeom>
            <a:rect b="b" l="l" r="r" t="t"/>
            <a:pathLst>
              <a:path extrusionOk="0" h="267335" w="223520">
                <a:moveTo>
                  <a:pt x="210889" y="265"/>
                </a:moveTo>
                <a:lnTo>
                  <a:pt x="192528" y="0"/>
                </a:lnTo>
                <a:lnTo>
                  <a:pt x="154547" y="7410"/>
                </a:lnTo>
                <a:lnTo>
                  <a:pt x="110885" y="26488"/>
                </a:lnTo>
                <a:lnTo>
                  <a:pt x="75503" y="61240"/>
                </a:lnTo>
                <a:lnTo>
                  <a:pt x="50091" y="104174"/>
                </a:lnTo>
                <a:lnTo>
                  <a:pt x="28284" y="142340"/>
                </a:lnTo>
                <a:lnTo>
                  <a:pt x="2923" y="187754"/>
                </a:lnTo>
                <a:lnTo>
                  <a:pt x="0" y="195177"/>
                </a:lnTo>
                <a:lnTo>
                  <a:pt x="562" y="201378"/>
                </a:lnTo>
                <a:lnTo>
                  <a:pt x="4416" y="207010"/>
                </a:lnTo>
                <a:lnTo>
                  <a:pt x="11368" y="212723"/>
                </a:lnTo>
                <a:lnTo>
                  <a:pt x="16806" y="216569"/>
                </a:lnTo>
                <a:lnTo>
                  <a:pt x="24843" y="222256"/>
                </a:lnTo>
                <a:lnTo>
                  <a:pt x="34587" y="229150"/>
                </a:lnTo>
                <a:lnTo>
                  <a:pt x="45146" y="236619"/>
                </a:lnTo>
                <a:lnTo>
                  <a:pt x="55697" y="244086"/>
                </a:lnTo>
                <a:lnTo>
                  <a:pt x="93185" y="266922"/>
                </a:lnTo>
                <a:lnTo>
                  <a:pt x="99186" y="265368"/>
                </a:lnTo>
                <a:lnTo>
                  <a:pt x="139186" y="220820"/>
                </a:lnTo>
                <a:lnTo>
                  <a:pt x="167616" y="187339"/>
                </a:lnTo>
                <a:lnTo>
                  <a:pt x="199299" y="148842"/>
                </a:lnTo>
                <a:lnTo>
                  <a:pt x="219961" y="103671"/>
                </a:lnTo>
                <a:lnTo>
                  <a:pt x="223140" y="55950"/>
                </a:lnTo>
                <a:lnTo>
                  <a:pt x="217296" y="17531"/>
                </a:lnTo>
                <a:lnTo>
                  <a:pt x="210889" y="265"/>
                </a:lnTo>
              </a:path>
            </a:pathLst>
          </a:custGeom>
          <a:noFill/>
          <a:ln cap="flat" cmpd="sng" w="10750">
            <a:solidFill>
              <a:srgbClr val="5B6A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3366580" y="1619090"/>
            <a:ext cx="86231" cy="8627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3161358" y="1906272"/>
            <a:ext cx="57785" cy="81280"/>
          </a:xfrm>
          <a:custGeom>
            <a:rect b="b" l="l" r="r" t="t"/>
            <a:pathLst>
              <a:path extrusionOk="0" h="81280" w="57785">
                <a:moveTo>
                  <a:pt x="0" y="80938"/>
                </a:moveTo>
                <a:lnTo>
                  <a:pt x="57521" y="0"/>
                </a:lnTo>
              </a:path>
            </a:pathLst>
          </a:custGeom>
          <a:noFill/>
          <a:ln cap="flat" cmpd="sng" w="9525">
            <a:solidFill>
              <a:srgbClr val="9797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3194190" y="1930814"/>
            <a:ext cx="32384" cy="45720"/>
          </a:xfrm>
          <a:custGeom>
            <a:rect b="b" l="l" r="r" t="t"/>
            <a:pathLst>
              <a:path extrusionOk="0" h="45719" w="32385">
                <a:moveTo>
                  <a:pt x="0" y="45459"/>
                </a:moveTo>
                <a:lnTo>
                  <a:pt x="32307" y="0"/>
                </a:lnTo>
              </a:path>
            </a:pathLst>
          </a:custGeom>
          <a:noFill/>
          <a:ln cap="flat" cmpd="sng" w="9525">
            <a:solidFill>
              <a:srgbClr val="9797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 txBox="1"/>
          <p:nvPr/>
        </p:nvSpPr>
        <p:spPr>
          <a:xfrm>
            <a:off x="1286852" y="1448357"/>
            <a:ext cx="2028189" cy="180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November 29, 2018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35" y="1109053"/>
            <a:ext cx="4456431" cy="1782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35" y="610356"/>
            <a:ext cx="3092609" cy="44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0" y="518450"/>
            <a:ext cx="4305300" cy="2299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299500" y="88000"/>
            <a:ext cx="4126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SzPts val="2800"/>
              <a:buNone/>
            </a:pPr>
            <a:r>
              <a:rPr b="0" lang="en-IN" sz="131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Federated Byzantine agreement System (FBAS)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55800"/>
            <a:ext cx="4305300" cy="2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41950" y="83162"/>
            <a:ext cx="4126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SzPts val="2800"/>
              <a:buNone/>
            </a:pPr>
            <a:r>
              <a:rPr lang="en-I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OPTIMAL RESILIENCE: A few terms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299500" y="1191766"/>
            <a:ext cx="388747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-IN">
                <a:solidFill>
                  <a:schemeClr val="dk1"/>
                </a:solidFill>
              </a:rPr>
              <a:t>Slots: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>
                <a:solidFill>
                  <a:schemeClr val="dk1"/>
                </a:solidFill>
              </a:rPr>
              <a:t>       </a:t>
            </a:r>
            <a:r>
              <a:rPr lang="en-IN" sz="1100">
                <a:solidFill>
                  <a:schemeClr val="dk1"/>
                </a:solidFill>
              </a:rPr>
              <a:t>Can be a numbered position in sequentially applied log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>
                <a:solidFill>
                  <a:schemeClr val="dk1"/>
                </a:solidFill>
              </a:rPr>
              <a:t>2)    Externalising a value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49905" y="0"/>
            <a:ext cx="4295803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IN"/>
              <a:t>SLOTS AND EXTERNALISATION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880533"/>
            <a:ext cx="3512457" cy="2051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1044346" y="88008"/>
            <a:ext cx="252140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OPTIMAL RESILIENCE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270395" y="1059495"/>
            <a:ext cx="388747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Goal: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C47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100">
                <a:solidFill>
                  <a:schemeClr val="dk1"/>
                </a:solidFill>
              </a:rPr>
              <a:t>        1) Safety</a:t>
            </a:r>
            <a:endParaRPr sz="1100"/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C47"/>
              </a:buClr>
              <a:buSzPts val="14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100">
                <a:solidFill>
                  <a:schemeClr val="dk1"/>
                </a:solidFill>
              </a:rPr>
              <a:t>         2) Liveness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1044346" y="88008"/>
            <a:ext cx="252140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OPTIMAL RESILIENCE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270395" y="1059495"/>
            <a:ext cx="3887470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>
                <a:solidFill>
                  <a:srgbClr val="000000"/>
                </a:solidFill>
              </a:rPr>
              <a:t>Depends on many factors, example: 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IN" sz="1100">
                <a:solidFill>
                  <a:srgbClr val="000000"/>
                </a:solidFill>
              </a:rPr>
              <a:t>        1) Quorum slices</a:t>
            </a:r>
            <a:endParaRPr sz="1100"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C47"/>
              </a:buClr>
              <a:buSzPts val="14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IN" sz="1100">
                <a:solidFill>
                  <a:srgbClr val="000000"/>
                </a:solidFill>
              </a:rPr>
              <a:t>        2) Ill-behaved nodes </a:t>
            </a:r>
            <a:endParaRPr sz="1100"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C47"/>
              </a:buClr>
              <a:buSzPts val="14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IN" sz="1100">
                <a:solidFill>
                  <a:srgbClr val="000000"/>
                </a:solidFill>
              </a:rPr>
              <a:t>        3) Consensus protocol </a:t>
            </a:r>
            <a:endParaRPr sz="1100"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C47"/>
              </a:buClr>
              <a:buSzPts val="14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IN" sz="1100">
                <a:solidFill>
                  <a:srgbClr val="000000"/>
                </a:solidFill>
              </a:rPr>
              <a:t>        4) Network behaviour 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4782" y="96762"/>
            <a:ext cx="3923694" cy="17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BEST WAY TO GAURANTEE AGREEMENT?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289747" y="1253018"/>
            <a:ext cx="3887470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100">
                <a:solidFill>
                  <a:schemeClr val="dk1"/>
                </a:solidFill>
              </a:rPr>
              <a:t>HOW DO WE WAY TO GAURANTEE AN AGREEMENT IN FEDERATED BIZANTINE AGREEMENT SYSTEMS?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1044346" y="88008"/>
            <a:ext cx="252140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OPTIMAL RESILIENCE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247650" y="587375"/>
            <a:ext cx="388747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Quorum intersection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100">
                <a:solidFill>
                  <a:schemeClr val="dk1"/>
                </a:solidFill>
              </a:rPr>
              <a:t>        The quorums share a node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8560"/>
            <a:ext cx="46101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1044346" y="88008"/>
            <a:ext cx="252140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OPTIMAL RESILIENCE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247650" y="663575"/>
            <a:ext cx="38874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chemeClr val="dk1"/>
                </a:solidFill>
              </a:rPr>
              <a:t>Quorum intersection: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/>
              <a:t>    </a:t>
            </a:r>
            <a:r>
              <a:rPr lang="en-IN" sz="1200">
                <a:solidFill>
                  <a:schemeClr val="dk1"/>
                </a:solidFill>
              </a:rPr>
              <a:t>Any two of the quorums share a node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" y="1425575"/>
            <a:ext cx="4610100" cy="140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044346" y="88008"/>
            <a:ext cx="252140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INTRODUCTION TO SCP</a:t>
            </a:r>
            <a:endParaRPr/>
          </a:p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361314" y="1044575"/>
            <a:ext cx="3887470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Stellar Consensus Protocol (SCP) is a construction for Federated Byzantine Agreement (FBA).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Performing worldwide transactions requires trusted and regulated financial institutions.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This exclusivity conflicts with newer more innovative participants who posses modest resources, hence it hinders organic growth.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1044346" y="88008"/>
            <a:ext cx="252140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OPTIMAL RESILIENCE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247650" y="663575"/>
            <a:ext cx="3887470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chemeClr val="dk1"/>
                </a:solidFill>
              </a:rPr>
              <a:t>Quorum intersection: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/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425575"/>
            <a:ext cx="4610100" cy="1429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164496" y="88008"/>
            <a:ext cx="340125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OPTIMAL RESILIENCE: Conclusion?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247650" y="668413"/>
            <a:ext cx="388747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chemeClr val="dk1"/>
                </a:solidFill>
              </a:rPr>
              <a:t>Quorum intersection: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/>
              <a:t>  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1200">
                <a:solidFill>
                  <a:schemeClr val="dk1"/>
                </a:solidFill>
              </a:rPr>
              <a:t>In short, FBAS (V,Q) can survive Byzantine failure by a set of nodes B ⊆ V iff (V,Q) enjoys quorum intersection after deleting the nodes in B from V and from all slices in Q.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1100">
                <a:solidFill>
                  <a:schemeClr val="dk1"/>
                </a:solidFill>
              </a:rPr>
              <a:t>V: </a:t>
            </a:r>
            <a:r>
              <a:rPr lang="en-IN" sz="1100">
                <a:solidFill>
                  <a:schemeClr val="dk1"/>
                </a:solidFill>
              </a:rPr>
              <a:t>Set of nodes</a:t>
            </a:r>
            <a:br>
              <a:rPr lang="en-IN" sz="1100">
                <a:solidFill>
                  <a:schemeClr val="dk1"/>
                </a:solidFill>
              </a:rPr>
            </a:br>
            <a:r>
              <a:rPr b="1" lang="en-IN" sz="1100">
                <a:solidFill>
                  <a:schemeClr val="dk1"/>
                </a:solidFill>
              </a:rPr>
              <a:t>B: </a:t>
            </a:r>
            <a:r>
              <a:rPr lang="en-IN" sz="1100">
                <a:solidFill>
                  <a:schemeClr val="dk1"/>
                </a:solidFill>
              </a:rPr>
              <a:t>Faulty nodes that are a subset of V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1100">
                <a:solidFill>
                  <a:schemeClr val="dk1"/>
                </a:solidFill>
              </a:rPr>
              <a:t>Q: </a:t>
            </a:r>
            <a:r>
              <a:rPr lang="en-IN" sz="1100">
                <a:solidFill>
                  <a:schemeClr val="dk1"/>
                </a:solidFill>
              </a:rPr>
              <a:t>Quorum function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4346" y="88008"/>
            <a:ext cx="252140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OPTIMAL RESILIENCE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247650" y="815975"/>
            <a:ext cx="388747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chemeClr val="dk1"/>
                </a:solidFill>
              </a:rPr>
              <a:t>Dispensable sets: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chemeClr val="dk1"/>
                </a:solidFill>
              </a:rPr>
              <a:t>Set of failed nodes in spite of which it is possible to guarantee both safety and liveliness.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4346" y="88008"/>
            <a:ext cx="252140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OPTIMAL RESILIENCE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247650" y="815975"/>
            <a:ext cx="388747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chemeClr val="dk1"/>
                </a:solidFill>
              </a:rPr>
              <a:t>Dispensable sets: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4" y="1069975"/>
            <a:ext cx="421005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044346" y="88008"/>
            <a:ext cx="252140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OPTIMAL RESILIENCE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247650" y="587375"/>
            <a:ext cx="388747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247650" y="968375"/>
            <a:ext cx="3887470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Dispensable sets: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prevent a misbehaving DSet from affecting the correctness of other nodes, two properties must hold: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b="0" i="0" lang="en-I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Deleting the DSet cannot undermine quorum intersection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C47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    The DSet cannot deny other nodes a functioning quorum.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531316" y="87958"/>
            <a:ext cx="3570655" cy="358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Stellar Consensus Protocol (SCP)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281175" y="478225"/>
            <a:ext cx="38874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900">
                <a:solidFill>
                  <a:srgbClr val="599AD4"/>
                </a:solidFill>
              </a:rPr>
              <a:t>•</a:t>
            </a:r>
            <a:r>
              <a:rPr lang="en-IN" sz="1000">
                <a:solidFill>
                  <a:schemeClr val="dk1"/>
                </a:solidFill>
              </a:rPr>
              <a:t>First FBA protocol, guarantees safety &amp; liveness for intact nodes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100"/>
              <a:buNone/>
            </a:pPr>
            <a:r>
              <a:rPr lang="en-IN" sz="900">
                <a:solidFill>
                  <a:srgbClr val="599AD4"/>
                </a:solidFill>
              </a:rPr>
              <a:t>•</a:t>
            </a:r>
            <a:r>
              <a:rPr lang="en-IN" sz="1000">
                <a:solidFill>
                  <a:schemeClr val="dk1"/>
                </a:solidFill>
              </a:rPr>
              <a:t>Also guarantees safety for nodes enjoying quorum intersection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100"/>
              <a:buNone/>
            </a:pPr>
            <a:r>
              <a:rPr lang="en-IN" sz="900">
                <a:solidFill>
                  <a:srgbClr val="599AD4"/>
                </a:solidFill>
              </a:rPr>
              <a:t>-</a:t>
            </a:r>
            <a:r>
              <a:rPr lang="en-IN" sz="900">
                <a:solidFill>
                  <a:schemeClr val="dk1"/>
                </a:solidFill>
              </a:rPr>
              <a:t>Conservative quorum slices endanger liveness, not safety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900">
                <a:solidFill>
                  <a:srgbClr val="599AD4"/>
                </a:solidFill>
              </a:rPr>
              <a:t>•</a:t>
            </a:r>
            <a:r>
              <a:rPr lang="en-IN" sz="1000">
                <a:solidFill>
                  <a:schemeClr val="dk1"/>
                </a:solidFill>
              </a:rPr>
              <a:t>SCP does not optimize all axes, however: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900">
                <a:solidFill>
                  <a:srgbClr val="599AD4"/>
                </a:solidFill>
              </a:rPr>
              <a:t>-</a:t>
            </a:r>
            <a:r>
              <a:rPr lang="en-IN" sz="900">
                <a:solidFill>
                  <a:schemeClr val="dk1"/>
                </a:solidFill>
              </a:rPr>
              <a:t>Communication complexity (# messages/rounds)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900">
                <a:solidFill>
                  <a:srgbClr val="599AD4"/>
                </a:solidFill>
              </a:rPr>
              <a:t>-</a:t>
            </a:r>
            <a:r>
              <a:rPr lang="en-IN" sz="900">
                <a:solidFill>
                  <a:schemeClr val="dk1"/>
                </a:solidFill>
              </a:rPr>
              <a:t>Recovery from liveness failures (after reconfiguration)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900">
                <a:solidFill>
                  <a:srgbClr val="599AD4"/>
                </a:solidFill>
              </a:rPr>
              <a:t>-</a:t>
            </a:r>
            <a:r>
              <a:rPr lang="en-IN" sz="900">
                <a:solidFill>
                  <a:schemeClr val="dk1"/>
                </a:solidFill>
              </a:rPr>
              <a:t>Efficient over Byzantine network behavior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900">
                <a:solidFill>
                  <a:srgbClr val="599AD4"/>
                </a:solidFill>
              </a:rPr>
              <a:t>•</a:t>
            </a:r>
            <a:r>
              <a:rPr lang="en-IN" sz="1000">
                <a:solidFill>
                  <a:schemeClr val="dk1"/>
                </a:solidFill>
              </a:rPr>
              <a:t>The core of the protocol is </a:t>
            </a:r>
            <a:r>
              <a:rPr i="1" lang="en-IN" sz="1000">
                <a:solidFill>
                  <a:schemeClr val="dk1"/>
                </a:solidFill>
              </a:rPr>
              <a:t>federated voting</a:t>
            </a:r>
            <a:endParaRPr i="1"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900">
                <a:solidFill>
                  <a:srgbClr val="599AD4"/>
                </a:solidFill>
              </a:rPr>
              <a:t>-</a:t>
            </a:r>
            <a:r>
              <a:rPr lang="en-IN" sz="900">
                <a:solidFill>
                  <a:schemeClr val="dk1"/>
                </a:solidFill>
              </a:rPr>
              <a:t>Nodes exchanges votes to agree on statements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IN" sz="900">
                <a:solidFill>
                  <a:srgbClr val="599AD4"/>
                </a:solidFill>
              </a:rPr>
              <a:t>-</a:t>
            </a:r>
            <a:r>
              <a:rPr lang="en-IN" sz="900">
                <a:solidFill>
                  <a:schemeClr val="dk1"/>
                </a:solidFill>
              </a:rPr>
              <a:t>Every vote includes the voter’s quorum slices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rPr b="1" lang="en-IN" sz="900">
                <a:solidFill>
                  <a:srgbClr val="599AD4"/>
                </a:solidFill>
              </a:rPr>
              <a:t>-</a:t>
            </a:r>
            <a:r>
              <a:rPr lang="en-IN" sz="900">
                <a:solidFill>
                  <a:schemeClr val="dk1"/>
                </a:solidFill>
              </a:rPr>
              <a:t>Dynamically discover quorums while assembling votes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710451" y="88000"/>
            <a:ext cx="2855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Stellar Consensus Protocol (SCP)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281175" y="478225"/>
            <a:ext cx="43290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chemeClr val="dk1"/>
                </a:solidFill>
              </a:rPr>
              <a:t>Consists of two sub-protocols, at high level: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900">
                <a:solidFill>
                  <a:srgbClr val="599AD4"/>
                </a:solidFill>
              </a:rPr>
              <a:t>-</a:t>
            </a:r>
            <a:r>
              <a:rPr lang="en-IN" sz="900">
                <a:solidFill>
                  <a:schemeClr val="dk1"/>
                </a:solidFill>
              </a:rPr>
              <a:t>Nomination Protocol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900">
                <a:solidFill>
                  <a:srgbClr val="599AD4"/>
                </a:solidFill>
              </a:rPr>
              <a:t>-</a:t>
            </a:r>
            <a:r>
              <a:rPr lang="en-IN" sz="900">
                <a:solidFill>
                  <a:schemeClr val="dk1"/>
                </a:solidFill>
              </a:rPr>
              <a:t>Ballot Protocol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100"/>
              <a:buNone/>
            </a:pPr>
            <a:r>
              <a:rPr b="1" lang="en-IN" sz="1000">
                <a:solidFill>
                  <a:schemeClr val="dk1"/>
                </a:solidFill>
              </a:rPr>
              <a:t>Nomination Protocol</a:t>
            </a:r>
            <a:r>
              <a:rPr lang="en-IN" sz="1000">
                <a:solidFill>
                  <a:schemeClr val="dk1"/>
                </a:solidFill>
              </a:rPr>
              <a:t>-  produces candidate values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000">
                <a:solidFill>
                  <a:schemeClr val="dk1"/>
                </a:solidFill>
              </a:rPr>
              <a:t>- conciliator: synchronous strategy based on timing assumption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000">
                <a:solidFill>
                  <a:schemeClr val="dk1"/>
                </a:solidFill>
              </a:rPr>
              <a:t>- works by converging on a set of candidate values for a slot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1000">
                <a:solidFill>
                  <a:schemeClr val="dk1"/>
                </a:solidFill>
              </a:rPr>
              <a:t>Properties</a:t>
            </a:r>
            <a:r>
              <a:rPr lang="en-I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000">
                <a:solidFill>
                  <a:schemeClr val="dk1"/>
                </a:solidFill>
              </a:rPr>
              <a:t>- Intact nodes can produce at least one candidate value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000">
                <a:solidFill>
                  <a:schemeClr val="dk1"/>
                </a:solidFill>
              </a:rPr>
              <a:t>- set of possible candidate values stop growing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000">
                <a:solidFill>
                  <a:schemeClr val="dk1"/>
                </a:solidFill>
              </a:rPr>
              <a:t>- if node considers x as candidate value, eventually every intact node will consider x to be a candidate value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1000">
                <a:solidFill>
                  <a:schemeClr val="dk1"/>
                </a:solidFill>
              </a:rPr>
              <a:t>Caveats</a:t>
            </a:r>
            <a:r>
              <a:rPr lang="en-I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000">
                <a:solidFill>
                  <a:schemeClr val="dk1"/>
                </a:solidFill>
              </a:rPr>
              <a:t>- no-way of knowing when the nomication protocol has reached the point of convergence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900">
                <a:solidFill>
                  <a:schemeClr val="dk1"/>
                </a:solidFill>
              </a:rPr>
              <a:t>- </a:t>
            </a:r>
            <a:r>
              <a:rPr lang="en-IN" sz="1000">
                <a:solidFill>
                  <a:schemeClr val="dk1"/>
                </a:solidFill>
              </a:rPr>
              <a:t>Even after convergence, ill-behaved nodes may be able to reset the nomination process a finite number of times</a:t>
            </a:r>
            <a:endParaRPr sz="1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710451" y="88000"/>
            <a:ext cx="2855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Stellar Consensus Protocol (SCP)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281175" y="478225"/>
            <a:ext cx="38874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100"/>
              <a:buNone/>
            </a:pPr>
            <a:r>
              <a:rPr b="1" lang="en-IN" sz="1000">
                <a:solidFill>
                  <a:schemeClr val="dk1"/>
                </a:solidFill>
              </a:rPr>
              <a:t>Ballot Protocol</a:t>
            </a:r>
            <a:r>
              <a:rPr lang="en-IN" sz="1000">
                <a:solidFill>
                  <a:schemeClr val="dk1"/>
                </a:solidFill>
              </a:rPr>
              <a:t>- nodes that have a composite value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000">
                <a:solidFill>
                  <a:schemeClr val="dk1"/>
                </a:solidFill>
              </a:rPr>
              <a:t>- a ballot b is a pair of the form b = &lt;n,x&gt;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000">
                <a:solidFill>
                  <a:schemeClr val="dk1"/>
                </a:solidFill>
              </a:rPr>
              <a:t>where x is the value, b is the referendum to externalize x, and n is counter to indicate ballot number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1000">
                <a:solidFill>
                  <a:schemeClr val="dk1"/>
                </a:solidFill>
              </a:rPr>
              <a:t>Properties</a:t>
            </a:r>
            <a:r>
              <a:rPr lang="en-I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000">
                <a:solidFill>
                  <a:schemeClr val="dk1"/>
                </a:solidFill>
              </a:rPr>
              <a:t>- at most one value chosen for a given slot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000">
                <a:solidFill>
                  <a:schemeClr val="dk1"/>
                </a:solidFill>
              </a:rPr>
              <a:t>- all committed and stuck ballots must have same value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1000">
                <a:solidFill>
                  <a:schemeClr val="dk1"/>
                </a:solidFill>
              </a:rPr>
              <a:t> States</a:t>
            </a:r>
            <a:r>
              <a:rPr lang="en-I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000">
                <a:solidFill>
                  <a:schemeClr val="dk1"/>
                </a:solidFill>
              </a:rPr>
              <a:t>- </a:t>
            </a:r>
            <a:r>
              <a:rPr i="1" lang="en-IN" sz="1000">
                <a:solidFill>
                  <a:schemeClr val="dk1"/>
                </a:solidFill>
              </a:rPr>
              <a:t>prepare</a:t>
            </a:r>
            <a:r>
              <a:rPr lang="en-IN" sz="1000">
                <a:solidFill>
                  <a:schemeClr val="dk1"/>
                </a:solidFill>
              </a:rPr>
              <a:t> - commit </a:t>
            </a:r>
            <a:r>
              <a:rPr i="1" lang="en-IN" sz="1000">
                <a:solidFill>
                  <a:schemeClr val="dk1"/>
                </a:solidFill>
              </a:rPr>
              <a:t>b</a:t>
            </a:r>
            <a:r>
              <a:rPr lang="en-IN" sz="1000">
                <a:solidFill>
                  <a:schemeClr val="dk1"/>
                </a:solidFill>
              </a:rPr>
              <a:t> is valid to vote only if </a:t>
            </a:r>
            <a:r>
              <a:rPr i="1" lang="en-IN" sz="1000">
                <a:solidFill>
                  <a:schemeClr val="dk1"/>
                </a:solidFill>
              </a:rPr>
              <a:t>b</a:t>
            </a:r>
            <a:r>
              <a:rPr lang="en-IN" sz="1000">
                <a:solidFill>
                  <a:schemeClr val="dk1"/>
                </a:solidFill>
              </a:rPr>
              <a:t> is confirmed prepared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900">
                <a:solidFill>
                  <a:schemeClr val="dk1"/>
                </a:solidFill>
              </a:rPr>
              <a:t>- </a:t>
            </a:r>
            <a:r>
              <a:rPr i="1" lang="en-IN" sz="900">
                <a:solidFill>
                  <a:schemeClr val="dk1"/>
                </a:solidFill>
              </a:rPr>
              <a:t>commit</a:t>
            </a:r>
            <a:r>
              <a:rPr lang="en-IN" sz="900">
                <a:solidFill>
                  <a:schemeClr val="dk1"/>
                </a:solidFill>
              </a:rPr>
              <a:t> - to commit b and externalize x, SCP nodes first accept and confirm </a:t>
            </a:r>
            <a:r>
              <a:rPr i="1" lang="en-IN" sz="900">
                <a:solidFill>
                  <a:schemeClr val="dk1"/>
                </a:solidFill>
              </a:rPr>
              <a:t>b</a:t>
            </a:r>
            <a:r>
              <a:rPr lang="en-IN" sz="900">
                <a:solidFill>
                  <a:schemeClr val="dk1"/>
                </a:solidFill>
              </a:rPr>
              <a:t> is prepared, then accept and confirm </a:t>
            </a:r>
            <a:r>
              <a:rPr i="1" lang="en-IN" sz="900">
                <a:solidFill>
                  <a:schemeClr val="dk1"/>
                </a:solidFill>
              </a:rPr>
              <a:t>commit b</a:t>
            </a:r>
            <a:r>
              <a:rPr lang="en-IN" sz="900">
                <a:solidFill>
                  <a:schemeClr val="dk1"/>
                </a:solidFill>
              </a:rPr>
              <a:t>. Before the first intact node votes for commit b, the prepare step, through federated voting, ensuring all intact nodes can eventually confirm b is prepared</a:t>
            </a:r>
            <a:endParaRPr sz="1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710451" y="88000"/>
            <a:ext cx="2855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Stellar Consensus Protocol (SCP)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281175" y="478225"/>
            <a:ext cx="38874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2125"/>
            <a:ext cx="4610102" cy="30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1044346" y="88008"/>
            <a:ext cx="2521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rgbClr val="FFFFFF"/>
                </a:solidFill>
              </a:rPr>
              <a:t>Federated voting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270400" y="543600"/>
            <a:ext cx="3887400" cy="28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900">
                <a:solidFill>
                  <a:srgbClr val="599AD4"/>
                </a:solidFill>
              </a:rPr>
              <a:t>•</a:t>
            </a:r>
            <a:r>
              <a:rPr lang="en-IN" sz="1000">
                <a:solidFill>
                  <a:schemeClr val="dk1"/>
                </a:solidFill>
              </a:rPr>
              <a:t>Each node </a:t>
            </a:r>
            <a:r>
              <a:rPr i="1" lang="en-IN" sz="1000">
                <a:solidFill>
                  <a:schemeClr val="dk1"/>
                </a:solidFill>
              </a:rPr>
              <a:t>v </a:t>
            </a:r>
            <a:r>
              <a:rPr lang="en-IN" sz="1000">
                <a:solidFill>
                  <a:schemeClr val="dk1"/>
                </a:solidFill>
              </a:rPr>
              <a:t>can </a:t>
            </a:r>
            <a:r>
              <a:rPr i="1" lang="en-IN" sz="1000">
                <a:solidFill>
                  <a:schemeClr val="dk1"/>
                </a:solidFill>
              </a:rPr>
              <a:t>vote </a:t>
            </a:r>
            <a:r>
              <a:rPr lang="en-IN" sz="1000">
                <a:solidFill>
                  <a:schemeClr val="dk1"/>
                </a:solidFill>
              </a:rPr>
              <a:t>for a statement </a:t>
            </a:r>
            <a:r>
              <a:rPr i="1" lang="en-IN" sz="1000">
                <a:solidFill>
                  <a:schemeClr val="dk1"/>
                </a:solidFill>
              </a:rPr>
              <a:t>a </a:t>
            </a:r>
            <a:r>
              <a:rPr lang="en-IN" sz="1000">
                <a:solidFill>
                  <a:schemeClr val="dk1"/>
                </a:solidFill>
              </a:rPr>
              <a:t>provided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900">
                <a:solidFill>
                  <a:srgbClr val="599AD4"/>
                </a:solidFill>
              </a:rPr>
              <a:t>1.</a:t>
            </a:r>
            <a:r>
              <a:rPr i="1" lang="en-IN" sz="900">
                <a:solidFill>
                  <a:schemeClr val="dk1"/>
                </a:solidFill>
              </a:rPr>
              <a:t>a </a:t>
            </a:r>
            <a:r>
              <a:rPr lang="en-IN" sz="900">
                <a:solidFill>
                  <a:schemeClr val="dk1"/>
                </a:solidFill>
              </a:rPr>
              <a:t>is valid and consistent with past statements </a:t>
            </a:r>
            <a:r>
              <a:rPr i="1" lang="en-IN" sz="900">
                <a:solidFill>
                  <a:schemeClr val="dk1"/>
                </a:solidFill>
              </a:rPr>
              <a:t>v </a:t>
            </a:r>
            <a:r>
              <a:rPr lang="en-IN" sz="900">
                <a:solidFill>
                  <a:schemeClr val="dk1"/>
                </a:solidFill>
              </a:rPr>
              <a:t>accepted, and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900">
                <a:solidFill>
                  <a:srgbClr val="599AD4"/>
                </a:solidFill>
              </a:rPr>
              <a:t>2.</a:t>
            </a:r>
            <a:r>
              <a:rPr i="1" lang="en-IN" sz="900">
                <a:solidFill>
                  <a:schemeClr val="dk1"/>
                </a:solidFill>
              </a:rPr>
              <a:t>v </a:t>
            </a:r>
            <a:r>
              <a:rPr lang="en-IN" sz="900">
                <a:solidFill>
                  <a:schemeClr val="dk1"/>
                </a:solidFill>
              </a:rPr>
              <a:t>has never voted against </a:t>
            </a:r>
            <a:r>
              <a:rPr i="1" lang="en-IN" sz="900">
                <a:solidFill>
                  <a:schemeClr val="dk1"/>
                </a:solidFill>
              </a:rPr>
              <a:t>a </a:t>
            </a:r>
            <a:r>
              <a:rPr lang="en-IN" sz="900">
                <a:solidFill>
                  <a:schemeClr val="dk1"/>
                </a:solidFill>
              </a:rPr>
              <a:t>and promises it never will.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599AD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900">
                <a:solidFill>
                  <a:srgbClr val="1859A9"/>
                </a:solidFill>
              </a:rPr>
              <a:t>Definition (ratify):</a:t>
            </a:r>
            <a:r>
              <a:rPr lang="en-IN" sz="1000">
                <a:solidFill>
                  <a:schemeClr val="dk1"/>
                </a:solidFill>
              </a:rPr>
              <a:t> A quorum Ua ratifies a statement a iff every member of Ua votes for a.  A node v ratifies a iff v is a member of a quorum Ua that ratifies a.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3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900">
                <a:solidFill>
                  <a:srgbClr val="599AD4"/>
                </a:solidFill>
              </a:rPr>
              <a:t>•</a:t>
            </a:r>
            <a:r>
              <a:rPr lang="en-IN" sz="1000">
                <a:solidFill>
                  <a:schemeClr val="dk1"/>
                </a:solidFill>
              </a:rPr>
              <a:t>Result: well-behaved nodes enjoying quorum intersection cannot  ratify contradictory statements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900">
                <a:solidFill>
                  <a:srgbClr val="599AD4"/>
                </a:solidFill>
              </a:rPr>
              <a:t>•</a:t>
            </a:r>
            <a:r>
              <a:rPr lang="en-IN" sz="1000">
                <a:solidFill>
                  <a:schemeClr val="dk1"/>
                </a:solidFill>
              </a:rPr>
              <a:t>Problem: intact node </a:t>
            </a:r>
            <a:r>
              <a:rPr i="1" lang="en-IN" sz="1000">
                <a:solidFill>
                  <a:schemeClr val="dk1"/>
                </a:solidFill>
              </a:rPr>
              <a:t>v </a:t>
            </a:r>
            <a:r>
              <a:rPr lang="en-IN" sz="1000">
                <a:solidFill>
                  <a:schemeClr val="dk1"/>
                </a:solidFill>
              </a:rPr>
              <a:t>may be unable to ratify </a:t>
            </a:r>
            <a:r>
              <a:rPr i="1" lang="en-IN" sz="1000">
                <a:solidFill>
                  <a:schemeClr val="dk1"/>
                </a:solidFill>
              </a:rPr>
              <a:t>a </a:t>
            </a:r>
            <a:r>
              <a:rPr lang="en-IN" sz="1000">
                <a:solidFill>
                  <a:schemeClr val="dk1"/>
                </a:solidFill>
              </a:rPr>
              <a:t>after others do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</a:pPr>
            <a:r>
              <a:rPr b="1" lang="en-IN" sz="900">
                <a:solidFill>
                  <a:srgbClr val="599AD4"/>
                </a:solidFill>
              </a:rPr>
              <a:t>- </a:t>
            </a:r>
            <a:r>
              <a:rPr i="1" lang="en-IN" sz="900">
                <a:solidFill>
                  <a:schemeClr val="dk1"/>
                </a:solidFill>
              </a:rPr>
              <a:t>v </a:t>
            </a:r>
            <a:r>
              <a:rPr lang="en-IN" sz="900">
                <a:solidFill>
                  <a:schemeClr val="dk1"/>
                </a:solidFill>
              </a:rPr>
              <a:t>might have voted against </a:t>
            </a:r>
            <a:r>
              <a:rPr i="1" lang="en-IN" sz="900">
                <a:solidFill>
                  <a:schemeClr val="dk1"/>
                </a:solidFill>
              </a:rPr>
              <a:t>a</a:t>
            </a:r>
            <a:r>
              <a:rPr lang="en-IN" sz="900">
                <a:solidFill>
                  <a:schemeClr val="dk1"/>
                </a:solidFill>
              </a:rPr>
              <a:t>, or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rPr b="1" lang="en-IN" sz="900">
                <a:solidFill>
                  <a:srgbClr val="599AD4"/>
                </a:solidFill>
              </a:rPr>
              <a:t>- </a:t>
            </a:r>
            <a:r>
              <a:rPr lang="en-IN" sz="900">
                <a:solidFill>
                  <a:schemeClr val="dk1"/>
                </a:solidFill>
              </a:rPr>
              <a:t>Some nodes that voted for </a:t>
            </a:r>
            <a:r>
              <a:rPr i="1" lang="en-IN" sz="900">
                <a:solidFill>
                  <a:schemeClr val="dk1"/>
                </a:solidFill>
              </a:rPr>
              <a:t>a </a:t>
            </a:r>
            <a:r>
              <a:rPr lang="en-IN" sz="900">
                <a:solidFill>
                  <a:schemeClr val="dk1"/>
                </a:solidFill>
              </a:rPr>
              <a:t>may subsequently have failed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1044346" y="88008"/>
            <a:ext cx="252140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INTRODUCTION TO SCP</a:t>
            </a:r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361314" y="739775"/>
            <a:ext cx="3887470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To solve these problems we need financial infrastructure that supports organic growth and innovation like the internet does and also maintain the integrity of the financial transactions.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A solution is having a worldwide financial network that is open to everyone so that new organizations can join easily.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But with having a low barrier to join will decrease integrity and erode the users’ trust.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1044346" y="88008"/>
            <a:ext cx="2521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800"/>
              <a:t>Core Idea -FV</a:t>
            </a:r>
            <a:endParaRPr sz="1800"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270395" y="1059495"/>
            <a:ext cx="38874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rgbClr val="000000"/>
                </a:solidFill>
              </a:rPr>
              <a:t>1.)Nodes exchanges vote messages to agree on statements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rgbClr val="000000"/>
                </a:solidFill>
              </a:rPr>
              <a:t>2.)Every  message also specifies the voters quorum slices.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rgbClr val="000000"/>
                </a:solidFill>
              </a:rPr>
              <a:t>3.)Allows dynamic quorum discovery while assembling votes.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1044346" y="88008"/>
            <a:ext cx="2521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                  Ratify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270395" y="1059495"/>
            <a:ext cx="38874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dk1"/>
                </a:solidFill>
              </a:rPr>
              <a:t>1.)  A quorum U ratify a statement “a” if every member of u votes for </a:t>
            </a:r>
            <a:r>
              <a:rPr b="1" lang="en-IN" sz="1100">
                <a:solidFill>
                  <a:schemeClr val="dk1"/>
                </a:solidFill>
              </a:rPr>
              <a:t>a.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dk1"/>
                </a:solidFill>
              </a:rPr>
              <a:t>2.)  A node v ratifies “A” if v is member of a quorom u that ratifies 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dk1"/>
                </a:solidFill>
              </a:rPr>
              <a:t>Well behaved nodes enjoy quorum intersection despite with ill nodes –Won’t ratify contradictory statements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1044346" y="88008"/>
            <a:ext cx="2521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IN" sz="1800">
                <a:solidFill>
                  <a:schemeClr val="dk1"/>
                </a:solidFill>
              </a:rPr>
              <a:t>      Accepting</a:t>
            </a:r>
            <a:endParaRPr sz="1800"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270400" y="600826"/>
            <a:ext cx="3887400" cy="24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dk1"/>
                </a:solidFill>
              </a:rPr>
              <a:t>Node v accepts </a:t>
            </a:r>
            <a:r>
              <a:rPr b="1" lang="en-IN" sz="1100">
                <a:solidFill>
                  <a:schemeClr val="dk1"/>
                </a:solidFill>
              </a:rPr>
              <a:t> </a:t>
            </a:r>
            <a:r>
              <a:rPr lang="en-IN" sz="1100">
                <a:solidFill>
                  <a:schemeClr val="dk1"/>
                </a:solidFill>
              </a:rPr>
              <a:t> statement </a:t>
            </a:r>
            <a:r>
              <a:rPr b="1" lang="en-IN" sz="1100">
                <a:solidFill>
                  <a:schemeClr val="dk1"/>
                </a:solidFill>
              </a:rPr>
              <a:t>a consistent with history if either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dk1"/>
                </a:solidFill>
              </a:rPr>
              <a:t>1.)A quorum containing v each either voted for or accepted 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dk1"/>
                </a:solidFill>
              </a:rPr>
              <a:t>2.)Each member of set claims to accept 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dk1"/>
                </a:solidFill>
              </a:rPr>
              <a:t>Intact nodes cannot accept contradictory statements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dk1"/>
                </a:solidFill>
              </a:rPr>
              <a:t>Problems:-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dk1"/>
                </a:solidFill>
              </a:rPr>
              <a:t> 1.)Suboptimal safety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dk1"/>
                </a:solidFill>
              </a:rPr>
              <a:t> 2.)Intact nodes cannot accept the statement.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1044346" y="88008"/>
            <a:ext cx="2521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IN" sz="1800">
                <a:solidFill>
                  <a:schemeClr val="dk1"/>
                </a:solidFill>
              </a:rPr>
              <a:t>Confirmation</a:t>
            </a:r>
            <a:endParaRPr sz="1800"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270400" y="753025"/>
            <a:ext cx="3887400" cy="26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dk1"/>
                </a:solidFill>
              </a:rPr>
              <a:t>1.) A Quorum confirms a statement </a:t>
            </a:r>
            <a:r>
              <a:rPr b="1" lang="en-IN" sz="1100">
                <a:solidFill>
                  <a:schemeClr val="dk1"/>
                </a:solidFill>
              </a:rPr>
              <a:t>a</a:t>
            </a:r>
            <a:r>
              <a:rPr lang="en-IN" sz="1100">
                <a:solidFill>
                  <a:schemeClr val="dk1"/>
                </a:solidFill>
              </a:rPr>
              <a:t> by ratifying the statement “we accepted a” A node confirmed a if its is in such a Quorum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dk1"/>
                </a:solidFill>
              </a:rPr>
              <a:t>Once a single intact node confirms a statement all intact nodes will eventually confirms it.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dk1"/>
                </a:solidFill>
              </a:rPr>
              <a:t>Solution-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dk1"/>
                </a:solidFill>
              </a:rPr>
              <a:t>1.Suboptimal safety-Straight up ratification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dk1"/>
                </a:solidFill>
              </a:rPr>
              <a:t>2.Intact vote won’t vote against the fact the statements are accepted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270395" y="1059495"/>
            <a:ext cx="38874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77" name="Google Shape;27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7575"/>
            <a:ext cx="4610100" cy="32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270395" y="1059495"/>
            <a:ext cx="38874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84" name="Google Shape;2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600"/>
            <a:ext cx="4610099" cy="32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1044346" y="88008"/>
            <a:ext cx="252140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LIMITATIONS OF SCP</a:t>
            </a:r>
            <a:endParaRPr/>
          </a:p>
        </p:txBody>
      </p:sp>
      <p:sp>
        <p:nvSpPr>
          <p:cNvPr id="290" name="Google Shape;290;p44"/>
          <p:cNvSpPr txBox="1"/>
          <p:nvPr>
            <p:ph idx="1" type="body"/>
          </p:nvPr>
        </p:nvSpPr>
        <p:spPr>
          <a:xfrm>
            <a:off x="270395" y="1059495"/>
            <a:ext cx="388747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SCP can only guarantee safety if nodes choose adequate quorum slices. If security depends on a user-configurable parameter, there is always a possibility of human error.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Even if the proper quorum slices are chosen it does not rule out the possibility of some security issues like a trusted node using their position in the network to obtain information for unethical purposes.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1044346" y="88008"/>
            <a:ext cx="252140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LIMITATIONS OF SCP</a:t>
            </a:r>
            <a:endParaRPr/>
          </a:p>
        </p:txBody>
      </p:sp>
      <p:sp>
        <p:nvSpPr>
          <p:cNvPr id="296" name="Google Shape;296;p45"/>
          <p:cNvSpPr txBox="1"/>
          <p:nvPr>
            <p:ph idx="1" type="body"/>
          </p:nvPr>
        </p:nvSpPr>
        <p:spPr>
          <a:xfrm>
            <a:off x="270395" y="1059495"/>
            <a:ext cx="388747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It requires continuity of participants over time.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If all the nodes simultaneously and permanently leave the network it will cause an outage and restarting consensus will require central co-ordination or human level agreement.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1044346" y="88008"/>
            <a:ext cx="252140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INTRODUCTION TO SCP</a:t>
            </a:r>
            <a:endParaRPr/>
          </a:p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361314" y="739775"/>
            <a:ext cx="388747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Also with worldwide reach, a single entity will not be able to operate the network.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Hence a decentralized system is required.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FBA is a model suitable for worldwide consensus.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In FBA each participant knows of other participants that it considers important.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The participant waits for the vast majority of others to agree on the transaction before it considers the transaction settled.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C47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1044346" y="88008"/>
            <a:ext cx="252140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INTRODUCTION TO SCP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61314" y="739775"/>
            <a:ext cx="388747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The important participants do not agree to the transaction until the participants it considers important agree as well and so 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Eventually enough of the network accepts the transaction.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Finally the participants will consider the transaction as settled.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Hence FBA’s consensus ensures the integrity of the financial network and its decentralized control helps in expanding the network.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044346" y="88008"/>
            <a:ext cx="252140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INTRODUCTION TO SCP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23850" y="663575"/>
            <a:ext cx="388747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The SCP is a construction for FBA.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It has 4 key properties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Decentralized control: Anyone can participate and no central authority.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Low latency: Nodes can reach consensus at timescales similar to web transactions – i.e few seconds.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Flexible trust: Users can trust any combination of party they see fit.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Asymptotic security: Transactions are protected by digital signatures and hash families which require a very vast amount of computing power to crack.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2186267" y="1545709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588925" y="88000"/>
            <a:ext cx="3632700" cy="24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SCP COMPARED TO OTHER MODELS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2" y="671450"/>
            <a:ext cx="4444675" cy="14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0" y="433785"/>
            <a:ext cx="4610100" cy="2593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46075" spcFirstLastPara="1" rIns="46075" wrap="square" tIns="460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t/>
            </a:r>
            <a:endParaRPr b="0" i="0" sz="12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8"/>
              <a:buFont typeface="Arial"/>
              <a:buNone/>
            </a:pPr>
            <a:r>
              <a:rPr b="0" i="0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IN" sz="9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IN" sz="95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Combine Byzantine agreement with decentralized control by determine quorums in a decentralized way</a:t>
            </a:r>
            <a:endParaRPr b="0" i="0" sz="9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8"/>
              <a:buFont typeface="Arial"/>
              <a:buNone/>
            </a:pPr>
            <a:r>
              <a:rPr b="0" i="0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FBAS achieves this using quorum slices and consensus protocol</a:t>
            </a:r>
            <a:endParaRPr b="0" i="0" sz="9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958"/>
              <a:buFont typeface="Arial"/>
              <a:buNone/>
            </a:pPr>
            <a:r>
              <a:t/>
            </a:r>
            <a:endParaRPr b="1" i="0" sz="9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958"/>
              <a:buFont typeface="Arial"/>
              <a:buNone/>
            </a:pPr>
            <a:r>
              <a:rPr b="1" i="0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Quorum slices:</a:t>
            </a:r>
            <a:endParaRPr b="1" i="0" sz="9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30519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8"/>
              <a:buFont typeface="Arial"/>
              <a:buNone/>
            </a:pPr>
            <a:r>
              <a:rPr b="0" i="0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•Each node </a:t>
            </a:r>
            <a:r>
              <a:rPr b="1" i="1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1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picks one or more group of nodes (</a:t>
            </a:r>
            <a:r>
              <a:rPr b="0" i="1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quorum slices)</a:t>
            </a:r>
            <a:endParaRPr b="0" i="1" sz="9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30519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8"/>
              <a:buFont typeface="Arial"/>
              <a:buNone/>
            </a:pPr>
            <a:r>
              <a:rPr b="0" i="0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b="1" i="1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1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acts on a statement only if one of its slices eventually agrees</a:t>
            </a:r>
            <a:endParaRPr b="0" i="0" sz="9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8"/>
              <a:buFont typeface="Arial"/>
              <a:buNone/>
            </a:pPr>
            <a:r>
              <a:t/>
            </a:r>
            <a:endParaRPr b="0" i="0" sz="9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8"/>
              <a:buFont typeface="Arial"/>
              <a:buNone/>
            </a:pPr>
            <a:r>
              <a:rPr b="1" i="0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 :FBAS</a:t>
            </a:r>
            <a:r>
              <a:rPr b="0" i="0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pair &lt;V;Q&gt; comprising a set of nodes V and a quorum function Q : V →2^(2^v ) specifying one or more quorum slices for each node, where a node belongs to all of its own quorum slices—i.e., ∈ ∀v∈V, ∀q∀Q(v), v∈q</a:t>
            </a:r>
            <a:endParaRPr b="0" i="0" sz="9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8"/>
              <a:buFont typeface="Arial"/>
              <a:buNone/>
            </a:pPr>
            <a:r>
              <a:t/>
            </a:r>
            <a:endParaRPr b="1" i="0" sz="9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8"/>
              <a:buFont typeface="Arial"/>
              <a:buNone/>
            </a:pPr>
            <a:r>
              <a:rPr b="1" i="0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Quorum: </a:t>
            </a:r>
            <a:r>
              <a:rPr b="0" i="0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set of nodes U</a:t>
            </a:r>
            <a:r>
              <a:rPr b="0" i="1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⊆ V in FBAS &lt;V;Q&gt; is a quorum iff U =ø and U contains a slice for each member—i.e., (∀</a:t>
            </a:r>
            <a:r>
              <a:rPr b="0" i="1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b="0" i="0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∈ </a:t>
            </a:r>
            <a:r>
              <a:rPr b="0" i="1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 </a:t>
            </a:r>
            <a:r>
              <a:rPr b="0" i="0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∃</a:t>
            </a:r>
            <a:r>
              <a:rPr b="0" i="1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b="0" i="0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∈ </a:t>
            </a:r>
            <a:r>
              <a:rPr b="1" i="0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such that </a:t>
            </a:r>
            <a:r>
              <a:rPr b="0" i="1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b="0" i="0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⊆ </a:t>
            </a:r>
            <a:r>
              <a:rPr b="0" i="1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en-IN" sz="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9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Font typeface="Arial"/>
              <a:buNone/>
            </a:pPr>
            <a:r>
              <a:t/>
            </a:r>
            <a:endParaRPr b="0" i="0" sz="100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Font typeface="Arial"/>
              <a:buNone/>
            </a:pPr>
            <a:r>
              <a:t/>
            </a:r>
            <a:endParaRPr b="0" i="0" sz="100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Font typeface="Arial"/>
              <a:buNone/>
            </a:pPr>
            <a:r>
              <a:t/>
            </a:r>
            <a:endParaRPr b="0" i="0" sz="100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>
            <p:ph idx="4294967295" type="title"/>
          </p:nvPr>
        </p:nvSpPr>
        <p:spPr>
          <a:xfrm>
            <a:off x="299500" y="88000"/>
            <a:ext cx="4126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lang="en-IN" sz="131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Federated Byzantine agreement System (FBAS)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32" y="986118"/>
            <a:ext cx="4456430" cy="1987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795" y="544323"/>
            <a:ext cx="1608733" cy="44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