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13"/>
  </p:normalViewPr>
  <p:slideViewPr>
    <p:cSldViewPr snapToGrid="0" snapToObjects="1">
      <p:cViewPr varScale="1">
        <p:scale>
          <a:sx n="95" d="100"/>
          <a:sy n="95" d="100"/>
        </p:scale>
        <p:origin x="200"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9/5/16</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9/5/16</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9/5/16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9/5/16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9/5/16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9/5/16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9/5/16</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9/5/16</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9/5/16</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40516" y="1600200"/>
            <a:ext cx="4394430" cy="3382188"/>
          </a:xfrm>
        </p:spPr>
        <p:txBody>
          <a:bodyPr/>
          <a:lstStyle/>
          <a:p>
            <a:r>
              <a:rPr lang="en-US" sz="6000" dirty="0" err="1" smtClean="0"/>
              <a:t>Ketto.org</a:t>
            </a:r>
            <a:endParaRPr lang="en-US" sz="6000" dirty="0"/>
          </a:p>
        </p:txBody>
      </p:sp>
      <p:sp>
        <p:nvSpPr>
          <p:cNvPr id="3" name="Subtitle 2"/>
          <p:cNvSpPr>
            <a:spLocks noGrp="1"/>
          </p:cNvSpPr>
          <p:nvPr>
            <p:ph type="subTitle" idx="1"/>
          </p:nvPr>
        </p:nvSpPr>
        <p:spPr/>
        <p:txBody>
          <a:bodyPr/>
          <a:lstStyle/>
          <a:p>
            <a:r>
              <a:rPr lang="en-US" dirty="0"/>
              <a:t>Image building </a:t>
            </a:r>
            <a:r>
              <a:rPr lang="en-US" dirty="0" err="1"/>
              <a:t>pr</a:t>
            </a:r>
            <a:r>
              <a:rPr lang="en-US" dirty="0"/>
              <a:t> campaign</a:t>
            </a:r>
          </a:p>
        </p:txBody>
      </p:sp>
    </p:spTree>
    <p:extLst>
      <p:ext uri="{BB962C8B-B14F-4D97-AF65-F5344CB8AC3E}">
        <p14:creationId xmlns:p14="http://schemas.microsoft.com/office/powerpoint/2010/main" val="965570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Implementation/action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External tools to be used to carry out the planned strategy.</a:t>
            </a:r>
          </a:p>
          <a:p>
            <a:pPr>
              <a:lnSpc>
                <a:spcPct val="100000"/>
              </a:lnSpc>
              <a:spcBef>
                <a:spcPts val="0"/>
              </a:spcBef>
              <a:buClrTx/>
            </a:pPr>
            <a:r>
              <a:rPr lang="en-US" dirty="0" smtClean="0"/>
              <a:t>Press Release</a:t>
            </a:r>
          </a:p>
          <a:p>
            <a:pPr>
              <a:lnSpc>
                <a:spcPct val="100000"/>
              </a:lnSpc>
              <a:spcBef>
                <a:spcPts val="0"/>
              </a:spcBef>
              <a:buClrTx/>
            </a:pPr>
            <a:r>
              <a:rPr lang="en-US" dirty="0" smtClean="0"/>
              <a:t>Press Conference</a:t>
            </a:r>
          </a:p>
          <a:p>
            <a:pPr>
              <a:lnSpc>
                <a:spcPct val="100000"/>
              </a:lnSpc>
              <a:spcBef>
                <a:spcPts val="0"/>
              </a:spcBef>
              <a:buClrTx/>
            </a:pPr>
            <a:r>
              <a:rPr lang="en-US" dirty="0" smtClean="0"/>
              <a:t>Sponsoring with corporate events</a:t>
            </a:r>
          </a:p>
          <a:p>
            <a:pPr>
              <a:lnSpc>
                <a:spcPct val="100000"/>
              </a:lnSpc>
              <a:spcBef>
                <a:spcPts val="0"/>
              </a:spcBef>
              <a:buClrTx/>
            </a:pPr>
            <a:r>
              <a:rPr lang="en-US" dirty="0" smtClean="0"/>
              <a:t>WOM</a:t>
            </a:r>
          </a:p>
          <a:p>
            <a:pPr>
              <a:lnSpc>
                <a:spcPct val="100000"/>
              </a:lnSpc>
              <a:spcBef>
                <a:spcPts val="0"/>
              </a:spcBef>
              <a:buClrTx/>
            </a:pPr>
            <a:r>
              <a:rPr lang="en-US" dirty="0" smtClean="0"/>
              <a:t>Social media – </a:t>
            </a:r>
            <a:r>
              <a:rPr lang="en-US" dirty="0" err="1" smtClean="0"/>
              <a:t>hashtagging</a:t>
            </a:r>
            <a:r>
              <a:rPr lang="en-US" dirty="0" smtClean="0"/>
              <a:t>/</a:t>
            </a:r>
            <a:r>
              <a:rPr lang="en-US" dirty="0" err="1" smtClean="0"/>
              <a:t>vlogging</a:t>
            </a:r>
            <a:endParaRPr lang="en-US" dirty="0"/>
          </a:p>
        </p:txBody>
      </p:sp>
    </p:spTree>
    <p:extLst>
      <p:ext uri="{BB962C8B-B14F-4D97-AF65-F5344CB8AC3E}">
        <p14:creationId xmlns:p14="http://schemas.microsoft.com/office/powerpoint/2010/main" val="655243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 campaign generated 42 pieces of national print coverage including The Guardian, Times of India, The Hindu, Indian Express. There were 20 national broadcast stories including on CNN IBN, Times Now,  </a:t>
            </a:r>
            <a:r>
              <a:rPr lang="en-US" dirty="0" err="1" smtClean="0"/>
              <a:t>Aaj</a:t>
            </a:r>
            <a:r>
              <a:rPr lang="en-US" dirty="0" smtClean="0"/>
              <a:t> </a:t>
            </a:r>
            <a:r>
              <a:rPr lang="en-US" dirty="0" err="1" smtClean="0"/>
              <a:t>Tak</a:t>
            </a:r>
            <a:r>
              <a:rPr lang="en-US" dirty="0" smtClean="0"/>
              <a:t>.  50+ online items. 65,000+ hashtag usage. </a:t>
            </a:r>
            <a:r>
              <a:rPr lang="en-US" dirty="0"/>
              <a:t>6</a:t>
            </a:r>
            <a:r>
              <a:rPr lang="en-US" dirty="0" smtClean="0"/>
              <a:t>0,000+ views of the </a:t>
            </a:r>
            <a:r>
              <a:rPr lang="en-US" dirty="0" err="1" smtClean="0"/>
              <a:t>vlogs</a:t>
            </a:r>
            <a:r>
              <a:rPr lang="en-US" dirty="0" smtClean="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 campaign gained 80,000+ likes on </a:t>
            </a:r>
            <a:r>
              <a:rPr lang="en-US" dirty="0" err="1" smtClean="0"/>
              <a:t>facebook</a:t>
            </a:r>
            <a:r>
              <a:rPr lang="en-US" dirty="0" smtClean="0"/>
              <a:t> and 4,000+ shares of the videos. Number of tweets went up to 9,000+ </a:t>
            </a:r>
            <a:endParaRPr lang="en-US" dirty="0"/>
          </a:p>
        </p:txBody>
      </p:sp>
    </p:spTree>
    <p:extLst>
      <p:ext uri="{BB962C8B-B14F-4D97-AF65-F5344CB8AC3E}">
        <p14:creationId xmlns:p14="http://schemas.microsoft.com/office/powerpoint/2010/main" val="15387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6600" y="2386376"/>
            <a:ext cx="4798800" cy="2085248"/>
          </a:xfrm>
        </p:spPr>
        <p:txBody>
          <a:bodyPr>
            <a:normAutofit/>
          </a:bodyPr>
          <a:lstStyle/>
          <a:p>
            <a:pPr algn="ctr"/>
            <a:r>
              <a:rPr lang="en-US" dirty="0" smtClean="0"/>
              <a:t>Thank you </a:t>
            </a:r>
            <a:r>
              <a:rPr lang="en-US" dirty="0" smtClean="0">
                <a:sym typeface="Wingdings"/>
              </a:rPr>
              <a:t></a:t>
            </a:r>
            <a:r>
              <a:rPr lang="en-US" dirty="0" smtClean="0"/>
              <a:t/>
            </a:r>
            <a:br>
              <a:rPr lang="en-US" dirty="0" smtClean="0"/>
            </a:br>
            <a:r>
              <a:rPr lang="en-US" dirty="0"/>
              <a:t/>
            </a:r>
            <a:br>
              <a:rPr lang="en-US" dirty="0"/>
            </a:br>
            <a:r>
              <a:rPr lang="en-US" sz="4000" dirty="0" smtClean="0"/>
              <a:t>questions?</a:t>
            </a:r>
            <a:endParaRPr lang="en-US" sz="4000" dirty="0"/>
          </a:p>
        </p:txBody>
      </p:sp>
    </p:spTree>
    <p:extLst>
      <p:ext uri="{BB962C8B-B14F-4D97-AF65-F5344CB8AC3E}">
        <p14:creationId xmlns:p14="http://schemas.microsoft.com/office/powerpoint/2010/main" val="2088779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Situation analysis</a:t>
            </a:r>
            <a:endParaRPr lang="en-US" dirty="0"/>
          </a:p>
        </p:txBody>
      </p:sp>
      <p:sp>
        <p:nvSpPr>
          <p:cNvPr id="3" name="Content Placeholder 2"/>
          <p:cNvSpPr>
            <a:spLocks noGrp="1"/>
          </p:cNvSpPr>
          <p:nvPr>
            <p:ph idx="1"/>
          </p:nvPr>
        </p:nvSpPr>
        <p:spPr/>
        <p:txBody>
          <a:bodyPr>
            <a:normAutofit/>
          </a:bodyPr>
          <a:lstStyle/>
          <a:p>
            <a:r>
              <a:rPr lang="en-IN" dirty="0" smtClean="0"/>
              <a:t>Asia's </a:t>
            </a:r>
            <a:r>
              <a:rPr lang="en-IN" dirty="0"/>
              <a:t>most visited crowd funding </a:t>
            </a:r>
            <a:r>
              <a:rPr lang="en-IN" dirty="0" smtClean="0"/>
              <a:t>platform</a:t>
            </a:r>
            <a:endParaRPr lang="en-IN" dirty="0"/>
          </a:p>
          <a:p>
            <a:r>
              <a:rPr lang="en-IN" dirty="0" smtClean="0"/>
              <a:t>Starting a campaign is free</a:t>
            </a:r>
          </a:p>
          <a:p>
            <a:r>
              <a:rPr lang="en-IN" dirty="0"/>
              <a:t>India’s largest crowd funding platform to raise funds for social, educational, charitable causes, technical, creative projects and entrepreneurial ventures in </a:t>
            </a:r>
            <a:r>
              <a:rPr lang="en-IN" dirty="0" smtClean="0"/>
              <a:t>India</a:t>
            </a:r>
            <a:endParaRPr lang="en-IN" dirty="0"/>
          </a:p>
          <a:p>
            <a:r>
              <a:rPr lang="en-IN" dirty="0" smtClean="0"/>
              <a:t>Offers supporters </a:t>
            </a:r>
            <a:r>
              <a:rPr lang="en-IN" dirty="0"/>
              <a:t>several modes to make contributions on </a:t>
            </a:r>
            <a:r>
              <a:rPr lang="en-IN" dirty="0" err="1"/>
              <a:t>Ketto</a:t>
            </a:r>
            <a:r>
              <a:rPr lang="en-IN" dirty="0"/>
              <a:t> - cash, cheque and online transactions</a:t>
            </a:r>
            <a:r>
              <a:rPr lang="en-US" dirty="0"/>
              <a:t> </a:t>
            </a:r>
            <a:endParaRPr lang="en-IN" dirty="0"/>
          </a:p>
          <a:p>
            <a:r>
              <a:rPr lang="en-IN" dirty="0"/>
              <a:t>The founders’ vision for </a:t>
            </a:r>
            <a:r>
              <a:rPr lang="en-IN" dirty="0" err="1"/>
              <a:t>Ketto</a:t>
            </a:r>
            <a:r>
              <a:rPr lang="en-IN" dirty="0"/>
              <a:t> has been to make the idea of crowdfunding a cool, simple, reliable, safe and easy way of raising funds; to make it a one-stop solution for NGOs, individuals and corporates to garner support from backers across the </a:t>
            </a:r>
            <a:r>
              <a:rPr lang="en-IN" dirty="0" smtClean="0"/>
              <a:t>globe</a:t>
            </a:r>
            <a:endParaRPr lang="en-IN" dirty="0"/>
          </a:p>
        </p:txBody>
      </p:sp>
    </p:spTree>
    <p:extLst>
      <p:ext uri="{BB962C8B-B14F-4D97-AF65-F5344CB8AC3E}">
        <p14:creationId xmlns:p14="http://schemas.microsoft.com/office/powerpoint/2010/main" val="1893933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Situation analysis</a:t>
            </a:r>
          </a:p>
        </p:txBody>
      </p:sp>
      <p:sp>
        <p:nvSpPr>
          <p:cNvPr id="3" name="Content Placeholder 2"/>
          <p:cNvSpPr>
            <a:spLocks noGrp="1"/>
          </p:cNvSpPr>
          <p:nvPr>
            <p:ph idx="1"/>
          </p:nvPr>
        </p:nvSpPr>
        <p:spPr/>
        <p:txBody>
          <a:bodyPr/>
          <a:lstStyle/>
          <a:p>
            <a:r>
              <a:rPr lang="en-IN" dirty="0"/>
              <a:t>Credible payment </a:t>
            </a:r>
            <a:r>
              <a:rPr lang="en-IN" dirty="0" smtClean="0"/>
              <a:t>gateways</a:t>
            </a:r>
          </a:p>
          <a:p>
            <a:r>
              <a:rPr lang="en-IN" dirty="0"/>
              <a:t>E</a:t>
            </a:r>
            <a:r>
              <a:rPr lang="en-IN" dirty="0" smtClean="0"/>
              <a:t>laborate </a:t>
            </a:r>
            <a:r>
              <a:rPr lang="en-IN" dirty="0"/>
              <a:t>authentication of NGOs they team up </a:t>
            </a:r>
            <a:r>
              <a:rPr lang="en-IN" dirty="0" smtClean="0"/>
              <a:t>with - verification </a:t>
            </a:r>
            <a:r>
              <a:rPr lang="en-IN" dirty="0"/>
              <a:t>process is done, valid documents </a:t>
            </a:r>
            <a:r>
              <a:rPr lang="en-IN" dirty="0" smtClean="0"/>
              <a:t>submitted </a:t>
            </a:r>
          </a:p>
          <a:p>
            <a:r>
              <a:rPr lang="en-IN" dirty="0" smtClean="0"/>
              <a:t>Similarly</a:t>
            </a:r>
            <a:r>
              <a:rPr lang="en-IN" dirty="0"/>
              <a:t>, for personal causes or individuals who are raising funds for personal needs , our team does basic verification and KYC of the individual before starting the campaign and approve only the genuine </a:t>
            </a:r>
            <a:r>
              <a:rPr lang="en-IN" dirty="0" smtClean="0"/>
              <a:t>ones</a:t>
            </a:r>
            <a:endParaRPr lang="en-US" dirty="0"/>
          </a:p>
          <a:p>
            <a:r>
              <a:rPr lang="en-IN" dirty="0"/>
              <a:t>Featured in – The Hindu-Business Line, Economic Times, DNA, TOI, Indian Express, NDTV, CNBC TV18, Economic Times, The </a:t>
            </a:r>
            <a:r>
              <a:rPr lang="en-IN" dirty="0" smtClean="0"/>
              <a:t>Guardian</a:t>
            </a:r>
          </a:p>
          <a:p>
            <a:r>
              <a:rPr lang="en-IN" dirty="0" smtClean="0"/>
              <a:t>Runs a blog featuring the success stories</a:t>
            </a:r>
            <a:endParaRPr lang="en-US" dirty="0"/>
          </a:p>
          <a:p>
            <a:endParaRPr lang="en-US" dirty="0"/>
          </a:p>
        </p:txBody>
      </p:sp>
    </p:spTree>
    <p:extLst>
      <p:ext uri="{BB962C8B-B14F-4D97-AF65-F5344CB8AC3E}">
        <p14:creationId xmlns:p14="http://schemas.microsoft.com/office/powerpoint/2010/main" val="1974269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a:t>
            </a:r>
            <a:endParaRPr lang="en-US" dirty="0"/>
          </a:p>
        </p:txBody>
      </p:sp>
      <p:sp>
        <p:nvSpPr>
          <p:cNvPr id="3" name="Content Placeholder 2"/>
          <p:cNvSpPr>
            <a:spLocks noGrp="1"/>
          </p:cNvSpPr>
          <p:nvPr>
            <p:ph idx="1"/>
          </p:nvPr>
        </p:nvSpPr>
        <p:spPr/>
        <p:txBody>
          <a:bodyPr>
            <a:normAutofit lnSpcReduction="10000"/>
          </a:bodyPr>
          <a:lstStyle/>
          <a:p>
            <a:r>
              <a:rPr lang="en-US" i="1" dirty="0" smtClean="0">
                <a:solidFill>
                  <a:srgbClr val="FF0000"/>
                </a:solidFill>
              </a:rPr>
              <a:t>Who is the campaign aimed at, and what are their characteristics?</a:t>
            </a:r>
            <a:r>
              <a:rPr lang="en-US" dirty="0" smtClean="0"/>
              <a:t/>
            </a:r>
            <a:br>
              <a:rPr lang="en-US" dirty="0" smtClean="0"/>
            </a:br>
            <a:r>
              <a:rPr lang="en-US" dirty="0" smtClean="0"/>
              <a:t>Masses equipped with the knowledge of internet – 18 to 45+ years of age. </a:t>
            </a:r>
            <a:br>
              <a:rPr lang="en-US" dirty="0" smtClean="0"/>
            </a:br>
            <a:r>
              <a:rPr lang="en-US" dirty="0" smtClean="0"/>
              <a:t>Empathetic, interested in reading/listening/knowing about others’ stories, supportive, with access to internet social media, financially stable.</a:t>
            </a:r>
          </a:p>
          <a:p>
            <a:r>
              <a:rPr lang="en-US" i="1" dirty="0" smtClean="0">
                <a:solidFill>
                  <a:srgbClr val="FF0000"/>
                </a:solidFill>
              </a:rPr>
              <a:t>Which are the best channels of communication to reach them?</a:t>
            </a:r>
            <a:r>
              <a:rPr lang="en-US" dirty="0" smtClean="0"/>
              <a:t/>
            </a:r>
            <a:br>
              <a:rPr lang="en-US" dirty="0" smtClean="0"/>
            </a:br>
            <a:r>
              <a:rPr lang="en-US" dirty="0" smtClean="0"/>
              <a:t>Social media, E-mails, guerilla PR, events/sponsoring events, blogs/</a:t>
            </a:r>
            <a:r>
              <a:rPr lang="en-US" dirty="0" err="1" smtClean="0"/>
              <a:t>vlogs</a:t>
            </a:r>
            <a:r>
              <a:rPr lang="en-US" dirty="0" smtClean="0"/>
              <a:t>, word of mouth.</a:t>
            </a:r>
          </a:p>
          <a:p>
            <a:r>
              <a:rPr lang="en-US" i="1" dirty="0" smtClean="0">
                <a:solidFill>
                  <a:srgbClr val="FF0000"/>
                </a:solidFill>
              </a:rPr>
              <a:t>What is the opinion of the TA about the company?</a:t>
            </a:r>
            <a:r>
              <a:rPr lang="en-US" dirty="0" smtClean="0"/>
              <a:t/>
            </a:r>
            <a:br>
              <a:rPr lang="en-US" dirty="0" smtClean="0"/>
            </a:br>
            <a:r>
              <a:rPr lang="en-US" dirty="0" smtClean="0"/>
              <a:t>Genuine, safe, innovative, user friendly.</a:t>
            </a:r>
          </a:p>
          <a:p>
            <a:r>
              <a:rPr lang="en-US" i="1" dirty="0" smtClean="0">
                <a:solidFill>
                  <a:srgbClr val="FF0000"/>
                </a:solidFill>
              </a:rPr>
              <a:t>Who are the influencers in this specific situation?</a:t>
            </a:r>
            <a:r>
              <a:rPr lang="en-US" dirty="0" smtClean="0"/>
              <a:t/>
            </a:r>
            <a:br>
              <a:rPr lang="en-US" dirty="0" smtClean="0"/>
            </a:br>
            <a:r>
              <a:rPr lang="en-US" dirty="0" smtClean="0"/>
              <a:t>Media, corporates, consumers – both donors as well as campaign owners.</a:t>
            </a:r>
          </a:p>
          <a:p>
            <a:endParaRPr lang="en-US" dirty="0" smtClean="0"/>
          </a:p>
          <a:p>
            <a:endParaRPr lang="en-US" dirty="0"/>
          </a:p>
        </p:txBody>
      </p:sp>
    </p:spTree>
    <p:extLst>
      <p:ext uri="{BB962C8B-B14F-4D97-AF65-F5344CB8AC3E}">
        <p14:creationId xmlns:p14="http://schemas.microsoft.com/office/powerpoint/2010/main" val="175646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methods</a:t>
            </a:r>
            <a:endParaRPr lang="en-US" dirty="0"/>
          </a:p>
        </p:txBody>
      </p:sp>
      <p:sp>
        <p:nvSpPr>
          <p:cNvPr id="3" name="Content Placeholder 2"/>
          <p:cNvSpPr>
            <a:spLocks noGrp="1"/>
          </p:cNvSpPr>
          <p:nvPr>
            <p:ph idx="1"/>
          </p:nvPr>
        </p:nvSpPr>
        <p:spPr/>
        <p:txBody>
          <a:bodyPr/>
          <a:lstStyle/>
          <a:p>
            <a:r>
              <a:rPr lang="en-US" dirty="0" smtClean="0"/>
              <a:t>Informal:</a:t>
            </a:r>
            <a:br>
              <a:rPr lang="en-US" dirty="0" smtClean="0"/>
            </a:br>
            <a:r>
              <a:rPr lang="en-US" dirty="0" smtClean="0"/>
              <a:t>Personal contacts</a:t>
            </a:r>
            <a:br>
              <a:rPr lang="en-US" dirty="0" smtClean="0"/>
            </a:br>
            <a:r>
              <a:rPr lang="en-US" dirty="0" smtClean="0"/>
              <a:t>Online sources – blogs and social media discussions</a:t>
            </a:r>
          </a:p>
          <a:p>
            <a:r>
              <a:rPr lang="en-US" dirty="0" smtClean="0"/>
              <a:t>Formal:</a:t>
            </a:r>
            <a:br>
              <a:rPr lang="en-US" dirty="0" smtClean="0"/>
            </a:br>
            <a:r>
              <a:rPr lang="en-US" dirty="0" smtClean="0"/>
              <a:t>Surveys through mailed questionnaires and in-person interviews</a:t>
            </a:r>
            <a:br>
              <a:rPr lang="en-US" dirty="0" smtClean="0"/>
            </a:br>
            <a:r>
              <a:rPr lang="en-US" dirty="0" smtClean="0"/>
              <a:t>Content Analysis</a:t>
            </a:r>
            <a:br>
              <a:rPr lang="en-US" dirty="0" smtClean="0"/>
            </a:br>
            <a:endParaRPr lang="en-US" dirty="0"/>
          </a:p>
        </p:txBody>
      </p:sp>
    </p:spTree>
    <p:extLst>
      <p:ext uri="{BB962C8B-B14F-4D97-AF65-F5344CB8AC3E}">
        <p14:creationId xmlns:p14="http://schemas.microsoft.com/office/powerpoint/2010/main" val="279835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Audit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2387" y="1398494"/>
            <a:ext cx="10277613" cy="5318112"/>
          </a:xfrm>
        </p:spPr>
      </p:pic>
    </p:spTree>
    <p:extLst>
      <p:ext uri="{BB962C8B-B14F-4D97-AF65-F5344CB8AC3E}">
        <p14:creationId xmlns:p14="http://schemas.microsoft.com/office/powerpoint/2010/main" val="1603301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 majority of target audience are unaware of the brand and it’s services; also, major chunk of users are ignorant about the same.</a:t>
            </a:r>
            <a:endParaRPr lang="en-US" dirty="0"/>
          </a:p>
        </p:txBody>
      </p:sp>
    </p:spTree>
    <p:extLst>
      <p:ext uri="{BB962C8B-B14F-4D97-AF65-F5344CB8AC3E}">
        <p14:creationId xmlns:p14="http://schemas.microsoft.com/office/powerpoint/2010/main" val="351462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u="sng" dirty="0" smtClean="0"/>
              <a:t>Goal: </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To inform and reach out to maximum number of people about the brand</a:t>
            </a:r>
          </a:p>
          <a:p>
            <a:pPr marL="0" marR="0" lvl="0" indent="0" defTabSz="914400" eaLnBrk="1" fontAlgn="auto" latinLnBrk="0" hangingPunct="1">
              <a:lnSpc>
                <a:spcPct val="100000"/>
              </a:lnSpc>
              <a:spcBef>
                <a:spcPts val="0"/>
              </a:spcBef>
              <a:spcAft>
                <a:spcPts val="0"/>
              </a:spcAft>
              <a:buClrTx/>
              <a:buSzTx/>
              <a:buFontTx/>
              <a:buNone/>
              <a:tabLst/>
              <a:defRPr/>
            </a:pPr>
            <a:r>
              <a:rPr lang="en-US" b="1" u="sng" dirty="0" smtClean="0"/>
              <a:t>Target Audience: </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18 to 45+ years old</a:t>
            </a:r>
          </a:p>
          <a:p>
            <a:pPr marL="0" marR="0" lvl="0" indent="0" defTabSz="914400" eaLnBrk="1" fontAlgn="auto" latinLnBrk="0" hangingPunct="1">
              <a:lnSpc>
                <a:spcPct val="100000"/>
              </a:lnSpc>
              <a:spcBef>
                <a:spcPts val="0"/>
              </a:spcBef>
              <a:spcAft>
                <a:spcPts val="0"/>
              </a:spcAft>
              <a:buClrTx/>
              <a:buSzTx/>
              <a:buFontTx/>
              <a:buNone/>
              <a:tabLst/>
              <a:defRPr/>
            </a:pPr>
            <a:r>
              <a:rPr lang="en-US" b="1" u="sng" dirty="0" smtClean="0"/>
              <a:t>Objectives: </a:t>
            </a:r>
          </a:p>
          <a:p>
            <a:pPr>
              <a:lnSpc>
                <a:spcPct val="100000"/>
              </a:lnSpc>
              <a:spcBef>
                <a:spcPts val="0"/>
              </a:spcBef>
              <a:buClrTx/>
            </a:pPr>
            <a:r>
              <a:rPr lang="en-US" dirty="0" smtClean="0"/>
              <a:t>To reach out to the TA through national PR</a:t>
            </a:r>
          </a:p>
          <a:p>
            <a:pPr>
              <a:lnSpc>
                <a:spcPct val="100000"/>
              </a:lnSpc>
              <a:spcBef>
                <a:spcPts val="0"/>
              </a:spcBef>
              <a:buClrTx/>
            </a:pPr>
            <a:r>
              <a:rPr lang="en-US" dirty="0" smtClean="0"/>
              <a:t>To boost awareness and generate interest in the brand</a:t>
            </a:r>
          </a:p>
          <a:p>
            <a:pPr>
              <a:lnSpc>
                <a:spcPct val="100000"/>
              </a:lnSpc>
              <a:spcBef>
                <a:spcPts val="0"/>
              </a:spcBef>
              <a:buClrTx/>
            </a:pPr>
            <a:r>
              <a:rPr lang="en-US" dirty="0" smtClean="0"/>
              <a:t>To tell the story of the business through people – human interest stories</a:t>
            </a:r>
          </a:p>
          <a:p>
            <a:pPr>
              <a:lnSpc>
                <a:spcPct val="100000"/>
              </a:lnSpc>
              <a:spcBef>
                <a:spcPts val="0"/>
              </a:spcBef>
              <a:buClrTx/>
            </a:pPr>
            <a:r>
              <a:rPr lang="en-US" dirty="0" smtClean="0"/>
              <a:t>To majorly use social media – both functionally and emotionally</a:t>
            </a:r>
          </a:p>
          <a:p>
            <a:pPr>
              <a:lnSpc>
                <a:spcPct val="100000"/>
              </a:lnSpc>
              <a:spcBef>
                <a:spcPts val="0"/>
              </a:spcBef>
              <a:buClrTx/>
            </a:pPr>
            <a:r>
              <a:rPr lang="en-US" dirty="0" smtClean="0"/>
              <a:t>To drive people to the website to sign up</a:t>
            </a:r>
            <a:endParaRPr lang="en-US" dirty="0"/>
          </a:p>
        </p:txBody>
      </p:sp>
    </p:spTree>
    <p:extLst>
      <p:ext uri="{BB962C8B-B14F-4D97-AF65-F5344CB8AC3E}">
        <p14:creationId xmlns:p14="http://schemas.microsoft.com/office/powerpoint/2010/main" val="1306632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u="sng" dirty="0" smtClean="0"/>
              <a:t>Strategic Plan:</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 PR campaign aims at providing people with the experience/feeling of happiness by being a crown funder. </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Dispensing machines to be set-up at major public places like malls, airports, universities, corporate events etc.</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 note and an increase in the happiness level to be achieved after putting in coins in the dispensing machines.</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Campaign to be called </a:t>
            </a:r>
            <a:r>
              <a:rPr lang="en-US" i="1" dirty="0" smtClean="0"/>
              <a:t>Make a Happy Face</a:t>
            </a:r>
            <a:r>
              <a:rPr lang="en-US" dirty="0" smtClean="0"/>
              <a:t>.</a:t>
            </a:r>
            <a:endParaRPr lang="en-US" dirty="0"/>
          </a:p>
        </p:txBody>
      </p:sp>
    </p:spTree>
    <p:extLst>
      <p:ext uri="{BB962C8B-B14F-4D97-AF65-F5344CB8AC3E}">
        <p14:creationId xmlns:p14="http://schemas.microsoft.com/office/powerpoint/2010/main" val="77100027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39</TotalTime>
  <Words>508</Words>
  <Application>Microsoft Macintosh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Gill Sans MT</vt:lpstr>
      <vt:lpstr>Impact</vt:lpstr>
      <vt:lpstr>Wingdings</vt:lpstr>
      <vt:lpstr>Arial</vt:lpstr>
      <vt:lpstr>Badge</vt:lpstr>
      <vt:lpstr>Ketto.org</vt:lpstr>
      <vt:lpstr>Situation analysis</vt:lpstr>
      <vt:lpstr>Situation analysis</vt:lpstr>
      <vt:lpstr>Research questions</vt:lpstr>
      <vt:lpstr>Research methods</vt:lpstr>
      <vt:lpstr>Communication Audit</vt:lpstr>
      <vt:lpstr>Problem statement</vt:lpstr>
      <vt:lpstr>strategy</vt:lpstr>
      <vt:lpstr>strategy</vt:lpstr>
      <vt:lpstr>Implementation/action</vt:lpstr>
      <vt:lpstr>evaluation</vt:lpstr>
      <vt:lpstr>Thank you 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Ketto.org</dc:title>
  <dc:creator>Microsoft Office User</dc:creator>
  <cp:lastModifiedBy>Microsoft Office User</cp:lastModifiedBy>
  <cp:revision>9</cp:revision>
  <dcterms:created xsi:type="dcterms:W3CDTF">2016-09-05T10:49:12Z</dcterms:created>
  <dcterms:modified xsi:type="dcterms:W3CDTF">2016-09-05T11:28:13Z</dcterms:modified>
</cp:coreProperties>
</file>