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59" r:id="rId5"/>
    <p:sldId id="260" r:id="rId6"/>
    <p:sldId id="261" r:id="rId7"/>
    <p:sldId id="262" r:id="rId8"/>
    <p:sldId id="263" r:id="rId9"/>
    <p:sldId id="264" r:id="rId10"/>
    <p:sldId id="267" r:id="rId11"/>
    <p:sldId id="266" r:id="rId1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810" y="-78"/>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21FE1D2-25B5-4A59-BE4D-161839ECA794}" type="datetimeFigureOut">
              <a:rPr lang="en-IN" smtClean="0"/>
              <a:pPr/>
              <a:t>05-10-2016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080453-C5F8-4FD8-B02E-7F426C8231EF}"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21FE1D2-25B5-4A59-BE4D-161839ECA794}" type="datetimeFigureOut">
              <a:rPr lang="en-IN" smtClean="0"/>
              <a:pPr/>
              <a:t>05-10-2016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080453-C5F8-4FD8-B02E-7F426C8231EF}"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21FE1D2-25B5-4A59-BE4D-161839ECA794}" type="datetimeFigureOut">
              <a:rPr lang="en-IN" smtClean="0"/>
              <a:pPr/>
              <a:t>05-10-2016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080453-C5F8-4FD8-B02E-7F426C8231EF}"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21FE1D2-25B5-4A59-BE4D-161839ECA794}" type="datetimeFigureOut">
              <a:rPr lang="en-IN" smtClean="0"/>
              <a:pPr/>
              <a:t>05-10-2016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080453-C5F8-4FD8-B02E-7F426C8231EF}"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21FE1D2-25B5-4A59-BE4D-161839ECA794}" type="datetimeFigureOut">
              <a:rPr lang="en-IN" smtClean="0"/>
              <a:pPr/>
              <a:t>05-10-2016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080453-C5F8-4FD8-B02E-7F426C8231EF}"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21FE1D2-25B5-4A59-BE4D-161839ECA794}" type="datetimeFigureOut">
              <a:rPr lang="en-IN" smtClean="0"/>
              <a:pPr/>
              <a:t>05-10-2016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080453-C5F8-4FD8-B02E-7F426C8231EF}"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21FE1D2-25B5-4A59-BE4D-161839ECA794}" type="datetimeFigureOut">
              <a:rPr lang="en-IN" smtClean="0"/>
              <a:pPr/>
              <a:t>05-10-2016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4080453-C5F8-4FD8-B02E-7F426C8231EF}"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21FE1D2-25B5-4A59-BE4D-161839ECA794}" type="datetimeFigureOut">
              <a:rPr lang="en-IN" smtClean="0"/>
              <a:pPr/>
              <a:t>05-10-2016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4080453-C5F8-4FD8-B02E-7F426C8231EF}"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1FE1D2-25B5-4A59-BE4D-161839ECA794}" type="datetimeFigureOut">
              <a:rPr lang="en-IN" smtClean="0"/>
              <a:pPr/>
              <a:t>05-10-2016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4080453-C5F8-4FD8-B02E-7F426C8231EF}"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1FE1D2-25B5-4A59-BE4D-161839ECA794}" type="datetimeFigureOut">
              <a:rPr lang="en-IN" smtClean="0"/>
              <a:pPr/>
              <a:t>05-10-2016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080453-C5F8-4FD8-B02E-7F426C8231EF}"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1FE1D2-25B5-4A59-BE4D-161839ECA794}" type="datetimeFigureOut">
              <a:rPr lang="en-IN" smtClean="0"/>
              <a:pPr/>
              <a:t>05-10-2016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080453-C5F8-4FD8-B02E-7F426C8231EF}"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F21FE1D2-25B5-4A59-BE4D-161839ECA794}" type="datetimeFigureOut">
              <a:rPr lang="en-IN" smtClean="0"/>
              <a:pPr/>
              <a:t>05-10-2016</a:t>
            </a:fld>
            <a:endParaRPr lang="en-IN"/>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44080453-C5F8-4FD8-B02E-7F426C8231EF}"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youtube.com/watch?v=FUjFRiJ-G-M"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Medha~\Downloads\SERENDIPITY.jpg"/>
          <p:cNvPicPr>
            <a:picLocks noChangeAspect="1" noChangeArrowheads="1"/>
          </p:cNvPicPr>
          <p:nvPr/>
        </p:nvPicPr>
        <p:blipFill>
          <a:blip r:embed="rId2" cstate="print"/>
          <a:srcRect/>
          <a:stretch>
            <a:fillRect/>
          </a:stretch>
        </p:blipFill>
        <p:spPr bwMode="auto">
          <a:xfrm>
            <a:off x="0" y="-1"/>
            <a:ext cx="9144000" cy="5143501"/>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03848" y="483518"/>
            <a:ext cx="2160240" cy="584775"/>
          </a:xfrm>
          <a:prstGeom prst="rect">
            <a:avLst/>
          </a:prstGeom>
          <a:noFill/>
          <a:ln>
            <a:solidFill>
              <a:schemeClr val="tx1"/>
            </a:solidFill>
          </a:ln>
        </p:spPr>
        <p:txBody>
          <a:bodyPr wrap="square" rtlCol="0">
            <a:spAutoFit/>
          </a:bodyPr>
          <a:lstStyle/>
          <a:p>
            <a:pPr algn="ctr"/>
            <a:r>
              <a:rPr lang="en-US" sz="3200" dirty="0" smtClean="0"/>
              <a:t>Reference</a:t>
            </a:r>
            <a:endParaRPr lang="en-IN" sz="3200" dirty="0"/>
          </a:p>
        </p:txBody>
      </p:sp>
      <p:sp>
        <p:nvSpPr>
          <p:cNvPr id="3" name="TextBox 2"/>
          <p:cNvSpPr txBox="1"/>
          <p:nvPr/>
        </p:nvSpPr>
        <p:spPr>
          <a:xfrm>
            <a:off x="827584" y="1419622"/>
            <a:ext cx="7583871" cy="646331"/>
          </a:xfrm>
          <a:prstGeom prst="rect">
            <a:avLst/>
          </a:prstGeom>
          <a:noFill/>
        </p:spPr>
        <p:txBody>
          <a:bodyPr wrap="none" rtlCol="0">
            <a:spAutoFit/>
          </a:bodyPr>
          <a:lstStyle/>
          <a:p>
            <a:pPr algn="ctr"/>
            <a:r>
              <a:rPr lang="en-IN" dirty="0" err="1" smtClean="0"/>
              <a:t>vande</a:t>
            </a:r>
            <a:r>
              <a:rPr lang="en-IN" dirty="0" smtClean="0"/>
              <a:t> </a:t>
            </a:r>
            <a:r>
              <a:rPr lang="en-IN" dirty="0" err="1" smtClean="0"/>
              <a:t>matram</a:t>
            </a:r>
            <a:r>
              <a:rPr lang="en-IN" dirty="0" smtClean="0"/>
              <a:t> </a:t>
            </a:r>
            <a:r>
              <a:rPr lang="en-IN" dirty="0" err="1" smtClean="0"/>
              <a:t>aaj</a:t>
            </a:r>
            <a:r>
              <a:rPr lang="en-IN" dirty="0" smtClean="0"/>
              <a:t> </a:t>
            </a:r>
            <a:r>
              <a:rPr lang="en-IN" dirty="0" err="1" smtClean="0"/>
              <a:t>tak</a:t>
            </a:r>
            <a:r>
              <a:rPr lang="en-IN" dirty="0" smtClean="0"/>
              <a:t> episode 4 - </a:t>
            </a:r>
            <a:r>
              <a:rPr lang="hi-IN" dirty="0" smtClean="0"/>
              <a:t>आजादी के साथ ही मिल गया जंग का </a:t>
            </a:r>
            <a:r>
              <a:rPr lang="hi-IN" dirty="0" smtClean="0"/>
              <a:t>नासूर</a:t>
            </a:r>
            <a:endParaRPr lang="en-US" dirty="0" smtClean="0"/>
          </a:p>
          <a:p>
            <a:pPr algn="ctr"/>
            <a:r>
              <a:rPr lang="en-US" dirty="0" smtClean="0"/>
              <a:t>( </a:t>
            </a:r>
            <a:r>
              <a:rPr lang="en-US" dirty="0" smtClean="0">
                <a:hlinkClick r:id="rId2"/>
              </a:rPr>
              <a:t>https</a:t>
            </a:r>
            <a:r>
              <a:rPr lang="en-US" dirty="0" smtClean="0">
                <a:hlinkClick r:id="rId2"/>
              </a:rPr>
              <a:t>://</a:t>
            </a:r>
            <a:r>
              <a:rPr lang="en-US" dirty="0" smtClean="0">
                <a:hlinkClick r:id="rId2"/>
              </a:rPr>
              <a:t>www.youtube.com/watch?v=FUjFRiJ-G-M</a:t>
            </a:r>
            <a:r>
              <a:rPr lang="en-US" dirty="0" smtClean="0"/>
              <a:t> )</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15816" y="1563638"/>
            <a:ext cx="3168352" cy="1938992"/>
          </a:xfrm>
          <a:prstGeom prst="rect">
            <a:avLst/>
          </a:prstGeom>
          <a:noFill/>
          <a:ln>
            <a:solidFill>
              <a:schemeClr val="tx1"/>
            </a:solidFill>
          </a:ln>
        </p:spPr>
        <p:txBody>
          <a:bodyPr wrap="square" rtlCol="0">
            <a:spAutoFit/>
          </a:bodyPr>
          <a:lstStyle/>
          <a:p>
            <a:pPr algn="ctr"/>
            <a:r>
              <a:rPr lang="en-US" sz="4000" dirty="0" smtClean="0"/>
              <a:t>Thank you </a:t>
            </a:r>
            <a:r>
              <a:rPr lang="en-US" sz="4000" dirty="0" smtClean="0">
                <a:sym typeface="Wingdings" pitchFamily="2" charset="2"/>
              </a:rPr>
              <a:t> </a:t>
            </a:r>
          </a:p>
          <a:p>
            <a:pPr algn="ctr"/>
            <a:endParaRPr lang="en-US" sz="4000" dirty="0" smtClean="0">
              <a:sym typeface="Wingdings" pitchFamily="2" charset="2"/>
            </a:endParaRPr>
          </a:p>
          <a:p>
            <a:pPr algn="ctr"/>
            <a:r>
              <a:rPr lang="en-US" sz="4000" dirty="0" smtClean="0">
                <a:sym typeface="Wingdings" pitchFamily="2" charset="2"/>
              </a:rPr>
              <a:t>Questions?</a:t>
            </a:r>
            <a:endParaRPr lang="en-IN" sz="4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2339752" cy="627534"/>
          </a:xfrm>
          <a:prstGeom prst="rect">
            <a:avLst/>
          </a:prstGeom>
          <a:solidFill>
            <a:schemeClr val="bg1">
              <a:lumMod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lumMod val="65000"/>
                </a:schemeClr>
              </a:solidFill>
            </a:endParaRPr>
          </a:p>
        </p:txBody>
      </p:sp>
      <p:sp>
        <p:nvSpPr>
          <p:cNvPr id="7" name="Rectangle 6"/>
          <p:cNvSpPr/>
          <p:nvPr/>
        </p:nvSpPr>
        <p:spPr>
          <a:xfrm>
            <a:off x="0" y="2571750"/>
            <a:ext cx="2339752" cy="627534"/>
          </a:xfrm>
          <a:prstGeom prst="rect">
            <a:avLst/>
          </a:prstGeom>
          <a:solidFill>
            <a:schemeClr val="bg1">
              <a:lumMod val="6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lumMod val="65000"/>
                </a:schemeClr>
              </a:solidFill>
            </a:endParaRPr>
          </a:p>
        </p:txBody>
      </p:sp>
      <p:sp>
        <p:nvSpPr>
          <p:cNvPr id="8" name="Rectangle 7"/>
          <p:cNvSpPr/>
          <p:nvPr/>
        </p:nvSpPr>
        <p:spPr>
          <a:xfrm>
            <a:off x="0" y="3219822"/>
            <a:ext cx="2339752" cy="627534"/>
          </a:xfrm>
          <a:prstGeom prst="rect">
            <a:avLst/>
          </a:prstGeom>
          <a:solidFill>
            <a:schemeClr val="bg1">
              <a:lumMod val="6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lumMod val="65000"/>
                </a:schemeClr>
              </a:solidFill>
            </a:endParaRPr>
          </a:p>
        </p:txBody>
      </p:sp>
      <p:sp>
        <p:nvSpPr>
          <p:cNvPr id="9" name="Rectangle 8"/>
          <p:cNvSpPr/>
          <p:nvPr/>
        </p:nvSpPr>
        <p:spPr>
          <a:xfrm>
            <a:off x="0" y="3867894"/>
            <a:ext cx="2339752" cy="627534"/>
          </a:xfrm>
          <a:prstGeom prst="rect">
            <a:avLst/>
          </a:prstGeom>
          <a:solidFill>
            <a:schemeClr val="bg1">
              <a:lumMod val="6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lumMod val="65000"/>
                </a:schemeClr>
              </a:solidFill>
            </a:endParaRPr>
          </a:p>
        </p:txBody>
      </p:sp>
      <p:sp>
        <p:nvSpPr>
          <p:cNvPr id="10" name="Rectangle 9"/>
          <p:cNvSpPr/>
          <p:nvPr/>
        </p:nvSpPr>
        <p:spPr>
          <a:xfrm>
            <a:off x="0" y="4515966"/>
            <a:ext cx="2339752" cy="627534"/>
          </a:xfrm>
          <a:prstGeom prst="rect">
            <a:avLst/>
          </a:prstGeom>
          <a:solidFill>
            <a:schemeClr val="bg1">
              <a:lumMod val="6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lumMod val="65000"/>
                </a:schemeClr>
              </a:solidFill>
            </a:endParaRPr>
          </a:p>
        </p:txBody>
      </p:sp>
      <p:sp>
        <p:nvSpPr>
          <p:cNvPr id="11" name="Rectangle 10"/>
          <p:cNvSpPr/>
          <p:nvPr/>
        </p:nvSpPr>
        <p:spPr>
          <a:xfrm>
            <a:off x="0" y="1296144"/>
            <a:ext cx="2339752" cy="627534"/>
          </a:xfrm>
          <a:prstGeom prst="rect">
            <a:avLst/>
          </a:prstGeom>
          <a:solidFill>
            <a:schemeClr val="bg1">
              <a:lumMod val="6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lumMod val="65000"/>
                </a:schemeClr>
              </a:solidFill>
            </a:endParaRPr>
          </a:p>
        </p:txBody>
      </p:sp>
      <p:sp>
        <p:nvSpPr>
          <p:cNvPr id="12" name="Rectangle 11"/>
          <p:cNvSpPr/>
          <p:nvPr/>
        </p:nvSpPr>
        <p:spPr>
          <a:xfrm>
            <a:off x="0" y="1923678"/>
            <a:ext cx="2339752" cy="627534"/>
          </a:xfrm>
          <a:prstGeom prst="rect">
            <a:avLst/>
          </a:prstGeom>
          <a:solidFill>
            <a:schemeClr val="bg1">
              <a:lumMod val="6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lumMod val="65000"/>
                </a:schemeClr>
              </a:solidFill>
            </a:endParaRPr>
          </a:p>
        </p:txBody>
      </p:sp>
      <p:sp>
        <p:nvSpPr>
          <p:cNvPr id="13" name="Rectangle 12"/>
          <p:cNvSpPr/>
          <p:nvPr/>
        </p:nvSpPr>
        <p:spPr>
          <a:xfrm>
            <a:off x="0" y="648072"/>
            <a:ext cx="2339752" cy="627534"/>
          </a:xfrm>
          <a:prstGeom prst="rect">
            <a:avLst/>
          </a:prstGeom>
          <a:solidFill>
            <a:schemeClr val="bg1">
              <a:lumMod val="6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lumMod val="65000"/>
                </a:schemeClr>
              </a:solidFill>
            </a:endParaRPr>
          </a:p>
        </p:txBody>
      </p:sp>
      <p:sp>
        <p:nvSpPr>
          <p:cNvPr id="14" name="TextBox 13"/>
          <p:cNvSpPr txBox="1"/>
          <p:nvPr/>
        </p:nvSpPr>
        <p:spPr>
          <a:xfrm>
            <a:off x="0" y="155416"/>
            <a:ext cx="2339752" cy="400110"/>
          </a:xfrm>
          <a:prstGeom prst="rect">
            <a:avLst/>
          </a:prstGeom>
          <a:noFill/>
        </p:spPr>
        <p:txBody>
          <a:bodyPr wrap="square" rtlCol="0">
            <a:spAutoFit/>
          </a:bodyPr>
          <a:lstStyle/>
          <a:p>
            <a:pPr algn="ctr"/>
            <a:r>
              <a:rPr lang="en-US" sz="2000" dirty="0" smtClean="0">
                <a:solidFill>
                  <a:schemeClr val="bg1"/>
                </a:solidFill>
                <a:latin typeface="Segoe Script" pitchFamily="34" charset="0"/>
              </a:rPr>
              <a:t>Cause</a:t>
            </a:r>
            <a:endParaRPr lang="en-IN" sz="2000" dirty="0">
              <a:solidFill>
                <a:schemeClr val="bg1"/>
              </a:solidFill>
              <a:latin typeface="Segoe Script" pitchFamily="34" charset="0"/>
            </a:endParaRPr>
          </a:p>
        </p:txBody>
      </p:sp>
      <p:sp>
        <p:nvSpPr>
          <p:cNvPr id="15" name="TextBox 14"/>
          <p:cNvSpPr txBox="1"/>
          <p:nvPr/>
        </p:nvSpPr>
        <p:spPr>
          <a:xfrm>
            <a:off x="0" y="794777"/>
            <a:ext cx="2339752" cy="400110"/>
          </a:xfrm>
          <a:prstGeom prst="rect">
            <a:avLst/>
          </a:prstGeom>
          <a:noFill/>
        </p:spPr>
        <p:txBody>
          <a:bodyPr wrap="square" rtlCol="0">
            <a:spAutoFit/>
          </a:bodyPr>
          <a:lstStyle/>
          <a:p>
            <a:pPr algn="ctr"/>
            <a:r>
              <a:rPr lang="en-US" sz="2000" dirty="0" smtClean="0">
                <a:solidFill>
                  <a:schemeClr val="bg1"/>
                </a:solidFill>
                <a:latin typeface="Segoe Script" pitchFamily="34" charset="0"/>
              </a:rPr>
              <a:t>Jinnah</a:t>
            </a:r>
            <a:endParaRPr lang="en-IN" sz="2000" dirty="0">
              <a:solidFill>
                <a:schemeClr val="bg1"/>
              </a:solidFill>
              <a:latin typeface="Segoe Script" pitchFamily="34" charset="0"/>
            </a:endParaRPr>
          </a:p>
        </p:txBody>
      </p:sp>
      <p:sp>
        <p:nvSpPr>
          <p:cNvPr id="16" name="TextBox 15"/>
          <p:cNvSpPr txBox="1"/>
          <p:nvPr/>
        </p:nvSpPr>
        <p:spPr>
          <a:xfrm>
            <a:off x="0" y="1379552"/>
            <a:ext cx="2339752" cy="400110"/>
          </a:xfrm>
          <a:prstGeom prst="rect">
            <a:avLst/>
          </a:prstGeom>
          <a:noFill/>
        </p:spPr>
        <p:txBody>
          <a:bodyPr wrap="square" rtlCol="0">
            <a:spAutoFit/>
          </a:bodyPr>
          <a:lstStyle/>
          <a:p>
            <a:pPr algn="ctr"/>
            <a:r>
              <a:rPr lang="en-US" sz="2000" dirty="0" smtClean="0">
                <a:solidFill>
                  <a:schemeClr val="bg1"/>
                </a:solidFill>
                <a:latin typeface="Segoe Script" pitchFamily="34" charset="0"/>
              </a:rPr>
              <a:t>British Policy</a:t>
            </a:r>
            <a:endParaRPr lang="en-IN" sz="2000" dirty="0">
              <a:solidFill>
                <a:schemeClr val="bg1"/>
              </a:solidFill>
              <a:latin typeface="Segoe Script" pitchFamily="34" charset="0"/>
            </a:endParaRPr>
          </a:p>
        </p:txBody>
      </p:sp>
      <p:sp>
        <p:nvSpPr>
          <p:cNvPr id="40" name="TextBox 39"/>
          <p:cNvSpPr txBox="1"/>
          <p:nvPr/>
        </p:nvSpPr>
        <p:spPr>
          <a:xfrm>
            <a:off x="4283968" y="3651870"/>
            <a:ext cx="1435008" cy="830997"/>
          </a:xfrm>
          <a:prstGeom prst="rect">
            <a:avLst/>
          </a:prstGeom>
          <a:noFill/>
          <a:ln>
            <a:solidFill>
              <a:schemeClr val="tx1"/>
            </a:solidFill>
          </a:ln>
        </p:spPr>
        <p:txBody>
          <a:bodyPr wrap="none" rtlCol="0">
            <a:spAutoFit/>
          </a:bodyPr>
          <a:lstStyle/>
          <a:p>
            <a:pPr algn="ctr"/>
            <a:r>
              <a:rPr lang="en-US" sz="4800" dirty="0" smtClean="0"/>
              <a:t>1965</a:t>
            </a:r>
            <a:endParaRPr lang="en-IN" sz="4800" dirty="0"/>
          </a:p>
        </p:txBody>
      </p:sp>
      <p:sp>
        <p:nvSpPr>
          <p:cNvPr id="41" name="TextBox 40"/>
          <p:cNvSpPr txBox="1"/>
          <p:nvPr/>
        </p:nvSpPr>
        <p:spPr>
          <a:xfrm>
            <a:off x="5361606" y="195486"/>
            <a:ext cx="1018227" cy="584775"/>
          </a:xfrm>
          <a:prstGeom prst="rect">
            <a:avLst/>
          </a:prstGeom>
          <a:noFill/>
          <a:ln>
            <a:solidFill>
              <a:schemeClr val="tx1"/>
            </a:solidFill>
          </a:ln>
        </p:spPr>
        <p:txBody>
          <a:bodyPr wrap="none" rtlCol="0">
            <a:spAutoFit/>
          </a:bodyPr>
          <a:lstStyle/>
          <a:p>
            <a:pPr algn="ctr"/>
            <a:r>
              <a:rPr lang="en-US" sz="3200" dirty="0" smtClean="0"/>
              <a:t>1947</a:t>
            </a:r>
            <a:endParaRPr lang="en-IN" sz="3200" dirty="0"/>
          </a:p>
        </p:txBody>
      </p:sp>
      <p:sp>
        <p:nvSpPr>
          <p:cNvPr id="42" name="TextBox 41"/>
          <p:cNvSpPr txBox="1"/>
          <p:nvPr/>
        </p:nvSpPr>
        <p:spPr>
          <a:xfrm>
            <a:off x="6012160" y="3651870"/>
            <a:ext cx="1435008" cy="830997"/>
          </a:xfrm>
          <a:prstGeom prst="rect">
            <a:avLst/>
          </a:prstGeom>
          <a:noFill/>
          <a:ln>
            <a:solidFill>
              <a:schemeClr val="tx1"/>
            </a:solidFill>
          </a:ln>
        </p:spPr>
        <p:txBody>
          <a:bodyPr wrap="none" rtlCol="0">
            <a:spAutoFit/>
          </a:bodyPr>
          <a:lstStyle/>
          <a:p>
            <a:pPr algn="ctr"/>
            <a:r>
              <a:rPr lang="en-US" sz="4800" dirty="0" smtClean="0"/>
              <a:t>1971</a:t>
            </a:r>
            <a:endParaRPr lang="en-IN" sz="4800" dirty="0"/>
          </a:p>
        </p:txBody>
      </p:sp>
      <p:sp>
        <p:nvSpPr>
          <p:cNvPr id="43" name="TextBox 42"/>
          <p:cNvSpPr txBox="1"/>
          <p:nvPr/>
        </p:nvSpPr>
        <p:spPr>
          <a:xfrm>
            <a:off x="4427984" y="915566"/>
            <a:ext cx="3053400" cy="400110"/>
          </a:xfrm>
          <a:prstGeom prst="rect">
            <a:avLst/>
          </a:prstGeom>
          <a:noFill/>
          <a:ln w="38100">
            <a:solidFill>
              <a:srgbClr val="FF0000"/>
            </a:solidFill>
            <a:prstDash val="solid"/>
          </a:ln>
        </p:spPr>
        <p:txBody>
          <a:bodyPr wrap="none" rtlCol="0">
            <a:spAutoFit/>
          </a:bodyPr>
          <a:lstStyle/>
          <a:p>
            <a:pPr algn="ctr"/>
            <a:r>
              <a:rPr lang="en-US" sz="2000" dirty="0" smtClean="0"/>
              <a:t>Partition of the two nations</a:t>
            </a:r>
            <a:endParaRPr lang="en-IN" sz="2000" dirty="0"/>
          </a:p>
        </p:txBody>
      </p:sp>
      <p:sp>
        <p:nvSpPr>
          <p:cNvPr id="44" name="TextBox 43"/>
          <p:cNvSpPr txBox="1"/>
          <p:nvPr/>
        </p:nvSpPr>
        <p:spPr>
          <a:xfrm>
            <a:off x="3615834" y="1635646"/>
            <a:ext cx="4697504" cy="400110"/>
          </a:xfrm>
          <a:prstGeom prst="rect">
            <a:avLst/>
          </a:prstGeom>
          <a:noFill/>
          <a:ln>
            <a:solidFill>
              <a:schemeClr val="tx1"/>
            </a:solidFill>
          </a:ln>
        </p:spPr>
        <p:txBody>
          <a:bodyPr wrap="none" rtlCol="0">
            <a:spAutoFit/>
          </a:bodyPr>
          <a:lstStyle/>
          <a:p>
            <a:pPr algn="ctr"/>
            <a:r>
              <a:rPr lang="en-US" sz="2000" dirty="0" smtClean="0"/>
              <a:t>June 3, 1947 : Declaration of Independence</a:t>
            </a:r>
            <a:endParaRPr lang="en-IN" sz="2000" dirty="0"/>
          </a:p>
        </p:txBody>
      </p:sp>
      <p:sp>
        <p:nvSpPr>
          <p:cNvPr id="45" name="TextBox 44"/>
          <p:cNvSpPr txBox="1"/>
          <p:nvPr/>
        </p:nvSpPr>
        <p:spPr>
          <a:xfrm>
            <a:off x="4060929" y="2283718"/>
            <a:ext cx="3826304" cy="400110"/>
          </a:xfrm>
          <a:prstGeom prst="rect">
            <a:avLst/>
          </a:prstGeom>
          <a:noFill/>
          <a:ln>
            <a:solidFill>
              <a:schemeClr val="tx1"/>
            </a:solidFill>
          </a:ln>
        </p:spPr>
        <p:txBody>
          <a:bodyPr wrap="none" rtlCol="0">
            <a:spAutoFit/>
          </a:bodyPr>
          <a:lstStyle/>
          <a:p>
            <a:pPr algn="ctr"/>
            <a:r>
              <a:rPr lang="en-US" sz="2000" dirty="0" smtClean="0"/>
              <a:t>22 states - Instrument of Accession</a:t>
            </a:r>
            <a:endParaRPr lang="en-IN" sz="2000" dirty="0"/>
          </a:p>
        </p:txBody>
      </p:sp>
      <p:sp>
        <p:nvSpPr>
          <p:cNvPr id="46" name="TextBox 45"/>
          <p:cNvSpPr txBox="1"/>
          <p:nvPr/>
        </p:nvSpPr>
        <p:spPr>
          <a:xfrm>
            <a:off x="4320298" y="2859782"/>
            <a:ext cx="3389454" cy="400110"/>
          </a:xfrm>
          <a:prstGeom prst="rect">
            <a:avLst/>
          </a:prstGeom>
          <a:noFill/>
          <a:ln>
            <a:solidFill>
              <a:schemeClr val="tx1"/>
            </a:solidFill>
          </a:ln>
        </p:spPr>
        <p:txBody>
          <a:bodyPr wrap="none" rtlCol="0">
            <a:spAutoFit/>
          </a:bodyPr>
          <a:lstStyle/>
          <a:p>
            <a:pPr algn="ctr"/>
            <a:r>
              <a:rPr lang="en-US" sz="2000" dirty="0" smtClean="0"/>
              <a:t>Hyderabad, </a:t>
            </a:r>
            <a:r>
              <a:rPr lang="en-US" sz="2000" dirty="0" err="1" smtClean="0"/>
              <a:t>Junagadh</a:t>
            </a:r>
            <a:r>
              <a:rPr lang="en-US" sz="2000" dirty="0" smtClean="0"/>
              <a:t>, Kashmir</a:t>
            </a:r>
            <a:endParaRPr lang="en-IN" sz="2000" dirty="0"/>
          </a:p>
        </p:txBody>
      </p:sp>
      <p:sp>
        <p:nvSpPr>
          <p:cNvPr id="25" name="TextBox 24"/>
          <p:cNvSpPr txBox="1"/>
          <p:nvPr/>
        </p:nvSpPr>
        <p:spPr>
          <a:xfrm>
            <a:off x="0" y="2027624"/>
            <a:ext cx="2339752" cy="400110"/>
          </a:xfrm>
          <a:prstGeom prst="rect">
            <a:avLst/>
          </a:prstGeom>
          <a:noFill/>
        </p:spPr>
        <p:txBody>
          <a:bodyPr wrap="square" rtlCol="0">
            <a:spAutoFit/>
          </a:bodyPr>
          <a:lstStyle/>
          <a:p>
            <a:pPr algn="ctr"/>
            <a:r>
              <a:rPr lang="en-US" sz="2000" dirty="0" smtClean="0">
                <a:solidFill>
                  <a:schemeClr val="bg1"/>
                </a:solidFill>
                <a:latin typeface="Segoe Script" pitchFamily="34" charset="0"/>
              </a:rPr>
              <a:t>Indian Army</a:t>
            </a:r>
            <a:endParaRPr lang="en-IN" sz="2000" dirty="0">
              <a:solidFill>
                <a:schemeClr val="bg1"/>
              </a:solidFill>
              <a:latin typeface="Segoe Script" pitchFamily="34" charset="0"/>
            </a:endParaRPr>
          </a:p>
        </p:txBody>
      </p:sp>
      <p:sp>
        <p:nvSpPr>
          <p:cNvPr id="27" name="TextBox 26"/>
          <p:cNvSpPr txBox="1"/>
          <p:nvPr/>
        </p:nvSpPr>
        <p:spPr>
          <a:xfrm>
            <a:off x="0" y="4619912"/>
            <a:ext cx="2339752" cy="400110"/>
          </a:xfrm>
          <a:prstGeom prst="rect">
            <a:avLst/>
          </a:prstGeom>
          <a:noFill/>
        </p:spPr>
        <p:txBody>
          <a:bodyPr wrap="square" rtlCol="0">
            <a:spAutoFit/>
          </a:bodyPr>
          <a:lstStyle/>
          <a:p>
            <a:pPr algn="ctr"/>
            <a:r>
              <a:rPr lang="en-US" sz="2000" dirty="0" smtClean="0">
                <a:solidFill>
                  <a:schemeClr val="bg1"/>
                </a:solidFill>
                <a:latin typeface="Segoe Script" pitchFamily="34" charset="0"/>
              </a:rPr>
              <a:t>War Ends</a:t>
            </a:r>
            <a:endParaRPr lang="en-IN" sz="2000" dirty="0">
              <a:solidFill>
                <a:schemeClr val="bg1"/>
              </a:solidFill>
              <a:latin typeface="Segoe Script" pitchFamily="34" charset="0"/>
            </a:endParaRPr>
          </a:p>
        </p:txBody>
      </p:sp>
      <p:sp>
        <p:nvSpPr>
          <p:cNvPr id="28" name="TextBox 27"/>
          <p:cNvSpPr txBox="1"/>
          <p:nvPr/>
        </p:nvSpPr>
        <p:spPr>
          <a:xfrm>
            <a:off x="0" y="3971840"/>
            <a:ext cx="2339752" cy="400110"/>
          </a:xfrm>
          <a:prstGeom prst="rect">
            <a:avLst/>
          </a:prstGeom>
          <a:noFill/>
        </p:spPr>
        <p:txBody>
          <a:bodyPr wrap="square" rtlCol="0">
            <a:spAutoFit/>
          </a:bodyPr>
          <a:lstStyle/>
          <a:p>
            <a:pPr algn="ctr"/>
            <a:r>
              <a:rPr lang="en-US" sz="2000" dirty="0" smtClean="0">
                <a:solidFill>
                  <a:schemeClr val="bg1"/>
                </a:solidFill>
                <a:latin typeface="Segoe Script" pitchFamily="34" charset="0"/>
              </a:rPr>
              <a:t>Azad Kashmir</a:t>
            </a:r>
            <a:endParaRPr lang="en-IN" sz="2000" dirty="0">
              <a:solidFill>
                <a:schemeClr val="bg1"/>
              </a:solidFill>
              <a:latin typeface="Segoe Script" pitchFamily="34" charset="0"/>
            </a:endParaRPr>
          </a:p>
        </p:txBody>
      </p:sp>
      <p:sp>
        <p:nvSpPr>
          <p:cNvPr id="29" name="TextBox 28"/>
          <p:cNvSpPr txBox="1"/>
          <p:nvPr/>
        </p:nvSpPr>
        <p:spPr>
          <a:xfrm>
            <a:off x="0" y="3323768"/>
            <a:ext cx="2339752" cy="400110"/>
          </a:xfrm>
          <a:prstGeom prst="rect">
            <a:avLst/>
          </a:prstGeom>
          <a:noFill/>
        </p:spPr>
        <p:txBody>
          <a:bodyPr wrap="square" rtlCol="0">
            <a:spAutoFit/>
          </a:bodyPr>
          <a:lstStyle/>
          <a:p>
            <a:pPr algn="ctr"/>
            <a:r>
              <a:rPr lang="en-US" sz="2000" dirty="0" smtClean="0">
                <a:solidFill>
                  <a:schemeClr val="bg1"/>
                </a:solidFill>
                <a:latin typeface="Segoe Script" pitchFamily="34" charset="0"/>
              </a:rPr>
              <a:t>Success</a:t>
            </a:r>
            <a:endParaRPr lang="en-IN" sz="2000" dirty="0">
              <a:solidFill>
                <a:schemeClr val="bg1"/>
              </a:solidFill>
              <a:latin typeface="Segoe Script" pitchFamily="34" charset="0"/>
            </a:endParaRPr>
          </a:p>
        </p:txBody>
      </p:sp>
      <p:sp>
        <p:nvSpPr>
          <p:cNvPr id="30" name="TextBox 29"/>
          <p:cNvSpPr txBox="1"/>
          <p:nvPr/>
        </p:nvSpPr>
        <p:spPr>
          <a:xfrm>
            <a:off x="0" y="2675696"/>
            <a:ext cx="2339752" cy="400110"/>
          </a:xfrm>
          <a:prstGeom prst="rect">
            <a:avLst/>
          </a:prstGeom>
          <a:noFill/>
        </p:spPr>
        <p:txBody>
          <a:bodyPr wrap="square" rtlCol="0">
            <a:spAutoFit/>
          </a:bodyPr>
          <a:lstStyle/>
          <a:p>
            <a:pPr algn="ctr"/>
            <a:r>
              <a:rPr lang="en-US" sz="2000" dirty="0" err="1" smtClean="0">
                <a:solidFill>
                  <a:schemeClr val="bg1"/>
                </a:solidFill>
                <a:latin typeface="Segoe Script" pitchFamily="34" charset="0"/>
              </a:rPr>
              <a:t>Ind</a:t>
            </a:r>
            <a:r>
              <a:rPr lang="en-US" sz="2000" dirty="0" smtClean="0">
                <a:solidFill>
                  <a:schemeClr val="bg1"/>
                </a:solidFill>
                <a:latin typeface="Segoe Script" pitchFamily="34" charset="0"/>
              </a:rPr>
              <a:t> </a:t>
            </a:r>
            <a:r>
              <a:rPr lang="en-US" sz="2000" dirty="0" err="1" smtClean="0">
                <a:solidFill>
                  <a:schemeClr val="bg1"/>
                </a:solidFill>
                <a:latin typeface="Segoe Script" pitchFamily="34" charset="0"/>
              </a:rPr>
              <a:t>vs</a:t>
            </a:r>
            <a:r>
              <a:rPr lang="en-US" sz="2000" dirty="0" smtClean="0">
                <a:solidFill>
                  <a:schemeClr val="bg1"/>
                </a:solidFill>
                <a:latin typeface="Segoe Script" pitchFamily="34" charset="0"/>
              </a:rPr>
              <a:t> Pak</a:t>
            </a:r>
            <a:endParaRPr lang="en-IN" sz="2000" dirty="0">
              <a:solidFill>
                <a:schemeClr val="bg1"/>
              </a:solidFill>
              <a:latin typeface="Segoe Script"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2339752" cy="627534"/>
          </a:xfrm>
          <a:prstGeom prst="rect">
            <a:avLst/>
          </a:prstGeom>
          <a:solidFill>
            <a:schemeClr val="bg1">
              <a:lumMod val="6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lumMod val="65000"/>
                </a:schemeClr>
              </a:solidFill>
            </a:endParaRPr>
          </a:p>
        </p:txBody>
      </p:sp>
      <p:sp>
        <p:nvSpPr>
          <p:cNvPr id="7" name="Rectangle 6"/>
          <p:cNvSpPr/>
          <p:nvPr/>
        </p:nvSpPr>
        <p:spPr>
          <a:xfrm>
            <a:off x="0" y="2571750"/>
            <a:ext cx="2339752" cy="627534"/>
          </a:xfrm>
          <a:prstGeom prst="rect">
            <a:avLst/>
          </a:prstGeom>
          <a:solidFill>
            <a:schemeClr val="bg1">
              <a:lumMod val="6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lumMod val="65000"/>
                </a:schemeClr>
              </a:solidFill>
            </a:endParaRPr>
          </a:p>
        </p:txBody>
      </p:sp>
      <p:sp>
        <p:nvSpPr>
          <p:cNvPr id="8" name="Rectangle 7"/>
          <p:cNvSpPr/>
          <p:nvPr/>
        </p:nvSpPr>
        <p:spPr>
          <a:xfrm>
            <a:off x="0" y="3219822"/>
            <a:ext cx="2339752" cy="627534"/>
          </a:xfrm>
          <a:prstGeom prst="rect">
            <a:avLst/>
          </a:prstGeom>
          <a:solidFill>
            <a:schemeClr val="bg1">
              <a:lumMod val="6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lumMod val="65000"/>
                </a:schemeClr>
              </a:solidFill>
            </a:endParaRPr>
          </a:p>
        </p:txBody>
      </p:sp>
      <p:sp>
        <p:nvSpPr>
          <p:cNvPr id="9" name="Rectangle 8"/>
          <p:cNvSpPr/>
          <p:nvPr/>
        </p:nvSpPr>
        <p:spPr>
          <a:xfrm>
            <a:off x="0" y="3867894"/>
            <a:ext cx="2339752" cy="627534"/>
          </a:xfrm>
          <a:prstGeom prst="rect">
            <a:avLst/>
          </a:prstGeom>
          <a:solidFill>
            <a:schemeClr val="bg1">
              <a:lumMod val="6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lumMod val="65000"/>
                </a:schemeClr>
              </a:solidFill>
            </a:endParaRPr>
          </a:p>
        </p:txBody>
      </p:sp>
      <p:sp>
        <p:nvSpPr>
          <p:cNvPr id="10" name="Rectangle 9"/>
          <p:cNvSpPr/>
          <p:nvPr/>
        </p:nvSpPr>
        <p:spPr>
          <a:xfrm>
            <a:off x="0" y="4515966"/>
            <a:ext cx="2339752" cy="627534"/>
          </a:xfrm>
          <a:prstGeom prst="rect">
            <a:avLst/>
          </a:prstGeom>
          <a:solidFill>
            <a:schemeClr val="bg1">
              <a:lumMod val="6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lumMod val="65000"/>
                </a:schemeClr>
              </a:solidFill>
            </a:endParaRPr>
          </a:p>
        </p:txBody>
      </p:sp>
      <p:sp>
        <p:nvSpPr>
          <p:cNvPr id="11" name="Rectangle 10"/>
          <p:cNvSpPr/>
          <p:nvPr/>
        </p:nvSpPr>
        <p:spPr>
          <a:xfrm>
            <a:off x="0" y="1275606"/>
            <a:ext cx="2339752" cy="627534"/>
          </a:xfrm>
          <a:prstGeom prst="rect">
            <a:avLst/>
          </a:prstGeom>
          <a:solidFill>
            <a:schemeClr val="bg1">
              <a:lumMod val="6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lumMod val="65000"/>
                </a:schemeClr>
              </a:solidFill>
            </a:endParaRPr>
          </a:p>
        </p:txBody>
      </p:sp>
      <p:sp>
        <p:nvSpPr>
          <p:cNvPr id="12" name="Rectangle 11"/>
          <p:cNvSpPr/>
          <p:nvPr/>
        </p:nvSpPr>
        <p:spPr>
          <a:xfrm>
            <a:off x="0" y="1923678"/>
            <a:ext cx="2339752" cy="627534"/>
          </a:xfrm>
          <a:prstGeom prst="rect">
            <a:avLst/>
          </a:prstGeom>
          <a:solidFill>
            <a:schemeClr val="bg1">
              <a:lumMod val="6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lumMod val="65000"/>
                </a:schemeClr>
              </a:solidFill>
            </a:endParaRPr>
          </a:p>
        </p:txBody>
      </p:sp>
      <p:sp>
        <p:nvSpPr>
          <p:cNvPr id="13" name="Rectangle 12"/>
          <p:cNvSpPr/>
          <p:nvPr/>
        </p:nvSpPr>
        <p:spPr>
          <a:xfrm>
            <a:off x="0" y="627534"/>
            <a:ext cx="2339752" cy="627534"/>
          </a:xfrm>
          <a:prstGeom prst="rect">
            <a:avLst/>
          </a:prstGeom>
          <a:solidFill>
            <a:schemeClr val="bg1">
              <a:lumMod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lumMod val="65000"/>
                </a:schemeClr>
              </a:solidFill>
            </a:endParaRPr>
          </a:p>
        </p:txBody>
      </p:sp>
      <p:sp>
        <p:nvSpPr>
          <p:cNvPr id="26" name="TextBox 25"/>
          <p:cNvSpPr txBox="1"/>
          <p:nvPr/>
        </p:nvSpPr>
        <p:spPr>
          <a:xfrm>
            <a:off x="2555776" y="483518"/>
            <a:ext cx="3689664" cy="369332"/>
          </a:xfrm>
          <a:prstGeom prst="rect">
            <a:avLst/>
          </a:prstGeom>
          <a:noFill/>
          <a:ln>
            <a:solidFill>
              <a:schemeClr val="tx1"/>
            </a:solidFill>
          </a:ln>
        </p:spPr>
        <p:txBody>
          <a:bodyPr wrap="none" rtlCol="0">
            <a:spAutoFit/>
          </a:bodyPr>
          <a:lstStyle/>
          <a:p>
            <a:pPr algn="ctr"/>
            <a:r>
              <a:rPr lang="en-US" dirty="0" smtClean="0"/>
              <a:t>Jinnah’s advisors came up with a plan</a:t>
            </a:r>
            <a:endParaRPr lang="en-IN" dirty="0"/>
          </a:p>
        </p:txBody>
      </p:sp>
      <p:sp>
        <p:nvSpPr>
          <p:cNvPr id="27" name="TextBox 26"/>
          <p:cNvSpPr txBox="1"/>
          <p:nvPr/>
        </p:nvSpPr>
        <p:spPr>
          <a:xfrm>
            <a:off x="4716016" y="987574"/>
            <a:ext cx="4112280" cy="646331"/>
          </a:xfrm>
          <a:prstGeom prst="rect">
            <a:avLst/>
          </a:prstGeom>
          <a:noFill/>
          <a:ln w="19050">
            <a:solidFill>
              <a:srgbClr val="FF0000"/>
            </a:solidFill>
          </a:ln>
        </p:spPr>
        <p:txBody>
          <a:bodyPr wrap="none" rtlCol="0">
            <a:spAutoFit/>
          </a:bodyPr>
          <a:lstStyle/>
          <a:p>
            <a:pPr algn="ctr"/>
            <a:r>
              <a:rPr lang="en-US" dirty="0" smtClean="0"/>
              <a:t>To create religious tension in border areas</a:t>
            </a:r>
          </a:p>
          <a:p>
            <a:pPr algn="ctr"/>
            <a:r>
              <a:rPr lang="en-US" dirty="0" smtClean="0"/>
              <a:t>and rob the villages in different groups</a:t>
            </a:r>
            <a:endParaRPr lang="en-IN" dirty="0"/>
          </a:p>
        </p:txBody>
      </p:sp>
      <p:sp>
        <p:nvSpPr>
          <p:cNvPr id="28" name="TextBox 27"/>
          <p:cNvSpPr txBox="1"/>
          <p:nvPr/>
        </p:nvSpPr>
        <p:spPr>
          <a:xfrm>
            <a:off x="2627784" y="1779662"/>
            <a:ext cx="4127412" cy="369332"/>
          </a:xfrm>
          <a:prstGeom prst="rect">
            <a:avLst/>
          </a:prstGeom>
          <a:noFill/>
          <a:ln>
            <a:solidFill>
              <a:schemeClr val="tx1"/>
            </a:solidFill>
          </a:ln>
        </p:spPr>
        <p:txBody>
          <a:bodyPr wrap="none" rtlCol="0">
            <a:spAutoFit/>
          </a:bodyPr>
          <a:lstStyle/>
          <a:p>
            <a:r>
              <a:rPr lang="en-US" dirty="0" smtClean="0"/>
              <a:t>Captured </a:t>
            </a:r>
            <a:r>
              <a:rPr lang="en-US" dirty="0" err="1" smtClean="0"/>
              <a:t>Gilgit</a:t>
            </a:r>
            <a:r>
              <a:rPr lang="en-US" dirty="0" smtClean="0"/>
              <a:t> by force using propaganda</a:t>
            </a:r>
            <a:endParaRPr lang="en-IN" dirty="0"/>
          </a:p>
        </p:txBody>
      </p:sp>
      <p:sp>
        <p:nvSpPr>
          <p:cNvPr id="29" name="TextBox 28"/>
          <p:cNvSpPr txBox="1"/>
          <p:nvPr/>
        </p:nvSpPr>
        <p:spPr>
          <a:xfrm>
            <a:off x="4716016" y="2283718"/>
            <a:ext cx="3629648" cy="646331"/>
          </a:xfrm>
          <a:prstGeom prst="rect">
            <a:avLst/>
          </a:prstGeom>
          <a:noFill/>
          <a:ln w="19050">
            <a:solidFill>
              <a:srgbClr val="FF0000"/>
            </a:solidFill>
          </a:ln>
        </p:spPr>
        <p:txBody>
          <a:bodyPr wrap="none" rtlCol="0">
            <a:spAutoFit/>
          </a:bodyPr>
          <a:lstStyle/>
          <a:p>
            <a:r>
              <a:rPr lang="en-US" dirty="0" smtClean="0"/>
              <a:t>Attacks started from September by</a:t>
            </a:r>
          </a:p>
          <a:p>
            <a:r>
              <a:rPr lang="en-US" dirty="0" smtClean="0"/>
              <a:t>Tribesmen and the Pakistani soldiers.</a:t>
            </a:r>
            <a:endParaRPr lang="en-IN" dirty="0"/>
          </a:p>
        </p:txBody>
      </p:sp>
      <p:sp>
        <p:nvSpPr>
          <p:cNvPr id="30" name="TextBox 29"/>
          <p:cNvSpPr txBox="1"/>
          <p:nvPr/>
        </p:nvSpPr>
        <p:spPr>
          <a:xfrm>
            <a:off x="2627784" y="3075806"/>
            <a:ext cx="3717043" cy="369332"/>
          </a:xfrm>
          <a:prstGeom prst="rect">
            <a:avLst/>
          </a:prstGeom>
          <a:noFill/>
          <a:ln>
            <a:solidFill>
              <a:schemeClr val="tx1"/>
            </a:solidFill>
          </a:ln>
        </p:spPr>
        <p:txBody>
          <a:bodyPr wrap="none" rtlCol="0">
            <a:spAutoFit/>
          </a:bodyPr>
          <a:lstStyle/>
          <a:p>
            <a:r>
              <a:rPr lang="en-US" dirty="0" smtClean="0"/>
              <a:t>October 24: Asked for help from India</a:t>
            </a:r>
            <a:endParaRPr lang="en-IN" dirty="0"/>
          </a:p>
        </p:txBody>
      </p:sp>
      <p:sp>
        <p:nvSpPr>
          <p:cNvPr id="31" name="TextBox 30"/>
          <p:cNvSpPr txBox="1"/>
          <p:nvPr/>
        </p:nvSpPr>
        <p:spPr>
          <a:xfrm>
            <a:off x="4788024" y="3579862"/>
            <a:ext cx="2671885" cy="369332"/>
          </a:xfrm>
          <a:prstGeom prst="rect">
            <a:avLst/>
          </a:prstGeom>
          <a:noFill/>
          <a:ln w="19050">
            <a:solidFill>
              <a:srgbClr val="FF0000"/>
            </a:solidFill>
          </a:ln>
        </p:spPr>
        <p:txBody>
          <a:bodyPr wrap="none" rtlCol="0">
            <a:spAutoFit/>
          </a:bodyPr>
          <a:lstStyle/>
          <a:p>
            <a:r>
              <a:rPr lang="en-US" dirty="0" smtClean="0"/>
              <a:t>October 26: Acceded India</a:t>
            </a:r>
            <a:endParaRPr lang="en-IN" dirty="0"/>
          </a:p>
        </p:txBody>
      </p:sp>
      <p:sp>
        <p:nvSpPr>
          <p:cNvPr id="32" name="TextBox 31"/>
          <p:cNvSpPr txBox="1"/>
          <p:nvPr/>
        </p:nvSpPr>
        <p:spPr>
          <a:xfrm>
            <a:off x="2627784" y="4083918"/>
            <a:ext cx="3316805" cy="369332"/>
          </a:xfrm>
          <a:prstGeom prst="rect">
            <a:avLst/>
          </a:prstGeom>
          <a:noFill/>
          <a:ln>
            <a:solidFill>
              <a:schemeClr val="tx1"/>
            </a:solidFill>
          </a:ln>
        </p:spPr>
        <p:txBody>
          <a:bodyPr wrap="none" rtlCol="0">
            <a:spAutoFit/>
          </a:bodyPr>
          <a:lstStyle/>
          <a:p>
            <a:r>
              <a:rPr lang="en-US" dirty="0" smtClean="0"/>
              <a:t>Situations worsened in </a:t>
            </a:r>
            <a:r>
              <a:rPr lang="en-US" dirty="0" err="1" smtClean="0"/>
              <a:t>Baramulla</a:t>
            </a:r>
            <a:endParaRPr lang="en-IN" dirty="0"/>
          </a:p>
        </p:txBody>
      </p:sp>
      <p:sp>
        <p:nvSpPr>
          <p:cNvPr id="19" name="TextBox 18"/>
          <p:cNvSpPr txBox="1"/>
          <p:nvPr/>
        </p:nvSpPr>
        <p:spPr>
          <a:xfrm>
            <a:off x="0" y="155416"/>
            <a:ext cx="2339752" cy="400110"/>
          </a:xfrm>
          <a:prstGeom prst="rect">
            <a:avLst/>
          </a:prstGeom>
          <a:noFill/>
        </p:spPr>
        <p:txBody>
          <a:bodyPr wrap="square" rtlCol="0">
            <a:spAutoFit/>
          </a:bodyPr>
          <a:lstStyle/>
          <a:p>
            <a:pPr algn="ctr"/>
            <a:r>
              <a:rPr lang="en-US" sz="2000" dirty="0" smtClean="0">
                <a:solidFill>
                  <a:schemeClr val="bg1"/>
                </a:solidFill>
                <a:latin typeface="Segoe Script" pitchFamily="34" charset="0"/>
              </a:rPr>
              <a:t>Cause</a:t>
            </a:r>
            <a:endParaRPr lang="en-IN" sz="2000" dirty="0">
              <a:solidFill>
                <a:schemeClr val="bg1"/>
              </a:solidFill>
              <a:latin typeface="Segoe Script" pitchFamily="34" charset="0"/>
            </a:endParaRPr>
          </a:p>
        </p:txBody>
      </p:sp>
      <p:sp>
        <p:nvSpPr>
          <p:cNvPr id="20" name="TextBox 19"/>
          <p:cNvSpPr txBox="1"/>
          <p:nvPr/>
        </p:nvSpPr>
        <p:spPr>
          <a:xfrm>
            <a:off x="0" y="794777"/>
            <a:ext cx="2339752" cy="400110"/>
          </a:xfrm>
          <a:prstGeom prst="rect">
            <a:avLst/>
          </a:prstGeom>
          <a:noFill/>
        </p:spPr>
        <p:txBody>
          <a:bodyPr wrap="square" rtlCol="0">
            <a:spAutoFit/>
          </a:bodyPr>
          <a:lstStyle/>
          <a:p>
            <a:pPr algn="ctr"/>
            <a:r>
              <a:rPr lang="en-US" sz="2000" dirty="0" smtClean="0">
                <a:solidFill>
                  <a:schemeClr val="bg1"/>
                </a:solidFill>
                <a:latin typeface="Segoe Script" pitchFamily="34" charset="0"/>
              </a:rPr>
              <a:t>Jinnah</a:t>
            </a:r>
            <a:endParaRPr lang="en-IN" sz="2000" dirty="0">
              <a:solidFill>
                <a:schemeClr val="bg1"/>
              </a:solidFill>
              <a:latin typeface="Segoe Script" pitchFamily="34" charset="0"/>
            </a:endParaRPr>
          </a:p>
        </p:txBody>
      </p:sp>
      <p:sp>
        <p:nvSpPr>
          <p:cNvPr id="21" name="TextBox 20"/>
          <p:cNvSpPr txBox="1"/>
          <p:nvPr/>
        </p:nvSpPr>
        <p:spPr>
          <a:xfrm>
            <a:off x="0" y="1379552"/>
            <a:ext cx="2339752" cy="400110"/>
          </a:xfrm>
          <a:prstGeom prst="rect">
            <a:avLst/>
          </a:prstGeom>
          <a:noFill/>
        </p:spPr>
        <p:txBody>
          <a:bodyPr wrap="square" rtlCol="0">
            <a:spAutoFit/>
          </a:bodyPr>
          <a:lstStyle/>
          <a:p>
            <a:pPr algn="ctr"/>
            <a:r>
              <a:rPr lang="en-US" sz="2000" dirty="0" smtClean="0">
                <a:solidFill>
                  <a:schemeClr val="bg1"/>
                </a:solidFill>
                <a:latin typeface="Segoe Script" pitchFamily="34" charset="0"/>
              </a:rPr>
              <a:t>British Policy</a:t>
            </a:r>
            <a:endParaRPr lang="en-IN" sz="2000" dirty="0">
              <a:solidFill>
                <a:schemeClr val="bg1"/>
              </a:solidFill>
              <a:latin typeface="Segoe Script" pitchFamily="34" charset="0"/>
            </a:endParaRPr>
          </a:p>
        </p:txBody>
      </p:sp>
      <p:sp>
        <p:nvSpPr>
          <p:cNvPr id="22" name="TextBox 21"/>
          <p:cNvSpPr txBox="1"/>
          <p:nvPr/>
        </p:nvSpPr>
        <p:spPr>
          <a:xfrm>
            <a:off x="0" y="2027624"/>
            <a:ext cx="2339752" cy="400110"/>
          </a:xfrm>
          <a:prstGeom prst="rect">
            <a:avLst/>
          </a:prstGeom>
          <a:noFill/>
        </p:spPr>
        <p:txBody>
          <a:bodyPr wrap="square" rtlCol="0">
            <a:spAutoFit/>
          </a:bodyPr>
          <a:lstStyle/>
          <a:p>
            <a:pPr algn="ctr"/>
            <a:r>
              <a:rPr lang="en-US" sz="2000" dirty="0" smtClean="0">
                <a:solidFill>
                  <a:schemeClr val="bg1"/>
                </a:solidFill>
                <a:latin typeface="Segoe Script" pitchFamily="34" charset="0"/>
              </a:rPr>
              <a:t>Indian Army</a:t>
            </a:r>
            <a:endParaRPr lang="en-IN" sz="2000" dirty="0">
              <a:solidFill>
                <a:schemeClr val="bg1"/>
              </a:solidFill>
              <a:latin typeface="Segoe Script" pitchFamily="34" charset="0"/>
            </a:endParaRPr>
          </a:p>
        </p:txBody>
      </p:sp>
      <p:sp>
        <p:nvSpPr>
          <p:cNvPr id="23" name="TextBox 22"/>
          <p:cNvSpPr txBox="1"/>
          <p:nvPr/>
        </p:nvSpPr>
        <p:spPr>
          <a:xfrm>
            <a:off x="0" y="4619912"/>
            <a:ext cx="2339752" cy="400110"/>
          </a:xfrm>
          <a:prstGeom prst="rect">
            <a:avLst/>
          </a:prstGeom>
          <a:noFill/>
        </p:spPr>
        <p:txBody>
          <a:bodyPr wrap="square" rtlCol="0">
            <a:spAutoFit/>
          </a:bodyPr>
          <a:lstStyle/>
          <a:p>
            <a:pPr algn="ctr"/>
            <a:r>
              <a:rPr lang="en-US" sz="2000" dirty="0" smtClean="0">
                <a:solidFill>
                  <a:schemeClr val="bg1"/>
                </a:solidFill>
                <a:latin typeface="Segoe Script" pitchFamily="34" charset="0"/>
              </a:rPr>
              <a:t>War Ends</a:t>
            </a:r>
            <a:endParaRPr lang="en-IN" sz="2000" dirty="0">
              <a:solidFill>
                <a:schemeClr val="bg1"/>
              </a:solidFill>
              <a:latin typeface="Segoe Script" pitchFamily="34" charset="0"/>
            </a:endParaRPr>
          </a:p>
        </p:txBody>
      </p:sp>
      <p:sp>
        <p:nvSpPr>
          <p:cNvPr id="24" name="TextBox 23"/>
          <p:cNvSpPr txBox="1"/>
          <p:nvPr/>
        </p:nvSpPr>
        <p:spPr>
          <a:xfrm>
            <a:off x="0" y="3971840"/>
            <a:ext cx="2339752" cy="400110"/>
          </a:xfrm>
          <a:prstGeom prst="rect">
            <a:avLst/>
          </a:prstGeom>
          <a:noFill/>
        </p:spPr>
        <p:txBody>
          <a:bodyPr wrap="square" rtlCol="0">
            <a:spAutoFit/>
          </a:bodyPr>
          <a:lstStyle/>
          <a:p>
            <a:pPr algn="ctr"/>
            <a:r>
              <a:rPr lang="en-US" sz="2000" dirty="0" smtClean="0">
                <a:solidFill>
                  <a:schemeClr val="bg1"/>
                </a:solidFill>
                <a:latin typeface="Segoe Script" pitchFamily="34" charset="0"/>
              </a:rPr>
              <a:t>Azad Kashmir</a:t>
            </a:r>
            <a:endParaRPr lang="en-IN" sz="2000" dirty="0">
              <a:solidFill>
                <a:schemeClr val="bg1"/>
              </a:solidFill>
              <a:latin typeface="Segoe Script" pitchFamily="34" charset="0"/>
            </a:endParaRPr>
          </a:p>
        </p:txBody>
      </p:sp>
      <p:sp>
        <p:nvSpPr>
          <p:cNvPr id="25" name="TextBox 24"/>
          <p:cNvSpPr txBox="1"/>
          <p:nvPr/>
        </p:nvSpPr>
        <p:spPr>
          <a:xfrm>
            <a:off x="0" y="3323768"/>
            <a:ext cx="2339752" cy="400110"/>
          </a:xfrm>
          <a:prstGeom prst="rect">
            <a:avLst/>
          </a:prstGeom>
          <a:noFill/>
        </p:spPr>
        <p:txBody>
          <a:bodyPr wrap="square" rtlCol="0">
            <a:spAutoFit/>
          </a:bodyPr>
          <a:lstStyle/>
          <a:p>
            <a:pPr algn="ctr"/>
            <a:r>
              <a:rPr lang="en-US" sz="2000" dirty="0" smtClean="0">
                <a:solidFill>
                  <a:schemeClr val="bg1"/>
                </a:solidFill>
                <a:latin typeface="Segoe Script" pitchFamily="34" charset="0"/>
              </a:rPr>
              <a:t>Success</a:t>
            </a:r>
            <a:endParaRPr lang="en-IN" sz="2000" dirty="0">
              <a:solidFill>
                <a:schemeClr val="bg1"/>
              </a:solidFill>
              <a:latin typeface="Segoe Script" pitchFamily="34" charset="0"/>
            </a:endParaRPr>
          </a:p>
        </p:txBody>
      </p:sp>
      <p:sp>
        <p:nvSpPr>
          <p:cNvPr id="33" name="TextBox 32"/>
          <p:cNvSpPr txBox="1"/>
          <p:nvPr/>
        </p:nvSpPr>
        <p:spPr>
          <a:xfrm>
            <a:off x="0" y="2675696"/>
            <a:ext cx="2339752" cy="400110"/>
          </a:xfrm>
          <a:prstGeom prst="rect">
            <a:avLst/>
          </a:prstGeom>
          <a:noFill/>
        </p:spPr>
        <p:txBody>
          <a:bodyPr wrap="square" rtlCol="0">
            <a:spAutoFit/>
          </a:bodyPr>
          <a:lstStyle/>
          <a:p>
            <a:pPr algn="ctr"/>
            <a:r>
              <a:rPr lang="en-US" sz="2000" dirty="0" err="1" smtClean="0">
                <a:solidFill>
                  <a:schemeClr val="bg1"/>
                </a:solidFill>
                <a:latin typeface="Segoe Script" pitchFamily="34" charset="0"/>
              </a:rPr>
              <a:t>Ind</a:t>
            </a:r>
            <a:r>
              <a:rPr lang="en-US" sz="2000" dirty="0" smtClean="0">
                <a:solidFill>
                  <a:schemeClr val="bg1"/>
                </a:solidFill>
                <a:latin typeface="Segoe Script" pitchFamily="34" charset="0"/>
              </a:rPr>
              <a:t> </a:t>
            </a:r>
            <a:r>
              <a:rPr lang="en-US" sz="2000" dirty="0" err="1" smtClean="0">
                <a:solidFill>
                  <a:schemeClr val="bg1"/>
                </a:solidFill>
                <a:latin typeface="Segoe Script" pitchFamily="34" charset="0"/>
              </a:rPr>
              <a:t>vs</a:t>
            </a:r>
            <a:r>
              <a:rPr lang="en-US" sz="2000" dirty="0" smtClean="0">
                <a:solidFill>
                  <a:schemeClr val="bg1"/>
                </a:solidFill>
                <a:latin typeface="Segoe Script" pitchFamily="34" charset="0"/>
              </a:rPr>
              <a:t> Pak</a:t>
            </a:r>
            <a:endParaRPr lang="en-IN" sz="2000" dirty="0">
              <a:solidFill>
                <a:schemeClr val="bg1"/>
              </a:solidFill>
              <a:latin typeface="Segoe Script"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2339752" cy="627534"/>
          </a:xfrm>
          <a:prstGeom prst="rect">
            <a:avLst/>
          </a:prstGeom>
          <a:solidFill>
            <a:schemeClr val="bg1">
              <a:lumMod val="6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lumMod val="65000"/>
                </a:schemeClr>
              </a:solidFill>
            </a:endParaRPr>
          </a:p>
        </p:txBody>
      </p:sp>
      <p:sp>
        <p:nvSpPr>
          <p:cNvPr id="7" name="Rectangle 6"/>
          <p:cNvSpPr/>
          <p:nvPr/>
        </p:nvSpPr>
        <p:spPr>
          <a:xfrm>
            <a:off x="0" y="2571750"/>
            <a:ext cx="2339752" cy="627534"/>
          </a:xfrm>
          <a:prstGeom prst="rect">
            <a:avLst/>
          </a:prstGeom>
          <a:solidFill>
            <a:schemeClr val="bg1">
              <a:lumMod val="6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lumMod val="65000"/>
                </a:schemeClr>
              </a:solidFill>
            </a:endParaRPr>
          </a:p>
        </p:txBody>
      </p:sp>
      <p:sp>
        <p:nvSpPr>
          <p:cNvPr id="8" name="Rectangle 7"/>
          <p:cNvSpPr/>
          <p:nvPr/>
        </p:nvSpPr>
        <p:spPr>
          <a:xfrm>
            <a:off x="0" y="3219822"/>
            <a:ext cx="2339752" cy="627534"/>
          </a:xfrm>
          <a:prstGeom prst="rect">
            <a:avLst/>
          </a:prstGeom>
          <a:solidFill>
            <a:schemeClr val="bg1">
              <a:lumMod val="6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lumMod val="65000"/>
                </a:schemeClr>
              </a:solidFill>
            </a:endParaRPr>
          </a:p>
        </p:txBody>
      </p:sp>
      <p:sp>
        <p:nvSpPr>
          <p:cNvPr id="9" name="Rectangle 8"/>
          <p:cNvSpPr/>
          <p:nvPr/>
        </p:nvSpPr>
        <p:spPr>
          <a:xfrm>
            <a:off x="0" y="3867894"/>
            <a:ext cx="2339752" cy="627534"/>
          </a:xfrm>
          <a:prstGeom prst="rect">
            <a:avLst/>
          </a:prstGeom>
          <a:solidFill>
            <a:schemeClr val="bg1">
              <a:lumMod val="6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lumMod val="65000"/>
                </a:schemeClr>
              </a:solidFill>
            </a:endParaRPr>
          </a:p>
        </p:txBody>
      </p:sp>
      <p:sp>
        <p:nvSpPr>
          <p:cNvPr id="10" name="Rectangle 9"/>
          <p:cNvSpPr/>
          <p:nvPr/>
        </p:nvSpPr>
        <p:spPr>
          <a:xfrm>
            <a:off x="0" y="4515966"/>
            <a:ext cx="2339752" cy="627534"/>
          </a:xfrm>
          <a:prstGeom prst="rect">
            <a:avLst/>
          </a:prstGeom>
          <a:solidFill>
            <a:schemeClr val="bg1">
              <a:lumMod val="6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lumMod val="65000"/>
                </a:schemeClr>
              </a:solidFill>
            </a:endParaRPr>
          </a:p>
        </p:txBody>
      </p:sp>
      <p:sp>
        <p:nvSpPr>
          <p:cNvPr id="11" name="Rectangle 10"/>
          <p:cNvSpPr/>
          <p:nvPr/>
        </p:nvSpPr>
        <p:spPr>
          <a:xfrm>
            <a:off x="0" y="1275606"/>
            <a:ext cx="2339752" cy="627534"/>
          </a:xfrm>
          <a:prstGeom prst="rect">
            <a:avLst/>
          </a:prstGeom>
          <a:solidFill>
            <a:schemeClr val="bg1">
              <a:lumMod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lumMod val="65000"/>
                </a:schemeClr>
              </a:solidFill>
            </a:endParaRPr>
          </a:p>
        </p:txBody>
      </p:sp>
      <p:sp>
        <p:nvSpPr>
          <p:cNvPr id="12" name="Rectangle 11"/>
          <p:cNvSpPr/>
          <p:nvPr/>
        </p:nvSpPr>
        <p:spPr>
          <a:xfrm>
            <a:off x="0" y="1923678"/>
            <a:ext cx="2339752" cy="627534"/>
          </a:xfrm>
          <a:prstGeom prst="rect">
            <a:avLst/>
          </a:prstGeom>
          <a:solidFill>
            <a:schemeClr val="bg1">
              <a:lumMod val="6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lumMod val="65000"/>
                </a:schemeClr>
              </a:solidFill>
            </a:endParaRPr>
          </a:p>
        </p:txBody>
      </p:sp>
      <p:sp>
        <p:nvSpPr>
          <p:cNvPr id="13" name="Rectangle 12"/>
          <p:cNvSpPr/>
          <p:nvPr/>
        </p:nvSpPr>
        <p:spPr>
          <a:xfrm>
            <a:off x="0" y="627534"/>
            <a:ext cx="2339752" cy="627534"/>
          </a:xfrm>
          <a:prstGeom prst="rect">
            <a:avLst/>
          </a:prstGeom>
          <a:solidFill>
            <a:schemeClr val="bg1">
              <a:lumMod val="6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lumMod val="65000"/>
                </a:schemeClr>
              </a:solidFill>
            </a:endParaRPr>
          </a:p>
        </p:txBody>
      </p:sp>
      <p:pic>
        <p:nvPicPr>
          <p:cNvPr id="1026" name="Picture 2" descr="C:\Users\Medha~\Desktop\state-map-jk_0.jpg"/>
          <p:cNvPicPr>
            <a:picLocks noChangeAspect="1" noChangeArrowheads="1"/>
          </p:cNvPicPr>
          <p:nvPr/>
        </p:nvPicPr>
        <p:blipFill>
          <a:blip r:embed="rId2" cstate="print"/>
          <a:srcRect/>
          <a:stretch>
            <a:fillRect/>
          </a:stretch>
        </p:blipFill>
        <p:spPr bwMode="auto">
          <a:xfrm>
            <a:off x="2462758" y="144388"/>
            <a:ext cx="3981450" cy="3219450"/>
          </a:xfrm>
          <a:prstGeom prst="rect">
            <a:avLst/>
          </a:prstGeom>
          <a:noFill/>
        </p:spPr>
      </p:pic>
      <p:sp>
        <p:nvSpPr>
          <p:cNvPr id="16" name="TextBox 15"/>
          <p:cNvSpPr txBox="1"/>
          <p:nvPr/>
        </p:nvSpPr>
        <p:spPr>
          <a:xfrm>
            <a:off x="6588224" y="339502"/>
            <a:ext cx="2376264" cy="923330"/>
          </a:xfrm>
          <a:prstGeom prst="rect">
            <a:avLst/>
          </a:prstGeom>
          <a:noFill/>
          <a:ln>
            <a:solidFill>
              <a:schemeClr val="tx1"/>
            </a:solidFill>
          </a:ln>
        </p:spPr>
        <p:txBody>
          <a:bodyPr wrap="square" rtlCol="0">
            <a:spAutoFit/>
          </a:bodyPr>
          <a:lstStyle/>
          <a:p>
            <a:r>
              <a:rPr lang="en-US" dirty="0" smtClean="0"/>
              <a:t>The tribesmen got distracted from their way after the robbery</a:t>
            </a:r>
            <a:endParaRPr lang="en-IN" dirty="0"/>
          </a:p>
        </p:txBody>
      </p:sp>
      <p:sp>
        <p:nvSpPr>
          <p:cNvPr id="18" name="TextBox 17"/>
          <p:cNvSpPr txBox="1"/>
          <p:nvPr/>
        </p:nvSpPr>
        <p:spPr>
          <a:xfrm>
            <a:off x="6588224" y="1563638"/>
            <a:ext cx="2376264" cy="1477328"/>
          </a:xfrm>
          <a:prstGeom prst="rect">
            <a:avLst/>
          </a:prstGeom>
          <a:noFill/>
          <a:ln w="19050">
            <a:solidFill>
              <a:srgbClr val="FF0000"/>
            </a:solidFill>
          </a:ln>
        </p:spPr>
        <p:txBody>
          <a:bodyPr wrap="square" rtlCol="0">
            <a:spAutoFit/>
          </a:bodyPr>
          <a:lstStyle/>
          <a:p>
            <a:r>
              <a:rPr lang="en-US" dirty="0" smtClean="0"/>
              <a:t>While Jinnah was readying his victory march, Indian army proceeded towards Pakistan</a:t>
            </a:r>
            <a:endParaRPr lang="en-IN" dirty="0"/>
          </a:p>
        </p:txBody>
      </p:sp>
      <p:sp>
        <p:nvSpPr>
          <p:cNvPr id="19" name="TextBox 18"/>
          <p:cNvSpPr txBox="1"/>
          <p:nvPr/>
        </p:nvSpPr>
        <p:spPr>
          <a:xfrm>
            <a:off x="2483768" y="3507854"/>
            <a:ext cx="6480720" cy="646331"/>
          </a:xfrm>
          <a:prstGeom prst="rect">
            <a:avLst/>
          </a:prstGeom>
          <a:noFill/>
          <a:ln>
            <a:solidFill>
              <a:schemeClr val="tx1"/>
            </a:solidFill>
          </a:ln>
        </p:spPr>
        <p:txBody>
          <a:bodyPr wrap="square" rtlCol="0">
            <a:spAutoFit/>
          </a:bodyPr>
          <a:lstStyle/>
          <a:p>
            <a:r>
              <a:rPr lang="en-US" dirty="0" smtClean="0"/>
              <a:t>Jinnah gave a decree to the then </a:t>
            </a:r>
            <a:r>
              <a:rPr lang="en-IN" dirty="0" smtClean="0"/>
              <a:t>Commander in Chief, General Sir </a:t>
            </a:r>
            <a:r>
              <a:rPr lang="en-IN" dirty="0" err="1" smtClean="0"/>
              <a:t>Douglous</a:t>
            </a:r>
            <a:r>
              <a:rPr lang="en-IN" dirty="0" smtClean="0"/>
              <a:t> </a:t>
            </a:r>
            <a:r>
              <a:rPr lang="en-IN" dirty="0" err="1" smtClean="0"/>
              <a:t>Gresi</a:t>
            </a:r>
            <a:r>
              <a:rPr lang="en-IN" dirty="0" smtClean="0"/>
              <a:t>, to send the army to Pakistan</a:t>
            </a:r>
            <a:endParaRPr lang="en-IN" dirty="0"/>
          </a:p>
        </p:txBody>
      </p:sp>
      <p:sp>
        <p:nvSpPr>
          <p:cNvPr id="20" name="TextBox 19"/>
          <p:cNvSpPr txBox="1"/>
          <p:nvPr/>
        </p:nvSpPr>
        <p:spPr>
          <a:xfrm>
            <a:off x="2483768" y="4371950"/>
            <a:ext cx="6480720" cy="646331"/>
          </a:xfrm>
          <a:prstGeom prst="rect">
            <a:avLst/>
          </a:prstGeom>
          <a:noFill/>
          <a:ln w="19050">
            <a:solidFill>
              <a:srgbClr val="FF0000"/>
            </a:solidFill>
          </a:ln>
        </p:spPr>
        <p:txBody>
          <a:bodyPr wrap="square" rtlCol="0">
            <a:spAutoFit/>
          </a:bodyPr>
          <a:lstStyle/>
          <a:p>
            <a:r>
              <a:rPr lang="en-IN" dirty="0" smtClean="0"/>
              <a:t>Supreme Commander of Pakistani Army, Field Marshall Sir Claude </a:t>
            </a:r>
            <a:r>
              <a:rPr lang="en-IN" dirty="0" err="1" smtClean="0"/>
              <a:t>Aukinley</a:t>
            </a:r>
            <a:r>
              <a:rPr lang="en-IN" dirty="0" smtClean="0"/>
              <a:t> denied it as India’s action was justified</a:t>
            </a:r>
            <a:endParaRPr lang="en-IN" dirty="0"/>
          </a:p>
        </p:txBody>
      </p:sp>
      <p:sp>
        <p:nvSpPr>
          <p:cNvPr id="21" name="TextBox 20"/>
          <p:cNvSpPr txBox="1"/>
          <p:nvPr/>
        </p:nvSpPr>
        <p:spPr>
          <a:xfrm>
            <a:off x="0" y="155416"/>
            <a:ext cx="2339752" cy="400110"/>
          </a:xfrm>
          <a:prstGeom prst="rect">
            <a:avLst/>
          </a:prstGeom>
          <a:noFill/>
        </p:spPr>
        <p:txBody>
          <a:bodyPr wrap="square" rtlCol="0">
            <a:spAutoFit/>
          </a:bodyPr>
          <a:lstStyle/>
          <a:p>
            <a:pPr algn="ctr"/>
            <a:r>
              <a:rPr lang="en-US" sz="2000" dirty="0" smtClean="0">
                <a:solidFill>
                  <a:schemeClr val="bg1"/>
                </a:solidFill>
                <a:latin typeface="Segoe Script" pitchFamily="34" charset="0"/>
              </a:rPr>
              <a:t>Cause</a:t>
            </a:r>
            <a:endParaRPr lang="en-IN" sz="2000" dirty="0">
              <a:solidFill>
                <a:schemeClr val="bg1"/>
              </a:solidFill>
              <a:latin typeface="Segoe Script" pitchFamily="34" charset="0"/>
            </a:endParaRPr>
          </a:p>
        </p:txBody>
      </p:sp>
      <p:sp>
        <p:nvSpPr>
          <p:cNvPr id="22" name="TextBox 21"/>
          <p:cNvSpPr txBox="1"/>
          <p:nvPr/>
        </p:nvSpPr>
        <p:spPr>
          <a:xfrm>
            <a:off x="0" y="794777"/>
            <a:ext cx="2339752" cy="400110"/>
          </a:xfrm>
          <a:prstGeom prst="rect">
            <a:avLst/>
          </a:prstGeom>
          <a:noFill/>
        </p:spPr>
        <p:txBody>
          <a:bodyPr wrap="square" rtlCol="0">
            <a:spAutoFit/>
          </a:bodyPr>
          <a:lstStyle/>
          <a:p>
            <a:pPr algn="ctr"/>
            <a:r>
              <a:rPr lang="en-US" sz="2000" dirty="0" smtClean="0">
                <a:solidFill>
                  <a:schemeClr val="bg1"/>
                </a:solidFill>
                <a:latin typeface="Segoe Script" pitchFamily="34" charset="0"/>
              </a:rPr>
              <a:t>Jinnah</a:t>
            </a:r>
            <a:endParaRPr lang="en-IN" sz="2000" dirty="0">
              <a:solidFill>
                <a:schemeClr val="bg1"/>
              </a:solidFill>
              <a:latin typeface="Segoe Script" pitchFamily="34" charset="0"/>
            </a:endParaRPr>
          </a:p>
        </p:txBody>
      </p:sp>
      <p:sp>
        <p:nvSpPr>
          <p:cNvPr id="23" name="TextBox 22"/>
          <p:cNvSpPr txBox="1"/>
          <p:nvPr/>
        </p:nvSpPr>
        <p:spPr>
          <a:xfrm>
            <a:off x="0" y="1379552"/>
            <a:ext cx="2339752" cy="400110"/>
          </a:xfrm>
          <a:prstGeom prst="rect">
            <a:avLst/>
          </a:prstGeom>
          <a:noFill/>
        </p:spPr>
        <p:txBody>
          <a:bodyPr wrap="square" rtlCol="0">
            <a:spAutoFit/>
          </a:bodyPr>
          <a:lstStyle/>
          <a:p>
            <a:pPr algn="ctr"/>
            <a:r>
              <a:rPr lang="en-US" sz="2000" dirty="0" smtClean="0">
                <a:solidFill>
                  <a:schemeClr val="bg1"/>
                </a:solidFill>
                <a:latin typeface="Segoe Script" pitchFamily="34" charset="0"/>
              </a:rPr>
              <a:t>British Policy</a:t>
            </a:r>
            <a:endParaRPr lang="en-IN" sz="2000" dirty="0">
              <a:solidFill>
                <a:schemeClr val="bg1"/>
              </a:solidFill>
              <a:latin typeface="Segoe Script" pitchFamily="34" charset="0"/>
            </a:endParaRPr>
          </a:p>
        </p:txBody>
      </p:sp>
      <p:sp>
        <p:nvSpPr>
          <p:cNvPr id="24" name="TextBox 23"/>
          <p:cNvSpPr txBox="1"/>
          <p:nvPr/>
        </p:nvSpPr>
        <p:spPr>
          <a:xfrm>
            <a:off x="0" y="2027624"/>
            <a:ext cx="2339752" cy="400110"/>
          </a:xfrm>
          <a:prstGeom prst="rect">
            <a:avLst/>
          </a:prstGeom>
          <a:noFill/>
        </p:spPr>
        <p:txBody>
          <a:bodyPr wrap="square" rtlCol="0">
            <a:spAutoFit/>
          </a:bodyPr>
          <a:lstStyle/>
          <a:p>
            <a:pPr algn="ctr"/>
            <a:r>
              <a:rPr lang="en-US" sz="2000" dirty="0" smtClean="0">
                <a:solidFill>
                  <a:schemeClr val="bg1"/>
                </a:solidFill>
                <a:latin typeface="Segoe Script" pitchFamily="34" charset="0"/>
              </a:rPr>
              <a:t>Indian Army</a:t>
            </a:r>
            <a:endParaRPr lang="en-IN" sz="2000" dirty="0">
              <a:solidFill>
                <a:schemeClr val="bg1"/>
              </a:solidFill>
              <a:latin typeface="Segoe Script" pitchFamily="34" charset="0"/>
            </a:endParaRPr>
          </a:p>
        </p:txBody>
      </p:sp>
      <p:sp>
        <p:nvSpPr>
          <p:cNvPr id="25" name="TextBox 24"/>
          <p:cNvSpPr txBox="1"/>
          <p:nvPr/>
        </p:nvSpPr>
        <p:spPr>
          <a:xfrm>
            <a:off x="0" y="4619912"/>
            <a:ext cx="2339752" cy="400110"/>
          </a:xfrm>
          <a:prstGeom prst="rect">
            <a:avLst/>
          </a:prstGeom>
          <a:noFill/>
        </p:spPr>
        <p:txBody>
          <a:bodyPr wrap="square" rtlCol="0">
            <a:spAutoFit/>
          </a:bodyPr>
          <a:lstStyle/>
          <a:p>
            <a:pPr algn="ctr"/>
            <a:r>
              <a:rPr lang="en-US" sz="2000" dirty="0" smtClean="0">
                <a:solidFill>
                  <a:schemeClr val="bg1"/>
                </a:solidFill>
                <a:latin typeface="Segoe Script" pitchFamily="34" charset="0"/>
              </a:rPr>
              <a:t>War Ends</a:t>
            </a:r>
            <a:endParaRPr lang="en-IN" sz="2000" dirty="0">
              <a:solidFill>
                <a:schemeClr val="bg1"/>
              </a:solidFill>
              <a:latin typeface="Segoe Script" pitchFamily="34" charset="0"/>
            </a:endParaRPr>
          </a:p>
        </p:txBody>
      </p:sp>
      <p:sp>
        <p:nvSpPr>
          <p:cNvPr id="26" name="TextBox 25"/>
          <p:cNvSpPr txBox="1"/>
          <p:nvPr/>
        </p:nvSpPr>
        <p:spPr>
          <a:xfrm>
            <a:off x="0" y="3971840"/>
            <a:ext cx="2339752" cy="400110"/>
          </a:xfrm>
          <a:prstGeom prst="rect">
            <a:avLst/>
          </a:prstGeom>
          <a:noFill/>
        </p:spPr>
        <p:txBody>
          <a:bodyPr wrap="square" rtlCol="0">
            <a:spAutoFit/>
          </a:bodyPr>
          <a:lstStyle/>
          <a:p>
            <a:pPr algn="ctr"/>
            <a:r>
              <a:rPr lang="en-US" sz="2000" dirty="0" smtClean="0">
                <a:solidFill>
                  <a:schemeClr val="bg1"/>
                </a:solidFill>
                <a:latin typeface="Segoe Script" pitchFamily="34" charset="0"/>
              </a:rPr>
              <a:t>Azad Kashmir</a:t>
            </a:r>
            <a:endParaRPr lang="en-IN" sz="2000" dirty="0">
              <a:solidFill>
                <a:schemeClr val="bg1"/>
              </a:solidFill>
              <a:latin typeface="Segoe Script" pitchFamily="34" charset="0"/>
            </a:endParaRPr>
          </a:p>
        </p:txBody>
      </p:sp>
      <p:sp>
        <p:nvSpPr>
          <p:cNvPr id="27" name="TextBox 26"/>
          <p:cNvSpPr txBox="1"/>
          <p:nvPr/>
        </p:nvSpPr>
        <p:spPr>
          <a:xfrm>
            <a:off x="0" y="3323768"/>
            <a:ext cx="2339752" cy="400110"/>
          </a:xfrm>
          <a:prstGeom prst="rect">
            <a:avLst/>
          </a:prstGeom>
          <a:noFill/>
        </p:spPr>
        <p:txBody>
          <a:bodyPr wrap="square" rtlCol="0">
            <a:spAutoFit/>
          </a:bodyPr>
          <a:lstStyle/>
          <a:p>
            <a:pPr algn="ctr"/>
            <a:r>
              <a:rPr lang="en-US" sz="2000" dirty="0" smtClean="0">
                <a:solidFill>
                  <a:schemeClr val="bg1"/>
                </a:solidFill>
                <a:latin typeface="Segoe Script" pitchFamily="34" charset="0"/>
              </a:rPr>
              <a:t>Success</a:t>
            </a:r>
            <a:endParaRPr lang="en-IN" sz="2000" dirty="0">
              <a:solidFill>
                <a:schemeClr val="bg1"/>
              </a:solidFill>
              <a:latin typeface="Segoe Script" pitchFamily="34" charset="0"/>
            </a:endParaRPr>
          </a:p>
        </p:txBody>
      </p:sp>
      <p:sp>
        <p:nvSpPr>
          <p:cNvPr id="29" name="TextBox 28"/>
          <p:cNvSpPr txBox="1"/>
          <p:nvPr/>
        </p:nvSpPr>
        <p:spPr>
          <a:xfrm>
            <a:off x="0" y="2675696"/>
            <a:ext cx="2339752" cy="400110"/>
          </a:xfrm>
          <a:prstGeom prst="rect">
            <a:avLst/>
          </a:prstGeom>
          <a:noFill/>
        </p:spPr>
        <p:txBody>
          <a:bodyPr wrap="square" rtlCol="0">
            <a:spAutoFit/>
          </a:bodyPr>
          <a:lstStyle/>
          <a:p>
            <a:pPr algn="ctr"/>
            <a:r>
              <a:rPr lang="en-US" sz="2000" dirty="0" err="1" smtClean="0">
                <a:solidFill>
                  <a:schemeClr val="bg1"/>
                </a:solidFill>
                <a:latin typeface="Segoe Script" pitchFamily="34" charset="0"/>
              </a:rPr>
              <a:t>Ind</a:t>
            </a:r>
            <a:r>
              <a:rPr lang="en-US" sz="2000" dirty="0" smtClean="0">
                <a:solidFill>
                  <a:schemeClr val="bg1"/>
                </a:solidFill>
                <a:latin typeface="Segoe Script" pitchFamily="34" charset="0"/>
              </a:rPr>
              <a:t> </a:t>
            </a:r>
            <a:r>
              <a:rPr lang="en-US" sz="2000" dirty="0" err="1" smtClean="0">
                <a:solidFill>
                  <a:schemeClr val="bg1"/>
                </a:solidFill>
                <a:latin typeface="Segoe Script" pitchFamily="34" charset="0"/>
              </a:rPr>
              <a:t>vs</a:t>
            </a:r>
            <a:r>
              <a:rPr lang="en-US" sz="2000" dirty="0" smtClean="0">
                <a:solidFill>
                  <a:schemeClr val="bg1"/>
                </a:solidFill>
                <a:latin typeface="Segoe Script" pitchFamily="34" charset="0"/>
              </a:rPr>
              <a:t> Pak</a:t>
            </a:r>
            <a:endParaRPr lang="en-IN" sz="2000" dirty="0">
              <a:solidFill>
                <a:schemeClr val="bg1"/>
              </a:solidFill>
              <a:latin typeface="Segoe Script"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2339752" cy="627534"/>
          </a:xfrm>
          <a:prstGeom prst="rect">
            <a:avLst/>
          </a:prstGeom>
          <a:solidFill>
            <a:schemeClr val="bg1">
              <a:lumMod val="6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lumMod val="65000"/>
                </a:schemeClr>
              </a:solidFill>
            </a:endParaRPr>
          </a:p>
        </p:txBody>
      </p:sp>
      <p:sp>
        <p:nvSpPr>
          <p:cNvPr id="7" name="Rectangle 6"/>
          <p:cNvSpPr/>
          <p:nvPr/>
        </p:nvSpPr>
        <p:spPr>
          <a:xfrm>
            <a:off x="0" y="2571750"/>
            <a:ext cx="2339752" cy="627534"/>
          </a:xfrm>
          <a:prstGeom prst="rect">
            <a:avLst/>
          </a:prstGeom>
          <a:solidFill>
            <a:schemeClr val="bg1">
              <a:lumMod val="6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lumMod val="65000"/>
                </a:schemeClr>
              </a:solidFill>
            </a:endParaRPr>
          </a:p>
        </p:txBody>
      </p:sp>
      <p:sp>
        <p:nvSpPr>
          <p:cNvPr id="8" name="Rectangle 7"/>
          <p:cNvSpPr/>
          <p:nvPr/>
        </p:nvSpPr>
        <p:spPr>
          <a:xfrm>
            <a:off x="0" y="3219822"/>
            <a:ext cx="2339752" cy="627534"/>
          </a:xfrm>
          <a:prstGeom prst="rect">
            <a:avLst/>
          </a:prstGeom>
          <a:solidFill>
            <a:schemeClr val="bg1">
              <a:lumMod val="6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lumMod val="65000"/>
                </a:schemeClr>
              </a:solidFill>
            </a:endParaRPr>
          </a:p>
        </p:txBody>
      </p:sp>
      <p:sp>
        <p:nvSpPr>
          <p:cNvPr id="9" name="Rectangle 8"/>
          <p:cNvSpPr/>
          <p:nvPr/>
        </p:nvSpPr>
        <p:spPr>
          <a:xfrm>
            <a:off x="0" y="3867894"/>
            <a:ext cx="2339752" cy="627534"/>
          </a:xfrm>
          <a:prstGeom prst="rect">
            <a:avLst/>
          </a:prstGeom>
          <a:solidFill>
            <a:schemeClr val="bg1">
              <a:lumMod val="6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lumMod val="65000"/>
                </a:schemeClr>
              </a:solidFill>
            </a:endParaRPr>
          </a:p>
        </p:txBody>
      </p:sp>
      <p:sp>
        <p:nvSpPr>
          <p:cNvPr id="10" name="Rectangle 9"/>
          <p:cNvSpPr/>
          <p:nvPr/>
        </p:nvSpPr>
        <p:spPr>
          <a:xfrm>
            <a:off x="0" y="4515966"/>
            <a:ext cx="2339752" cy="627534"/>
          </a:xfrm>
          <a:prstGeom prst="rect">
            <a:avLst/>
          </a:prstGeom>
          <a:solidFill>
            <a:schemeClr val="bg1">
              <a:lumMod val="6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lumMod val="65000"/>
                </a:schemeClr>
              </a:solidFill>
            </a:endParaRPr>
          </a:p>
        </p:txBody>
      </p:sp>
      <p:sp>
        <p:nvSpPr>
          <p:cNvPr id="11" name="Rectangle 10"/>
          <p:cNvSpPr/>
          <p:nvPr/>
        </p:nvSpPr>
        <p:spPr>
          <a:xfrm>
            <a:off x="0" y="1275606"/>
            <a:ext cx="2339752" cy="627534"/>
          </a:xfrm>
          <a:prstGeom prst="rect">
            <a:avLst/>
          </a:prstGeom>
          <a:solidFill>
            <a:schemeClr val="bg1">
              <a:lumMod val="6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lumMod val="65000"/>
                </a:schemeClr>
              </a:solidFill>
            </a:endParaRPr>
          </a:p>
        </p:txBody>
      </p:sp>
      <p:sp>
        <p:nvSpPr>
          <p:cNvPr id="12" name="Rectangle 11"/>
          <p:cNvSpPr/>
          <p:nvPr/>
        </p:nvSpPr>
        <p:spPr>
          <a:xfrm>
            <a:off x="0" y="1923678"/>
            <a:ext cx="2339752" cy="627534"/>
          </a:xfrm>
          <a:prstGeom prst="rect">
            <a:avLst/>
          </a:prstGeom>
          <a:solidFill>
            <a:schemeClr val="bg1">
              <a:lumMod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lumMod val="65000"/>
                </a:schemeClr>
              </a:solidFill>
            </a:endParaRPr>
          </a:p>
        </p:txBody>
      </p:sp>
      <p:sp>
        <p:nvSpPr>
          <p:cNvPr id="13" name="Rectangle 12"/>
          <p:cNvSpPr/>
          <p:nvPr/>
        </p:nvSpPr>
        <p:spPr>
          <a:xfrm>
            <a:off x="0" y="627534"/>
            <a:ext cx="2339752" cy="627534"/>
          </a:xfrm>
          <a:prstGeom prst="rect">
            <a:avLst/>
          </a:prstGeom>
          <a:solidFill>
            <a:schemeClr val="bg1">
              <a:lumMod val="6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lumMod val="65000"/>
                </a:schemeClr>
              </a:solidFill>
            </a:endParaRPr>
          </a:p>
        </p:txBody>
      </p:sp>
      <p:sp>
        <p:nvSpPr>
          <p:cNvPr id="15" name="TextBox 14"/>
          <p:cNvSpPr txBox="1"/>
          <p:nvPr/>
        </p:nvSpPr>
        <p:spPr>
          <a:xfrm>
            <a:off x="2483768" y="267494"/>
            <a:ext cx="6480720" cy="923330"/>
          </a:xfrm>
          <a:prstGeom prst="rect">
            <a:avLst/>
          </a:prstGeom>
          <a:noFill/>
          <a:ln>
            <a:solidFill>
              <a:schemeClr val="tx1"/>
            </a:solidFill>
          </a:ln>
        </p:spPr>
        <p:txBody>
          <a:bodyPr wrap="square" rtlCol="0">
            <a:spAutoFit/>
          </a:bodyPr>
          <a:lstStyle/>
          <a:p>
            <a:r>
              <a:rPr lang="en-US" dirty="0" smtClean="0"/>
              <a:t>The day </a:t>
            </a:r>
            <a:r>
              <a:rPr lang="en-US" dirty="0" err="1" smtClean="0"/>
              <a:t>Hari</a:t>
            </a:r>
            <a:r>
              <a:rPr lang="en-US" dirty="0" smtClean="0"/>
              <a:t> Singh acceded to India in need of help, the Indian Army was ready to </a:t>
            </a:r>
            <a:r>
              <a:rPr lang="en-IN" dirty="0" smtClean="0"/>
              <a:t>put in all their efforts to take the necessary action and put the circumstances under control</a:t>
            </a:r>
            <a:endParaRPr lang="en-IN" dirty="0"/>
          </a:p>
        </p:txBody>
      </p:sp>
      <p:sp>
        <p:nvSpPr>
          <p:cNvPr id="16" name="TextBox 15"/>
          <p:cNvSpPr txBox="1"/>
          <p:nvPr/>
        </p:nvSpPr>
        <p:spPr>
          <a:xfrm>
            <a:off x="2483768" y="1347614"/>
            <a:ext cx="6480720" cy="923330"/>
          </a:xfrm>
          <a:prstGeom prst="rect">
            <a:avLst/>
          </a:prstGeom>
          <a:noFill/>
          <a:ln w="19050">
            <a:solidFill>
              <a:srgbClr val="FF0000"/>
            </a:solidFill>
          </a:ln>
        </p:spPr>
        <p:txBody>
          <a:bodyPr wrap="square" rtlCol="0">
            <a:spAutoFit/>
          </a:bodyPr>
          <a:lstStyle/>
          <a:p>
            <a:r>
              <a:rPr lang="en-IN" dirty="0" smtClean="0"/>
              <a:t>Mahatma Gandhi was disturbed after listening to the situations in Kashmir and advised Nehru to send the army to save the lives of Kashmiri people</a:t>
            </a:r>
            <a:endParaRPr lang="en-IN" dirty="0"/>
          </a:p>
        </p:txBody>
      </p:sp>
      <p:sp>
        <p:nvSpPr>
          <p:cNvPr id="18" name="TextBox 17"/>
          <p:cNvSpPr txBox="1"/>
          <p:nvPr/>
        </p:nvSpPr>
        <p:spPr>
          <a:xfrm>
            <a:off x="2483768" y="2427734"/>
            <a:ext cx="6480720" cy="923330"/>
          </a:xfrm>
          <a:prstGeom prst="rect">
            <a:avLst/>
          </a:prstGeom>
          <a:noFill/>
          <a:ln>
            <a:solidFill>
              <a:schemeClr val="tx1"/>
            </a:solidFill>
          </a:ln>
        </p:spPr>
        <p:txBody>
          <a:bodyPr wrap="square" rtlCol="0">
            <a:spAutoFit/>
          </a:bodyPr>
          <a:lstStyle/>
          <a:p>
            <a:r>
              <a:rPr lang="en-IN" dirty="0" smtClean="0"/>
              <a:t>Delhi’s air force base sent out the best of their officers to Srinagar -  This was their first chance to fight under their own flag – They had all the courage they needed to save their nation – Brigadier </a:t>
            </a:r>
            <a:r>
              <a:rPr lang="en-IN" dirty="0" err="1" smtClean="0"/>
              <a:t>Sen</a:t>
            </a:r>
            <a:endParaRPr lang="en-IN" dirty="0"/>
          </a:p>
        </p:txBody>
      </p:sp>
      <p:sp>
        <p:nvSpPr>
          <p:cNvPr id="19" name="TextBox 18"/>
          <p:cNvSpPr txBox="1"/>
          <p:nvPr/>
        </p:nvSpPr>
        <p:spPr>
          <a:xfrm>
            <a:off x="2483768" y="3507854"/>
            <a:ext cx="6480720" cy="369332"/>
          </a:xfrm>
          <a:prstGeom prst="rect">
            <a:avLst/>
          </a:prstGeom>
          <a:noFill/>
          <a:ln w="19050">
            <a:solidFill>
              <a:srgbClr val="FF0000"/>
            </a:solidFill>
          </a:ln>
        </p:spPr>
        <p:txBody>
          <a:bodyPr wrap="square" rtlCol="0">
            <a:spAutoFit/>
          </a:bodyPr>
          <a:lstStyle/>
          <a:p>
            <a:r>
              <a:rPr lang="en-IN" dirty="0" err="1" smtClean="0"/>
              <a:t>Guerilla</a:t>
            </a:r>
            <a:r>
              <a:rPr lang="en-IN" dirty="0" smtClean="0"/>
              <a:t> War by tribesmen made it difficult for the army</a:t>
            </a:r>
            <a:endParaRPr lang="en-IN" dirty="0"/>
          </a:p>
        </p:txBody>
      </p:sp>
      <p:sp>
        <p:nvSpPr>
          <p:cNvPr id="20" name="TextBox 19"/>
          <p:cNvSpPr txBox="1"/>
          <p:nvPr/>
        </p:nvSpPr>
        <p:spPr>
          <a:xfrm>
            <a:off x="2483768" y="4011910"/>
            <a:ext cx="6480720" cy="923330"/>
          </a:xfrm>
          <a:prstGeom prst="rect">
            <a:avLst/>
          </a:prstGeom>
          <a:noFill/>
          <a:ln>
            <a:solidFill>
              <a:schemeClr val="tx1"/>
            </a:solidFill>
          </a:ln>
        </p:spPr>
        <p:txBody>
          <a:bodyPr wrap="square" rtlCol="0">
            <a:spAutoFit/>
          </a:bodyPr>
          <a:lstStyle/>
          <a:p>
            <a:r>
              <a:rPr lang="en-IN" dirty="0" smtClean="0"/>
              <a:t>They attacked once they saw the army was in a smaller group to enter Srinagar – Ratio of enemies to the army was 7:1  - They still kept them engaged for 6 hours – Major </a:t>
            </a:r>
            <a:r>
              <a:rPr lang="en-IN" dirty="0" err="1" smtClean="0"/>
              <a:t>Somnath</a:t>
            </a:r>
            <a:r>
              <a:rPr lang="en-IN" dirty="0" smtClean="0"/>
              <a:t> Sharma</a:t>
            </a:r>
            <a:endParaRPr lang="en-IN" dirty="0"/>
          </a:p>
        </p:txBody>
      </p:sp>
      <p:sp>
        <p:nvSpPr>
          <p:cNvPr id="21" name="TextBox 20"/>
          <p:cNvSpPr txBox="1"/>
          <p:nvPr/>
        </p:nvSpPr>
        <p:spPr>
          <a:xfrm>
            <a:off x="0" y="155416"/>
            <a:ext cx="2339752" cy="400110"/>
          </a:xfrm>
          <a:prstGeom prst="rect">
            <a:avLst/>
          </a:prstGeom>
          <a:noFill/>
        </p:spPr>
        <p:txBody>
          <a:bodyPr wrap="square" rtlCol="0">
            <a:spAutoFit/>
          </a:bodyPr>
          <a:lstStyle/>
          <a:p>
            <a:pPr algn="ctr"/>
            <a:r>
              <a:rPr lang="en-US" sz="2000" dirty="0" smtClean="0">
                <a:solidFill>
                  <a:schemeClr val="bg1"/>
                </a:solidFill>
                <a:latin typeface="Segoe Script" pitchFamily="34" charset="0"/>
              </a:rPr>
              <a:t>Cause</a:t>
            </a:r>
            <a:endParaRPr lang="en-IN" sz="2000" dirty="0">
              <a:solidFill>
                <a:schemeClr val="bg1"/>
              </a:solidFill>
              <a:latin typeface="Segoe Script" pitchFamily="34" charset="0"/>
            </a:endParaRPr>
          </a:p>
        </p:txBody>
      </p:sp>
      <p:sp>
        <p:nvSpPr>
          <p:cNvPr id="22" name="TextBox 21"/>
          <p:cNvSpPr txBox="1"/>
          <p:nvPr/>
        </p:nvSpPr>
        <p:spPr>
          <a:xfrm>
            <a:off x="0" y="794777"/>
            <a:ext cx="2339752" cy="400110"/>
          </a:xfrm>
          <a:prstGeom prst="rect">
            <a:avLst/>
          </a:prstGeom>
          <a:noFill/>
        </p:spPr>
        <p:txBody>
          <a:bodyPr wrap="square" rtlCol="0">
            <a:spAutoFit/>
          </a:bodyPr>
          <a:lstStyle/>
          <a:p>
            <a:pPr algn="ctr"/>
            <a:r>
              <a:rPr lang="en-US" sz="2000" dirty="0" smtClean="0">
                <a:solidFill>
                  <a:schemeClr val="bg1"/>
                </a:solidFill>
                <a:latin typeface="Segoe Script" pitchFamily="34" charset="0"/>
              </a:rPr>
              <a:t>Jinnah</a:t>
            </a:r>
            <a:endParaRPr lang="en-IN" sz="2000" dirty="0">
              <a:solidFill>
                <a:schemeClr val="bg1"/>
              </a:solidFill>
              <a:latin typeface="Segoe Script" pitchFamily="34" charset="0"/>
            </a:endParaRPr>
          </a:p>
        </p:txBody>
      </p:sp>
      <p:sp>
        <p:nvSpPr>
          <p:cNvPr id="23" name="TextBox 22"/>
          <p:cNvSpPr txBox="1"/>
          <p:nvPr/>
        </p:nvSpPr>
        <p:spPr>
          <a:xfrm>
            <a:off x="0" y="1379552"/>
            <a:ext cx="2339752" cy="400110"/>
          </a:xfrm>
          <a:prstGeom prst="rect">
            <a:avLst/>
          </a:prstGeom>
          <a:noFill/>
        </p:spPr>
        <p:txBody>
          <a:bodyPr wrap="square" rtlCol="0">
            <a:spAutoFit/>
          </a:bodyPr>
          <a:lstStyle/>
          <a:p>
            <a:pPr algn="ctr"/>
            <a:r>
              <a:rPr lang="en-US" sz="2000" dirty="0" smtClean="0">
                <a:solidFill>
                  <a:schemeClr val="bg1"/>
                </a:solidFill>
                <a:latin typeface="Segoe Script" pitchFamily="34" charset="0"/>
              </a:rPr>
              <a:t>British Policy</a:t>
            </a:r>
            <a:endParaRPr lang="en-IN" sz="2000" dirty="0">
              <a:solidFill>
                <a:schemeClr val="bg1"/>
              </a:solidFill>
              <a:latin typeface="Segoe Script" pitchFamily="34" charset="0"/>
            </a:endParaRPr>
          </a:p>
        </p:txBody>
      </p:sp>
      <p:sp>
        <p:nvSpPr>
          <p:cNvPr id="24" name="TextBox 23"/>
          <p:cNvSpPr txBox="1"/>
          <p:nvPr/>
        </p:nvSpPr>
        <p:spPr>
          <a:xfrm>
            <a:off x="0" y="2027624"/>
            <a:ext cx="2339752" cy="400110"/>
          </a:xfrm>
          <a:prstGeom prst="rect">
            <a:avLst/>
          </a:prstGeom>
          <a:noFill/>
        </p:spPr>
        <p:txBody>
          <a:bodyPr wrap="square" rtlCol="0">
            <a:spAutoFit/>
          </a:bodyPr>
          <a:lstStyle/>
          <a:p>
            <a:pPr algn="ctr"/>
            <a:r>
              <a:rPr lang="en-US" sz="2000" dirty="0" smtClean="0">
                <a:solidFill>
                  <a:schemeClr val="bg1"/>
                </a:solidFill>
                <a:latin typeface="Segoe Script" pitchFamily="34" charset="0"/>
              </a:rPr>
              <a:t>Indian Army</a:t>
            </a:r>
            <a:endParaRPr lang="en-IN" sz="2000" dirty="0">
              <a:solidFill>
                <a:schemeClr val="bg1"/>
              </a:solidFill>
              <a:latin typeface="Segoe Script" pitchFamily="34" charset="0"/>
            </a:endParaRPr>
          </a:p>
        </p:txBody>
      </p:sp>
      <p:sp>
        <p:nvSpPr>
          <p:cNvPr id="25" name="TextBox 24"/>
          <p:cNvSpPr txBox="1"/>
          <p:nvPr/>
        </p:nvSpPr>
        <p:spPr>
          <a:xfrm>
            <a:off x="0" y="4619912"/>
            <a:ext cx="2339752" cy="400110"/>
          </a:xfrm>
          <a:prstGeom prst="rect">
            <a:avLst/>
          </a:prstGeom>
          <a:noFill/>
        </p:spPr>
        <p:txBody>
          <a:bodyPr wrap="square" rtlCol="0">
            <a:spAutoFit/>
          </a:bodyPr>
          <a:lstStyle/>
          <a:p>
            <a:pPr algn="ctr"/>
            <a:r>
              <a:rPr lang="en-US" sz="2000" dirty="0" smtClean="0">
                <a:solidFill>
                  <a:schemeClr val="bg1"/>
                </a:solidFill>
                <a:latin typeface="Segoe Script" pitchFamily="34" charset="0"/>
              </a:rPr>
              <a:t>War Ends</a:t>
            </a:r>
            <a:endParaRPr lang="en-IN" sz="2000" dirty="0">
              <a:solidFill>
                <a:schemeClr val="bg1"/>
              </a:solidFill>
              <a:latin typeface="Segoe Script" pitchFamily="34" charset="0"/>
            </a:endParaRPr>
          </a:p>
        </p:txBody>
      </p:sp>
      <p:sp>
        <p:nvSpPr>
          <p:cNvPr id="26" name="TextBox 25"/>
          <p:cNvSpPr txBox="1"/>
          <p:nvPr/>
        </p:nvSpPr>
        <p:spPr>
          <a:xfrm>
            <a:off x="0" y="3971840"/>
            <a:ext cx="2339752" cy="400110"/>
          </a:xfrm>
          <a:prstGeom prst="rect">
            <a:avLst/>
          </a:prstGeom>
          <a:noFill/>
        </p:spPr>
        <p:txBody>
          <a:bodyPr wrap="square" rtlCol="0">
            <a:spAutoFit/>
          </a:bodyPr>
          <a:lstStyle/>
          <a:p>
            <a:pPr algn="ctr"/>
            <a:r>
              <a:rPr lang="en-US" sz="2000" dirty="0" smtClean="0">
                <a:solidFill>
                  <a:schemeClr val="bg1"/>
                </a:solidFill>
                <a:latin typeface="Segoe Script" pitchFamily="34" charset="0"/>
              </a:rPr>
              <a:t>Azad Kashmir</a:t>
            </a:r>
            <a:endParaRPr lang="en-IN" sz="2000" dirty="0">
              <a:solidFill>
                <a:schemeClr val="bg1"/>
              </a:solidFill>
              <a:latin typeface="Segoe Script" pitchFamily="34" charset="0"/>
            </a:endParaRPr>
          </a:p>
        </p:txBody>
      </p:sp>
      <p:sp>
        <p:nvSpPr>
          <p:cNvPr id="27" name="TextBox 26"/>
          <p:cNvSpPr txBox="1"/>
          <p:nvPr/>
        </p:nvSpPr>
        <p:spPr>
          <a:xfrm>
            <a:off x="0" y="3323768"/>
            <a:ext cx="2339752" cy="400110"/>
          </a:xfrm>
          <a:prstGeom prst="rect">
            <a:avLst/>
          </a:prstGeom>
          <a:noFill/>
        </p:spPr>
        <p:txBody>
          <a:bodyPr wrap="square" rtlCol="0">
            <a:spAutoFit/>
          </a:bodyPr>
          <a:lstStyle/>
          <a:p>
            <a:pPr algn="ctr"/>
            <a:r>
              <a:rPr lang="en-US" sz="2000" dirty="0" smtClean="0">
                <a:solidFill>
                  <a:schemeClr val="bg1"/>
                </a:solidFill>
                <a:latin typeface="Segoe Script" pitchFamily="34" charset="0"/>
              </a:rPr>
              <a:t>Success</a:t>
            </a:r>
            <a:endParaRPr lang="en-IN" sz="2000" dirty="0">
              <a:solidFill>
                <a:schemeClr val="bg1"/>
              </a:solidFill>
              <a:latin typeface="Segoe Script" pitchFamily="34" charset="0"/>
            </a:endParaRPr>
          </a:p>
        </p:txBody>
      </p:sp>
      <p:sp>
        <p:nvSpPr>
          <p:cNvPr id="28" name="TextBox 27"/>
          <p:cNvSpPr txBox="1"/>
          <p:nvPr/>
        </p:nvSpPr>
        <p:spPr>
          <a:xfrm>
            <a:off x="0" y="2675696"/>
            <a:ext cx="2339752" cy="400110"/>
          </a:xfrm>
          <a:prstGeom prst="rect">
            <a:avLst/>
          </a:prstGeom>
          <a:noFill/>
        </p:spPr>
        <p:txBody>
          <a:bodyPr wrap="square" rtlCol="0">
            <a:spAutoFit/>
          </a:bodyPr>
          <a:lstStyle/>
          <a:p>
            <a:pPr algn="ctr"/>
            <a:r>
              <a:rPr lang="en-US" sz="2000" dirty="0" err="1" smtClean="0">
                <a:solidFill>
                  <a:schemeClr val="bg1"/>
                </a:solidFill>
                <a:latin typeface="Segoe Script" pitchFamily="34" charset="0"/>
              </a:rPr>
              <a:t>Ind</a:t>
            </a:r>
            <a:r>
              <a:rPr lang="en-US" sz="2000" dirty="0" smtClean="0">
                <a:solidFill>
                  <a:schemeClr val="bg1"/>
                </a:solidFill>
                <a:latin typeface="Segoe Script" pitchFamily="34" charset="0"/>
              </a:rPr>
              <a:t> </a:t>
            </a:r>
            <a:r>
              <a:rPr lang="en-US" sz="2000" dirty="0" err="1" smtClean="0">
                <a:solidFill>
                  <a:schemeClr val="bg1"/>
                </a:solidFill>
                <a:latin typeface="Segoe Script" pitchFamily="34" charset="0"/>
              </a:rPr>
              <a:t>vs</a:t>
            </a:r>
            <a:r>
              <a:rPr lang="en-US" sz="2000" dirty="0" smtClean="0">
                <a:solidFill>
                  <a:schemeClr val="bg1"/>
                </a:solidFill>
                <a:latin typeface="Segoe Script" pitchFamily="34" charset="0"/>
              </a:rPr>
              <a:t> Pak</a:t>
            </a:r>
            <a:endParaRPr lang="en-IN" sz="2000" dirty="0">
              <a:solidFill>
                <a:schemeClr val="bg1"/>
              </a:solidFill>
              <a:latin typeface="Segoe Script"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2339752" cy="627534"/>
          </a:xfrm>
          <a:prstGeom prst="rect">
            <a:avLst/>
          </a:prstGeom>
          <a:solidFill>
            <a:schemeClr val="bg1">
              <a:lumMod val="6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lumMod val="65000"/>
                </a:schemeClr>
              </a:solidFill>
            </a:endParaRPr>
          </a:p>
        </p:txBody>
      </p:sp>
      <p:sp>
        <p:nvSpPr>
          <p:cNvPr id="7" name="Rectangle 6"/>
          <p:cNvSpPr/>
          <p:nvPr/>
        </p:nvSpPr>
        <p:spPr>
          <a:xfrm>
            <a:off x="0" y="2571750"/>
            <a:ext cx="2339752" cy="627534"/>
          </a:xfrm>
          <a:prstGeom prst="rect">
            <a:avLst/>
          </a:prstGeom>
          <a:solidFill>
            <a:schemeClr val="bg1">
              <a:lumMod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lumMod val="65000"/>
                </a:schemeClr>
              </a:solidFill>
            </a:endParaRPr>
          </a:p>
        </p:txBody>
      </p:sp>
      <p:sp>
        <p:nvSpPr>
          <p:cNvPr id="8" name="Rectangle 7"/>
          <p:cNvSpPr/>
          <p:nvPr/>
        </p:nvSpPr>
        <p:spPr>
          <a:xfrm>
            <a:off x="0" y="3219822"/>
            <a:ext cx="2339752" cy="627534"/>
          </a:xfrm>
          <a:prstGeom prst="rect">
            <a:avLst/>
          </a:prstGeom>
          <a:solidFill>
            <a:schemeClr val="bg1">
              <a:lumMod val="6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lumMod val="65000"/>
                </a:schemeClr>
              </a:solidFill>
            </a:endParaRPr>
          </a:p>
        </p:txBody>
      </p:sp>
      <p:sp>
        <p:nvSpPr>
          <p:cNvPr id="9" name="Rectangle 8"/>
          <p:cNvSpPr/>
          <p:nvPr/>
        </p:nvSpPr>
        <p:spPr>
          <a:xfrm>
            <a:off x="0" y="3867894"/>
            <a:ext cx="2339752" cy="627534"/>
          </a:xfrm>
          <a:prstGeom prst="rect">
            <a:avLst/>
          </a:prstGeom>
          <a:solidFill>
            <a:schemeClr val="bg1">
              <a:lumMod val="6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lumMod val="65000"/>
                </a:schemeClr>
              </a:solidFill>
            </a:endParaRPr>
          </a:p>
        </p:txBody>
      </p:sp>
      <p:sp>
        <p:nvSpPr>
          <p:cNvPr id="10" name="Rectangle 9"/>
          <p:cNvSpPr/>
          <p:nvPr/>
        </p:nvSpPr>
        <p:spPr>
          <a:xfrm>
            <a:off x="0" y="4515966"/>
            <a:ext cx="2339752" cy="627534"/>
          </a:xfrm>
          <a:prstGeom prst="rect">
            <a:avLst/>
          </a:prstGeom>
          <a:solidFill>
            <a:schemeClr val="bg1">
              <a:lumMod val="6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lumMod val="65000"/>
                </a:schemeClr>
              </a:solidFill>
            </a:endParaRPr>
          </a:p>
        </p:txBody>
      </p:sp>
      <p:sp>
        <p:nvSpPr>
          <p:cNvPr id="11" name="Rectangle 10"/>
          <p:cNvSpPr/>
          <p:nvPr/>
        </p:nvSpPr>
        <p:spPr>
          <a:xfrm>
            <a:off x="0" y="1275606"/>
            <a:ext cx="2339752" cy="627534"/>
          </a:xfrm>
          <a:prstGeom prst="rect">
            <a:avLst/>
          </a:prstGeom>
          <a:solidFill>
            <a:schemeClr val="bg1">
              <a:lumMod val="6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lumMod val="65000"/>
                </a:schemeClr>
              </a:solidFill>
            </a:endParaRPr>
          </a:p>
        </p:txBody>
      </p:sp>
      <p:sp>
        <p:nvSpPr>
          <p:cNvPr id="12" name="Rectangle 11"/>
          <p:cNvSpPr/>
          <p:nvPr/>
        </p:nvSpPr>
        <p:spPr>
          <a:xfrm>
            <a:off x="0" y="1923678"/>
            <a:ext cx="2339752" cy="627534"/>
          </a:xfrm>
          <a:prstGeom prst="rect">
            <a:avLst/>
          </a:prstGeom>
          <a:solidFill>
            <a:schemeClr val="bg1">
              <a:lumMod val="6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lumMod val="65000"/>
                </a:schemeClr>
              </a:solidFill>
            </a:endParaRPr>
          </a:p>
        </p:txBody>
      </p:sp>
      <p:sp>
        <p:nvSpPr>
          <p:cNvPr id="13" name="Rectangle 12"/>
          <p:cNvSpPr/>
          <p:nvPr/>
        </p:nvSpPr>
        <p:spPr>
          <a:xfrm>
            <a:off x="0" y="627534"/>
            <a:ext cx="2339752" cy="627534"/>
          </a:xfrm>
          <a:prstGeom prst="rect">
            <a:avLst/>
          </a:prstGeom>
          <a:solidFill>
            <a:schemeClr val="bg1">
              <a:lumMod val="6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lumMod val="65000"/>
                </a:schemeClr>
              </a:solidFill>
            </a:endParaRPr>
          </a:p>
        </p:txBody>
      </p:sp>
      <p:sp>
        <p:nvSpPr>
          <p:cNvPr id="14" name="TextBox 13"/>
          <p:cNvSpPr txBox="1"/>
          <p:nvPr/>
        </p:nvSpPr>
        <p:spPr>
          <a:xfrm>
            <a:off x="2483768" y="267494"/>
            <a:ext cx="3600400" cy="369332"/>
          </a:xfrm>
          <a:prstGeom prst="rect">
            <a:avLst/>
          </a:prstGeom>
          <a:noFill/>
          <a:ln>
            <a:solidFill>
              <a:schemeClr val="tx1"/>
            </a:solidFill>
          </a:ln>
        </p:spPr>
        <p:txBody>
          <a:bodyPr wrap="square" rtlCol="0">
            <a:spAutoFit/>
          </a:bodyPr>
          <a:lstStyle/>
          <a:p>
            <a:r>
              <a:rPr lang="en-US" dirty="0" smtClean="0"/>
              <a:t>War ended before help was received</a:t>
            </a:r>
            <a:endParaRPr lang="en-IN" dirty="0"/>
          </a:p>
        </p:txBody>
      </p:sp>
      <p:sp>
        <p:nvSpPr>
          <p:cNvPr id="15" name="TextBox 14"/>
          <p:cNvSpPr txBox="1"/>
          <p:nvPr/>
        </p:nvSpPr>
        <p:spPr>
          <a:xfrm>
            <a:off x="2483768" y="771550"/>
            <a:ext cx="5256584" cy="369332"/>
          </a:xfrm>
          <a:prstGeom prst="rect">
            <a:avLst/>
          </a:prstGeom>
          <a:noFill/>
          <a:ln>
            <a:solidFill>
              <a:schemeClr val="tx1"/>
            </a:solidFill>
          </a:ln>
        </p:spPr>
        <p:txBody>
          <a:bodyPr wrap="square" rtlCol="0">
            <a:spAutoFit/>
          </a:bodyPr>
          <a:lstStyle/>
          <a:p>
            <a:r>
              <a:rPr lang="en-US" dirty="0" smtClean="0"/>
              <a:t>Enemies dropped the idea of moving towards Srinagar</a:t>
            </a:r>
            <a:endParaRPr lang="en-IN" dirty="0"/>
          </a:p>
        </p:txBody>
      </p:sp>
      <p:sp>
        <p:nvSpPr>
          <p:cNvPr id="16" name="TextBox 15"/>
          <p:cNvSpPr txBox="1"/>
          <p:nvPr/>
        </p:nvSpPr>
        <p:spPr>
          <a:xfrm>
            <a:off x="2483768" y="1275606"/>
            <a:ext cx="6480720" cy="369332"/>
          </a:xfrm>
          <a:prstGeom prst="rect">
            <a:avLst/>
          </a:prstGeom>
          <a:noFill/>
          <a:ln>
            <a:solidFill>
              <a:schemeClr val="tx1"/>
            </a:solidFill>
          </a:ln>
        </p:spPr>
        <p:txBody>
          <a:bodyPr wrap="square" rtlCol="0">
            <a:spAutoFit/>
          </a:bodyPr>
          <a:lstStyle/>
          <a:p>
            <a:r>
              <a:rPr lang="en-US" dirty="0" smtClean="0"/>
              <a:t>Because of Major </a:t>
            </a:r>
            <a:r>
              <a:rPr lang="en-US" dirty="0" err="1" smtClean="0"/>
              <a:t>Somnath</a:t>
            </a:r>
            <a:r>
              <a:rPr lang="en-US" dirty="0" smtClean="0"/>
              <a:t> - enough time to seal entries to Srinagar</a:t>
            </a:r>
            <a:endParaRPr lang="en-IN" dirty="0"/>
          </a:p>
        </p:txBody>
      </p:sp>
      <p:sp>
        <p:nvSpPr>
          <p:cNvPr id="17" name="TextBox 16"/>
          <p:cNvSpPr txBox="1"/>
          <p:nvPr/>
        </p:nvSpPr>
        <p:spPr>
          <a:xfrm>
            <a:off x="3059832" y="1851670"/>
            <a:ext cx="1584176" cy="1200329"/>
          </a:xfrm>
          <a:prstGeom prst="rect">
            <a:avLst/>
          </a:prstGeom>
          <a:noFill/>
          <a:ln w="19050">
            <a:solidFill>
              <a:srgbClr val="FF0000"/>
            </a:solidFill>
          </a:ln>
        </p:spPr>
        <p:txBody>
          <a:bodyPr wrap="square" rtlCol="0">
            <a:spAutoFit/>
          </a:bodyPr>
          <a:lstStyle/>
          <a:p>
            <a:pPr algn="ctr"/>
            <a:r>
              <a:rPr lang="en-US" dirty="0" smtClean="0"/>
              <a:t>No open war and regional advantages to the enemies</a:t>
            </a:r>
            <a:endParaRPr lang="en-IN" dirty="0"/>
          </a:p>
        </p:txBody>
      </p:sp>
      <p:sp>
        <p:nvSpPr>
          <p:cNvPr id="18" name="TextBox 17"/>
          <p:cNvSpPr txBox="1"/>
          <p:nvPr/>
        </p:nvSpPr>
        <p:spPr>
          <a:xfrm>
            <a:off x="4860032" y="1851670"/>
            <a:ext cx="1584176" cy="1200329"/>
          </a:xfrm>
          <a:prstGeom prst="rect">
            <a:avLst/>
          </a:prstGeom>
          <a:noFill/>
          <a:ln w="19050">
            <a:solidFill>
              <a:srgbClr val="FF0000"/>
            </a:solidFill>
          </a:ln>
        </p:spPr>
        <p:txBody>
          <a:bodyPr wrap="square" rtlCol="0">
            <a:spAutoFit/>
          </a:bodyPr>
          <a:lstStyle/>
          <a:p>
            <a:pPr algn="ctr"/>
            <a:r>
              <a:rPr lang="en-US" dirty="0" smtClean="0"/>
              <a:t>Strength of the Indian Army lay in their motivation</a:t>
            </a:r>
            <a:endParaRPr lang="en-IN" dirty="0"/>
          </a:p>
        </p:txBody>
      </p:sp>
      <p:sp>
        <p:nvSpPr>
          <p:cNvPr id="19" name="TextBox 18"/>
          <p:cNvSpPr txBox="1"/>
          <p:nvPr/>
        </p:nvSpPr>
        <p:spPr>
          <a:xfrm>
            <a:off x="6660232" y="1851670"/>
            <a:ext cx="1584176" cy="1200329"/>
          </a:xfrm>
          <a:prstGeom prst="rect">
            <a:avLst/>
          </a:prstGeom>
          <a:noFill/>
          <a:ln w="19050">
            <a:solidFill>
              <a:srgbClr val="FF0000"/>
            </a:solidFill>
          </a:ln>
        </p:spPr>
        <p:txBody>
          <a:bodyPr wrap="square" rtlCol="0">
            <a:spAutoFit/>
          </a:bodyPr>
          <a:lstStyle/>
          <a:p>
            <a:pPr algn="ctr"/>
            <a:r>
              <a:rPr lang="en-US" dirty="0" smtClean="0"/>
              <a:t>November 1 – India Pakistan talk at Lahore – Jinnah </a:t>
            </a:r>
            <a:endParaRPr lang="en-IN" dirty="0"/>
          </a:p>
        </p:txBody>
      </p:sp>
      <p:sp>
        <p:nvSpPr>
          <p:cNvPr id="21" name="TextBox 20"/>
          <p:cNvSpPr txBox="1"/>
          <p:nvPr/>
        </p:nvSpPr>
        <p:spPr>
          <a:xfrm>
            <a:off x="2483768" y="3265696"/>
            <a:ext cx="6480720" cy="1754326"/>
          </a:xfrm>
          <a:prstGeom prst="rect">
            <a:avLst/>
          </a:prstGeom>
          <a:noFill/>
          <a:ln>
            <a:solidFill>
              <a:schemeClr val="tx1"/>
            </a:solidFill>
          </a:ln>
        </p:spPr>
        <p:txBody>
          <a:bodyPr wrap="square" rtlCol="0">
            <a:spAutoFit/>
          </a:bodyPr>
          <a:lstStyle/>
          <a:p>
            <a:pPr algn="ctr"/>
            <a:r>
              <a:rPr lang="en-IN" dirty="0" smtClean="0"/>
              <a:t>According to </a:t>
            </a:r>
            <a:r>
              <a:rPr lang="en-IN" b="1" dirty="0" smtClean="0"/>
              <a:t>Retired Colonel Anil </a:t>
            </a:r>
            <a:r>
              <a:rPr lang="en-IN" b="1" dirty="0" err="1" smtClean="0"/>
              <a:t>Athale</a:t>
            </a:r>
            <a:r>
              <a:rPr lang="en-IN" dirty="0" smtClean="0"/>
              <a:t>, if in 1947/1948 India would have decided to destroy Pakistan, they easily could have, and Jinnah was aware of that, hence he did not send in his army openly rather chose to attack through the tribesmen and </a:t>
            </a:r>
            <a:r>
              <a:rPr lang="en-IN" b="1" dirty="0" smtClean="0"/>
              <a:t>staged the drama </a:t>
            </a:r>
            <a:r>
              <a:rPr lang="en-IN" dirty="0" smtClean="0"/>
              <a:t>by saying they are voluntary attacking and he has no role to play in the same</a:t>
            </a:r>
            <a:endParaRPr lang="en-IN" dirty="0"/>
          </a:p>
        </p:txBody>
      </p:sp>
      <p:sp>
        <p:nvSpPr>
          <p:cNvPr id="23" name="TextBox 22"/>
          <p:cNvSpPr txBox="1"/>
          <p:nvPr/>
        </p:nvSpPr>
        <p:spPr>
          <a:xfrm>
            <a:off x="0" y="155416"/>
            <a:ext cx="2339752" cy="400110"/>
          </a:xfrm>
          <a:prstGeom prst="rect">
            <a:avLst/>
          </a:prstGeom>
          <a:noFill/>
        </p:spPr>
        <p:txBody>
          <a:bodyPr wrap="square" rtlCol="0">
            <a:spAutoFit/>
          </a:bodyPr>
          <a:lstStyle/>
          <a:p>
            <a:pPr algn="ctr"/>
            <a:r>
              <a:rPr lang="en-US" sz="2000" dirty="0" smtClean="0">
                <a:solidFill>
                  <a:schemeClr val="bg1"/>
                </a:solidFill>
                <a:latin typeface="Segoe Script" pitchFamily="34" charset="0"/>
              </a:rPr>
              <a:t>Cause</a:t>
            </a:r>
            <a:endParaRPr lang="en-IN" sz="2000" dirty="0">
              <a:solidFill>
                <a:schemeClr val="bg1"/>
              </a:solidFill>
              <a:latin typeface="Segoe Script" pitchFamily="34" charset="0"/>
            </a:endParaRPr>
          </a:p>
        </p:txBody>
      </p:sp>
      <p:sp>
        <p:nvSpPr>
          <p:cNvPr id="24" name="TextBox 23"/>
          <p:cNvSpPr txBox="1"/>
          <p:nvPr/>
        </p:nvSpPr>
        <p:spPr>
          <a:xfrm>
            <a:off x="0" y="794777"/>
            <a:ext cx="2339752" cy="400110"/>
          </a:xfrm>
          <a:prstGeom prst="rect">
            <a:avLst/>
          </a:prstGeom>
          <a:noFill/>
        </p:spPr>
        <p:txBody>
          <a:bodyPr wrap="square" rtlCol="0">
            <a:spAutoFit/>
          </a:bodyPr>
          <a:lstStyle/>
          <a:p>
            <a:pPr algn="ctr"/>
            <a:r>
              <a:rPr lang="en-US" sz="2000" dirty="0" smtClean="0">
                <a:solidFill>
                  <a:schemeClr val="bg1"/>
                </a:solidFill>
                <a:latin typeface="Segoe Script" pitchFamily="34" charset="0"/>
              </a:rPr>
              <a:t>Jinnah</a:t>
            </a:r>
            <a:endParaRPr lang="en-IN" sz="2000" dirty="0">
              <a:solidFill>
                <a:schemeClr val="bg1"/>
              </a:solidFill>
              <a:latin typeface="Segoe Script" pitchFamily="34" charset="0"/>
            </a:endParaRPr>
          </a:p>
        </p:txBody>
      </p:sp>
      <p:sp>
        <p:nvSpPr>
          <p:cNvPr id="25" name="TextBox 24"/>
          <p:cNvSpPr txBox="1"/>
          <p:nvPr/>
        </p:nvSpPr>
        <p:spPr>
          <a:xfrm>
            <a:off x="0" y="1379552"/>
            <a:ext cx="2339752" cy="400110"/>
          </a:xfrm>
          <a:prstGeom prst="rect">
            <a:avLst/>
          </a:prstGeom>
          <a:noFill/>
        </p:spPr>
        <p:txBody>
          <a:bodyPr wrap="square" rtlCol="0">
            <a:spAutoFit/>
          </a:bodyPr>
          <a:lstStyle/>
          <a:p>
            <a:pPr algn="ctr"/>
            <a:r>
              <a:rPr lang="en-US" sz="2000" dirty="0" smtClean="0">
                <a:solidFill>
                  <a:schemeClr val="bg1"/>
                </a:solidFill>
                <a:latin typeface="Segoe Script" pitchFamily="34" charset="0"/>
              </a:rPr>
              <a:t>British Policy</a:t>
            </a:r>
            <a:endParaRPr lang="en-IN" sz="2000" dirty="0">
              <a:solidFill>
                <a:schemeClr val="bg1"/>
              </a:solidFill>
              <a:latin typeface="Segoe Script" pitchFamily="34" charset="0"/>
            </a:endParaRPr>
          </a:p>
        </p:txBody>
      </p:sp>
      <p:sp>
        <p:nvSpPr>
          <p:cNvPr id="26" name="TextBox 25"/>
          <p:cNvSpPr txBox="1"/>
          <p:nvPr/>
        </p:nvSpPr>
        <p:spPr>
          <a:xfrm>
            <a:off x="0" y="2027624"/>
            <a:ext cx="2339752" cy="400110"/>
          </a:xfrm>
          <a:prstGeom prst="rect">
            <a:avLst/>
          </a:prstGeom>
          <a:noFill/>
        </p:spPr>
        <p:txBody>
          <a:bodyPr wrap="square" rtlCol="0">
            <a:spAutoFit/>
          </a:bodyPr>
          <a:lstStyle/>
          <a:p>
            <a:pPr algn="ctr"/>
            <a:r>
              <a:rPr lang="en-US" sz="2000" dirty="0" smtClean="0">
                <a:solidFill>
                  <a:schemeClr val="bg1"/>
                </a:solidFill>
                <a:latin typeface="Segoe Script" pitchFamily="34" charset="0"/>
              </a:rPr>
              <a:t>Indian Army</a:t>
            </a:r>
            <a:endParaRPr lang="en-IN" sz="2000" dirty="0">
              <a:solidFill>
                <a:schemeClr val="bg1"/>
              </a:solidFill>
              <a:latin typeface="Segoe Script" pitchFamily="34" charset="0"/>
            </a:endParaRPr>
          </a:p>
        </p:txBody>
      </p:sp>
      <p:sp>
        <p:nvSpPr>
          <p:cNvPr id="27" name="TextBox 26"/>
          <p:cNvSpPr txBox="1"/>
          <p:nvPr/>
        </p:nvSpPr>
        <p:spPr>
          <a:xfrm>
            <a:off x="0" y="4619912"/>
            <a:ext cx="2339752" cy="400110"/>
          </a:xfrm>
          <a:prstGeom prst="rect">
            <a:avLst/>
          </a:prstGeom>
          <a:noFill/>
        </p:spPr>
        <p:txBody>
          <a:bodyPr wrap="square" rtlCol="0">
            <a:spAutoFit/>
          </a:bodyPr>
          <a:lstStyle/>
          <a:p>
            <a:pPr algn="ctr"/>
            <a:r>
              <a:rPr lang="en-US" sz="2000" dirty="0" smtClean="0">
                <a:solidFill>
                  <a:schemeClr val="bg1"/>
                </a:solidFill>
                <a:latin typeface="Segoe Script" pitchFamily="34" charset="0"/>
              </a:rPr>
              <a:t>War Ends</a:t>
            </a:r>
            <a:endParaRPr lang="en-IN" sz="2000" dirty="0">
              <a:solidFill>
                <a:schemeClr val="bg1"/>
              </a:solidFill>
              <a:latin typeface="Segoe Script" pitchFamily="34" charset="0"/>
            </a:endParaRPr>
          </a:p>
        </p:txBody>
      </p:sp>
      <p:sp>
        <p:nvSpPr>
          <p:cNvPr id="28" name="TextBox 27"/>
          <p:cNvSpPr txBox="1"/>
          <p:nvPr/>
        </p:nvSpPr>
        <p:spPr>
          <a:xfrm>
            <a:off x="0" y="3971840"/>
            <a:ext cx="2339752" cy="400110"/>
          </a:xfrm>
          <a:prstGeom prst="rect">
            <a:avLst/>
          </a:prstGeom>
          <a:noFill/>
        </p:spPr>
        <p:txBody>
          <a:bodyPr wrap="square" rtlCol="0">
            <a:spAutoFit/>
          </a:bodyPr>
          <a:lstStyle/>
          <a:p>
            <a:pPr algn="ctr"/>
            <a:r>
              <a:rPr lang="en-US" sz="2000" dirty="0" smtClean="0">
                <a:solidFill>
                  <a:schemeClr val="bg1"/>
                </a:solidFill>
                <a:latin typeface="Segoe Script" pitchFamily="34" charset="0"/>
              </a:rPr>
              <a:t>Azad Kashmir</a:t>
            </a:r>
            <a:endParaRPr lang="en-IN" sz="2000" dirty="0">
              <a:solidFill>
                <a:schemeClr val="bg1"/>
              </a:solidFill>
              <a:latin typeface="Segoe Script" pitchFamily="34" charset="0"/>
            </a:endParaRPr>
          </a:p>
        </p:txBody>
      </p:sp>
      <p:sp>
        <p:nvSpPr>
          <p:cNvPr id="29" name="TextBox 28"/>
          <p:cNvSpPr txBox="1"/>
          <p:nvPr/>
        </p:nvSpPr>
        <p:spPr>
          <a:xfrm>
            <a:off x="0" y="3323768"/>
            <a:ext cx="2339752" cy="400110"/>
          </a:xfrm>
          <a:prstGeom prst="rect">
            <a:avLst/>
          </a:prstGeom>
          <a:noFill/>
        </p:spPr>
        <p:txBody>
          <a:bodyPr wrap="square" rtlCol="0">
            <a:spAutoFit/>
          </a:bodyPr>
          <a:lstStyle/>
          <a:p>
            <a:pPr algn="ctr"/>
            <a:r>
              <a:rPr lang="en-US" sz="2000" dirty="0" smtClean="0">
                <a:solidFill>
                  <a:schemeClr val="bg1"/>
                </a:solidFill>
                <a:latin typeface="Segoe Script" pitchFamily="34" charset="0"/>
              </a:rPr>
              <a:t>Success</a:t>
            </a:r>
            <a:endParaRPr lang="en-IN" sz="2000" dirty="0">
              <a:solidFill>
                <a:schemeClr val="bg1"/>
              </a:solidFill>
              <a:latin typeface="Segoe Script" pitchFamily="34" charset="0"/>
            </a:endParaRPr>
          </a:p>
        </p:txBody>
      </p:sp>
      <p:sp>
        <p:nvSpPr>
          <p:cNvPr id="30" name="TextBox 29"/>
          <p:cNvSpPr txBox="1"/>
          <p:nvPr/>
        </p:nvSpPr>
        <p:spPr>
          <a:xfrm>
            <a:off x="0" y="2675696"/>
            <a:ext cx="2339752" cy="400110"/>
          </a:xfrm>
          <a:prstGeom prst="rect">
            <a:avLst/>
          </a:prstGeom>
          <a:noFill/>
        </p:spPr>
        <p:txBody>
          <a:bodyPr wrap="square" rtlCol="0">
            <a:spAutoFit/>
          </a:bodyPr>
          <a:lstStyle/>
          <a:p>
            <a:pPr algn="ctr"/>
            <a:r>
              <a:rPr lang="en-US" sz="2000" dirty="0" err="1" smtClean="0">
                <a:solidFill>
                  <a:schemeClr val="bg1"/>
                </a:solidFill>
                <a:latin typeface="Segoe Script" pitchFamily="34" charset="0"/>
              </a:rPr>
              <a:t>Ind</a:t>
            </a:r>
            <a:r>
              <a:rPr lang="en-US" sz="2000" dirty="0" smtClean="0">
                <a:solidFill>
                  <a:schemeClr val="bg1"/>
                </a:solidFill>
                <a:latin typeface="Segoe Script" pitchFamily="34" charset="0"/>
              </a:rPr>
              <a:t> </a:t>
            </a:r>
            <a:r>
              <a:rPr lang="en-US" sz="2000" dirty="0" err="1" smtClean="0">
                <a:solidFill>
                  <a:schemeClr val="bg1"/>
                </a:solidFill>
                <a:latin typeface="Segoe Script" pitchFamily="34" charset="0"/>
              </a:rPr>
              <a:t>vs</a:t>
            </a:r>
            <a:r>
              <a:rPr lang="en-US" sz="2000" dirty="0" smtClean="0">
                <a:solidFill>
                  <a:schemeClr val="bg1"/>
                </a:solidFill>
                <a:latin typeface="Segoe Script" pitchFamily="34" charset="0"/>
              </a:rPr>
              <a:t> Pak</a:t>
            </a:r>
            <a:endParaRPr lang="en-IN" sz="2000" dirty="0">
              <a:solidFill>
                <a:schemeClr val="bg1"/>
              </a:solidFill>
              <a:latin typeface="Segoe Script"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2339752" cy="627534"/>
          </a:xfrm>
          <a:prstGeom prst="rect">
            <a:avLst/>
          </a:prstGeom>
          <a:solidFill>
            <a:schemeClr val="bg1">
              <a:lumMod val="6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lumMod val="65000"/>
                </a:schemeClr>
              </a:solidFill>
            </a:endParaRPr>
          </a:p>
        </p:txBody>
      </p:sp>
      <p:sp>
        <p:nvSpPr>
          <p:cNvPr id="7" name="Rectangle 6"/>
          <p:cNvSpPr/>
          <p:nvPr/>
        </p:nvSpPr>
        <p:spPr>
          <a:xfrm>
            <a:off x="0" y="2571750"/>
            <a:ext cx="2339752" cy="627534"/>
          </a:xfrm>
          <a:prstGeom prst="rect">
            <a:avLst/>
          </a:prstGeom>
          <a:solidFill>
            <a:schemeClr val="bg1">
              <a:lumMod val="6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lumMod val="65000"/>
                </a:schemeClr>
              </a:solidFill>
            </a:endParaRPr>
          </a:p>
        </p:txBody>
      </p:sp>
      <p:sp>
        <p:nvSpPr>
          <p:cNvPr id="8" name="Rectangle 7"/>
          <p:cNvSpPr/>
          <p:nvPr/>
        </p:nvSpPr>
        <p:spPr>
          <a:xfrm>
            <a:off x="0" y="3219822"/>
            <a:ext cx="2339752" cy="627534"/>
          </a:xfrm>
          <a:prstGeom prst="rect">
            <a:avLst/>
          </a:prstGeom>
          <a:solidFill>
            <a:schemeClr val="bg1">
              <a:lumMod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lumMod val="65000"/>
                </a:schemeClr>
              </a:solidFill>
            </a:endParaRPr>
          </a:p>
        </p:txBody>
      </p:sp>
      <p:sp>
        <p:nvSpPr>
          <p:cNvPr id="9" name="Rectangle 8"/>
          <p:cNvSpPr/>
          <p:nvPr/>
        </p:nvSpPr>
        <p:spPr>
          <a:xfrm>
            <a:off x="0" y="3867894"/>
            <a:ext cx="2339752" cy="627534"/>
          </a:xfrm>
          <a:prstGeom prst="rect">
            <a:avLst/>
          </a:prstGeom>
          <a:solidFill>
            <a:schemeClr val="bg1">
              <a:lumMod val="6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lumMod val="65000"/>
                </a:schemeClr>
              </a:solidFill>
            </a:endParaRPr>
          </a:p>
        </p:txBody>
      </p:sp>
      <p:sp>
        <p:nvSpPr>
          <p:cNvPr id="10" name="Rectangle 9"/>
          <p:cNvSpPr/>
          <p:nvPr/>
        </p:nvSpPr>
        <p:spPr>
          <a:xfrm>
            <a:off x="0" y="4515966"/>
            <a:ext cx="2339752" cy="627534"/>
          </a:xfrm>
          <a:prstGeom prst="rect">
            <a:avLst/>
          </a:prstGeom>
          <a:solidFill>
            <a:schemeClr val="bg1">
              <a:lumMod val="6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lumMod val="65000"/>
                </a:schemeClr>
              </a:solidFill>
            </a:endParaRPr>
          </a:p>
        </p:txBody>
      </p:sp>
      <p:sp>
        <p:nvSpPr>
          <p:cNvPr id="11" name="Rectangle 10"/>
          <p:cNvSpPr/>
          <p:nvPr/>
        </p:nvSpPr>
        <p:spPr>
          <a:xfrm>
            <a:off x="0" y="1275606"/>
            <a:ext cx="2339752" cy="627534"/>
          </a:xfrm>
          <a:prstGeom prst="rect">
            <a:avLst/>
          </a:prstGeom>
          <a:solidFill>
            <a:schemeClr val="bg1">
              <a:lumMod val="6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lumMod val="65000"/>
                </a:schemeClr>
              </a:solidFill>
            </a:endParaRPr>
          </a:p>
        </p:txBody>
      </p:sp>
      <p:sp>
        <p:nvSpPr>
          <p:cNvPr id="12" name="Rectangle 11"/>
          <p:cNvSpPr/>
          <p:nvPr/>
        </p:nvSpPr>
        <p:spPr>
          <a:xfrm>
            <a:off x="0" y="1923678"/>
            <a:ext cx="2339752" cy="627534"/>
          </a:xfrm>
          <a:prstGeom prst="rect">
            <a:avLst/>
          </a:prstGeom>
          <a:solidFill>
            <a:schemeClr val="bg1">
              <a:lumMod val="6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lumMod val="65000"/>
                </a:schemeClr>
              </a:solidFill>
            </a:endParaRPr>
          </a:p>
        </p:txBody>
      </p:sp>
      <p:sp>
        <p:nvSpPr>
          <p:cNvPr id="13" name="Rectangle 12"/>
          <p:cNvSpPr/>
          <p:nvPr/>
        </p:nvSpPr>
        <p:spPr>
          <a:xfrm>
            <a:off x="0" y="627534"/>
            <a:ext cx="2339752" cy="627534"/>
          </a:xfrm>
          <a:prstGeom prst="rect">
            <a:avLst/>
          </a:prstGeom>
          <a:solidFill>
            <a:schemeClr val="bg1">
              <a:lumMod val="6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lumMod val="65000"/>
                </a:schemeClr>
              </a:solidFill>
            </a:endParaRPr>
          </a:p>
        </p:txBody>
      </p:sp>
      <p:sp>
        <p:nvSpPr>
          <p:cNvPr id="14" name="TextBox 13"/>
          <p:cNvSpPr txBox="1"/>
          <p:nvPr/>
        </p:nvSpPr>
        <p:spPr>
          <a:xfrm>
            <a:off x="3059832" y="411510"/>
            <a:ext cx="1584176" cy="1200329"/>
          </a:xfrm>
          <a:prstGeom prst="rect">
            <a:avLst/>
          </a:prstGeom>
          <a:noFill/>
          <a:ln w="19050">
            <a:solidFill>
              <a:srgbClr val="FF0000"/>
            </a:solidFill>
          </a:ln>
        </p:spPr>
        <p:txBody>
          <a:bodyPr wrap="square" rtlCol="0">
            <a:spAutoFit/>
          </a:bodyPr>
          <a:lstStyle/>
          <a:p>
            <a:pPr algn="ctr"/>
            <a:r>
              <a:rPr lang="en-US" dirty="0" smtClean="0"/>
              <a:t>November 4 – </a:t>
            </a:r>
          </a:p>
          <a:p>
            <a:pPr algn="ctr"/>
            <a:r>
              <a:rPr lang="en-US" dirty="0" err="1" smtClean="0"/>
              <a:t>Sardar</a:t>
            </a:r>
            <a:r>
              <a:rPr lang="en-US" dirty="0" smtClean="0"/>
              <a:t> Patel meets Brigadier </a:t>
            </a:r>
            <a:r>
              <a:rPr lang="en-US" dirty="0" err="1" smtClean="0"/>
              <a:t>Sen</a:t>
            </a:r>
            <a:r>
              <a:rPr lang="en-US" dirty="0" smtClean="0"/>
              <a:t> </a:t>
            </a:r>
            <a:endParaRPr lang="en-IN" dirty="0"/>
          </a:p>
        </p:txBody>
      </p:sp>
      <p:sp>
        <p:nvSpPr>
          <p:cNvPr id="15" name="TextBox 14"/>
          <p:cNvSpPr txBox="1"/>
          <p:nvPr/>
        </p:nvSpPr>
        <p:spPr>
          <a:xfrm>
            <a:off x="4860032" y="411510"/>
            <a:ext cx="1584176" cy="1200329"/>
          </a:xfrm>
          <a:prstGeom prst="rect">
            <a:avLst/>
          </a:prstGeom>
          <a:noFill/>
          <a:ln w="19050">
            <a:solidFill>
              <a:schemeClr val="tx1"/>
            </a:solidFill>
          </a:ln>
        </p:spPr>
        <p:txBody>
          <a:bodyPr wrap="square" rtlCol="0">
            <a:spAutoFit/>
          </a:bodyPr>
          <a:lstStyle/>
          <a:p>
            <a:pPr algn="ctr"/>
            <a:r>
              <a:rPr lang="en-US" dirty="0" smtClean="0"/>
              <a:t>Promised more men by November 7 for Kashmir</a:t>
            </a:r>
            <a:endParaRPr lang="en-IN" dirty="0"/>
          </a:p>
        </p:txBody>
      </p:sp>
      <p:sp>
        <p:nvSpPr>
          <p:cNvPr id="16" name="TextBox 15"/>
          <p:cNvSpPr txBox="1"/>
          <p:nvPr/>
        </p:nvSpPr>
        <p:spPr>
          <a:xfrm>
            <a:off x="6660232" y="411510"/>
            <a:ext cx="1584176" cy="1200329"/>
          </a:xfrm>
          <a:prstGeom prst="rect">
            <a:avLst/>
          </a:prstGeom>
          <a:noFill/>
          <a:ln w="19050">
            <a:solidFill>
              <a:srgbClr val="FF0000"/>
            </a:solidFill>
          </a:ln>
        </p:spPr>
        <p:txBody>
          <a:bodyPr wrap="square" rtlCol="0">
            <a:spAutoFit/>
          </a:bodyPr>
          <a:lstStyle/>
          <a:p>
            <a:pPr algn="ctr"/>
            <a:r>
              <a:rPr lang="en-US" dirty="0" smtClean="0"/>
              <a:t>November 7 – Tribesmen hiding in </a:t>
            </a:r>
            <a:r>
              <a:rPr lang="en-US" dirty="0" err="1" smtClean="0"/>
              <a:t>Shalteng</a:t>
            </a:r>
            <a:r>
              <a:rPr lang="en-US" dirty="0" smtClean="0"/>
              <a:t> </a:t>
            </a:r>
            <a:endParaRPr lang="en-IN" dirty="0"/>
          </a:p>
        </p:txBody>
      </p:sp>
      <p:sp>
        <p:nvSpPr>
          <p:cNvPr id="17" name="TextBox 16"/>
          <p:cNvSpPr txBox="1"/>
          <p:nvPr/>
        </p:nvSpPr>
        <p:spPr>
          <a:xfrm>
            <a:off x="3059832" y="1851670"/>
            <a:ext cx="1584176" cy="1200329"/>
          </a:xfrm>
          <a:prstGeom prst="rect">
            <a:avLst/>
          </a:prstGeom>
          <a:noFill/>
          <a:ln w="19050">
            <a:solidFill>
              <a:schemeClr val="tx1"/>
            </a:solidFill>
          </a:ln>
        </p:spPr>
        <p:txBody>
          <a:bodyPr wrap="square" rtlCol="0">
            <a:spAutoFit/>
          </a:bodyPr>
          <a:lstStyle/>
          <a:p>
            <a:pPr algn="ctr"/>
            <a:r>
              <a:rPr lang="en-US" dirty="0" smtClean="0"/>
              <a:t>Brigadier </a:t>
            </a:r>
            <a:r>
              <a:rPr lang="en-US" dirty="0" err="1" smtClean="0"/>
              <a:t>Sen</a:t>
            </a:r>
            <a:r>
              <a:rPr lang="en-US" dirty="0" smtClean="0"/>
              <a:t> decided to attack immediately</a:t>
            </a:r>
            <a:endParaRPr lang="en-IN" dirty="0"/>
          </a:p>
        </p:txBody>
      </p:sp>
      <p:sp>
        <p:nvSpPr>
          <p:cNvPr id="18" name="TextBox 17"/>
          <p:cNvSpPr txBox="1"/>
          <p:nvPr/>
        </p:nvSpPr>
        <p:spPr>
          <a:xfrm>
            <a:off x="4860032" y="1851670"/>
            <a:ext cx="1584176" cy="1200329"/>
          </a:xfrm>
          <a:prstGeom prst="rect">
            <a:avLst/>
          </a:prstGeom>
          <a:noFill/>
          <a:ln w="19050">
            <a:solidFill>
              <a:srgbClr val="FF0000"/>
            </a:solidFill>
          </a:ln>
        </p:spPr>
        <p:txBody>
          <a:bodyPr wrap="square" rtlCol="0">
            <a:spAutoFit/>
          </a:bodyPr>
          <a:lstStyle/>
          <a:p>
            <a:pPr algn="ctr"/>
            <a:r>
              <a:rPr lang="en-US" dirty="0" smtClean="0"/>
              <a:t>Open war in counter to their guerilla war</a:t>
            </a:r>
            <a:endParaRPr lang="en-IN" dirty="0"/>
          </a:p>
        </p:txBody>
      </p:sp>
      <p:sp>
        <p:nvSpPr>
          <p:cNvPr id="19" name="TextBox 18"/>
          <p:cNvSpPr txBox="1"/>
          <p:nvPr/>
        </p:nvSpPr>
        <p:spPr>
          <a:xfrm>
            <a:off x="6660232" y="1851670"/>
            <a:ext cx="1584176" cy="1200329"/>
          </a:xfrm>
          <a:prstGeom prst="rect">
            <a:avLst/>
          </a:prstGeom>
          <a:noFill/>
          <a:ln w="19050">
            <a:solidFill>
              <a:schemeClr val="tx1"/>
            </a:solidFill>
          </a:ln>
        </p:spPr>
        <p:txBody>
          <a:bodyPr wrap="square" rtlCol="0">
            <a:spAutoFit/>
          </a:bodyPr>
          <a:lstStyle/>
          <a:p>
            <a:pPr algn="ctr"/>
            <a:r>
              <a:rPr lang="en-US" dirty="0" smtClean="0"/>
              <a:t>Surrounded them from all sides and air as well</a:t>
            </a:r>
            <a:endParaRPr lang="en-IN" dirty="0"/>
          </a:p>
        </p:txBody>
      </p:sp>
      <p:sp>
        <p:nvSpPr>
          <p:cNvPr id="22" name="TextBox 21"/>
          <p:cNvSpPr txBox="1"/>
          <p:nvPr/>
        </p:nvSpPr>
        <p:spPr>
          <a:xfrm>
            <a:off x="3059832" y="3291830"/>
            <a:ext cx="1584176" cy="1200329"/>
          </a:xfrm>
          <a:prstGeom prst="rect">
            <a:avLst/>
          </a:prstGeom>
          <a:noFill/>
          <a:ln w="19050">
            <a:solidFill>
              <a:srgbClr val="FF0000"/>
            </a:solidFill>
          </a:ln>
        </p:spPr>
        <p:txBody>
          <a:bodyPr wrap="square" rtlCol="0">
            <a:spAutoFit/>
          </a:bodyPr>
          <a:lstStyle/>
          <a:p>
            <a:pPr algn="ctr"/>
            <a:r>
              <a:rPr lang="en-US" dirty="0" smtClean="0"/>
              <a:t>Success motivated them to </a:t>
            </a:r>
            <a:r>
              <a:rPr lang="en-US" dirty="0" err="1" smtClean="0"/>
              <a:t>Baramulla</a:t>
            </a:r>
            <a:endParaRPr lang="en-IN" dirty="0"/>
          </a:p>
        </p:txBody>
      </p:sp>
      <p:sp>
        <p:nvSpPr>
          <p:cNvPr id="23" name="TextBox 22"/>
          <p:cNvSpPr txBox="1"/>
          <p:nvPr/>
        </p:nvSpPr>
        <p:spPr>
          <a:xfrm>
            <a:off x="4860032" y="3291830"/>
            <a:ext cx="1584176" cy="1200329"/>
          </a:xfrm>
          <a:prstGeom prst="rect">
            <a:avLst/>
          </a:prstGeom>
          <a:noFill/>
          <a:ln w="19050">
            <a:solidFill>
              <a:schemeClr val="tx1"/>
            </a:solidFill>
          </a:ln>
        </p:spPr>
        <p:txBody>
          <a:bodyPr wrap="square" rtlCol="0">
            <a:spAutoFit/>
          </a:bodyPr>
          <a:lstStyle/>
          <a:p>
            <a:pPr algn="ctr"/>
            <a:r>
              <a:rPr lang="en-US" dirty="0" smtClean="0"/>
              <a:t>November 8 – reach </a:t>
            </a:r>
            <a:r>
              <a:rPr lang="en-US" dirty="0" err="1" smtClean="0"/>
              <a:t>Baramulla</a:t>
            </a:r>
            <a:r>
              <a:rPr lang="en-US" dirty="0" smtClean="0"/>
              <a:t> - Silence</a:t>
            </a:r>
            <a:endParaRPr lang="en-IN" dirty="0"/>
          </a:p>
        </p:txBody>
      </p:sp>
      <p:sp>
        <p:nvSpPr>
          <p:cNvPr id="24" name="TextBox 23"/>
          <p:cNvSpPr txBox="1"/>
          <p:nvPr/>
        </p:nvSpPr>
        <p:spPr>
          <a:xfrm>
            <a:off x="6660232" y="3291830"/>
            <a:ext cx="1584176" cy="1200329"/>
          </a:xfrm>
          <a:prstGeom prst="rect">
            <a:avLst/>
          </a:prstGeom>
          <a:noFill/>
          <a:ln w="19050">
            <a:solidFill>
              <a:srgbClr val="FF0000"/>
            </a:solidFill>
          </a:ln>
        </p:spPr>
        <p:txBody>
          <a:bodyPr wrap="square" rtlCol="0">
            <a:spAutoFit/>
          </a:bodyPr>
          <a:lstStyle/>
          <a:p>
            <a:pPr algn="ctr"/>
            <a:r>
              <a:rPr lang="en-US" dirty="0" smtClean="0"/>
              <a:t>November 13 – all enemies wiped off Srinagar Valley</a:t>
            </a:r>
            <a:endParaRPr lang="en-IN" dirty="0"/>
          </a:p>
        </p:txBody>
      </p:sp>
      <p:sp>
        <p:nvSpPr>
          <p:cNvPr id="25" name="TextBox 24"/>
          <p:cNvSpPr txBox="1"/>
          <p:nvPr/>
        </p:nvSpPr>
        <p:spPr>
          <a:xfrm>
            <a:off x="0" y="155416"/>
            <a:ext cx="2339752" cy="400110"/>
          </a:xfrm>
          <a:prstGeom prst="rect">
            <a:avLst/>
          </a:prstGeom>
          <a:noFill/>
        </p:spPr>
        <p:txBody>
          <a:bodyPr wrap="square" rtlCol="0">
            <a:spAutoFit/>
          </a:bodyPr>
          <a:lstStyle/>
          <a:p>
            <a:pPr algn="ctr"/>
            <a:r>
              <a:rPr lang="en-US" sz="2000" dirty="0" smtClean="0">
                <a:solidFill>
                  <a:schemeClr val="bg1"/>
                </a:solidFill>
                <a:latin typeface="Segoe Script" pitchFamily="34" charset="0"/>
              </a:rPr>
              <a:t>Cause</a:t>
            </a:r>
            <a:endParaRPr lang="en-IN" sz="2000" dirty="0">
              <a:solidFill>
                <a:schemeClr val="bg1"/>
              </a:solidFill>
              <a:latin typeface="Segoe Script" pitchFamily="34" charset="0"/>
            </a:endParaRPr>
          </a:p>
        </p:txBody>
      </p:sp>
      <p:sp>
        <p:nvSpPr>
          <p:cNvPr id="26" name="TextBox 25"/>
          <p:cNvSpPr txBox="1"/>
          <p:nvPr/>
        </p:nvSpPr>
        <p:spPr>
          <a:xfrm>
            <a:off x="0" y="794777"/>
            <a:ext cx="2339752" cy="400110"/>
          </a:xfrm>
          <a:prstGeom prst="rect">
            <a:avLst/>
          </a:prstGeom>
          <a:noFill/>
        </p:spPr>
        <p:txBody>
          <a:bodyPr wrap="square" rtlCol="0">
            <a:spAutoFit/>
          </a:bodyPr>
          <a:lstStyle/>
          <a:p>
            <a:pPr algn="ctr"/>
            <a:r>
              <a:rPr lang="en-US" sz="2000" dirty="0" smtClean="0">
                <a:solidFill>
                  <a:schemeClr val="bg1"/>
                </a:solidFill>
                <a:latin typeface="Segoe Script" pitchFamily="34" charset="0"/>
              </a:rPr>
              <a:t>Jinnah</a:t>
            </a:r>
            <a:endParaRPr lang="en-IN" sz="2000" dirty="0">
              <a:solidFill>
                <a:schemeClr val="bg1"/>
              </a:solidFill>
              <a:latin typeface="Segoe Script" pitchFamily="34" charset="0"/>
            </a:endParaRPr>
          </a:p>
        </p:txBody>
      </p:sp>
      <p:sp>
        <p:nvSpPr>
          <p:cNvPr id="27" name="TextBox 26"/>
          <p:cNvSpPr txBox="1"/>
          <p:nvPr/>
        </p:nvSpPr>
        <p:spPr>
          <a:xfrm>
            <a:off x="0" y="1379552"/>
            <a:ext cx="2339752" cy="400110"/>
          </a:xfrm>
          <a:prstGeom prst="rect">
            <a:avLst/>
          </a:prstGeom>
          <a:noFill/>
        </p:spPr>
        <p:txBody>
          <a:bodyPr wrap="square" rtlCol="0">
            <a:spAutoFit/>
          </a:bodyPr>
          <a:lstStyle/>
          <a:p>
            <a:pPr algn="ctr"/>
            <a:r>
              <a:rPr lang="en-US" sz="2000" dirty="0" smtClean="0">
                <a:solidFill>
                  <a:schemeClr val="bg1"/>
                </a:solidFill>
                <a:latin typeface="Segoe Script" pitchFamily="34" charset="0"/>
              </a:rPr>
              <a:t>British Policy</a:t>
            </a:r>
            <a:endParaRPr lang="en-IN" sz="2000" dirty="0">
              <a:solidFill>
                <a:schemeClr val="bg1"/>
              </a:solidFill>
              <a:latin typeface="Segoe Script" pitchFamily="34" charset="0"/>
            </a:endParaRPr>
          </a:p>
        </p:txBody>
      </p:sp>
      <p:sp>
        <p:nvSpPr>
          <p:cNvPr id="28" name="TextBox 27"/>
          <p:cNvSpPr txBox="1"/>
          <p:nvPr/>
        </p:nvSpPr>
        <p:spPr>
          <a:xfrm>
            <a:off x="0" y="2027624"/>
            <a:ext cx="2339752" cy="400110"/>
          </a:xfrm>
          <a:prstGeom prst="rect">
            <a:avLst/>
          </a:prstGeom>
          <a:noFill/>
        </p:spPr>
        <p:txBody>
          <a:bodyPr wrap="square" rtlCol="0">
            <a:spAutoFit/>
          </a:bodyPr>
          <a:lstStyle/>
          <a:p>
            <a:pPr algn="ctr"/>
            <a:r>
              <a:rPr lang="en-US" sz="2000" dirty="0" smtClean="0">
                <a:solidFill>
                  <a:schemeClr val="bg1"/>
                </a:solidFill>
                <a:latin typeface="Segoe Script" pitchFamily="34" charset="0"/>
              </a:rPr>
              <a:t>Indian Army</a:t>
            </a:r>
            <a:endParaRPr lang="en-IN" sz="2000" dirty="0">
              <a:solidFill>
                <a:schemeClr val="bg1"/>
              </a:solidFill>
              <a:latin typeface="Segoe Script" pitchFamily="34" charset="0"/>
            </a:endParaRPr>
          </a:p>
        </p:txBody>
      </p:sp>
      <p:sp>
        <p:nvSpPr>
          <p:cNvPr id="29" name="TextBox 28"/>
          <p:cNvSpPr txBox="1"/>
          <p:nvPr/>
        </p:nvSpPr>
        <p:spPr>
          <a:xfrm>
            <a:off x="0" y="4619912"/>
            <a:ext cx="2339752" cy="400110"/>
          </a:xfrm>
          <a:prstGeom prst="rect">
            <a:avLst/>
          </a:prstGeom>
          <a:noFill/>
        </p:spPr>
        <p:txBody>
          <a:bodyPr wrap="square" rtlCol="0">
            <a:spAutoFit/>
          </a:bodyPr>
          <a:lstStyle/>
          <a:p>
            <a:pPr algn="ctr"/>
            <a:r>
              <a:rPr lang="en-US" sz="2000" dirty="0" smtClean="0">
                <a:solidFill>
                  <a:schemeClr val="bg1"/>
                </a:solidFill>
                <a:latin typeface="Segoe Script" pitchFamily="34" charset="0"/>
              </a:rPr>
              <a:t>War Ends</a:t>
            </a:r>
            <a:endParaRPr lang="en-IN" sz="2000" dirty="0">
              <a:solidFill>
                <a:schemeClr val="bg1"/>
              </a:solidFill>
              <a:latin typeface="Segoe Script" pitchFamily="34" charset="0"/>
            </a:endParaRPr>
          </a:p>
        </p:txBody>
      </p:sp>
      <p:sp>
        <p:nvSpPr>
          <p:cNvPr id="30" name="TextBox 29"/>
          <p:cNvSpPr txBox="1"/>
          <p:nvPr/>
        </p:nvSpPr>
        <p:spPr>
          <a:xfrm>
            <a:off x="0" y="3971840"/>
            <a:ext cx="2339752" cy="400110"/>
          </a:xfrm>
          <a:prstGeom prst="rect">
            <a:avLst/>
          </a:prstGeom>
          <a:noFill/>
        </p:spPr>
        <p:txBody>
          <a:bodyPr wrap="square" rtlCol="0">
            <a:spAutoFit/>
          </a:bodyPr>
          <a:lstStyle/>
          <a:p>
            <a:pPr algn="ctr"/>
            <a:r>
              <a:rPr lang="en-US" sz="2000" dirty="0" smtClean="0">
                <a:solidFill>
                  <a:schemeClr val="bg1"/>
                </a:solidFill>
                <a:latin typeface="Segoe Script" pitchFamily="34" charset="0"/>
              </a:rPr>
              <a:t>Azad Kashmir</a:t>
            </a:r>
            <a:endParaRPr lang="en-IN" sz="2000" dirty="0">
              <a:solidFill>
                <a:schemeClr val="bg1"/>
              </a:solidFill>
              <a:latin typeface="Segoe Script" pitchFamily="34" charset="0"/>
            </a:endParaRPr>
          </a:p>
        </p:txBody>
      </p:sp>
      <p:sp>
        <p:nvSpPr>
          <p:cNvPr id="31" name="TextBox 30"/>
          <p:cNvSpPr txBox="1"/>
          <p:nvPr/>
        </p:nvSpPr>
        <p:spPr>
          <a:xfrm>
            <a:off x="0" y="3323768"/>
            <a:ext cx="2339752" cy="400110"/>
          </a:xfrm>
          <a:prstGeom prst="rect">
            <a:avLst/>
          </a:prstGeom>
          <a:noFill/>
        </p:spPr>
        <p:txBody>
          <a:bodyPr wrap="square" rtlCol="0">
            <a:spAutoFit/>
          </a:bodyPr>
          <a:lstStyle/>
          <a:p>
            <a:pPr algn="ctr"/>
            <a:r>
              <a:rPr lang="en-US" sz="2000" dirty="0" smtClean="0">
                <a:solidFill>
                  <a:schemeClr val="bg1"/>
                </a:solidFill>
                <a:latin typeface="Segoe Script" pitchFamily="34" charset="0"/>
              </a:rPr>
              <a:t>Success</a:t>
            </a:r>
            <a:endParaRPr lang="en-IN" sz="2000" dirty="0">
              <a:solidFill>
                <a:schemeClr val="bg1"/>
              </a:solidFill>
              <a:latin typeface="Segoe Script" pitchFamily="34" charset="0"/>
            </a:endParaRPr>
          </a:p>
        </p:txBody>
      </p:sp>
      <p:sp>
        <p:nvSpPr>
          <p:cNvPr id="32" name="TextBox 31"/>
          <p:cNvSpPr txBox="1"/>
          <p:nvPr/>
        </p:nvSpPr>
        <p:spPr>
          <a:xfrm>
            <a:off x="0" y="2675696"/>
            <a:ext cx="2339752" cy="400110"/>
          </a:xfrm>
          <a:prstGeom prst="rect">
            <a:avLst/>
          </a:prstGeom>
          <a:noFill/>
        </p:spPr>
        <p:txBody>
          <a:bodyPr wrap="square" rtlCol="0">
            <a:spAutoFit/>
          </a:bodyPr>
          <a:lstStyle/>
          <a:p>
            <a:pPr algn="ctr"/>
            <a:r>
              <a:rPr lang="en-US" sz="2000" dirty="0" err="1" smtClean="0">
                <a:solidFill>
                  <a:schemeClr val="bg1"/>
                </a:solidFill>
                <a:latin typeface="Segoe Script" pitchFamily="34" charset="0"/>
              </a:rPr>
              <a:t>Ind</a:t>
            </a:r>
            <a:r>
              <a:rPr lang="en-US" sz="2000" dirty="0" smtClean="0">
                <a:solidFill>
                  <a:schemeClr val="bg1"/>
                </a:solidFill>
                <a:latin typeface="Segoe Script" pitchFamily="34" charset="0"/>
              </a:rPr>
              <a:t> </a:t>
            </a:r>
            <a:r>
              <a:rPr lang="en-US" sz="2000" dirty="0" err="1" smtClean="0">
                <a:solidFill>
                  <a:schemeClr val="bg1"/>
                </a:solidFill>
                <a:latin typeface="Segoe Script" pitchFamily="34" charset="0"/>
              </a:rPr>
              <a:t>vs</a:t>
            </a:r>
            <a:r>
              <a:rPr lang="en-US" sz="2000" dirty="0" smtClean="0">
                <a:solidFill>
                  <a:schemeClr val="bg1"/>
                </a:solidFill>
                <a:latin typeface="Segoe Script" pitchFamily="34" charset="0"/>
              </a:rPr>
              <a:t> Pak</a:t>
            </a:r>
            <a:endParaRPr lang="en-IN" sz="2000" dirty="0">
              <a:solidFill>
                <a:schemeClr val="bg1"/>
              </a:solidFill>
              <a:latin typeface="Segoe Script"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2339752" cy="627534"/>
          </a:xfrm>
          <a:prstGeom prst="rect">
            <a:avLst/>
          </a:prstGeom>
          <a:solidFill>
            <a:schemeClr val="bg1">
              <a:lumMod val="6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lumMod val="65000"/>
                </a:schemeClr>
              </a:solidFill>
            </a:endParaRPr>
          </a:p>
        </p:txBody>
      </p:sp>
      <p:sp>
        <p:nvSpPr>
          <p:cNvPr id="7" name="Rectangle 6"/>
          <p:cNvSpPr/>
          <p:nvPr/>
        </p:nvSpPr>
        <p:spPr>
          <a:xfrm>
            <a:off x="0" y="2571750"/>
            <a:ext cx="2339752" cy="627534"/>
          </a:xfrm>
          <a:prstGeom prst="rect">
            <a:avLst/>
          </a:prstGeom>
          <a:solidFill>
            <a:schemeClr val="bg1">
              <a:lumMod val="6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lumMod val="65000"/>
                </a:schemeClr>
              </a:solidFill>
            </a:endParaRPr>
          </a:p>
        </p:txBody>
      </p:sp>
      <p:sp>
        <p:nvSpPr>
          <p:cNvPr id="8" name="Rectangle 7"/>
          <p:cNvSpPr/>
          <p:nvPr/>
        </p:nvSpPr>
        <p:spPr>
          <a:xfrm>
            <a:off x="0" y="3219822"/>
            <a:ext cx="2339752" cy="627534"/>
          </a:xfrm>
          <a:prstGeom prst="rect">
            <a:avLst/>
          </a:prstGeom>
          <a:solidFill>
            <a:schemeClr val="bg1">
              <a:lumMod val="6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lumMod val="65000"/>
                </a:schemeClr>
              </a:solidFill>
            </a:endParaRPr>
          </a:p>
        </p:txBody>
      </p:sp>
      <p:sp>
        <p:nvSpPr>
          <p:cNvPr id="9" name="Rectangle 8"/>
          <p:cNvSpPr/>
          <p:nvPr/>
        </p:nvSpPr>
        <p:spPr>
          <a:xfrm>
            <a:off x="0" y="3867894"/>
            <a:ext cx="2339752" cy="627534"/>
          </a:xfrm>
          <a:prstGeom prst="rect">
            <a:avLst/>
          </a:prstGeom>
          <a:solidFill>
            <a:schemeClr val="bg1">
              <a:lumMod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lumMod val="65000"/>
                </a:schemeClr>
              </a:solidFill>
            </a:endParaRPr>
          </a:p>
        </p:txBody>
      </p:sp>
      <p:sp>
        <p:nvSpPr>
          <p:cNvPr id="10" name="Rectangle 9"/>
          <p:cNvSpPr/>
          <p:nvPr/>
        </p:nvSpPr>
        <p:spPr>
          <a:xfrm>
            <a:off x="0" y="4515966"/>
            <a:ext cx="2339752" cy="627534"/>
          </a:xfrm>
          <a:prstGeom prst="rect">
            <a:avLst/>
          </a:prstGeom>
          <a:solidFill>
            <a:schemeClr val="bg1">
              <a:lumMod val="6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lumMod val="65000"/>
                </a:schemeClr>
              </a:solidFill>
            </a:endParaRPr>
          </a:p>
        </p:txBody>
      </p:sp>
      <p:sp>
        <p:nvSpPr>
          <p:cNvPr id="11" name="Rectangle 10"/>
          <p:cNvSpPr/>
          <p:nvPr/>
        </p:nvSpPr>
        <p:spPr>
          <a:xfrm>
            <a:off x="0" y="1275606"/>
            <a:ext cx="2339752" cy="627534"/>
          </a:xfrm>
          <a:prstGeom prst="rect">
            <a:avLst/>
          </a:prstGeom>
          <a:solidFill>
            <a:schemeClr val="bg1">
              <a:lumMod val="6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lumMod val="65000"/>
                </a:schemeClr>
              </a:solidFill>
            </a:endParaRPr>
          </a:p>
        </p:txBody>
      </p:sp>
      <p:sp>
        <p:nvSpPr>
          <p:cNvPr id="12" name="Rectangle 11"/>
          <p:cNvSpPr/>
          <p:nvPr/>
        </p:nvSpPr>
        <p:spPr>
          <a:xfrm>
            <a:off x="0" y="1923678"/>
            <a:ext cx="2339752" cy="627534"/>
          </a:xfrm>
          <a:prstGeom prst="rect">
            <a:avLst/>
          </a:prstGeom>
          <a:solidFill>
            <a:schemeClr val="bg1">
              <a:lumMod val="6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lumMod val="65000"/>
                </a:schemeClr>
              </a:solidFill>
            </a:endParaRPr>
          </a:p>
        </p:txBody>
      </p:sp>
      <p:sp>
        <p:nvSpPr>
          <p:cNvPr id="13" name="Rectangle 12"/>
          <p:cNvSpPr/>
          <p:nvPr/>
        </p:nvSpPr>
        <p:spPr>
          <a:xfrm>
            <a:off x="0" y="627534"/>
            <a:ext cx="2339752" cy="627534"/>
          </a:xfrm>
          <a:prstGeom prst="rect">
            <a:avLst/>
          </a:prstGeom>
          <a:solidFill>
            <a:schemeClr val="bg1">
              <a:lumMod val="6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lumMod val="65000"/>
                </a:schemeClr>
              </a:solidFill>
            </a:endParaRPr>
          </a:p>
        </p:txBody>
      </p:sp>
      <p:sp>
        <p:nvSpPr>
          <p:cNvPr id="18" name="TextBox 17"/>
          <p:cNvSpPr txBox="1"/>
          <p:nvPr/>
        </p:nvSpPr>
        <p:spPr>
          <a:xfrm>
            <a:off x="2483768" y="267494"/>
            <a:ext cx="6552728" cy="369332"/>
          </a:xfrm>
          <a:prstGeom prst="rect">
            <a:avLst/>
          </a:prstGeom>
          <a:noFill/>
          <a:ln>
            <a:solidFill>
              <a:schemeClr val="tx1"/>
            </a:solidFill>
          </a:ln>
        </p:spPr>
        <p:txBody>
          <a:bodyPr wrap="square" rtlCol="0">
            <a:spAutoFit/>
          </a:bodyPr>
          <a:lstStyle/>
          <a:p>
            <a:pPr algn="ctr"/>
            <a:r>
              <a:rPr lang="en-US" dirty="0" smtClean="0"/>
              <a:t>Started the rebellious organization – “Government of Azad Kashmir”</a:t>
            </a:r>
            <a:endParaRPr lang="en-IN" dirty="0"/>
          </a:p>
        </p:txBody>
      </p:sp>
      <p:sp>
        <p:nvSpPr>
          <p:cNvPr id="19" name="TextBox 18"/>
          <p:cNvSpPr txBox="1"/>
          <p:nvPr/>
        </p:nvSpPr>
        <p:spPr>
          <a:xfrm>
            <a:off x="3131840" y="843558"/>
            <a:ext cx="1584176" cy="1200329"/>
          </a:xfrm>
          <a:prstGeom prst="rect">
            <a:avLst/>
          </a:prstGeom>
          <a:noFill/>
          <a:ln w="19050">
            <a:solidFill>
              <a:srgbClr val="FF0000"/>
            </a:solidFill>
          </a:ln>
        </p:spPr>
        <p:txBody>
          <a:bodyPr wrap="square" rtlCol="0">
            <a:spAutoFit/>
          </a:bodyPr>
          <a:lstStyle/>
          <a:p>
            <a:pPr algn="ctr"/>
            <a:r>
              <a:rPr lang="en-US" dirty="0" smtClean="0"/>
              <a:t>Militants = terror/danger in border areas</a:t>
            </a:r>
            <a:endParaRPr lang="en-IN" dirty="0"/>
          </a:p>
        </p:txBody>
      </p:sp>
      <p:sp>
        <p:nvSpPr>
          <p:cNvPr id="20" name="TextBox 19"/>
          <p:cNvSpPr txBox="1"/>
          <p:nvPr/>
        </p:nvSpPr>
        <p:spPr>
          <a:xfrm>
            <a:off x="4860032" y="843558"/>
            <a:ext cx="1728192" cy="1200329"/>
          </a:xfrm>
          <a:prstGeom prst="rect">
            <a:avLst/>
          </a:prstGeom>
          <a:noFill/>
          <a:ln w="19050">
            <a:solidFill>
              <a:srgbClr val="FF0000"/>
            </a:solidFill>
          </a:ln>
        </p:spPr>
        <p:txBody>
          <a:bodyPr wrap="square" rtlCol="0">
            <a:spAutoFit/>
          </a:bodyPr>
          <a:lstStyle/>
          <a:p>
            <a:pPr algn="ctr"/>
            <a:r>
              <a:rPr lang="en-US" dirty="0" err="1" smtClean="0"/>
              <a:t>Poonch</a:t>
            </a:r>
            <a:r>
              <a:rPr lang="en-US" dirty="0" smtClean="0"/>
              <a:t> – home to refugees – extreme weather</a:t>
            </a:r>
            <a:endParaRPr lang="en-IN" dirty="0"/>
          </a:p>
        </p:txBody>
      </p:sp>
      <p:sp>
        <p:nvSpPr>
          <p:cNvPr id="21" name="TextBox 20"/>
          <p:cNvSpPr txBox="1"/>
          <p:nvPr/>
        </p:nvSpPr>
        <p:spPr>
          <a:xfrm>
            <a:off x="6732240" y="843558"/>
            <a:ext cx="1584176" cy="1200329"/>
          </a:xfrm>
          <a:prstGeom prst="rect">
            <a:avLst/>
          </a:prstGeom>
          <a:noFill/>
          <a:ln w="19050">
            <a:solidFill>
              <a:srgbClr val="FF0000"/>
            </a:solidFill>
          </a:ln>
        </p:spPr>
        <p:txBody>
          <a:bodyPr wrap="square" rtlCol="0">
            <a:spAutoFit/>
          </a:bodyPr>
          <a:lstStyle/>
          <a:p>
            <a:pPr algn="ctr"/>
            <a:r>
              <a:rPr lang="en-US" dirty="0" smtClean="0"/>
              <a:t>Had to set priorities straight to not lose</a:t>
            </a:r>
            <a:endParaRPr lang="en-IN" dirty="0"/>
          </a:p>
        </p:txBody>
      </p:sp>
      <p:sp>
        <p:nvSpPr>
          <p:cNvPr id="22" name="TextBox 21"/>
          <p:cNvSpPr txBox="1"/>
          <p:nvPr/>
        </p:nvSpPr>
        <p:spPr>
          <a:xfrm>
            <a:off x="2483768" y="2283718"/>
            <a:ext cx="6552728" cy="369332"/>
          </a:xfrm>
          <a:prstGeom prst="rect">
            <a:avLst/>
          </a:prstGeom>
          <a:noFill/>
          <a:ln>
            <a:solidFill>
              <a:schemeClr val="tx1"/>
            </a:solidFill>
          </a:ln>
        </p:spPr>
        <p:txBody>
          <a:bodyPr wrap="square" rtlCol="0">
            <a:spAutoFit/>
          </a:bodyPr>
          <a:lstStyle/>
          <a:p>
            <a:pPr algn="ctr"/>
            <a:r>
              <a:rPr lang="en-IN" dirty="0" smtClean="0"/>
              <a:t>Enemies moving towards </a:t>
            </a:r>
            <a:r>
              <a:rPr lang="en-IN" dirty="0" err="1" smtClean="0"/>
              <a:t>Naushera</a:t>
            </a:r>
            <a:r>
              <a:rPr lang="en-IN" dirty="0" smtClean="0"/>
              <a:t> - captured </a:t>
            </a:r>
            <a:r>
              <a:rPr lang="en-IN" dirty="0" err="1" smtClean="0"/>
              <a:t>Mirpur</a:t>
            </a:r>
            <a:r>
              <a:rPr lang="en-IN" dirty="0" smtClean="0"/>
              <a:t> and </a:t>
            </a:r>
            <a:r>
              <a:rPr lang="en-IN" dirty="0" err="1" smtClean="0"/>
              <a:t>Jhangar</a:t>
            </a:r>
            <a:endParaRPr lang="en-IN" dirty="0"/>
          </a:p>
        </p:txBody>
      </p:sp>
      <p:sp>
        <p:nvSpPr>
          <p:cNvPr id="23" name="TextBox 22"/>
          <p:cNvSpPr txBox="1"/>
          <p:nvPr/>
        </p:nvSpPr>
        <p:spPr>
          <a:xfrm>
            <a:off x="3131840" y="2931790"/>
            <a:ext cx="1584176" cy="1200329"/>
          </a:xfrm>
          <a:prstGeom prst="rect">
            <a:avLst/>
          </a:prstGeom>
          <a:noFill/>
          <a:ln w="19050">
            <a:solidFill>
              <a:srgbClr val="FF0000"/>
            </a:solidFill>
          </a:ln>
        </p:spPr>
        <p:txBody>
          <a:bodyPr wrap="square" rtlCol="0">
            <a:spAutoFit/>
          </a:bodyPr>
          <a:lstStyle/>
          <a:p>
            <a:pPr algn="ctr"/>
            <a:r>
              <a:rPr lang="en-US" dirty="0" smtClean="0"/>
              <a:t>Jan 20- General </a:t>
            </a:r>
            <a:r>
              <a:rPr lang="en-US" dirty="0" err="1" smtClean="0"/>
              <a:t>Kariappa</a:t>
            </a:r>
            <a:r>
              <a:rPr lang="en-US" dirty="0" smtClean="0"/>
              <a:t> took up his role </a:t>
            </a:r>
            <a:endParaRPr lang="en-IN" dirty="0"/>
          </a:p>
        </p:txBody>
      </p:sp>
      <p:sp>
        <p:nvSpPr>
          <p:cNvPr id="24" name="TextBox 23"/>
          <p:cNvSpPr txBox="1"/>
          <p:nvPr/>
        </p:nvSpPr>
        <p:spPr>
          <a:xfrm>
            <a:off x="4860032" y="2931790"/>
            <a:ext cx="1728192" cy="1200329"/>
          </a:xfrm>
          <a:prstGeom prst="rect">
            <a:avLst/>
          </a:prstGeom>
          <a:noFill/>
          <a:ln w="19050">
            <a:solidFill>
              <a:srgbClr val="FF0000"/>
            </a:solidFill>
          </a:ln>
        </p:spPr>
        <p:txBody>
          <a:bodyPr wrap="square" rtlCol="0">
            <a:spAutoFit/>
          </a:bodyPr>
          <a:lstStyle/>
          <a:p>
            <a:pPr algn="ctr"/>
            <a:r>
              <a:rPr lang="en-US" dirty="0" smtClean="0"/>
              <a:t>Vision towards </a:t>
            </a:r>
            <a:r>
              <a:rPr lang="en-US" dirty="0" err="1" smtClean="0"/>
              <a:t>Naushera</a:t>
            </a:r>
            <a:r>
              <a:rPr lang="en-US" dirty="0" smtClean="0"/>
              <a:t> – everything fell in place</a:t>
            </a:r>
            <a:endParaRPr lang="en-IN" dirty="0"/>
          </a:p>
        </p:txBody>
      </p:sp>
      <p:sp>
        <p:nvSpPr>
          <p:cNvPr id="25" name="TextBox 24"/>
          <p:cNvSpPr txBox="1"/>
          <p:nvPr/>
        </p:nvSpPr>
        <p:spPr>
          <a:xfrm>
            <a:off x="6732240" y="2931790"/>
            <a:ext cx="1584176" cy="1200329"/>
          </a:xfrm>
          <a:prstGeom prst="rect">
            <a:avLst/>
          </a:prstGeom>
          <a:noFill/>
          <a:ln w="19050">
            <a:solidFill>
              <a:srgbClr val="FF0000"/>
            </a:solidFill>
          </a:ln>
        </p:spPr>
        <p:txBody>
          <a:bodyPr wrap="square" rtlCol="0">
            <a:spAutoFit/>
          </a:bodyPr>
          <a:lstStyle/>
          <a:p>
            <a:pPr algn="ctr"/>
            <a:r>
              <a:rPr lang="en-IN" dirty="0" smtClean="0"/>
              <a:t>Brigadier Mohammed </a:t>
            </a:r>
            <a:r>
              <a:rPr lang="en-IN" dirty="0" err="1" smtClean="0"/>
              <a:t>Usmaan</a:t>
            </a:r>
            <a:r>
              <a:rPr lang="en-IN" dirty="0" smtClean="0"/>
              <a:t> – Motherland</a:t>
            </a:r>
            <a:endParaRPr lang="en-IN" dirty="0"/>
          </a:p>
        </p:txBody>
      </p:sp>
      <p:sp>
        <p:nvSpPr>
          <p:cNvPr id="26" name="TextBox 25"/>
          <p:cNvSpPr txBox="1"/>
          <p:nvPr/>
        </p:nvSpPr>
        <p:spPr>
          <a:xfrm>
            <a:off x="2483768" y="4371950"/>
            <a:ext cx="6552728" cy="369332"/>
          </a:xfrm>
          <a:prstGeom prst="rect">
            <a:avLst/>
          </a:prstGeom>
          <a:noFill/>
          <a:ln>
            <a:solidFill>
              <a:schemeClr val="tx1"/>
            </a:solidFill>
          </a:ln>
        </p:spPr>
        <p:txBody>
          <a:bodyPr wrap="square" rtlCol="0">
            <a:spAutoFit/>
          </a:bodyPr>
          <a:lstStyle/>
          <a:p>
            <a:pPr algn="ctr"/>
            <a:r>
              <a:rPr lang="en-IN" dirty="0" smtClean="0"/>
              <a:t>Captured </a:t>
            </a:r>
            <a:r>
              <a:rPr lang="en-IN" dirty="0" err="1" smtClean="0"/>
              <a:t>Kot</a:t>
            </a:r>
            <a:r>
              <a:rPr lang="en-IN" dirty="0" smtClean="0"/>
              <a:t> to avoid any weakness and destroyed enemies</a:t>
            </a:r>
            <a:endParaRPr lang="en-IN" dirty="0"/>
          </a:p>
        </p:txBody>
      </p:sp>
      <p:sp>
        <p:nvSpPr>
          <p:cNvPr id="27" name="TextBox 26"/>
          <p:cNvSpPr txBox="1"/>
          <p:nvPr/>
        </p:nvSpPr>
        <p:spPr>
          <a:xfrm>
            <a:off x="0" y="155416"/>
            <a:ext cx="2339752" cy="400110"/>
          </a:xfrm>
          <a:prstGeom prst="rect">
            <a:avLst/>
          </a:prstGeom>
          <a:noFill/>
        </p:spPr>
        <p:txBody>
          <a:bodyPr wrap="square" rtlCol="0">
            <a:spAutoFit/>
          </a:bodyPr>
          <a:lstStyle/>
          <a:p>
            <a:pPr algn="ctr"/>
            <a:r>
              <a:rPr lang="en-US" sz="2000" dirty="0" smtClean="0">
                <a:solidFill>
                  <a:schemeClr val="bg1"/>
                </a:solidFill>
                <a:latin typeface="Segoe Script" pitchFamily="34" charset="0"/>
              </a:rPr>
              <a:t>Cause</a:t>
            </a:r>
            <a:endParaRPr lang="en-IN" sz="2000" dirty="0">
              <a:solidFill>
                <a:schemeClr val="bg1"/>
              </a:solidFill>
              <a:latin typeface="Segoe Script" pitchFamily="34" charset="0"/>
            </a:endParaRPr>
          </a:p>
        </p:txBody>
      </p:sp>
      <p:sp>
        <p:nvSpPr>
          <p:cNvPr id="28" name="TextBox 27"/>
          <p:cNvSpPr txBox="1"/>
          <p:nvPr/>
        </p:nvSpPr>
        <p:spPr>
          <a:xfrm>
            <a:off x="0" y="794777"/>
            <a:ext cx="2339752" cy="400110"/>
          </a:xfrm>
          <a:prstGeom prst="rect">
            <a:avLst/>
          </a:prstGeom>
          <a:noFill/>
        </p:spPr>
        <p:txBody>
          <a:bodyPr wrap="square" rtlCol="0">
            <a:spAutoFit/>
          </a:bodyPr>
          <a:lstStyle/>
          <a:p>
            <a:pPr algn="ctr"/>
            <a:r>
              <a:rPr lang="en-US" sz="2000" dirty="0" smtClean="0">
                <a:solidFill>
                  <a:schemeClr val="bg1"/>
                </a:solidFill>
                <a:latin typeface="Segoe Script" pitchFamily="34" charset="0"/>
              </a:rPr>
              <a:t>Jinnah</a:t>
            </a:r>
            <a:endParaRPr lang="en-IN" sz="2000" dirty="0">
              <a:solidFill>
                <a:schemeClr val="bg1"/>
              </a:solidFill>
              <a:latin typeface="Segoe Script" pitchFamily="34" charset="0"/>
            </a:endParaRPr>
          </a:p>
        </p:txBody>
      </p:sp>
      <p:sp>
        <p:nvSpPr>
          <p:cNvPr id="29" name="TextBox 28"/>
          <p:cNvSpPr txBox="1"/>
          <p:nvPr/>
        </p:nvSpPr>
        <p:spPr>
          <a:xfrm>
            <a:off x="0" y="1379552"/>
            <a:ext cx="2339752" cy="400110"/>
          </a:xfrm>
          <a:prstGeom prst="rect">
            <a:avLst/>
          </a:prstGeom>
          <a:noFill/>
        </p:spPr>
        <p:txBody>
          <a:bodyPr wrap="square" rtlCol="0">
            <a:spAutoFit/>
          </a:bodyPr>
          <a:lstStyle/>
          <a:p>
            <a:pPr algn="ctr"/>
            <a:r>
              <a:rPr lang="en-US" sz="2000" dirty="0" smtClean="0">
                <a:solidFill>
                  <a:schemeClr val="bg1"/>
                </a:solidFill>
                <a:latin typeface="Segoe Script" pitchFamily="34" charset="0"/>
              </a:rPr>
              <a:t>British Policy</a:t>
            </a:r>
            <a:endParaRPr lang="en-IN" sz="2000" dirty="0">
              <a:solidFill>
                <a:schemeClr val="bg1"/>
              </a:solidFill>
              <a:latin typeface="Segoe Script" pitchFamily="34" charset="0"/>
            </a:endParaRPr>
          </a:p>
        </p:txBody>
      </p:sp>
      <p:sp>
        <p:nvSpPr>
          <p:cNvPr id="30" name="TextBox 29"/>
          <p:cNvSpPr txBox="1"/>
          <p:nvPr/>
        </p:nvSpPr>
        <p:spPr>
          <a:xfrm>
            <a:off x="0" y="2027624"/>
            <a:ext cx="2339752" cy="400110"/>
          </a:xfrm>
          <a:prstGeom prst="rect">
            <a:avLst/>
          </a:prstGeom>
          <a:noFill/>
        </p:spPr>
        <p:txBody>
          <a:bodyPr wrap="square" rtlCol="0">
            <a:spAutoFit/>
          </a:bodyPr>
          <a:lstStyle/>
          <a:p>
            <a:pPr algn="ctr"/>
            <a:r>
              <a:rPr lang="en-US" sz="2000" dirty="0" smtClean="0">
                <a:solidFill>
                  <a:schemeClr val="bg1"/>
                </a:solidFill>
                <a:latin typeface="Segoe Script" pitchFamily="34" charset="0"/>
              </a:rPr>
              <a:t>Indian Army</a:t>
            </a:r>
            <a:endParaRPr lang="en-IN" sz="2000" dirty="0">
              <a:solidFill>
                <a:schemeClr val="bg1"/>
              </a:solidFill>
              <a:latin typeface="Segoe Script" pitchFamily="34" charset="0"/>
            </a:endParaRPr>
          </a:p>
        </p:txBody>
      </p:sp>
      <p:sp>
        <p:nvSpPr>
          <p:cNvPr id="31" name="TextBox 30"/>
          <p:cNvSpPr txBox="1"/>
          <p:nvPr/>
        </p:nvSpPr>
        <p:spPr>
          <a:xfrm>
            <a:off x="0" y="4619912"/>
            <a:ext cx="2339752" cy="400110"/>
          </a:xfrm>
          <a:prstGeom prst="rect">
            <a:avLst/>
          </a:prstGeom>
          <a:noFill/>
        </p:spPr>
        <p:txBody>
          <a:bodyPr wrap="square" rtlCol="0">
            <a:spAutoFit/>
          </a:bodyPr>
          <a:lstStyle/>
          <a:p>
            <a:pPr algn="ctr"/>
            <a:r>
              <a:rPr lang="en-US" sz="2000" dirty="0" smtClean="0">
                <a:solidFill>
                  <a:schemeClr val="bg1"/>
                </a:solidFill>
                <a:latin typeface="Segoe Script" pitchFamily="34" charset="0"/>
              </a:rPr>
              <a:t>War Ends</a:t>
            </a:r>
            <a:endParaRPr lang="en-IN" sz="2000" dirty="0">
              <a:solidFill>
                <a:schemeClr val="bg1"/>
              </a:solidFill>
              <a:latin typeface="Segoe Script" pitchFamily="34" charset="0"/>
            </a:endParaRPr>
          </a:p>
        </p:txBody>
      </p:sp>
      <p:sp>
        <p:nvSpPr>
          <p:cNvPr id="32" name="TextBox 31"/>
          <p:cNvSpPr txBox="1"/>
          <p:nvPr/>
        </p:nvSpPr>
        <p:spPr>
          <a:xfrm>
            <a:off x="0" y="3971840"/>
            <a:ext cx="2339752" cy="400110"/>
          </a:xfrm>
          <a:prstGeom prst="rect">
            <a:avLst/>
          </a:prstGeom>
          <a:noFill/>
        </p:spPr>
        <p:txBody>
          <a:bodyPr wrap="square" rtlCol="0">
            <a:spAutoFit/>
          </a:bodyPr>
          <a:lstStyle/>
          <a:p>
            <a:pPr algn="ctr"/>
            <a:r>
              <a:rPr lang="en-US" sz="2000" dirty="0" smtClean="0">
                <a:solidFill>
                  <a:schemeClr val="bg1"/>
                </a:solidFill>
                <a:latin typeface="Segoe Script" pitchFamily="34" charset="0"/>
              </a:rPr>
              <a:t>Azad Kashmir</a:t>
            </a:r>
            <a:endParaRPr lang="en-IN" sz="2000" dirty="0">
              <a:solidFill>
                <a:schemeClr val="bg1"/>
              </a:solidFill>
              <a:latin typeface="Segoe Script" pitchFamily="34" charset="0"/>
            </a:endParaRPr>
          </a:p>
        </p:txBody>
      </p:sp>
      <p:sp>
        <p:nvSpPr>
          <p:cNvPr id="33" name="TextBox 32"/>
          <p:cNvSpPr txBox="1"/>
          <p:nvPr/>
        </p:nvSpPr>
        <p:spPr>
          <a:xfrm>
            <a:off x="0" y="3323768"/>
            <a:ext cx="2339752" cy="400110"/>
          </a:xfrm>
          <a:prstGeom prst="rect">
            <a:avLst/>
          </a:prstGeom>
          <a:noFill/>
        </p:spPr>
        <p:txBody>
          <a:bodyPr wrap="square" rtlCol="0">
            <a:spAutoFit/>
          </a:bodyPr>
          <a:lstStyle/>
          <a:p>
            <a:pPr algn="ctr"/>
            <a:r>
              <a:rPr lang="en-US" sz="2000" dirty="0" smtClean="0">
                <a:solidFill>
                  <a:schemeClr val="bg1"/>
                </a:solidFill>
                <a:latin typeface="Segoe Script" pitchFamily="34" charset="0"/>
              </a:rPr>
              <a:t>Success</a:t>
            </a:r>
            <a:endParaRPr lang="en-IN" sz="2000" dirty="0">
              <a:solidFill>
                <a:schemeClr val="bg1"/>
              </a:solidFill>
              <a:latin typeface="Segoe Script" pitchFamily="34" charset="0"/>
            </a:endParaRPr>
          </a:p>
        </p:txBody>
      </p:sp>
      <p:sp>
        <p:nvSpPr>
          <p:cNvPr id="34" name="TextBox 33"/>
          <p:cNvSpPr txBox="1"/>
          <p:nvPr/>
        </p:nvSpPr>
        <p:spPr>
          <a:xfrm>
            <a:off x="0" y="2675696"/>
            <a:ext cx="2339752" cy="400110"/>
          </a:xfrm>
          <a:prstGeom prst="rect">
            <a:avLst/>
          </a:prstGeom>
          <a:noFill/>
        </p:spPr>
        <p:txBody>
          <a:bodyPr wrap="square" rtlCol="0">
            <a:spAutoFit/>
          </a:bodyPr>
          <a:lstStyle/>
          <a:p>
            <a:pPr algn="ctr"/>
            <a:r>
              <a:rPr lang="en-US" sz="2000" dirty="0" err="1" smtClean="0">
                <a:solidFill>
                  <a:schemeClr val="bg1"/>
                </a:solidFill>
                <a:latin typeface="Segoe Script" pitchFamily="34" charset="0"/>
              </a:rPr>
              <a:t>Ind</a:t>
            </a:r>
            <a:r>
              <a:rPr lang="en-US" sz="2000" dirty="0" smtClean="0">
                <a:solidFill>
                  <a:schemeClr val="bg1"/>
                </a:solidFill>
                <a:latin typeface="Segoe Script" pitchFamily="34" charset="0"/>
              </a:rPr>
              <a:t> </a:t>
            </a:r>
            <a:r>
              <a:rPr lang="en-US" sz="2000" dirty="0" err="1" smtClean="0">
                <a:solidFill>
                  <a:schemeClr val="bg1"/>
                </a:solidFill>
                <a:latin typeface="Segoe Script" pitchFamily="34" charset="0"/>
              </a:rPr>
              <a:t>vs</a:t>
            </a:r>
            <a:r>
              <a:rPr lang="en-US" sz="2000" dirty="0" smtClean="0">
                <a:solidFill>
                  <a:schemeClr val="bg1"/>
                </a:solidFill>
                <a:latin typeface="Segoe Script" pitchFamily="34" charset="0"/>
              </a:rPr>
              <a:t> Pak</a:t>
            </a:r>
            <a:endParaRPr lang="en-IN" sz="2000" dirty="0">
              <a:solidFill>
                <a:schemeClr val="bg1"/>
              </a:solidFill>
              <a:latin typeface="Segoe Script"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2339752" cy="627534"/>
          </a:xfrm>
          <a:prstGeom prst="rect">
            <a:avLst/>
          </a:prstGeom>
          <a:solidFill>
            <a:schemeClr val="bg1">
              <a:lumMod val="6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lumMod val="65000"/>
                </a:schemeClr>
              </a:solidFill>
            </a:endParaRPr>
          </a:p>
        </p:txBody>
      </p:sp>
      <p:sp>
        <p:nvSpPr>
          <p:cNvPr id="7" name="Rectangle 6"/>
          <p:cNvSpPr/>
          <p:nvPr/>
        </p:nvSpPr>
        <p:spPr>
          <a:xfrm>
            <a:off x="0" y="2571750"/>
            <a:ext cx="2339752" cy="627534"/>
          </a:xfrm>
          <a:prstGeom prst="rect">
            <a:avLst/>
          </a:prstGeom>
          <a:solidFill>
            <a:schemeClr val="bg1">
              <a:lumMod val="6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lumMod val="65000"/>
                </a:schemeClr>
              </a:solidFill>
            </a:endParaRPr>
          </a:p>
        </p:txBody>
      </p:sp>
      <p:sp>
        <p:nvSpPr>
          <p:cNvPr id="8" name="Rectangle 7"/>
          <p:cNvSpPr/>
          <p:nvPr/>
        </p:nvSpPr>
        <p:spPr>
          <a:xfrm>
            <a:off x="0" y="3219822"/>
            <a:ext cx="2339752" cy="627534"/>
          </a:xfrm>
          <a:prstGeom prst="rect">
            <a:avLst/>
          </a:prstGeom>
          <a:solidFill>
            <a:schemeClr val="bg1">
              <a:lumMod val="6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lumMod val="65000"/>
                </a:schemeClr>
              </a:solidFill>
            </a:endParaRPr>
          </a:p>
        </p:txBody>
      </p:sp>
      <p:sp>
        <p:nvSpPr>
          <p:cNvPr id="9" name="Rectangle 8"/>
          <p:cNvSpPr/>
          <p:nvPr/>
        </p:nvSpPr>
        <p:spPr>
          <a:xfrm>
            <a:off x="0" y="3867894"/>
            <a:ext cx="2339752" cy="627534"/>
          </a:xfrm>
          <a:prstGeom prst="rect">
            <a:avLst/>
          </a:prstGeom>
          <a:solidFill>
            <a:schemeClr val="bg1">
              <a:lumMod val="6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lumMod val="65000"/>
                </a:schemeClr>
              </a:solidFill>
            </a:endParaRPr>
          </a:p>
        </p:txBody>
      </p:sp>
      <p:sp>
        <p:nvSpPr>
          <p:cNvPr id="10" name="Rectangle 9"/>
          <p:cNvSpPr/>
          <p:nvPr/>
        </p:nvSpPr>
        <p:spPr>
          <a:xfrm>
            <a:off x="0" y="4515966"/>
            <a:ext cx="2339752" cy="627534"/>
          </a:xfrm>
          <a:prstGeom prst="rect">
            <a:avLst/>
          </a:prstGeom>
          <a:solidFill>
            <a:schemeClr val="bg1">
              <a:lumMod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lumMod val="65000"/>
                </a:schemeClr>
              </a:solidFill>
            </a:endParaRPr>
          </a:p>
        </p:txBody>
      </p:sp>
      <p:sp>
        <p:nvSpPr>
          <p:cNvPr id="11" name="Rectangle 10"/>
          <p:cNvSpPr/>
          <p:nvPr/>
        </p:nvSpPr>
        <p:spPr>
          <a:xfrm>
            <a:off x="0" y="1275606"/>
            <a:ext cx="2339752" cy="627534"/>
          </a:xfrm>
          <a:prstGeom prst="rect">
            <a:avLst/>
          </a:prstGeom>
          <a:solidFill>
            <a:schemeClr val="bg1">
              <a:lumMod val="6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lumMod val="65000"/>
                </a:schemeClr>
              </a:solidFill>
            </a:endParaRPr>
          </a:p>
        </p:txBody>
      </p:sp>
      <p:sp>
        <p:nvSpPr>
          <p:cNvPr id="12" name="Rectangle 11"/>
          <p:cNvSpPr/>
          <p:nvPr/>
        </p:nvSpPr>
        <p:spPr>
          <a:xfrm>
            <a:off x="0" y="1923678"/>
            <a:ext cx="2339752" cy="627534"/>
          </a:xfrm>
          <a:prstGeom prst="rect">
            <a:avLst/>
          </a:prstGeom>
          <a:solidFill>
            <a:schemeClr val="bg1">
              <a:lumMod val="6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lumMod val="65000"/>
                </a:schemeClr>
              </a:solidFill>
            </a:endParaRPr>
          </a:p>
        </p:txBody>
      </p:sp>
      <p:sp>
        <p:nvSpPr>
          <p:cNvPr id="13" name="Rectangle 12"/>
          <p:cNvSpPr/>
          <p:nvPr/>
        </p:nvSpPr>
        <p:spPr>
          <a:xfrm>
            <a:off x="0" y="627534"/>
            <a:ext cx="2339752" cy="627534"/>
          </a:xfrm>
          <a:prstGeom prst="rect">
            <a:avLst/>
          </a:prstGeom>
          <a:solidFill>
            <a:schemeClr val="bg1">
              <a:lumMod val="6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lumMod val="65000"/>
                </a:schemeClr>
              </a:solidFill>
            </a:endParaRPr>
          </a:p>
        </p:txBody>
      </p:sp>
      <p:sp>
        <p:nvSpPr>
          <p:cNvPr id="15" name="TextBox 14"/>
          <p:cNvSpPr txBox="1"/>
          <p:nvPr/>
        </p:nvSpPr>
        <p:spPr>
          <a:xfrm>
            <a:off x="0" y="155416"/>
            <a:ext cx="2339752" cy="400110"/>
          </a:xfrm>
          <a:prstGeom prst="rect">
            <a:avLst/>
          </a:prstGeom>
          <a:noFill/>
        </p:spPr>
        <p:txBody>
          <a:bodyPr wrap="square" rtlCol="0">
            <a:spAutoFit/>
          </a:bodyPr>
          <a:lstStyle/>
          <a:p>
            <a:pPr algn="ctr"/>
            <a:r>
              <a:rPr lang="en-US" sz="2000" dirty="0" smtClean="0">
                <a:solidFill>
                  <a:schemeClr val="bg1"/>
                </a:solidFill>
                <a:latin typeface="Segoe Script" pitchFamily="34" charset="0"/>
              </a:rPr>
              <a:t>Cause</a:t>
            </a:r>
            <a:endParaRPr lang="en-IN" sz="2000" dirty="0">
              <a:solidFill>
                <a:schemeClr val="bg1"/>
              </a:solidFill>
              <a:latin typeface="Segoe Script" pitchFamily="34" charset="0"/>
            </a:endParaRPr>
          </a:p>
        </p:txBody>
      </p:sp>
      <p:sp>
        <p:nvSpPr>
          <p:cNvPr id="16" name="TextBox 15"/>
          <p:cNvSpPr txBox="1"/>
          <p:nvPr/>
        </p:nvSpPr>
        <p:spPr>
          <a:xfrm>
            <a:off x="0" y="794777"/>
            <a:ext cx="2339752" cy="400110"/>
          </a:xfrm>
          <a:prstGeom prst="rect">
            <a:avLst/>
          </a:prstGeom>
          <a:noFill/>
        </p:spPr>
        <p:txBody>
          <a:bodyPr wrap="square" rtlCol="0">
            <a:spAutoFit/>
          </a:bodyPr>
          <a:lstStyle/>
          <a:p>
            <a:pPr algn="ctr"/>
            <a:r>
              <a:rPr lang="en-US" sz="2000" dirty="0" smtClean="0">
                <a:solidFill>
                  <a:schemeClr val="bg1"/>
                </a:solidFill>
                <a:latin typeface="Segoe Script" pitchFamily="34" charset="0"/>
              </a:rPr>
              <a:t>Jinnah</a:t>
            </a:r>
            <a:endParaRPr lang="en-IN" sz="2000" dirty="0">
              <a:solidFill>
                <a:schemeClr val="bg1"/>
              </a:solidFill>
              <a:latin typeface="Segoe Script" pitchFamily="34" charset="0"/>
            </a:endParaRPr>
          </a:p>
        </p:txBody>
      </p:sp>
      <p:sp>
        <p:nvSpPr>
          <p:cNvPr id="17" name="TextBox 16"/>
          <p:cNvSpPr txBox="1"/>
          <p:nvPr/>
        </p:nvSpPr>
        <p:spPr>
          <a:xfrm>
            <a:off x="0" y="1379552"/>
            <a:ext cx="2339752" cy="400110"/>
          </a:xfrm>
          <a:prstGeom prst="rect">
            <a:avLst/>
          </a:prstGeom>
          <a:noFill/>
        </p:spPr>
        <p:txBody>
          <a:bodyPr wrap="square" rtlCol="0">
            <a:spAutoFit/>
          </a:bodyPr>
          <a:lstStyle/>
          <a:p>
            <a:pPr algn="ctr"/>
            <a:r>
              <a:rPr lang="en-US" sz="2000" dirty="0" smtClean="0">
                <a:solidFill>
                  <a:schemeClr val="bg1"/>
                </a:solidFill>
                <a:latin typeface="Segoe Script" pitchFamily="34" charset="0"/>
              </a:rPr>
              <a:t>British Policy</a:t>
            </a:r>
            <a:endParaRPr lang="en-IN" sz="2000" dirty="0">
              <a:solidFill>
                <a:schemeClr val="bg1"/>
              </a:solidFill>
              <a:latin typeface="Segoe Script" pitchFamily="34" charset="0"/>
            </a:endParaRPr>
          </a:p>
        </p:txBody>
      </p:sp>
      <p:sp>
        <p:nvSpPr>
          <p:cNvPr id="18" name="TextBox 17"/>
          <p:cNvSpPr txBox="1"/>
          <p:nvPr/>
        </p:nvSpPr>
        <p:spPr>
          <a:xfrm>
            <a:off x="0" y="2027624"/>
            <a:ext cx="2339752" cy="400110"/>
          </a:xfrm>
          <a:prstGeom prst="rect">
            <a:avLst/>
          </a:prstGeom>
          <a:noFill/>
        </p:spPr>
        <p:txBody>
          <a:bodyPr wrap="square" rtlCol="0">
            <a:spAutoFit/>
          </a:bodyPr>
          <a:lstStyle/>
          <a:p>
            <a:pPr algn="ctr"/>
            <a:r>
              <a:rPr lang="en-US" sz="2000" dirty="0" smtClean="0">
                <a:solidFill>
                  <a:schemeClr val="bg1"/>
                </a:solidFill>
                <a:latin typeface="Segoe Script" pitchFamily="34" charset="0"/>
              </a:rPr>
              <a:t>Indian Army</a:t>
            </a:r>
            <a:endParaRPr lang="en-IN" sz="2000" dirty="0">
              <a:solidFill>
                <a:schemeClr val="bg1"/>
              </a:solidFill>
              <a:latin typeface="Segoe Script" pitchFamily="34" charset="0"/>
            </a:endParaRPr>
          </a:p>
        </p:txBody>
      </p:sp>
      <p:sp>
        <p:nvSpPr>
          <p:cNvPr id="19" name="TextBox 18"/>
          <p:cNvSpPr txBox="1"/>
          <p:nvPr/>
        </p:nvSpPr>
        <p:spPr>
          <a:xfrm>
            <a:off x="0" y="4619912"/>
            <a:ext cx="2339752" cy="400110"/>
          </a:xfrm>
          <a:prstGeom prst="rect">
            <a:avLst/>
          </a:prstGeom>
          <a:noFill/>
        </p:spPr>
        <p:txBody>
          <a:bodyPr wrap="square" rtlCol="0">
            <a:spAutoFit/>
          </a:bodyPr>
          <a:lstStyle/>
          <a:p>
            <a:pPr algn="ctr"/>
            <a:r>
              <a:rPr lang="en-US" sz="2000" dirty="0" smtClean="0">
                <a:solidFill>
                  <a:schemeClr val="bg1"/>
                </a:solidFill>
                <a:latin typeface="Segoe Script" pitchFamily="34" charset="0"/>
              </a:rPr>
              <a:t>War Ends</a:t>
            </a:r>
            <a:endParaRPr lang="en-IN" sz="2000" dirty="0">
              <a:solidFill>
                <a:schemeClr val="bg1"/>
              </a:solidFill>
              <a:latin typeface="Segoe Script" pitchFamily="34" charset="0"/>
            </a:endParaRPr>
          </a:p>
        </p:txBody>
      </p:sp>
      <p:sp>
        <p:nvSpPr>
          <p:cNvPr id="20" name="TextBox 19"/>
          <p:cNvSpPr txBox="1"/>
          <p:nvPr/>
        </p:nvSpPr>
        <p:spPr>
          <a:xfrm>
            <a:off x="0" y="3971840"/>
            <a:ext cx="2339752" cy="400110"/>
          </a:xfrm>
          <a:prstGeom prst="rect">
            <a:avLst/>
          </a:prstGeom>
          <a:noFill/>
        </p:spPr>
        <p:txBody>
          <a:bodyPr wrap="square" rtlCol="0">
            <a:spAutoFit/>
          </a:bodyPr>
          <a:lstStyle/>
          <a:p>
            <a:pPr algn="ctr"/>
            <a:r>
              <a:rPr lang="en-US" sz="2000" dirty="0" smtClean="0">
                <a:solidFill>
                  <a:schemeClr val="bg1"/>
                </a:solidFill>
                <a:latin typeface="Segoe Script" pitchFamily="34" charset="0"/>
              </a:rPr>
              <a:t>Azad Kashmir</a:t>
            </a:r>
            <a:endParaRPr lang="en-IN" sz="2000" dirty="0">
              <a:solidFill>
                <a:schemeClr val="bg1"/>
              </a:solidFill>
              <a:latin typeface="Segoe Script" pitchFamily="34" charset="0"/>
            </a:endParaRPr>
          </a:p>
        </p:txBody>
      </p:sp>
      <p:sp>
        <p:nvSpPr>
          <p:cNvPr id="21" name="TextBox 20"/>
          <p:cNvSpPr txBox="1"/>
          <p:nvPr/>
        </p:nvSpPr>
        <p:spPr>
          <a:xfrm>
            <a:off x="0" y="3323768"/>
            <a:ext cx="2339752" cy="400110"/>
          </a:xfrm>
          <a:prstGeom prst="rect">
            <a:avLst/>
          </a:prstGeom>
          <a:noFill/>
        </p:spPr>
        <p:txBody>
          <a:bodyPr wrap="square" rtlCol="0">
            <a:spAutoFit/>
          </a:bodyPr>
          <a:lstStyle/>
          <a:p>
            <a:pPr algn="ctr"/>
            <a:r>
              <a:rPr lang="en-US" sz="2000" dirty="0" smtClean="0">
                <a:solidFill>
                  <a:schemeClr val="bg1"/>
                </a:solidFill>
                <a:latin typeface="Segoe Script" pitchFamily="34" charset="0"/>
              </a:rPr>
              <a:t>Success</a:t>
            </a:r>
            <a:endParaRPr lang="en-IN" sz="2000" dirty="0">
              <a:solidFill>
                <a:schemeClr val="bg1"/>
              </a:solidFill>
              <a:latin typeface="Segoe Script" pitchFamily="34" charset="0"/>
            </a:endParaRPr>
          </a:p>
        </p:txBody>
      </p:sp>
      <p:sp>
        <p:nvSpPr>
          <p:cNvPr id="22" name="TextBox 21"/>
          <p:cNvSpPr txBox="1"/>
          <p:nvPr/>
        </p:nvSpPr>
        <p:spPr>
          <a:xfrm>
            <a:off x="0" y="2675696"/>
            <a:ext cx="2339752" cy="400110"/>
          </a:xfrm>
          <a:prstGeom prst="rect">
            <a:avLst/>
          </a:prstGeom>
          <a:noFill/>
        </p:spPr>
        <p:txBody>
          <a:bodyPr wrap="square" rtlCol="0">
            <a:spAutoFit/>
          </a:bodyPr>
          <a:lstStyle/>
          <a:p>
            <a:pPr algn="ctr"/>
            <a:r>
              <a:rPr lang="en-US" sz="2000" dirty="0" err="1" smtClean="0">
                <a:solidFill>
                  <a:schemeClr val="bg1"/>
                </a:solidFill>
                <a:latin typeface="Segoe Script" pitchFamily="34" charset="0"/>
              </a:rPr>
              <a:t>Ind</a:t>
            </a:r>
            <a:r>
              <a:rPr lang="en-US" sz="2000" dirty="0" smtClean="0">
                <a:solidFill>
                  <a:schemeClr val="bg1"/>
                </a:solidFill>
                <a:latin typeface="Segoe Script" pitchFamily="34" charset="0"/>
              </a:rPr>
              <a:t> </a:t>
            </a:r>
            <a:r>
              <a:rPr lang="en-US" sz="2000" dirty="0" err="1" smtClean="0">
                <a:solidFill>
                  <a:schemeClr val="bg1"/>
                </a:solidFill>
                <a:latin typeface="Segoe Script" pitchFamily="34" charset="0"/>
              </a:rPr>
              <a:t>vs</a:t>
            </a:r>
            <a:r>
              <a:rPr lang="en-US" sz="2000" dirty="0" smtClean="0">
                <a:solidFill>
                  <a:schemeClr val="bg1"/>
                </a:solidFill>
                <a:latin typeface="Segoe Script" pitchFamily="34" charset="0"/>
              </a:rPr>
              <a:t> Pak</a:t>
            </a:r>
            <a:endParaRPr lang="en-IN" sz="2000" dirty="0">
              <a:solidFill>
                <a:schemeClr val="bg1"/>
              </a:solidFill>
              <a:latin typeface="Segoe Script" pitchFamily="34" charset="0"/>
            </a:endParaRPr>
          </a:p>
        </p:txBody>
      </p:sp>
      <p:sp>
        <p:nvSpPr>
          <p:cNvPr id="23" name="TextBox 22"/>
          <p:cNvSpPr txBox="1"/>
          <p:nvPr/>
        </p:nvSpPr>
        <p:spPr>
          <a:xfrm>
            <a:off x="2483768" y="267494"/>
            <a:ext cx="6552728" cy="646331"/>
          </a:xfrm>
          <a:prstGeom prst="rect">
            <a:avLst/>
          </a:prstGeom>
          <a:noFill/>
          <a:ln>
            <a:solidFill>
              <a:schemeClr val="tx1"/>
            </a:solidFill>
          </a:ln>
        </p:spPr>
        <p:txBody>
          <a:bodyPr wrap="square" rtlCol="0">
            <a:spAutoFit/>
          </a:bodyPr>
          <a:lstStyle/>
          <a:p>
            <a:pPr algn="ctr"/>
            <a:r>
              <a:rPr lang="en-US" dirty="0" smtClean="0"/>
              <a:t>February 6 – Pakistan retaliated – attacked </a:t>
            </a:r>
            <a:r>
              <a:rPr lang="en-US" dirty="0" err="1" smtClean="0"/>
              <a:t>Naushera</a:t>
            </a:r>
            <a:r>
              <a:rPr lang="en-US" dirty="0" smtClean="0"/>
              <a:t> – biggest fight of the 1947-48 war</a:t>
            </a:r>
            <a:endParaRPr lang="en-IN" dirty="0"/>
          </a:p>
        </p:txBody>
      </p:sp>
      <p:sp>
        <p:nvSpPr>
          <p:cNvPr id="24" name="TextBox 23"/>
          <p:cNvSpPr txBox="1"/>
          <p:nvPr/>
        </p:nvSpPr>
        <p:spPr>
          <a:xfrm>
            <a:off x="2483768" y="1059582"/>
            <a:ext cx="6552728" cy="369332"/>
          </a:xfrm>
          <a:prstGeom prst="rect">
            <a:avLst/>
          </a:prstGeom>
          <a:noFill/>
          <a:ln>
            <a:solidFill>
              <a:schemeClr val="tx1"/>
            </a:solidFill>
          </a:ln>
        </p:spPr>
        <p:txBody>
          <a:bodyPr wrap="square" rtlCol="0">
            <a:spAutoFit/>
          </a:bodyPr>
          <a:lstStyle/>
          <a:p>
            <a:pPr algn="ctr"/>
            <a:r>
              <a:rPr lang="en-US" dirty="0" err="1" smtClean="0"/>
              <a:t>Jadunath</a:t>
            </a:r>
            <a:r>
              <a:rPr lang="en-US" dirty="0" smtClean="0"/>
              <a:t> Singh – 1 out of 27 mean who was remaining - injured</a:t>
            </a:r>
            <a:endParaRPr lang="en-IN" dirty="0"/>
          </a:p>
        </p:txBody>
      </p:sp>
      <p:sp>
        <p:nvSpPr>
          <p:cNvPr id="26" name="TextBox 25"/>
          <p:cNvSpPr txBox="1"/>
          <p:nvPr/>
        </p:nvSpPr>
        <p:spPr>
          <a:xfrm>
            <a:off x="3059832" y="1563638"/>
            <a:ext cx="1584176" cy="1200329"/>
          </a:xfrm>
          <a:prstGeom prst="rect">
            <a:avLst/>
          </a:prstGeom>
          <a:noFill/>
          <a:ln w="19050">
            <a:solidFill>
              <a:srgbClr val="FF0000"/>
            </a:solidFill>
          </a:ln>
        </p:spPr>
        <p:txBody>
          <a:bodyPr wrap="square" rtlCol="0">
            <a:spAutoFit/>
          </a:bodyPr>
          <a:lstStyle/>
          <a:p>
            <a:pPr algn="ctr"/>
            <a:r>
              <a:rPr lang="en-US" dirty="0" smtClean="0"/>
              <a:t>Enemies were 15 steps away – he came out of his hiding</a:t>
            </a:r>
            <a:endParaRPr lang="en-IN" dirty="0"/>
          </a:p>
        </p:txBody>
      </p:sp>
      <p:sp>
        <p:nvSpPr>
          <p:cNvPr id="27" name="TextBox 26"/>
          <p:cNvSpPr txBox="1"/>
          <p:nvPr/>
        </p:nvSpPr>
        <p:spPr>
          <a:xfrm>
            <a:off x="4788024" y="1563638"/>
            <a:ext cx="1728192" cy="1200329"/>
          </a:xfrm>
          <a:prstGeom prst="rect">
            <a:avLst/>
          </a:prstGeom>
          <a:noFill/>
          <a:ln w="19050">
            <a:solidFill>
              <a:srgbClr val="FF0000"/>
            </a:solidFill>
          </a:ln>
        </p:spPr>
        <p:txBody>
          <a:bodyPr wrap="square" rtlCol="0">
            <a:spAutoFit/>
          </a:bodyPr>
          <a:lstStyle/>
          <a:p>
            <a:pPr algn="ctr"/>
            <a:r>
              <a:rPr lang="en-US" dirty="0" smtClean="0"/>
              <a:t>Started shooting suddenly which took the enemies aback</a:t>
            </a:r>
            <a:endParaRPr lang="en-IN" dirty="0"/>
          </a:p>
        </p:txBody>
      </p:sp>
      <p:sp>
        <p:nvSpPr>
          <p:cNvPr id="28" name="TextBox 27"/>
          <p:cNvSpPr txBox="1"/>
          <p:nvPr/>
        </p:nvSpPr>
        <p:spPr>
          <a:xfrm>
            <a:off x="6660232" y="1563638"/>
            <a:ext cx="1584176" cy="1200329"/>
          </a:xfrm>
          <a:prstGeom prst="rect">
            <a:avLst/>
          </a:prstGeom>
          <a:noFill/>
          <a:ln w="19050">
            <a:solidFill>
              <a:srgbClr val="FF0000"/>
            </a:solidFill>
          </a:ln>
        </p:spPr>
        <p:txBody>
          <a:bodyPr wrap="square" rtlCol="0">
            <a:spAutoFit/>
          </a:bodyPr>
          <a:lstStyle/>
          <a:p>
            <a:pPr algn="ctr"/>
            <a:r>
              <a:rPr lang="en-IN" dirty="0" smtClean="0"/>
              <a:t>Rescue help came by that time to defeat the enemies</a:t>
            </a:r>
            <a:endParaRPr lang="en-IN" dirty="0"/>
          </a:p>
        </p:txBody>
      </p:sp>
      <p:sp>
        <p:nvSpPr>
          <p:cNvPr id="29" name="TextBox 28"/>
          <p:cNvSpPr txBox="1"/>
          <p:nvPr/>
        </p:nvSpPr>
        <p:spPr>
          <a:xfrm>
            <a:off x="2483768" y="2931790"/>
            <a:ext cx="6552728" cy="646331"/>
          </a:xfrm>
          <a:prstGeom prst="rect">
            <a:avLst/>
          </a:prstGeom>
          <a:noFill/>
          <a:ln>
            <a:solidFill>
              <a:schemeClr val="tx1"/>
            </a:solidFill>
          </a:ln>
        </p:spPr>
        <p:txBody>
          <a:bodyPr wrap="square" rtlCol="0">
            <a:spAutoFit/>
          </a:bodyPr>
          <a:lstStyle/>
          <a:p>
            <a:pPr algn="ctr"/>
            <a:r>
              <a:rPr lang="en-US" dirty="0" smtClean="0"/>
              <a:t>The fight went on till late at night, but the war was ended and the enemies were subdued</a:t>
            </a:r>
            <a:endParaRPr lang="en-IN" dirty="0"/>
          </a:p>
        </p:txBody>
      </p:sp>
      <p:sp>
        <p:nvSpPr>
          <p:cNvPr id="30" name="TextBox 29"/>
          <p:cNvSpPr txBox="1"/>
          <p:nvPr/>
        </p:nvSpPr>
        <p:spPr>
          <a:xfrm>
            <a:off x="2483768" y="3795886"/>
            <a:ext cx="6552728" cy="369332"/>
          </a:xfrm>
          <a:prstGeom prst="rect">
            <a:avLst/>
          </a:prstGeom>
          <a:noFill/>
          <a:ln>
            <a:solidFill>
              <a:schemeClr val="tx1"/>
            </a:solidFill>
          </a:ln>
        </p:spPr>
        <p:txBody>
          <a:bodyPr wrap="square" rtlCol="0">
            <a:spAutoFit/>
          </a:bodyPr>
          <a:lstStyle/>
          <a:p>
            <a:pPr algn="ctr"/>
            <a:r>
              <a:rPr lang="en-US" dirty="0" smtClean="0"/>
              <a:t>Victory was achieved</a:t>
            </a:r>
            <a:endParaRPr lang="en-IN" dirty="0"/>
          </a:p>
        </p:txBody>
      </p:sp>
      <p:sp>
        <p:nvSpPr>
          <p:cNvPr id="31" name="TextBox 30"/>
          <p:cNvSpPr txBox="1"/>
          <p:nvPr/>
        </p:nvSpPr>
        <p:spPr>
          <a:xfrm>
            <a:off x="2483768" y="4371950"/>
            <a:ext cx="6552728" cy="369332"/>
          </a:xfrm>
          <a:prstGeom prst="rect">
            <a:avLst/>
          </a:prstGeom>
          <a:noFill/>
          <a:ln>
            <a:solidFill>
              <a:schemeClr val="tx1"/>
            </a:solidFill>
          </a:ln>
        </p:spPr>
        <p:txBody>
          <a:bodyPr wrap="square" rtlCol="0">
            <a:spAutoFit/>
          </a:bodyPr>
          <a:lstStyle/>
          <a:p>
            <a:pPr algn="ctr"/>
            <a:r>
              <a:rPr lang="en-IN" dirty="0" smtClean="0"/>
              <a:t>India lost 33 soldiers, while 102 were injured.</a:t>
            </a:r>
            <a:endParaRPr lang="en-I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1445</TotalTime>
  <Words>779</Words>
  <Application>Microsoft Office PowerPoint</Application>
  <PresentationFormat>On-screen Show (16:9)</PresentationFormat>
  <Paragraphs>129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Medha~</dc:creator>
  <cp:lastModifiedBy>Medha~</cp:lastModifiedBy>
  <cp:revision>22</cp:revision>
  <dcterms:created xsi:type="dcterms:W3CDTF">2016-09-28T05:29:08Z</dcterms:created>
  <dcterms:modified xsi:type="dcterms:W3CDTF">2016-10-05T05:38:53Z</dcterms:modified>
</cp:coreProperties>
</file>