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7" r:id="rId31"/>
    <p:sldId id="288" r:id="rId32"/>
    <p:sldId id="285" r:id="rId33"/>
    <p:sldId id="28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82" autoAdjust="0"/>
    <p:restoredTop sz="94660"/>
  </p:normalViewPr>
  <p:slideViewPr>
    <p:cSldViewPr snapToGrid="0">
      <p:cViewPr varScale="1">
        <p:scale>
          <a:sx n="72" d="100"/>
          <a:sy n="72" d="100"/>
        </p:scale>
        <p:origin x="6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71318CE-8B65-4027-8D77-8ADD535795EE}" type="datetimeFigureOut">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2A874-B8C9-491E-AA17-A5736C01FD4E}" type="slidenum">
              <a:rPr lang="en-US" smtClean="0"/>
              <a:t>‹#›</a:t>
            </a:fld>
            <a:endParaRPr lang="en-US"/>
          </a:p>
        </p:txBody>
      </p:sp>
    </p:spTree>
    <p:extLst>
      <p:ext uri="{BB962C8B-B14F-4D97-AF65-F5344CB8AC3E}">
        <p14:creationId xmlns:p14="http://schemas.microsoft.com/office/powerpoint/2010/main" val="3169254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1318CE-8B65-4027-8D77-8ADD535795EE}" type="datetimeFigureOut">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2A874-B8C9-491E-AA17-A5736C01FD4E}" type="slidenum">
              <a:rPr lang="en-US" smtClean="0"/>
              <a:t>‹#›</a:t>
            </a:fld>
            <a:endParaRPr lang="en-US"/>
          </a:p>
        </p:txBody>
      </p:sp>
    </p:spTree>
    <p:extLst>
      <p:ext uri="{BB962C8B-B14F-4D97-AF65-F5344CB8AC3E}">
        <p14:creationId xmlns:p14="http://schemas.microsoft.com/office/powerpoint/2010/main" val="2706562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1318CE-8B65-4027-8D77-8ADD535795EE}" type="datetimeFigureOut">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2A874-B8C9-491E-AA17-A5736C01FD4E}" type="slidenum">
              <a:rPr lang="en-US" smtClean="0"/>
              <a:t>‹#›</a:t>
            </a:fld>
            <a:endParaRPr lang="en-US"/>
          </a:p>
        </p:txBody>
      </p:sp>
    </p:spTree>
    <p:extLst>
      <p:ext uri="{BB962C8B-B14F-4D97-AF65-F5344CB8AC3E}">
        <p14:creationId xmlns:p14="http://schemas.microsoft.com/office/powerpoint/2010/main" val="4200194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1318CE-8B65-4027-8D77-8ADD535795EE}" type="datetimeFigureOut">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2A874-B8C9-491E-AA17-A5736C01FD4E}" type="slidenum">
              <a:rPr lang="en-US" smtClean="0"/>
              <a:t>‹#›</a:t>
            </a:fld>
            <a:endParaRPr lang="en-US"/>
          </a:p>
        </p:txBody>
      </p:sp>
    </p:spTree>
    <p:extLst>
      <p:ext uri="{BB962C8B-B14F-4D97-AF65-F5344CB8AC3E}">
        <p14:creationId xmlns:p14="http://schemas.microsoft.com/office/powerpoint/2010/main" val="1553344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318CE-8B65-4027-8D77-8ADD535795EE}" type="datetimeFigureOut">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2A874-B8C9-491E-AA17-A5736C01FD4E}" type="slidenum">
              <a:rPr lang="en-US" smtClean="0"/>
              <a:t>‹#›</a:t>
            </a:fld>
            <a:endParaRPr lang="en-US"/>
          </a:p>
        </p:txBody>
      </p:sp>
    </p:spTree>
    <p:extLst>
      <p:ext uri="{BB962C8B-B14F-4D97-AF65-F5344CB8AC3E}">
        <p14:creationId xmlns:p14="http://schemas.microsoft.com/office/powerpoint/2010/main" val="1856715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1318CE-8B65-4027-8D77-8ADD535795EE}" type="datetimeFigureOut">
              <a:rPr lang="en-US" smtClean="0"/>
              <a:t>10/5/2016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2A874-B8C9-491E-AA17-A5736C01FD4E}" type="slidenum">
              <a:rPr lang="en-US" smtClean="0"/>
              <a:t>‹#›</a:t>
            </a:fld>
            <a:endParaRPr lang="en-US"/>
          </a:p>
        </p:txBody>
      </p:sp>
    </p:spTree>
    <p:extLst>
      <p:ext uri="{BB962C8B-B14F-4D97-AF65-F5344CB8AC3E}">
        <p14:creationId xmlns:p14="http://schemas.microsoft.com/office/powerpoint/2010/main" val="1126513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1318CE-8B65-4027-8D77-8ADD535795EE}" type="datetimeFigureOut">
              <a:rPr lang="en-US" smtClean="0"/>
              <a:t>10/5/2016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32A874-B8C9-491E-AA17-A5736C01FD4E}" type="slidenum">
              <a:rPr lang="en-US" smtClean="0"/>
              <a:t>‹#›</a:t>
            </a:fld>
            <a:endParaRPr lang="en-US"/>
          </a:p>
        </p:txBody>
      </p:sp>
    </p:spTree>
    <p:extLst>
      <p:ext uri="{BB962C8B-B14F-4D97-AF65-F5344CB8AC3E}">
        <p14:creationId xmlns:p14="http://schemas.microsoft.com/office/powerpoint/2010/main" val="1497975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1318CE-8B65-4027-8D77-8ADD535795EE}" type="datetimeFigureOut">
              <a:rPr lang="en-US" smtClean="0"/>
              <a:t>10/5/2016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32A874-B8C9-491E-AA17-A5736C01FD4E}" type="slidenum">
              <a:rPr lang="en-US" smtClean="0"/>
              <a:t>‹#›</a:t>
            </a:fld>
            <a:endParaRPr lang="en-US"/>
          </a:p>
        </p:txBody>
      </p:sp>
    </p:spTree>
    <p:extLst>
      <p:ext uri="{BB962C8B-B14F-4D97-AF65-F5344CB8AC3E}">
        <p14:creationId xmlns:p14="http://schemas.microsoft.com/office/powerpoint/2010/main" val="3140600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318CE-8B65-4027-8D77-8ADD535795EE}" type="datetimeFigureOut">
              <a:rPr lang="en-US" smtClean="0"/>
              <a:t>10/5/2016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32A874-B8C9-491E-AA17-A5736C01FD4E}" type="slidenum">
              <a:rPr lang="en-US" smtClean="0"/>
              <a:t>‹#›</a:t>
            </a:fld>
            <a:endParaRPr lang="en-US"/>
          </a:p>
        </p:txBody>
      </p:sp>
    </p:spTree>
    <p:extLst>
      <p:ext uri="{BB962C8B-B14F-4D97-AF65-F5344CB8AC3E}">
        <p14:creationId xmlns:p14="http://schemas.microsoft.com/office/powerpoint/2010/main" val="3829679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1318CE-8B65-4027-8D77-8ADD535795EE}" type="datetimeFigureOut">
              <a:rPr lang="en-US" smtClean="0"/>
              <a:t>10/5/2016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2A874-B8C9-491E-AA17-A5736C01FD4E}" type="slidenum">
              <a:rPr lang="en-US" smtClean="0"/>
              <a:t>‹#›</a:t>
            </a:fld>
            <a:endParaRPr lang="en-US"/>
          </a:p>
        </p:txBody>
      </p:sp>
    </p:spTree>
    <p:extLst>
      <p:ext uri="{BB962C8B-B14F-4D97-AF65-F5344CB8AC3E}">
        <p14:creationId xmlns:p14="http://schemas.microsoft.com/office/powerpoint/2010/main" val="2532506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1318CE-8B65-4027-8D77-8ADD535795EE}" type="datetimeFigureOut">
              <a:rPr lang="en-US" smtClean="0"/>
              <a:t>10/5/2016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2A874-B8C9-491E-AA17-A5736C01FD4E}" type="slidenum">
              <a:rPr lang="en-US" smtClean="0"/>
              <a:t>‹#›</a:t>
            </a:fld>
            <a:endParaRPr lang="en-US"/>
          </a:p>
        </p:txBody>
      </p:sp>
    </p:spTree>
    <p:extLst>
      <p:ext uri="{BB962C8B-B14F-4D97-AF65-F5344CB8AC3E}">
        <p14:creationId xmlns:p14="http://schemas.microsoft.com/office/powerpoint/2010/main" val="2334637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1318CE-8B65-4027-8D77-8ADD535795EE}" type="datetimeFigureOut">
              <a:rPr lang="en-US" smtClean="0"/>
              <a:t>10/5/2016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32A874-B8C9-491E-AA17-A5736C01FD4E}" type="slidenum">
              <a:rPr lang="en-US" smtClean="0"/>
              <a:t>‹#›</a:t>
            </a:fld>
            <a:endParaRPr lang="en-US"/>
          </a:p>
        </p:txBody>
      </p:sp>
    </p:spTree>
    <p:extLst>
      <p:ext uri="{BB962C8B-B14F-4D97-AF65-F5344CB8AC3E}">
        <p14:creationId xmlns:p14="http://schemas.microsoft.com/office/powerpoint/2010/main" val="1684053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Times New Roman" panose="02020603050405020304" pitchFamily="18" charset="0"/>
                <a:cs typeface="Times New Roman" panose="02020603050405020304" pitchFamily="18" charset="0"/>
              </a:rPr>
              <a:t>Information and Communication Technologies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91842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5793"/>
          </a:xfrm>
        </p:spPr>
        <p:txBody>
          <a:bodyPr>
            <a:normAutofit/>
          </a:bodyPr>
          <a:lstStyle/>
          <a:p>
            <a:pPr algn="ctr"/>
            <a:r>
              <a:rPr lang="en-US" sz="4000" u="sng" dirty="0">
                <a:latin typeface="Times New Roman" panose="02020603050405020304" pitchFamily="18" charset="0"/>
                <a:cs typeface="Times New Roman" panose="02020603050405020304" pitchFamily="18" charset="0"/>
              </a:rPr>
              <a:t>Information Society</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85047"/>
            <a:ext cx="10515600" cy="4791916"/>
          </a:xfrm>
        </p:spPr>
        <p:txBody>
          <a:bodyPr>
            <a:normAutofit fontScale="92500" lnSpcReduction="20000"/>
          </a:bodyPr>
          <a:lstStyle/>
          <a:p>
            <a:r>
              <a:rPr lang="en-US" dirty="0"/>
              <a:t>A popular idea here is that the electronic highways result in a new emphasis on the flows of information.</a:t>
            </a:r>
          </a:p>
          <a:p>
            <a:r>
              <a:rPr lang="en-US" dirty="0"/>
              <a:t>This leads to a radical revision of time–space relations. In a ‘network society’ constraints of the clock and of distance have been radically relieved, the corporations and even the individual being capable of managing their affairs effectively on a global scale.</a:t>
            </a:r>
          </a:p>
          <a:p>
            <a:r>
              <a:rPr lang="en-US" dirty="0"/>
              <a:t>The Spatial logic of the Information Industries (Corporations) in India can be easily applied to the ways in which the Special Economic Zones (SEZs), investments in communication infrastructure by the state, preferential policies and the remaking of a state’s identity in line with these industries are done.</a:t>
            </a:r>
          </a:p>
          <a:p>
            <a:r>
              <a:rPr lang="en-US" dirty="0"/>
              <a:t>It is usual to stress the centrality of information networks that may link different locations within and between an office, a town, a region, a continent – indeed, the entire world. (eg.: An Electric Grid)</a:t>
            </a:r>
          </a:p>
        </p:txBody>
      </p:sp>
    </p:spTree>
    <p:extLst>
      <p:ext uri="{BB962C8B-B14F-4D97-AF65-F5344CB8AC3E}">
        <p14:creationId xmlns:p14="http://schemas.microsoft.com/office/powerpoint/2010/main" val="3139999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8899"/>
          </a:xfrm>
        </p:spPr>
        <p:txBody>
          <a:bodyPr>
            <a:normAutofit/>
          </a:bodyPr>
          <a:lstStyle/>
          <a:p>
            <a:pPr algn="ctr"/>
            <a:r>
              <a:rPr lang="en-US" sz="4000" u="sng" dirty="0">
                <a:latin typeface="Times New Roman" panose="02020603050405020304" pitchFamily="18" charset="0"/>
                <a:cs typeface="Times New Roman" panose="02020603050405020304" pitchFamily="18" charset="0"/>
              </a:rPr>
              <a:t>Information Society</a:t>
            </a:r>
            <a:endParaRPr lang="en-US" sz="4000" dirty="0"/>
          </a:p>
        </p:txBody>
      </p:sp>
      <p:sp>
        <p:nvSpPr>
          <p:cNvPr id="3" name="Content Placeholder 2"/>
          <p:cNvSpPr>
            <a:spLocks noGrp="1"/>
          </p:cNvSpPr>
          <p:nvPr>
            <p:ph idx="1"/>
          </p:nvPr>
        </p:nvSpPr>
        <p:spPr>
          <a:xfrm>
            <a:off x="838200" y="1358153"/>
            <a:ext cx="10515600" cy="4818810"/>
          </a:xfrm>
        </p:spPr>
        <p:txBody>
          <a:bodyPr>
            <a:normAutofit fontScale="92500" lnSpcReduction="10000"/>
          </a:bodyPr>
          <a:lstStyle/>
          <a:p>
            <a:r>
              <a:rPr lang="en-US" dirty="0"/>
              <a:t>We come across them personally at many levels: in electronic point-of-sale terminals in shops and restaurants, in accessing data across continents, in e-mailing colleagues, or in exchanging information on the Internet.</a:t>
            </a:r>
          </a:p>
          <a:p>
            <a:r>
              <a:rPr lang="en-US" dirty="0"/>
              <a:t>We may not personally have experienced this realm of ‘cyberspace’, but the information ring main (Grid) functions still more frantically at the level of international banks, intergovernmental agencies and corporate relationships.</a:t>
            </a:r>
          </a:p>
          <a:p>
            <a:r>
              <a:rPr lang="en-US" dirty="0"/>
              <a:t>No one could deny that information networks are an important feature of contemporary societies. </a:t>
            </a:r>
          </a:p>
          <a:p>
            <a:r>
              <a:rPr lang="en-US" dirty="0"/>
              <a:t>Satellites do allow instantaneous communications round the globe, databases can be accessed from Oxford to Los Angeles, Tokyo and Paris, and interconnected computer systems are a routine part of modern businesses.</a:t>
            </a:r>
          </a:p>
        </p:txBody>
      </p:sp>
    </p:spTree>
    <p:extLst>
      <p:ext uri="{BB962C8B-B14F-4D97-AF65-F5344CB8AC3E}">
        <p14:creationId xmlns:p14="http://schemas.microsoft.com/office/powerpoint/2010/main" val="143755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5808"/>
            <a:ext cx="10515600" cy="979580"/>
          </a:xfrm>
        </p:spPr>
        <p:txBody>
          <a:bodyPr>
            <a:normAutofit/>
          </a:bodyPr>
          <a:lstStyle/>
          <a:p>
            <a:pPr algn="ctr"/>
            <a:r>
              <a:rPr lang="en-US" sz="4000" u="sng" dirty="0">
                <a:latin typeface="Times New Roman" panose="02020603050405020304" pitchFamily="18" charset="0"/>
                <a:cs typeface="Times New Roman" panose="02020603050405020304" pitchFamily="18" charset="0"/>
              </a:rPr>
              <a:t>Information Society</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44706"/>
            <a:ext cx="10515600" cy="4832257"/>
          </a:xfrm>
        </p:spPr>
        <p:txBody>
          <a:bodyPr>
            <a:normAutofit fontScale="85000" lnSpcReduction="20000"/>
          </a:bodyPr>
          <a:lstStyle/>
          <a:p>
            <a:r>
              <a:rPr lang="en-US" dirty="0"/>
              <a:t>News coverage nowadays can be almost immediate, the laptop computer and the satellite videophone allowing transmission from even the most isolated regions.</a:t>
            </a:r>
          </a:p>
          <a:p>
            <a:r>
              <a:rPr lang="en-US" dirty="0"/>
              <a:t>Individuals may now connect with others to continue real-time relationships without physically coming together.</a:t>
            </a:r>
          </a:p>
          <a:p>
            <a:r>
              <a:rPr lang="en-US" dirty="0">
                <a:solidFill>
                  <a:srgbClr val="FF0000"/>
                </a:solidFill>
              </a:rPr>
              <a:t>One could argue that information networks have been around for a very long time. From at least the early days of the postal service, through to telegram and telephone facilities, much economic, social and political life is unthinkable without the establishment of such information networks.</a:t>
            </a:r>
          </a:p>
          <a:p>
            <a:r>
              <a:rPr lang="en-US" dirty="0">
                <a:solidFill>
                  <a:srgbClr val="FF0000"/>
                </a:solidFill>
              </a:rPr>
              <a:t> Given this long-term dependency and incremental, if accelerated, development, why should it be that only now have commentators begun to talk in terms of information societies?</a:t>
            </a:r>
          </a:p>
          <a:p>
            <a:r>
              <a:rPr lang="en-US" dirty="0"/>
              <a:t>Are networks being defined as technological systems? Or whether a more appropriate focus would be on the flow of information? </a:t>
            </a:r>
          </a:p>
          <a:p>
            <a:r>
              <a:rPr lang="en-US" dirty="0"/>
              <a:t>we could take the spread of ISDN (integrated services digital network) technologies as an index, but few scholars offer any guidance as to how to do this.</a:t>
            </a:r>
          </a:p>
        </p:txBody>
      </p:sp>
    </p:spTree>
    <p:extLst>
      <p:ext uri="{BB962C8B-B14F-4D97-AF65-F5344CB8AC3E}">
        <p14:creationId xmlns:p14="http://schemas.microsoft.com/office/powerpoint/2010/main" val="391778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0980"/>
          </a:xfrm>
        </p:spPr>
        <p:txBody>
          <a:bodyPr>
            <a:normAutofit/>
          </a:bodyPr>
          <a:lstStyle/>
          <a:p>
            <a:pPr algn="ctr"/>
            <a:r>
              <a:rPr lang="en-US" sz="4000" u="sng" dirty="0">
                <a:latin typeface="Times New Roman" panose="02020603050405020304" pitchFamily="18" charset="0"/>
                <a:cs typeface="Times New Roman" panose="02020603050405020304" pitchFamily="18" charset="0"/>
              </a:rPr>
              <a:t>Information Society</a:t>
            </a:r>
            <a:endParaRPr lang="en-US" sz="4000" dirty="0"/>
          </a:p>
        </p:txBody>
      </p:sp>
      <p:sp>
        <p:nvSpPr>
          <p:cNvPr id="3" name="Content Placeholder 2"/>
          <p:cNvSpPr>
            <a:spLocks noGrp="1"/>
          </p:cNvSpPr>
          <p:nvPr>
            <p:ph idx="1"/>
          </p:nvPr>
        </p:nvSpPr>
        <p:spPr>
          <a:xfrm>
            <a:off x="838200" y="1385048"/>
            <a:ext cx="10515600" cy="4791915"/>
          </a:xfrm>
        </p:spPr>
        <p:txBody>
          <a:bodyPr>
            <a:normAutofit fontScale="92500"/>
          </a:bodyPr>
          <a:lstStyle/>
          <a:p>
            <a:pPr marL="0" indent="0" algn="ctr">
              <a:buNone/>
            </a:pPr>
            <a:r>
              <a:rPr lang="en-US" sz="1800" b="1" dirty="0">
                <a:latin typeface="Times New Roman" panose="02020603050405020304" pitchFamily="18" charset="0"/>
                <a:cs typeface="Times New Roman" panose="02020603050405020304" pitchFamily="18" charset="0"/>
              </a:rPr>
              <a:t>4. Cultural Definition</a:t>
            </a:r>
          </a:p>
          <a:p>
            <a:r>
              <a:rPr lang="en-US" dirty="0">
                <a:cs typeface="Times New Roman" panose="02020603050405020304" pitchFamily="18" charset="0"/>
              </a:rPr>
              <a:t>This </a:t>
            </a:r>
            <a:r>
              <a:rPr lang="en-US" dirty="0"/>
              <a:t>conception of an information society is perhaps the most easily acknowledged, yet the least measured.</a:t>
            </a:r>
          </a:p>
          <a:p>
            <a:r>
              <a:rPr lang="en-US" dirty="0"/>
              <a:t>Each of us is aware, from the pattern of our everyday lives, that there has been an extraordinary increase in the information in social circulation.</a:t>
            </a:r>
          </a:p>
          <a:p>
            <a:r>
              <a:rPr lang="en-US" dirty="0"/>
              <a:t>Newspapers are extensively available, and a good many new titles fall on our doorsteps as free sheets. Junk mail is delivered daily.</a:t>
            </a:r>
          </a:p>
          <a:p>
            <a:r>
              <a:rPr lang="en-US" dirty="0"/>
              <a:t>Visit any railway or bus station and one cannot but be struck by the widespread availability of paperback books and inexpensive magazines.</a:t>
            </a:r>
          </a:p>
          <a:p>
            <a:r>
              <a:rPr lang="en-US" dirty="0"/>
              <a:t>Radios are no longer fixed in the front room, but spread through the home, in the car, the office and, with the Walkman and iPod, everywhere.</a:t>
            </a:r>
          </a:p>
        </p:txBody>
      </p:sp>
    </p:spTree>
    <p:extLst>
      <p:ext uri="{BB962C8B-B14F-4D97-AF65-F5344CB8AC3E}">
        <p14:creationId xmlns:p14="http://schemas.microsoft.com/office/powerpoint/2010/main" val="1016465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8557"/>
          </a:xfrm>
        </p:spPr>
        <p:txBody>
          <a:bodyPr>
            <a:normAutofit/>
          </a:bodyPr>
          <a:lstStyle/>
          <a:p>
            <a:pPr algn="ctr"/>
            <a:r>
              <a:rPr lang="en-US" sz="4000" u="sng" dirty="0">
                <a:latin typeface="Times New Roman" panose="02020603050405020304" pitchFamily="18" charset="0"/>
                <a:cs typeface="Times New Roman" panose="02020603050405020304" pitchFamily="18" charset="0"/>
              </a:rPr>
              <a:t>Information Society</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98494"/>
            <a:ext cx="10515600" cy="4778469"/>
          </a:xfrm>
        </p:spPr>
        <p:txBody>
          <a:bodyPr>
            <a:normAutofit fontScale="92500" lnSpcReduction="10000"/>
          </a:bodyPr>
          <a:lstStyle/>
          <a:p>
            <a:r>
              <a:rPr lang="en-US" dirty="0"/>
              <a:t>Television has been enhanced to incorporate video technologies, cable and satellite channels, and even computerised information  services. </a:t>
            </a:r>
          </a:p>
          <a:p>
            <a:r>
              <a:rPr lang="en-US" dirty="0"/>
              <a:t>Movies have long been an important part of people’s information environment, but movies are today very much more prevalent than ever.</a:t>
            </a:r>
          </a:p>
          <a:p>
            <a:r>
              <a:rPr lang="en-US" dirty="0"/>
              <a:t>PCs and access to the Internet and the palm-held computer testify to unrelenting expansion here.</a:t>
            </a:r>
          </a:p>
          <a:p>
            <a:r>
              <a:rPr lang="en-US" dirty="0"/>
              <a:t>All such testifies to the fact that we inhabit a media-laden society, but the informational features of our world are more thoroughly penetrative than this list suggests. </a:t>
            </a:r>
          </a:p>
          <a:p>
            <a:r>
              <a:rPr lang="en-US" dirty="0"/>
              <a:t>It implies that new media surround us, presenting us with messages to which we may or may not respond. But in truth the informational environment is a great deal more intimate, more constitutive of us, than this suggests.</a:t>
            </a:r>
          </a:p>
          <a:p>
            <a:pPr marL="0" indent="0">
              <a:buNone/>
            </a:pPr>
            <a:endParaRPr lang="en-US" dirty="0"/>
          </a:p>
        </p:txBody>
      </p:sp>
    </p:spTree>
    <p:extLst>
      <p:ext uri="{BB962C8B-B14F-4D97-AF65-F5344CB8AC3E}">
        <p14:creationId xmlns:p14="http://schemas.microsoft.com/office/powerpoint/2010/main" val="3584252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5451"/>
          </a:xfrm>
        </p:spPr>
        <p:txBody>
          <a:bodyPr>
            <a:normAutofit/>
          </a:bodyPr>
          <a:lstStyle/>
          <a:p>
            <a:pPr algn="ctr"/>
            <a:r>
              <a:rPr lang="en-US" sz="4000" u="sng" dirty="0">
                <a:latin typeface="Times New Roman" panose="02020603050405020304" pitchFamily="18" charset="0"/>
                <a:cs typeface="Times New Roman" panose="02020603050405020304" pitchFamily="18" charset="0"/>
              </a:rPr>
              <a:t>Information Society</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52282"/>
            <a:ext cx="10515600" cy="4724681"/>
          </a:xfrm>
        </p:spPr>
        <p:txBody>
          <a:bodyPr>
            <a:normAutofit lnSpcReduction="10000"/>
          </a:bodyPr>
          <a:lstStyle/>
          <a:p>
            <a:r>
              <a:rPr lang="en-US" dirty="0"/>
              <a:t>Contemporary culture is manifestly more heavily information-laden than its predecessors. </a:t>
            </a:r>
          </a:p>
          <a:p>
            <a:r>
              <a:rPr lang="en-US" dirty="0"/>
              <a:t>We exist in a media-saturated environment which means that life is quintessentially about symbolisation, about exchanging and receiving – or trying to exchange and resisting reception – messages about ourselves and others. </a:t>
            </a:r>
          </a:p>
          <a:p>
            <a:r>
              <a:rPr lang="en-US" dirty="0"/>
              <a:t>It is in acknowledgement of this explosion of signification that many writers conceive of our having entered an information society. They rarely attempt to gauge this development in quantitative terms, but rather start from the ‘obviousness’ of our living in a sea of signs, one fuller than at any earlier epoch. (More and more signs and less and less ‘meaning’)</a:t>
            </a:r>
          </a:p>
        </p:txBody>
      </p:sp>
    </p:spTree>
    <p:extLst>
      <p:ext uri="{BB962C8B-B14F-4D97-AF65-F5344CB8AC3E}">
        <p14:creationId xmlns:p14="http://schemas.microsoft.com/office/powerpoint/2010/main" val="2734037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004"/>
          </a:xfrm>
        </p:spPr>
        <p:txBody>
          <a:bodyPr>
            <a:normAutofit/>
          </a:bodyPr>
          <a:lstStyle/>
          <a:p>
            <a:pPr algn="ctr"/>
            <a:r>
              <a:rPr lang="en-US" sz="4000" u="sng" dirty="0">
                <a:latin typeface="Times New Roman" panose="02020603050405020304" pitchFamily="18" charset="0"/>
                <a:cs typeface="Times New Roman" panose="02020603050405020304" pitchFamily="18" charset="0"/>
              </a:rPr>
              <a:t>Information Society</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06070"/>
            <a:ext cx="10515600" cy="4894729"/>
          </a:xfrm>
        </p:spPr>
        <p:txBody>
          <a:bodyPr>
            <a:normAutofit fontScale="92500" lnSpcReduction="10000"/>
          </a:bodyPr>
          <a:lstStyle/>
          <a:p>
            <a:pPr marL="0" indent="0" algn="ctr">
              <a:buNone/>
            </a:pPr>
            <a:r>
              <a:rPr lang="en-US" sz="1800" b="1" dirty="0">
                <a:latin typeface="Times New Roman" panose="02020603050405020304" pitchFamily="18" charset="0"/>
                <a:cs typeface="Times New Roman" panose="02020603050405020304" pitchFamily="18" charset="0"/>
              </a:rPr>
              <a:t>5. Economic Definition</a:t>
            </a:r>
          </a:p>
          <a:p>
            <a:r>
              <a:rPr lang="en-US" dirty="0"/>
              <a:t>This conception of Information Society charts the growth in economic worth of informational activities.</a:t>
            </a:r>
          </a:p>
          <a:p>
            <a:r>
              <a:rPr lang="en-US" dirty="0"/>
              <a:t>Once the greater part of economic activity is taken up by information activity rather than, say, subsistence agriculture or industrial manufacture, it follows that we may speak of an information society.</a:t>
            </a:r>
          </a:p>
          <a:p>
            <a:r>
              <a:rPr lang="en-US" dirty="0"/>
              <a:t>There are primary and secondary information sectors of the economy.</a:t>
            </a:r>
          </a:p>
          <a:p>
            <a:r>
              <a:rPr lang="en-US" dirty="0"/>
              <a:t> The primary sector is susceptible to ready economic valuation since it has an ascribable market price, while the secondary sector, harder to price but nonetheless essential to all modern-day organisation.</a:t>
            </a:r>
          </a:p>
          <a:p>
            <a:r>
              <a:rPr lang="en-US" dirty="0"/>
              <a:t>The secondary information sector involves informational activities within companies and state institutions (for example, the personnel wings of a company, the research and development [R&amp;D] sections of a business).</a:t>
            </a:r>
          </a:p>
        </p:txBody>
      </p:sp>
    </p:spTree>
    <p:extLst>
      <p:ext uri="{BB962C8B-B14F-4D97-AF65-F5344CB8AC3E}">
        <p14:creationId xmlns:p14="http://schemas.microsoft.com/office/powerpoint/2010/main" val="493629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6134"/>
          </a:xfrm>
        </p:spPr>
        <p:txBody>
          <a:bodyPr>
            <a:normAutofit/>
          </a:bodyPr>
          <a:lstStyle/>
          <a:p>
            <a:pPr algn="ctr"/>
            <a:r>
              <a:rPr lang="en-US" sz="4000" u="sng" dirty="0">
                <a:latin typeface="Times New Roman" panose="02020603050405020304" pitchFamily="18" charset="0"/>
                <a:cs typeface="Times New Roman" panose="02020603050405020304" pitchFamily="18" charset="0"/>
              </a:rPr>
              <a:t>Information Society – Indian Scenario</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32964"/>
            <a:ext cx="10515600" cy="4975411"/>
          </a:xfrm>
        </p:spPr>
        <p:txBody>
          <a:bodyPr>
            <a:normAutofit/>
          </a:bodyPr>
          <a:lstStyle/>
          <a:p>
            <a:pPr marL="0" indent="0" algn="ctr">
              <a:buNone/>
            </a:pPr>
            <a:r>
              <a:rPr lang="en-US" sz="1800" b="1" dirty="0">
                <a:latin typeface="Times New Roman" panose="02020603050405020304" pitchFamily="18" charset="0"/>
                <a:cs typeface="Times New Roman" panose="02020603050405020304" pitchFamily="18" charset="0"/>
              </a:rPr>
              <a:t>The history of computing in India from 1955 to 2010</a:t>
            </a:r>
          </a:p>
          <a:p>
            <a:r>
              <a:rPr lang="en-US" dirty="0"/>
              <a:t>We can identify four break points in the historical development, each breakpoint caused by changes in the political climate and consequent changes in the government policies on the development of computers.</a:t>
            </a:r>
          </a:p>
          <a:p>
            <a:r>
              <a:rPr lang="en-US" dirty="0"/>
              <a:t>The initial period 1955 to 1970 was a period of exploration with no specific government policies guiding this technology.</a:t>
            </a:r>
          </a:p>
          <a:p>
            <a:r>
              <a:rPr lang="en-US" dirty="0"/>
              <a:t>The Government of India set up the Bhabha Committee in 1963.</a:t>
            </a:r>
          </a:p>
          <a:p>
            <a:r>
              <a:rPr lang="en-US" dirty="0"/>
              <a:t>The Bhabha Committee, recognizing the importance of electronics and computers in national development suggested establishment of the Department of Electronics (DoE). </a:t>
            </a:r>
          </a:p>
        </p:txBody>
      </p:sp>
    </p:spTree>
    <p:extLst>
      <p:ext uri="{BB962C8B-B14F-4D97-AF65-F5344CB8AC3E}">
        <p14:creationId xmlns:p14="http://schemas.microsoft.com/office/powerpoint/2010/main" val="2164879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8246"/>
          </a:xfrm>
        </p:spPr>
        <p:txBody>
          <a:bodyPr>
            <a:normAutofit/>
          </a:bodyPr>
          <a:lstStyle/>
          <a:p>
            <a:pPr algn="ctr"/>
            <a:r>
              <a:rPr lang="en-US" sz="4000" u="sng" dirty="0">
                <a:latin typeface="Times New Roman" panose="02020603050405020304" pitchFamily="18" charset="0"/>
                <a:cs typeface="Times New Roman" panose="02020603050405020304" pitchFamily="18" charset="0"/>
              </a:rPr>
              <a:t>Information Society – Indian Scenario</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38514"/>
            <a:ext cx="10515600" cy="4804229"/>
          </a:xfrm>
        </p:spPr>
        <p:txBody>
          <a:bodyPr>
            <a:normAutofit fontScale="92500" lnSpcReduction="10000"/>
          </a:bodyPr>
          <a:lstStyle/>
          <a:p>
            <a:r>
              <a:rPr lang="en-US" dirty="0"/>
              <a:t>During this period, there were a number of initiatives taken in education such as the establishment of the Indian Institutes of Technology (IITs) and also starting the design and production of computers.</a:t>
            </a:r>
          </a:p>
          <a:p>
            <a:r>
              <a:rPr lang="en-US" dirty="0"/>
              <a:t>The Department of Electronics (DoE) was established in 1970 and was the first breakpoint.</a:t>
            </a:r>
            <a:endParaRPr lang="en-US" dirty="0">
              <a:cs typeface="Times New Roman" panose="02020603050405020304" pitchFamily="18" charset="0"/>
            </a:endParaRPr>
          </a:p>
          <a:p>
            <a:r>
              <a:rPr lang="en-US" dirty="0"/>
              <a:t>From 1971 to 1978, apart from starting several R&amp;D projects, financed by UNDP, the DoE laid stress on self‐reliant indigenous development of computers and a company called the Electronics Corporation of India Ltd. (ECIL).</a:t>
            </a:r>
          </a:p>
          <a:p>
            <a:r>
              <a:rPr lang="en-US" dirty="0"/>
              <a:t>ECIL was financed to design, develop and market computers using primarily components made in India. ECIL made computers called TDC 312 and TDC 316 which were similar to the PDP series computers made by the Digital Equipment Corporation of the USA.</a:t>
            </a:r>
          </a:p>
        </p:txBody>
      </p:sp>
    </p:spTree>
    <p:extLst>
      <p:ext uri="{BB962C8B-B14F-4D97-AF65-F5344CB8AC3E}">
        <p14:creationId xmlns:p14="http://schemas.microsoft.com/office/powerpoint/2010/main" val="3686748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7275"/>
          </a:xfrm>
        </p:spPr>
        <p:txBody>
          <a:bodyPr>
            <a:normAutofit/>
          </a:bodyPr>
          <a:lstStyle/>
          <a:p>
            <a:pPr algn="ctr"/>
            <a:r>
              <a:rPr lang="en-US" sz="4000" u="sng" dirty="0">
                <a:latin typeface="Times New Roman" panose="02020603050405020304" pitchFamily="18" charset="0"/>
                <a:cs typeface="Times New Roman" panose="02020603050405020304" pitchFamily="18" charset="0"/>
              </a:rPr>
              <a:t>Information Society – Indian Scenario</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96570"/>
            <a:ext cx="10515600" cy="4789715"/>
          </a:xfrm>
        </p:spPr>
        <p:txBody>
          <a:bodyPr/>
          <a:lstStyle/>
          <a:p>
            <a:r>
              <a:rPr lang="en-US" dirty="0"/>
              <a:t>The second break point came in 1978 after the government led by the Congress party was defeated by Janata Party in 1977.</a:t>
            </a:r>
          </a:p>
          <a:p>
            <a:r>
              <a:rPr lang="en-US" dirty="0"/>
              <a:t>IBM, which was at that time refurbishing obsolete 1401 computers in India was asked by the government to reduce equity, to take an Indian partner and to manufacture IBM 360 series computers. IBM refused and closed its operations in India in 1978. </a:t>
            </a:r>
          </a:p>
          <a:p>
            <a:r>
              <a:rPr lang="en-US" dirty="0"/>
              <a:t>The exit of IBM from India discouraged other multinationals from investing in the sector, but in the long run, it led to the positive outcome of promoting the growth of an indigenous industry.</a:t>
            </a:r>
          </a:p>
          <a:p>
            <a:r>
              <a:rPr lang="en-US" dirty="0"/>
              <a:t>Ex-IBM employees started small Indian software service companies – HCL and Infosys.</a:t>
            </a:r>
          </a:p>
        </p:txBody>
      </p:sp>
    </p:spTree>
    <p:extLst>
      <p:ext uri="{BB962C8B-B14F-4D97-AF65-F5344CB8AC3E}">
        <p14:creationId xmlns:p14="http://schemas.microsoft.com/office/powerpoint/2010/main" val="1151879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4051"/>
          </a:xfrm>
        </p:spPr>
        <p:txBody>
          <a:bodyPr>
            <a:normAutofit/>
          </a:bodyPr>
          <a:lstStyle/>
          <a:p>
            <a:pPr algn="ctr"/>
            <a:r>
              <a:rPr lang="en-US" sz="4000" u="sng" dirty="0">
                <a:latin typeface="Times New Roman" panose="02020603050405020304" pitchFamily="18" charset="0"/>
                <a:cs typeface="Times New Roman" panose="02020603050405020304" pitchFamily="18" charset="0"/>
              </a:rPr>
              <a:t>Information Society</a:t>
            </a:r>
          </a:p>
        </p:txBody>
      </p:sp>
      <p:sp>
        <p:nvSpPr>
          <p:cNvPr id="3" name="Content Placeholder 2"/>
          <p:cNvSpPr>
            <a:spLocks noGrp="1"/>
          </p:cNvSpPr>
          <p:nvPr>
            <p:ph idx="1"/>
          </p:nvPr>
        </p:nvSpPr>
        <p:spPr>
          <a:xfrm>
            <a:off x="838200" y="1479176"/>
            <a:ext cx="10515600" cy="4697787"/>
          </a:xfrm>
        </p:spPr>
        <p:txBody>
          <a:bodyPr/>
          <a:lstStyle/>
          <a:p>
            <a:r>
              <a:rPr lang="en-US" dirty="0"/>
              <a:t>Information Society is also called ‘Post-Industrial Society’.</a:t>
            </a:r>
          </a:p>
          <a:p>
            <a:r>
              <a:rPr lang="en-US" dirty="0"/>
              <a:t>It is possible to distinguish five definitions of an information society,</a:t>
            </a:r>
          </a:p>
          <a:p>
            <a:pPr marL="0" indent="0">
              <a:buNone/>
            </a:pPr>
            <a:r>
              <a:rPr lang="en-US" dirty="0"/>
              <a:t>   each of which presents criteria for identifying the new.</a:t>
            </a:r>
          </a:p>
          <a:p>
            <a:pPr marL="2400300" indent="-571500">
              <a:buFont typeface="+mj-lt"/>
              <a:buAutoNum type="romanLcPeriod"/>
            </a:pPr>
            <a:r>
              <a:rPr lang="en-US" dirty="0"/>
              <a:t>Technological</a:t>
            </a:r>
          </a:p>
          <a:p>
            <a:pPr marL="2400300" indent="-571500">
              <a:buFont typeface="+mj-lt"/>
              <a:buAutoNum type="romanLcPeriod"/>
            </a:pPr>
            <a:r>
              <a:rPr lang="en-US" dirty="0"/>
              <a:t>Occupational</a:t>
            </a:r>
          </a:p>
          <a:p>
            <a:pPr marL="2400300" indent="-571500">
              <a:buFont typeface="+mj-lt"/>
              <a:buAutoNum type="romanLcPeriod"/>
            </a:pPr>
            <a:r>
              <a:rPr lang="en-US" dirty="0"/>
              <a:t>Spatial</a:t>
            </a:r>
          </a:p>
          <a:p>
            <a:pPr marL="2400300" indent="-571500">
              <a:buFont typeface="+mj-lt"/>
              <a:buAutoNum type="romanLcPeriod"/>
            </a:pPr>
            <a:r>
              <a:rPr lang="en-US" dirty="0"/>
              <a:t>Cultural</a:t>
            </a:r>
          </a:p>
          <a:p>
            <a:pPr marL="2400300" indent="-571500">
              <a:buFont typeface="+mj-lt"/>
              <a:buAutoNum type="romanLcPeriod"/>
            </a:pPr>
            <a:r>
              <a:rPr lang="en-US" dirty="0"/>
              <a:t>Economic</a:t>
            </a:r>
          </a:p>
          <a:p>
            <a:pPr marL="182880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34445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9218"/>
          </a:xfrm>
        </p:spPr>
        <p:txBody>
          <a:bodyPr>
            <a:normAutofit/>
          </a:bodyPr>
          <a:lstStyle/>
          <a:p>
            <a:pPr algn="ctr"/>
            <a:r>
              <a:rPr lang="en-US" sz="4000" u="sng" dirty="0">
                <a:latin typeface="Times New Roman" panose="02020603050405020304" pitchFamily="18" charset="0"/>
                <a:cs typeface="Times New Roman" panose="02020603050405020304" pitchFamily="18" charset="0"/>
              </a:rPr>
              <a:t>Information Society – Indian Scenario</a:t>
            </a:r>
            <a:endParaRPr lang="en-US" sz="4000" dirty="0"/>
          </a:p>
        </p:txBody>
      </p:sp>
      <p:sp>
        <p:nvSpPr>
          <p:cNvPr id="3" name="Content Placeholder 2"/>
          <p:cNvSpPr>
            <a:spLocks noGrp="1"/>
          </p:cNvSpPr>
          <p:nvPr>
            <p:ph idx="1"/>
          </p:nvPr>
        </p:nvSpPr>
        <p:spPr>
          <a:xfrm>
            <a:off x="838200" y="1567543"/>
            <a:ext cx="10515600" cy="4789714"/>
          </a:xfrm>
        </p:spPr>
        <p:txBody>
          <a:bodyPr>
            <a:normAutofit fontScale="85000" lnSpcReduction="10000"/>
          </a:bodyPr>
          <a:lstStyle/>
          <a:p>
            <a:r>
              <a:rPr lang="en-US" dirty="0"/>
              <a:t>The new Janata government decided to open up computer manufacturing to the private sector and a number of companies started making minicomputers using imported microprocessors. UNIX was the Operating System of choice.</a:t>
            </a:r>
          </a:p>
          <a:p>
            <a:r>
              <a:rPr lang="en-US" dirty="0"/>
              <a:t>In 1984 and 1986, the government removed numerous controls on the industry and on imports when Rajiv Gandhi became the Prime Minister.</a:t>
            </a:r>
          </a:p>
          <a:p>
            <a:r>
              <a:rPr lang="en-US" dirty="0"/>
              <a:t>The new policy allowed the import of fully assembled motherboards with processors and reduced import duties. This led to a sharp reduction of price and a speedier spread of computer use. </a:t>
            </a:r>
          </a:p>
          <a:p>
            <a:r>
              <a:rPr lang="en-US" dirty="0"/>
              <a:t>In 1986 software companies were allowed to import computers at reduced import duty rates to enable them to export software. Software development was recognized as an industry deserving many tax concessions. </a:t>
            </a:r>
          </a:p>
          <a:p>
            <a:r>
              <a:rPr lang="en-US" dirty="0"/>
              <a:t>The year 1986 also saw the change in the mind‐set of the general population and the politicians about the relevance of computers due to the success of the computerized ticket reservation system of the Indian Railways.</a:t>
            </a:r>
          </a:p>
        </p:txBody>
      </p:sp>
    </p:spTree>
    <p:extLst>
      <p:ext uri="{BB962C8B-B14F-4D97-AF65-F5344CB8AC3E}">
        <p14:creationId xmlns:p14="http://schemas.microsoft.com/office/powerpoint/2010/main" val="2781482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3299"/>
          </a:xfrm>
        </p:spPr>
        <p:txBody>
          <a:bodyPr>
            <a:normAutofit/>
          </a:bodyPr>
          <a:lstStyle/>
          <a:p>
            <a:pPr algn="ctr"/>
            <a:r>
              <a:rPr lang="en-US" sz="4000" u="sng" dirty="0">
                <a:latin typeface="Times New Roman" panose="02020603050405020304" pitchFamily="18" charset="0"/>
                <a:cs typeface="Times New Roman" panose="02020603050405020304" pitchFamily="18" charset="0"/>
              </a:rPr>
              <a:t>Information Society – Indian Scenario</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01254"/>
            <a:ext cx="10515600" cy="4954137"/>
          </a:xfrm>
        </p:spPr>
        <p:txBody>
          <a:bodyPr>
            <a:normAutofit lnSpcReduction="10000"/>
          </a:bodyPr>
          <a:lstStyle/>
          <a:p>
            <a:r>
              <a:rPr lang="en-US" dirty="0"/>
              <a:t>The third break point came in 1991 when India was about to default on the payment of foreign debt. </a:t>
            </a:r>
          </a:p>
          <a:p>
            <a:r>
              <a:rPr lang="en-US" dirty="0"/>
              <a:t>The country was bailed out by the International Monetary Fund (IMF) which forced India to open its economy and reduce controls on the local manufacturing companies.</a:t>
            </a:r>
          </a:p>
          <a:p>
            <a:r>
              <a:rPr lang="en-US" dirty="0"/>
              <a:t>Software and software services companies formed the National Association of Software and Services Companies (NASSCOM) which successfully lobbied with the bureaucrats and the politicians and obtained many tax and other concessions.</a:t>
            </a:r>
          </a:p>
          <a:p>
            <a:r>
              <a:rPr lang="en-US" dirty="0"/>
              <a:t>The Government’s embrace of liberalization (New Economic Policy) opened up its public sector computing, software and telecommunications to private companies and Foreign Direct Investment (FDI).</a:t>
            </a:r>
          </a:p>
        </p:txBody>
      </p:sp>
    </p:spTree>
    <p:extLst>
      <p:ext uri="{BB962C8B-B14F-4D97-AF65-F5344CB8AC3E}">
        <p14:creationId xmlns:p14="http://schemas.microsoft.com/office/powerpoint/2010/main" val="2050049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6947"/>
          </a:xfrm>
        </p:spPr>
        <p:txBody>
          <a:bodyPr>
            <a:normAutofit/>
          </a:bodyPr>
          <a:lstStyle/>
          <a:p>
            <a:pPr algn="ctr"/>
            <a:r>
              <a:rPr lang="en-US" sz="4000" u="sng" dirty="0">
                <a:latin typeface="Times New Roman" panose="02020603050405020304" pitchFamily="18" charset="0"/>
                <a:cs typeface="Times New Roman" panose="02020603050405020304" pitchFamily="18" charset="0"/>
              </a:rPr>
              <a:t>Information Society – Indian Scenario</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92072"/>
            <a:ext cx="10515600" cy="5022376"/>
          </a:xfrm>
        </p:spPr>
        <p:txBody>
          <a:bodyPr>
            <a:normAutofit lnSpcReduction="10000"/>
          </a:bodyPr>
          <a:lstStyle/>
          <a:p>
            <a:r>
              <a:rPr lang="en-US" dirty="0"/>
              <a:t>One of the major initiatives taken by the DoE at this time was the establishment of Software Technology Parks (STPs).</a:t>
            </a:r>
          </a:p>
          <a:p>
            <a:r>
              <a:rPr lang="en-US" dirty="0"/>
              <a:t>The setting-up of STPs in the 1990s, state-based legislations such as the IT promotion policy established by the Government of Karnataka in 1997, along with IT policy formulated by the Government of Andhra Pradesh in 1999, played important roles in strengthening the environment for IT and IT services in India.</a:t>
            </a:r>
          </a:p>
          <a:p>
            <a:r>
              <a:rPr lang="en-US" dirty="0"/>
              <a:t>The fourth break point came in 1998 when the new government under Atal Bihari Vajpayee declared “IT as India’s tomorrow”, and took a number of proactive measures to promote software companies.</a:t>
            </a:r>
          </a:p>
          <a:p>
            <a:r>
              <a:rPr lang="en-US" dirty="0"/>
              <a:t>These measures were followed by the formulation of the IT bill, 2000, followed by an ITeS policy in 2002 by the Central Government.</a:t>
            </a:r>
          </a:p>
        </p:txBody>
      </p:sp>
    </p:spTree>
    <p:extLst>
      <p:ext uri="{BB962C8B-B14F-4D97-AF65-F5344CB8AC3E}">
        <p14:creationId xmlns:p14="http://schemas.microsoft.com/office/powerpoint/2010/main" val="4145566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8708"/>
          </a:xfrm>
        </p:spPr>
        <p:txBody>
          <a:bodyPr>
            <a:normAutofit/>
          </a:bodyPr>
          <a:lstStyle/>
          <a:p>
            <a:pPr algn="ctr"/>
            <a:r>
              <a:rPr lang="en-US" sz="4000" u="sng" dirty="0">
                <a:latin typeface="Times New Roman" panose="02020603050405020304" pitchFamily="18" charset="0"/>
                <a:cs typeface="Times New Roman" panose="02020603050405020304" pitchFamily="18" charset="0"/>
              </a:rPr>
              <a:t>Information Society – Indian Scenario</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14901"/>
            <a:ext cx="10515600" cy="4981433"/>
          </a:xfrm>
        </p:spPr>
        <p:txBody>
          <a:bodyPr>
            <a:normAutofit fontScale="92500" lnSpcReduction="10000"/>
          </a:bodyPr>
          <a:lstStyle/>
          <a:p>
            <a:r>
              <a:rPr lang="en-US" dirty="0"/>
              <a:t>Measures were taken to give a tax holiday on the export earnings of the Indian software services companies for ten years and import duty was exempted on computers and software packages imported for exporting software.</a:t>
            </a:r>
          </a:p>
          <a:p>
            <a:r>
              <a:rPr lang="en-US" dirty="0"/>
              <a:t>Multinational companies were welcomed to set up software development and Research and Development (R&amp;D) centers. </a:t>
            </a:r>
          </a:p>
          <a:p>
            <a:r>
              <a:rPr lang="en-US" dirty="0"/>
              <a:t>Software and services exports grew rapidly from USD 2 Billion in 1998 to USD 50 Billion in 2010.</a:t>
            </a:r>
          </a:p>
          <a:p>
            <a:r>
              <a:rPr lang="en-US" dirty="0"/>
              <a:t>Information </a:t>
            </a:r>
            <a:r>
              <a:rPr lang="en-US"/>
              <a:t>Technology contributed </a:t>
            </a:r>
            <a:r>
              <a:rPr lang="en-US" dirty="0"/>
              <a:t>6.4% of GDP in 2010 and was providing employment to 2.4 million software professionals.</a:t>
            </a:r>
          </a:p>
          <a:p>
            <a:r>
              <a:rPr lang="en-US" dirty="0"/>
              <a:t>Core, new technologies are focused on information processing. The technological change implies that both the raw material and the outcome of the process are information itself.</a:t>
            </a:r>
          </a:p>
        </p:txBody>
      </p:sp>
    </p:spTree>
    <p:extLst>
      <p:ext uri="{BB962C8B-B14F-4D97-AF65-F5344CB8AC3E}">
        <p14:creationId xmlns:p14="http://schemas.microsoft.com/office/powerpoint/2010/main" val="2958356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2254"/>
          </a:xfrm>
        </p:spPr>
        <p:txBody>
          <a:bodyPr>
            <a:normAutofit/>
          </a:bodyPr>
          <a:lstStyle/>
          <a:p>
            <a:pPr algn="ctr"/>
            <a:r>
              <a:rPr lang="en-US" sz="4000" u="sng" dirty="0">
                <a:latin typeface="Times New Roman" panose="02020603050405020304" pitchFamily="18" charset="0"/>
                <a:cs typeface="Times New Roman" panose="02020603050405020304" pitchFamily="18" charset="0"/>
              </a:rPr>
              <a:t>Information Society – Indian Scenario</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55821"/>
            <a:ext cx="10515600" cy="5149516"/>
          </a:xfrm>
        </p:spPr>
        <p:txBody>
          <a:bodyPr/>
          <a:lstStyle/>
          <a:p>
            <a:r>
              <a:rPr lang="en-US" sz="1800" dirty="0"/>
              <a:t>Software Industry in India is predominantly export-led business.</a:t>
            </a:r>
          </a:p>
          <a:p>
            <a:r>
              <a:rPr lang="en-US" sz="1800" dirty="0"/>
              <a:t>Bulk of the software exports come from six states – Karnataka, Tamilnadu, AP, Maharashtra, UP, Haryana.</a:t>
            </a:r>
          </a:p>
          <a:p>
            <a:r>
              <a:rPr lang="en-US" sz="1800" dirty="0"/>
              <a:t>Revenue in 1984 - $ 22 million.      </a:t>
            </a:r>
          </a:p>
          <a:p>
            <a:r>
              <a:rPr lang="en-US" sz="1800" dirty="0"/>
              <a:t>Revenue in 2011 - $ 76 Billion.</a:t>
            </a:r>
          </a:p>
          <a:p>
            <a:r>
              <a:rPr lang="en-US" sz="1800" dirty="0"/>
              <a:t>Revenue in 2015 - $ 146 Billion.</a:t>
            </a:r>
          </a:p>
          <a:p>
            <a:pPr marL="0" indent="0">
              <a:buNone/>
            </a:pPr>
            <a:endParaRPr lang="en-US" sz="1800" dirty="0"/>
          </a:p>
          <a:p>
            <a:endParaRPr lang="en-US" dirty="0"/>
          </a:p>
          <a:p>
            <a:endParaRPr lang="en-US" dirty="0"/>
          </a:p>
          <a:p>
            <a:endParaRPr lang="en-US" dirty="0"/>
          </a:p>
          <a:p>
            <a:pPr marL="0" indent="0">
              <a:buNone/>
            </a:pPr>
            <a:endParaRPr lang="en-US" dirty="0"/>
          </a:p>
          <a:p>
            <a:endParaRPr lang="en-US" dirty="0"/>
          </a:p>
        </p:txBody>
      </p:sp>
      <p:pic>
        <p:nvPicPr>
          <p:cNvPr id="8" name="Picture 7"/>
          <p:cNvPicPr/>
          <p:nvPr/>
        </p:nvPicPr>
        <p:blipFill rotWithShape="1">
          <a:blip r:embed="rId2"/>
          <a:srcRect l="30769" t="25086" r="12981" b="33010"/>
          <a:stretch/>
        </p:blipFill>
        <p:spPr bwMode="auto">
          <a:xfrm>
            <a:off x="1103798" y="3416967"/>
            <a:ext cx="8220676" cy="31883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8368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2254"/>
          </a:xfrm>
        </p:spPr>
        <p:txBody>
          <a:bodyPr>
            <a:normAutofit/>
          </a:bodyPr>
          <a:lstStyle/>
          <a:p>
            <a:pPr algn="ctr"/>
            <a:r>
              <a:rPr lang="en-US" sz="4000" u="sng" dirty="0">
                <a:latin typeface="Times New Roman" panose="02020603050405020304" pitchFamily="18" charset="0"/>
                <a:cs typeface="Times New Roman" panose="02020603050405020304" pitchFamily="18" charset="0"/>
              </a:rPr>
              <a:t>Information Society – Indian Scenario</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79884"/>
            <a:ext cx="10515600" cy="4920916"/>
          </a:xfrm>
        </p:spPr>
        <p:txBody>
          <a:bodyPr/>
          <a:lstStyle/>
          <a:p>
            <a:r>
              <a:rPr lang="en-US" dirty="0"/>
              <a:t>India is the world's largest sourcing destination for the information technology (IT) industry, accounting for approximately 67 per cent of the US$ 124-130 billion market.</a:t>
            </a:r>
          </a:p>
          <a:p>
            <a:r>
              <a:rPr lang="en-US" dirty="0"/>
              <a:t>More importantly, the industry has led the economic transformation of the country and altered the perception of India in the global economy. </a:t>
            </a:r>
          </a:p>
          <a:p>
            <a:r>
              <a:rPr lang="en-US" dirty="0"/>
              <a:t>India's cost competitiveness in providing IT services, which is approximately 3-4 times cheaper than the US, continues to be the mainstay of its Unique Selling Proposition (USP) in the global sourcing market.</a:t>
            </a:r>
          </a:p>
        </p:txBody>
      </p:sp>
    </p:spTree>
    <p:extLst>
      <p:ext uri="{BB962C8B-B14F-4D97-AF65-F5344CB8AC3E}">
        <p14:creationId xmlns:p14="http://schemas.microsoft.com/office/powerpoint/2010/main" val="3359992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8033"/>
          </a:xfrm>
        </p:spPr>
        <p:txBody>
          <a:bodyPr>
            <a:normAutofit/>
          </a:bodyPr>
          <a:lstStyle/>
          <a:p>
            <a:pPr algn="ctr"/>
            <a:r>
              <a:rPr lang="en-US" sz="4000" u="sng" dirty="0">
                <a:latin typeface="Times New Roman" panose="02020603050405020304" pitchFamily="18" charset="0"/>
                <a:cs typeface="Times New Roman" panose="02020603050405020304" pitchFamily="18" charset="0"/>
              </a:rPr>
              <a:t>Information Society – Indian Scenario</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55820"/>
            <a:ext cx="10515600" cy="4957011"/>
          </a:xfrm>
        </p:spPr>
        <p:txBody>
          <a:bodyPr>
            <a:normAutofit fontScale="77500" lnSpcReduction="20000"/>
          </a:bodyPr>
          <a:lstStyle/>
          <a:p>
            <a:r>
              <a:rPr lang="en-US" dirty="0"/>
              <a:t>The Indian IT sector is expected to grow at a rate of 12-14 per cent for FY2016-17 in constant currency terms. The sector is also expected triple its current annual revenue to reach US$ 350 billion by FY 2025.</a:t>
            </a:r>
          </a:p>
          <a:p>
            <a:r>
              <a:rPr lang="en-US" dirty="0"/>
              <a:t>India ranks third among global start-up ecosystems with more than 4,200 start-ups. (According to Boston Consulting Group (BCG) and Internet and Mobile Association of India (IAMAI))</a:t>
            </a:r>
          </a:p>
          <a:p>
            <a:r>
              <a:rPr lang="en-US" dirty="0"/>
              <a:t>Some of the major initiatives taken by the government to promote IT and ITeS sector in India are as follows:</a:t>
            </a:r>
          </a:p>
          <a:p>
            <a:r>
              <a:rPr lang="en-US" dirty="0"/>
              <a:t>Mr. Ravi Shankar Prasad, Minister of Electronics and Information Technology, announced plan to increase the number of common service centers or e-</a:t>
            </a:r>
            <a:r>
              <a:rPr lang="en-US" dirty="0" err="1"/>
              <a:t>Seva</a:t>
            </a:r>
            <a:r>
              <a:rPr lang="en-US" dirty="0"/>
              <a:t> centers to 250,000 from 150,000 currently to enable village level entrepreneurs to interact with national experts for guidance, besides serving as a e-services distribution point.</a:t>
            </a:r>
          </a:p>
          <a:p>
            <a:r>
              <a:rPr lang="en-US" dirty="0"/>
              <a:t>The Railway Ministry plans to give a digital push to the India Railways by introducing bar-coded tickets, Global Positioning System (GPS) based information systems inside coaches, integration of all facilities dealing with ticketing issues, Wi-Fi facilities at the stations, super-fast long-route train service for unreserved passengers among other developments, which will help to increase the passenger traffic.</a:t>
            </a:r>
          </a:p>
          <a:p>
            <a:pPr marL="0" indent="0">
              <a:buNone/>
            </a:pPr>
            <a:endParaRPr lang="en-US" dirty="0"/>
          </a:p>
          <a:p>
            <a:endParaRPr lang="en-US" dirty="0"/>
          </a:p>
        </p:txBody>
      </p:sp>
    </p:spTree>
    <p:extLst>
      <p:ext uri="{BB962C8B-B14F-4D97-AF65-F5344CB8AC3E}">
        <p14:creationId xmlns:p14="http://schemas.microsoft.com/office/powerpoint/2010/main" val="2138577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8349"/>
          </a:xfrm>
        </p:spPr>
        <p:txBody>
          <a:bodyPr>
            <a:normAutofit/>
          </a:bodyPr>
          <a:lstStyle/>
          <a:p>
            <a:pPr algn="ctr"/>
            <a:r>
              <a:rPr lang="en-US" sz="4000" u="sng" dirty="0">
                <a:latin typeface="Times New Roman" panose="02020603050405020304" pitchFamily="18" charset="0"/>
                <a:cs typeface="Times New Roman" panose="02020603050405020304" pitchFamily="18" charset="0"/>
              </a:rPr>
              <a:t>Information Society – Indian Scenario</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64104"/>
            <a:ext cx="10515600" cy="4824663"/>
          </a:xfrm>
        </p:spPr>
        <p:txBody>
          <a:bodyPr>
            <a:normAutofit fontScale="92500" lnSpcReduction="10000"/>
          </a:bodyPr>
          <a:lstStyle/>
          <a:p>
            <a:r>
              <a:rPr lang="en-US" dirty="0"/>
              <a:t>The e-Tourist Visa (e-TV) scheme has been extended to 37 more countries thereby taking the total count of countries under the scheme to 150 countries.</a:t>
            </a:r>
          </a:p>
          <a:p>
            <a:r>
              <a:rPr lang="en-US" dirty="0"/>
              <a:t>Department of Electronics &amp; Information Technology and M/s Canbank Venture Capital Fund Ltd plan to launch an Electronics Development Fund (EDF), which will be a 'Fund of Funds' to invest in 'Daughter Funds' which would provide risk capital to companies developing new technologies in the area of electronics, Nano-electronics and Information Technology (IT).</a:t>
            </a:r>
          </a:p>
          <a:p>
            <a:r>
              <a:rPr lang="en-US" dirty="0"/>
              <a:t>The Human Resource Development (HRD) Ministry has entered into a partnership with private companies, including Tata Motors Ltd, Tata Consultancy Services Ltd and real-estate firm Hubtown Ltd, to open three Indian Institutes of Information Technology (IIITs), through public-private partnership (PPP), at Nagpur, Ranchi and Pune.</a:t>
            </a:r>
          </a:p>
          <a:p>
            <a:pPr marL="0" indent="0">
              <a:buNone/>
            </a:pPr>
            <a:endParaRPr lang="en-US" dirty="0"/>
          </a:p>
        </p:txBody>
      </p:sp>
    </p:spTree>
    <p:extLst>
      <p:ext uri="{BB962C8B-B14F-4D97-AF65-F5344CB8AC3E}">
        <p14:creationId xmlns:p14="http://schemas.microsoft.com/office/powerpoint/2010/main" val="2413819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4286"/>
          </a:xfrm>
        </p:spPr>
        <p:txBody>
          <a:bodyPr>
            <a:normAutofit/>
          </a:bodyPr>
          <a:lstStyle/>
          <a:p>
            <a:pPr algn="ctr"/>
            <a:r>
              <a:rPr lang="en-US" sz="4000" u="sng" dirty="0">
                <a:latin typeface="Times New Roman" panose="02020603050405020304" pitchFamily="18" charset="0"/>
                <a:cs typeface="Times New Roman" panose="02020603050405020304" pitchFamily="18" charset="0"/>
              </a:rPr>
              <a:t>Information Society – Indian Scenario</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2074"/>
            <a:ext cx="10515600" cy="4764505"/>
          </a:xfrm>
        </p:spPr>
        <p:txBody>
          <a:bodyPr>
            <a:normAutofit fontScale="92500" lnSpcReduction="20000"/>
          </a:bodyPr>
          <a:lstStyle/>
          <a:p>
            <a:r>
              <a:rPr lang="en-US" dirty="0"/>
              <a:t>Government of India is planning to develop five incubation centers for 'Internet of Things' (IoT) start-ups, as a part of Prime Minister Mr. Narendra Modi's Digital India and Startup India campaign, with at least two centers to be set up in rural areas to develop solutions for smart agriculture.</a:t>
            </a:r>
          </a:p>
          <a:p>
            <a:r>
              <a:rPr lang="en-US" dirty="0"/>
              <a:t>The Government of India has launched the Digital India program to provide several government services to the people using IT and to integrate the government departments and the people of India. The adoption of key technologies across sectors spurred by the 'Digital India Initiative' could help boost India's Gross Domestic Product (GDP) by US$ 550 billion to US$ 1 trillion by 2025.</a:t>
            </a:r>
          </a:p>
          <a:p>
            <a:r>
              <a:rPr lang="en-US" dirty="0"/>
              <a:t>India and the US have agreed to jointly explore opportunities for collaboration on implementing India's ambitious Rs.1.13 trillion (US$ 16.58 billion) ‘Digital India Initiative’. The two sides also agreed to hold the US-India Information and Communication Technology (ICT) Working Group in India later this year. (2016)</a:t>
            </a:r>
          </a:p>
          <a:p>
            <a:endParaRPr lang="en-US" dirty="0"/>
          </a:p>
        </p:txBody>
      </p:sp>
    </p:spTree>
    <p:extLst>
      <p:ext uri="{BB962C8B-B14F-4D97-AF65-F5344CB8AC3E}">
        <p14:creationId xmlns:p14="http://schemas.microsoft.com/office/powerpoint/2010/main" val="3937374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0222"/>
          </a:xfrm>
        </p:spPr>
        <p:txBody>
          <a:bodyPr>
            <a:normAutofit/>
          </a:bodyPr>
          <a:lstStyle/>
          <a:p>
            <a:pPr algn="ctr"/>
            <a:r>
              <a:rPr lang="en-US" sz="4000" u="sng" dirty="0">
                <a:latin typeface="Times New Roman" panose="02020603050405020304" pitchFamily="18" charset="0"/>
                <a:cs typeface="Times New Roman" panose="02020603050405020304" pitchFamily="18" charset="0"/>
              </a:rPr>
              <a:t>Information Society – Indian Scenario</a:t>
            </a:r>
            <a:endParaRPr lang="en-US" sz="4000" dirty="0"/>
          </a:p>
        </p:txBody>
      </p:sp>
      <p:sp>
        <p:nvSpPr>
          <p:cNvPr id="3" name="Content Placeholder 2"/>
          <p:cNvSpPr>
            <a:spLocks noGrp="1"/>
          </p:cNvSpPr>
          <p:nvPr>
            <p:ph idx="1"/>
          </p:nvPr>
        </p:nvSpPr>
        <p:spPr>
          <a:xfrm>
            <a:off x="838200" y="1515979"/>
            <a:ext cx="10515600" cy="4660984"/>
          </a:xfrm>
        </p:spPr>
        <p:txBody>
          <a:bodyPr>
            <a:normAutofit fontScale="92500"/>
          </a:bodyPr>
          <a:lstStyle/>
          <a:p>
            <a:r>
              <a:rPr lang="en-US" dirty="0"/>
              <a:t>The Government of Telangana has begun construction of a technology incubator in Hyderabad—dubbed T-Hub—to reposition the city as a technology destination. </a:t>
            </a:r>
          </a:p>
          <a:p>
            <a:r>
              <a:rPr lang="en-US" dirty="0"/>
              <a:t>The state government is initially investing Rs.35 crore (US$ 5.14 million) to set up a 60,000 sq. ft. space, labelled the largest start-up incubator in the county, at the campus of International Institute of Information Technology-Hyderabad (IIIT-H). Once completed, the project is proposed to be the world’s biggest start-up incubator housing 1,000 start-ups.</a:t>
            </a:r>
          </a:p>
          <a:p>
            <a:r>
              <a:rPr lang="en-US" dirty="0"/>
              <a:t>The Department of Electronics and Information Technology (DeitY) plans to start a digital literacy programme, aimed at training over six crore Indians in the next three years (from 2016) to empower them for digital inclusion.</a:t>
            </a:r>
          </a:p>
          <a:p>
            <a:endParaRPr lang="en-US" dirty="0"/>
          </a:p>
        </p:txBody>
      </p:sp>
    </p:spTree>
    <p:extLst>
      <p:ext uri="{BB962C8B-B14F-4D97-AF65-F5344CB8AC3E}">
        <p14:creationId xmlns:p14="http://schemas.microsoft.com/office/powerpoint/2010/main" val="2827788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922"/>
          </a:xfrm>
        </p:spPr>
        <p:txBody>
          <a:bodyPr>
            <a:normAutofit/>
          </a:bodyPr>
          <a:lstStyle/>
          <a:p>
            <a:pPr algn="ctr"/>
            <a:r>
              <a:rPr lang="en-US" sz="4000" u="sng" dirty="0">
                <a:latin typeface="Times New Roman" panose="02020603050405020304" pitchFamily="18" charset="0"/>
                <a:cs typeface="Times New Roman" panose="02020603050405020304" pitchFamily="18" charset="0"/>
              </a:rPr>
              <a:t>Information Society</a:t>
            </a:r>
            <a:endParaRPr lang="en-US" sz="4000" u="sng" dirty="0"/>
          </a:p>
        </p:txBody>
      </p:sp>
      <p:sp>
        <p:nvSpPr>
          <p:cNvPr id="3" name="Content Placeholder 2"/>
          <p:cNvSpPr>
            <a:spLocks noGrp="1"/>
          </p:cNvSpPr>
          <p:nvPr>
            <p:ph idx="1"/>
          </p:nvPr>
        </p:nvSpPr>
        <p:spPr>
          <a:xfrm>
            <a:off x="838200" y="1385046"/>
            <a:ext cx="10515600" cy="5109883"/>
          </a:xfrm>
        </p:spPr>
        <p:txBody>
          <a:bodyPr>
            <a:normAutofit lnSpcReduction="10000"/>
          </a:bodyPr>
          <a:lstStyle/>
          <a:p>
            <a:pPr marL="0" indent="0" algn="ctr">
              <a:buNone/>
            </a:pPr>
            <a:r>
              <a:rPr lang="en-US" sz="1900" b="1" dirty="0">
                <a:latin typeface="Times New Roman" panose="02020603050405020304" pitchFamily="18" charset="0"/>
                <a:cs typeface="Times New Roman" panose="02020603050405020304" pitchFamily="18" charset="0"/>
              </a:rPr>
              <a:t>1. Technological Definition</a:t>
            </a:r>
          </a:p>
          <a:p>
            <a:r>
              <a:rPr lang="en-US" dirty="0"/>
              <a:t>Technological conceptions center on an array of innovations that have appeared since the late 1970s.</a:t>
            </a:r>
          </a:p>
          <a:p>
            <a:r>
              <a:rPr lang="en-US" dirty="0"/>
              <a:t>New technologies are one of the most visible indicators of new times, and so, are frequently taken to signal the coming of an information society.</a:t>
            </a:r>
          </a:p>
          <a:p>
            <a:r>
              <a:rPr lang="en-US" dirty="0"/>
              <a:t>These Include:</a:t>
            </a:r>
          </a:p>
          <a:p>
            <a:pPr marL="2400300" indent="-571500">
              <a:buFont typeface="+mj-lt"/>
              <a:buAutoNum type="romanLcPeriod"/>
            </a:pPr>
            <a:r>
              <a:rPr lang="en-US" sz="1600" b="1" dirty="0"/>
              <a:t>Cable and Satellite Television</a:t>
            </a:r>
          </a:p>
          <a:p>
            <a:pPr marL="2400300" indent="-571500">
              <a:buFont typeface="+mj-lt"/>
              <a:buAutoNum type="romanLcPeriod"/>
            </a:pPr>
            <a:r>
              <a:rPr lang="en-US" sz="1600" b="1" dirty="0"/>
              <a:t>Computer-to-Computer Communications</a:t>
            </a:r>
          </a:p>
          <a:p>
            <a:pPr marL="2400300" indent="-571500">
              <a:buFont typeface="+mj-lt"/>
              <a:buAutoNum type="romanLcPeriod"/>
            </a:pPr>
            <a:r>
              <a:rPr lang="en-US" sz="1600" b="1" dirty="0"/>
              <a:t>Personal Computers</a:t>
            </a:r>
          </a:p>
          <a:p>
            <a:pPr marL="2400300" indent="-571500">
              <a:buFont typeface="+mj-lt"/>
              <a:buAutoNum type="romanLcPeriod"/>
            </a:pPr>
            <a:r>
              <a:rPr lang="en-US" sz="1600" b="1" dirty="0"/>
              <a:t>New Office Technologies </a:t>
            </a:r>
          </a:p>
          <a:p>
            <a:pPr marL="2400300" indent="-571500">
              <a:buFont typeface="+mj-lt"/>
              <a:buAutoNum type="romanLcPeriod"/>
            </a:pPr>
            <a:r>
              <a:rPr lang="en-US" sz="1600" b="1" dirty="0"/>
              <a:t>Online Information Services</a:t>
            </a:r>
          </a:p>
          <a:p>
            <a:pPr marL="2400300" indent="-571500">
              <a:buFont typeface="+mj-lt"/>
              <a:buAutoNum type="romanLcPeriod"/>
            </a:pPr>
            <a:r>
              <a:rPr lang="en-US" sz="1600" b="1" dirty="0"/>
              <a:t>Mobile Phones </a:t>
            </a:r>
          </a:p>
          <a:p>
            <a:pPr marL="2400300" indent="-571500">
              <a:buFont typeface="+mj-lt"/>
              <a:buAutoNum type="romanLcPeriod"/>
            </a:pPr>
            <a:r>
              <a:rPr lang="en-US" sz="1600" b="1" dirty="0"/>
              <a:t>Mobile Internet and Social Networking</a:t>
            </a:r>
          </a:p>
        </p:txBody>
      </p:sp>
    </p:spTree>
    <p:extLst>
      <p:ext uri="{BB962C8B-B14F-4D97-AF65-F5344CB8AC3E}">
        <p14:creationId xmlns:p14="http://schemas.microsoft.com/office/powerpoint/2010/main" val="3628898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Information and Communication Technologies (ICT)</a:t>
            </a:r>
          </a:p>
        </p:txBody>
      </p:sp>
      <p:sp>
        <p:nvSpPr>
          <p:cNvPr id="3" name="Content Placeholder 2"/>
          <p:cNvSpPr>
            <a:spLocks noGrp="1"/>
          </p:cNvSpPr>
          <p:nvPr>
            <p:ph idx="1"/>
          </p:nvPr>
        </p:nvSpPr>
        <p:spPr>
          <a:xfrm>
            <a:off x="838200" y="1600199"/>
            <a:ext cx="10515600" cy="4576763"/>
          </a:xfrm>
        </p:spPr>
        <p:txBody>
          <a:bodyPr>
            <a:normAutofit lnSpcReduction="10000"/>
          </a:bodyPr>
          <a:lstStyle/>
          <a:p>
            <a:r>
              <a:rPr lang="en-US" dirty="0"/>
              <a:t>ICTs are inclusive of:</a:t>
            </a:r>
          </a:p>
          <a:p>
            <a:pPr marL="3143250" indent="-400050">
              <a:buFont typeface="+mj-lt"/>
              <a:buAutoNum type="romanLcPeriod"/>
            </a:pPr>
            <a:r>
              <a:rPr lang="en-US" sz="1800" dirty="0"/>
              <a:t>Computing;</a:t>
            </a:r>
          </a:p>
          <a:p>
            <a:pPr marL="3143250" indent="-400050">
              <a:buFont typeface="+mj-lt"/>
              <a:buAutoNum type="romanLcPeriod"/>
            </a:pPr>
            <a:r>
              <a:rPr lang="en-US" sz="1800" dirty="0"/>
              <a:t>Telecommunication;</a:t>
            </a:r>
          </a:p>
          <a:p>
            <a:pPr marL="3143250" indent="-400050">
              <a:buFont typeface="+mj-lt"/>
              <a:buAutoNum type="romanLcPeriod"/>
            </a:pPr>
            <a:r>
              <a:rPr lang="en-US" sz="1800" dirty="0"/>
              <a:t>Mobile Phones;</a:t>
            </a:r>
          </a:p>
          <a:p>
            <a:pPr marL="3143250" indent="-400050">
              <a:buFont typeface="+mj-lt"/>
              <a:buAutoNum type="romanLcPeriod"/>
            </a:pPr>
            <a:r>
              <a:rPr lang="en-US" sz="1800" dirty="0"/>
              <a:t>Digital Radio; and</a:t>
            </a:r>
          </a:p>
          <a:p>
            <a:pPr marL="3143250" indent="-400050">
              <a:buFont typeface="+mj-lt"/>
              <a:buAutoNum type="romanLcPeriod"/>
            </a:pPr>
            <a:r>
              <a:rPr lang="en-US" sz="1800" dirty="0"/>
              <a:t>Television.</a:t>
            </a:r>
          </a:p>
          <a:p>
            <a:r>
              <a:rPr lang="en-US" dirty="0"/>
              <a:t>ICTs are used to share, distribute, produce, gather, store, communicate and organize information in the context of social change and development.</a:t>
            </a:r>
          </a:p>
          <a:p>
            <a:r>
              <a:rPr lang="en-US" dirty="0"/>
              <a:t>Typically, ICTs are networking technologies that are mutually complementary  and that can be used to maximize the delivery of information and also use it in the context of development.</a:t>
            </a:r>
          </a:p>
        </p:txBody>
      </p:sp>
    </p:spTree>
    <p:extLst>
      <p:ext uri="{BB962C8B-B14F-4D97-AF65-F5344CB8AC3E}">
        <p14:creationId xmlns:p14="http://schemas.microsoft.com/office/powerpoint/2010/main" val="2845406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Information and Communication Technologies (ICT)</a:t>
            </a:r>
          </a:p>
        </p:txBody>
      </p:sp>
      <p:sp>
        <p:nvSpPr>
          <p:cNvPr id="3" name="Content Placeholder 2"/>
          <p:cNvSpPr>
            <a:spLocks noGrp="1"/>
          </p:cNvSpPr>
          <p:nvPr>
            <p:ph idx="1"/>
          </p:nvPr>
        </p:nvSpPr>
        <p:spPr>
          <a:xfrm>
            <a:off x="838200" y="1825624"/>
            <a:ext cx="10515600" cy="4527049"/>
          </a:xfrm>
        </p:spPr>
        <p:txBody>
          <a:bodyPr>
            <a:normAutofit lnSpcReduction="10000"/>
          </a:bodyPr>
          <a:lstStyle/>
          <a:p>
            <a:r>
              <a:rPr lang="en-US" dirty="0"/>
              <a:t>ICTs are used in a variety of ways around the globe in the context of social change and development.</a:t>
            </a:r>
          </a:p>
          <a:p>
            <a:r>
              <a:rPr lang="en-US" dirty="0"/>
              <a:t>ICTs usage:</a:t>
            </a:r>
          </a:p>
          <a:p>
            <a:pPr marL="2400300" indent="-571500">
              <a:buFont typeface="+mj-lt"/>
              <a:buAutoNum type="romanLcPeriod"/>
            </a:pPr>
            <a:r>
              <a:rPr lang="en-US" sz="1800" dirty="0"/>
              <a:t>Education;</a:t>
            </a:r>
          </a:p>
          <a:p>
            <a:pPr marL="2400300" indent="-571500">
              <a:buFont typeface="+mj-lt"/>
              <a:buAutoNum type="romanLcPeriod"/>
            </a:pPr>
            <a:r>
              <a:rPr lang="en-US" sz="1800" dirty="0"/>
              <a:t>Job Training;</a:t>
            </a:r>
          </a:p>
          <a:p>
            <a:pPr marL="2400300" indent="-571500">
              <a:buFont typeface="+mj-lt"/>
              <a:buAutoNum type="romanLcPeriod"/>
            </a:pPr>
            <a:r>
              <a:rPr lang="en-US" sz="1800" dirty="0"/>
              <a:t>e-governance;</a:t>
            </a:r>
          </a:p>
          <a:p>
            <a:pPr marL="2400300" indent="-571500">
              <a:buFont typeface="+mj-lt"/>
              <a:buAutoNum type="romanLcPeriod"/>
            </a:pPr>
            <a:r>
              <a:rPr lang="en-US" sz="1800" dirty="0"/>
              <a:t>Capacity-building;</a:t>
            </a:r>
          </a:p>
          <a:p>
            <a:pPr marL="2400300" indent="-571500">
              <a:buFont typeface="+mj-lt"/>
              <a:buAutoNum type="romanLcPeriod"/>
            </a:pPr>
            <a:r>
              <a:rPr lang="en-US" sz="1800" dirty="0"/>
              <a:t>Healthcare;</a:t>
            </a:r>
          </a:p>
          <a:p>
            <a:pPr marL="2400300" indent="-571500">
              <a:buFont typeface="+mj-lt"/>
              <a:buAutoNum type="romanLcPeriod"/>
            </a:pPr>
            <a:r>
              <a:rPr lang="en-US" sz="1800" dirty="0"/>
              <a:t>Business Services;</a:t>
            </a:r>
          </a:p>
          <a:p>
            <a:pPr marL="2400300" indent="-571500">
              <a:buFont typeface="+mj-lt"/>
              <a:buAutoNum type="romanLcPeriod"/>
            </a:pPr>
            <a:r>
              <a:rPr lang="en-US" sz="1800" dirty="0"/>
              <a:t>Behavioral Change;</a:t>
            </a:r>
          </a:p>
          <a:p>
            <a:pPr marL="2400300" indent="-571500">
              <a:buFont typeface="+mj-lt"/>
              <a:buAutoNum type="romanLcPeriod"/>
            </a:pPr>
            <a:r>
              <a:rPr lang="en-US" sz="1800" dirty="0"/>
              <a:t>Advocacy and Networking; and </a:t>
            </a:r>
          </a:p>
          <a:p>
            <a:pPr marL="2400300" indent="-571500">
              <a:buFont typeface="+mj-lt"/>
              <a:buAutoNum type="romanLcPeriod"/>
            </a:pPr>
            <a:r>
              <a:rPr lang="en-US" sz="1800" dirty="0"/>
              <a:t>Agricultural Development.</a:t>
            </a:r>
          </a:p>
        </p:txBody>
      </p:sp>
    </p:spTree>
    <p:extLst>
      <p:ext uri="{BB962C8B-B14F-4D97-AF65-F5344CB8AC3E}">
        <p14:creationId xmlns:p14="http://schemas.microsoft.com/office/powerpoint/2010/main" val="42380007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2254"/>
          </a:xfrm>
        </p:spPr>
        <p:txBody>
          <a:bodyPr>
            <a:normAutofit/>
          </a:bodyPr>
          <a:lstStyle/>
          <a:p>
            <a:pPr algn="ctr"/>
            <a:r>
              <a:rPr lang="en-US" sz="4000" dirty="0">
                <a:latin typeface="Times New Roman" panose="02020603050405020304" pitchFamily="18" charset="0"/>
                <a:cs typeface="Times New Roman" panose="02020603050405020304" pitchFamily="18" charset="0"/>
              </a:rPr>
              <a:t>ICT for Development (ICT4D)</a:t>
            </a:r>
          </a:p>
        </p:txBody>
      </p:sp>
      <p:sp>
        <p:nvSpPr>
          <p:cNvPr id="3" name="Content Placeholder 2"/>
          <p:cNvSpPr>
            <a:spLocks noGrp="1"/>
          </p:cNvSpPr>
          <p:nvPr>
            <p:ph idx="1"/>
          </p:nvPr>
        </p:nvSpPr>
        <p:spPr>
          <a:xfrm>
            <a:off x="838200" y="1383632"/>
            <a:ext cx="10515600" cy="4793331"/>
          </a:xfrm>
        </p:spPr>
        <p:txBody>
          <a:bodyPr>
            <a:normAutofit fontScale="92500" lnSpcReduction="10000"/>
          </a:bodyPr>
          <a:lstStyle/>
          <a:p>
            <a:pPr marL="0" indent="0" algn="ctr">
              <a:buNone/>
            </a:pPr>
            <a:r>
              <a:rPr lang="en-US" sz="1800" b="1" dirty="0">
                <a:latin typeface="Times New Roman" panose="02020603050405020304" pitchFamily="18" charset="0"/>
                <a:cs typeface="Times New Roman" panose="02020603050405020304" pitchFamily="18" charset="0"/>
              </a:rPr>
              <a:t>Key Assumptions related to ICT4D</a:t>
            </a:r>
          </a:p>
          <a:p>
            <a:r>
              <a:rPr lang="en-US" dirty="0">
                <a:cs typeface="Times New Roman" panose="02020603050405020304" pitchFamily="18" charset="0"/>
              </a:rPr>
              <a:t>ICTs are seen as potent means to close the knowledge gap in the societies.</a:t>
            </a:r>
          </a:p>
          <a:p>
            <a:r>
              <a:rPr lang="en-US" dirty="0">
                <a:cs typeface="Times New Roman" panose="02020603050405020304" pitchFamily="18" charset="0"/>
              </a:rPr>
              <a:t>ICTs can help leapfrog a country that had not had the benefit of going through the stages of growth that have characterized many of the so-called developed societies and into the knowledge economy.</a:t>
            </a:r>
          </a:p>
          <a:p>
            <a:r>
              <a:rPr lang="en-US" dirty="0">
                <a:cs typeface="Times New Roman" panose="02020603050405020304" pitchFamily="18" charset="0"/>
              </a:rPr>
              <a:t>The accent is -  </a:t>
            </a:r>
          </a:p>
          <a:p>
            <a:pPr marL="2400300" indent="-571500">
              <a:buFont typeface="+mj-lt"/>
              <a:buAutoNum type="romanLcPeriod"/>
            </a:pPr>
            <a:r>
              <a:rPr lang="en-US" sz="2000" dirty="0">
                <a:cs typeface="Times New Roman" panose="02020603050405020304" pitchFamily="18" charset="0"/>
              </a:rPr>
              <a:t>On the need to build the necessary infrastructure; </a:t>
            </a:r>
          </a:p>
          <a:p>
            <a:pPr marL="2400300" indent="-571500">
              <a:buFont typeface="+mj-lt"/>
              <a:buAutoNum type="romanLcPeriod"/>
            </a:pPr>
            <a:r>
              <a:rPr lang="en-US" sz="2000" dirty="0">
                <a:cs typeface="Times New Roman" panose="02020603050405020304" pitchFamily="18" charset="0"/>
              </a:rPr>
              <a:t>Liberalize the economy;</a:t>
            </a:r>
          </a:p>
          <a:p>
            <a:pPr marL="2400300" indent="-571500">
              <a:buFont typeface="+mj-lt"/>
              <a:buAutoNum type="romanLcPeriod"/>
            </a:pPr>
            <a:r>
              <a:rPr lang="en-US" sz="2000" dirty="0">
                <a:cs typeface="Times New Roman" panose="02020603050405020304" pitchFamily="18" charset="0"/>
              </a:rPr>
              <a:t>Strengthen the intellectual property regime; and</a:t>
            </a:r>
          </a:p>
          <a:p>
            <a:pPr marL="2400300" indent="-571500">
              <a:buFont typeface="+mj-lt"/>
              <a:buAutoNum type="romanLcPeriod"/>
            </a:pPr>
            <a:r>
              <a:rPr lang="en-US" sz="2000" dirty="0">
                <a:cs typeface="Times New Roman" panose="02020603050405020304" pitchFamily="18" charset="0"/>
              </a:rPr>
              <a:t>Computerize every sector – from government to manufacturing.</a:t>
            </a:r>
          </a:p>
          <a:p>
            <a:r>
              <a:rPr lang="en-US" dirty="0">
                <a:cs typeface="Times New Roman" panose="02020603050405020304" pitchFamily="18" charset="0"/>
              </a:rPr>
              <a:t>This would enable the developing countries to connect to the global knowledge economy.</a:t>
            </a:r>
          </a:p>
        </p:txBody>
      </p:sp>
    </p:spTree>
    <p:extLst>
      <p:ext uri="{BB962C8B-B14F-4D97-AF65-F5344CB8AC3E}">
        <p14:creationId xmlns:p14="http://schemas.microsoft.com/office/powerpoint/2010/main" val="3626788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ICT for Development (ICT4D)</a:t>
            </a:r>
            <a:endParaRPr lang="en-US" sz="4000" dirty="0"/>
          </a:p>
        </p:txBody>
      </p:sp>
      <p:sp>
        <p:nvSpPr>
          <p:cNvPr id="3" name="Content Placeholder 2"/>
          <p:cNvSpPr>
            <a:spLocks noGrp="1"/>
          </p:cNvSpPr>
          <p:nvPr>
            <p:ph idx="1"/>
          </p:nvPr>
        </p:nvSpPr>
        <p:spPr>
          <a:xfrm>
            <a:off x="838200" y="1690688"/>
            <a:ext cx="10515600" cy="4661986"/>
          </a:xfrm>
        </p:spPr>
        <p:txBody>
          <a:bodyPr>
            <a:normAutofit lnSpcReduction="10000"/>
          </a:bodyPr>
          <a:lstStyle/>
          <a:p>
            <a:r>
              <a:rPr lang="en-US" dirty="0"/>
              <a:t>The technological innovation and its applications will help bridge the digital divide. This is sort of a belief that the ICTs act as ‘magic bullets’, transforming everything in its path, a panacea for the world’s many problems.</a:t>
            </a:r>
          </a:p>
          <a:p>
            <a:r>
              <a:rPr lang="en-US" dirty="0"/>
              <a:t>There is also a widely held view that the lack of information or information poverty is a reason for under-development. This scarcity of information can be plugged via the deployment of ICTs.</a:t>
            </a:r>
          </a:p>
          <a:p>
            <a:r>
              <a:rPr lang="en-US" dirty="0"/>
              <a:t>ICTs strengthen productivity across multiple sectors and evidence suggests that this is what is required to transform moribund economies into dynamic ones.</a:t>
            </a:r>
          </a:p>
          <a:p>
            <a:r>
              <a:rPr lang="en-US" dirty="0"/>
              <a:t>ICTs will turn on ‘disintermediation’ and thus connect people directly with information.</a:t>
            </a:r>
          </a:p>
        </p:txBody>
      </p:sp>
    </p:spTree>
    <p:extLst>
      <p:ext uri="{BB962C8B-B14F-4D97-AF65-F5344CB8AC3E}">
        <p14:creationId xmlns:p14="http://schemas.microsoft.com/office/powerpoint/2010/main" val="4028140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1662"/>
          </a:xfrm>
        </p:spPr>
        <p:txBody>
          <a:bodyPr>
            <a:normAutofit fontScale="90000"/>
          </a:bodyPr>
          <a:lstStyle/>
          <a:p>
            <a:pPr algn="ctr"/>
            <a:r>
              <a:rPr lang="en-US" sz="4000" u="sng" dirty="0">
                <a:latin typeface="Times New Roman" panose="02020603050405020304" pitchFamily="18" charset="0"/>
                <a:cs typeface="Times New Roman" panose="02020603050405020304" pitchFamily="18" charset="0"/>
              </a:rPr>
              <a:t>Information Society</a:t>
            </a:r>
            <a:br>
              <a:rPr lang="en-US" sz="4000" u="sng" dirty="0">
                <a:latin typeface="Times New Roman" panose="02020603050405020304" pitchFamily="18" charset="0"/>
                <a:cs typeface="Times New Roman" panose="02020603050405020304" pitchFamily="18" charset="0"/>
              </a:rPr>
            </a:br>
            <a:endParaRPr lang="en-US" sz="4000" dirty="0"/>
          </a:p>
        </p:txBody>
      </p:sp>
      <p:sp>
        <p:nvSpPr>
          <p:cNvPr id="3" name="Content Placeholder 2"/>
          <p:cNvSpPr>
            <a:spLocks noGrp="1"/>
          </p:cNvSpPr>
          <p:nvPr>
            <p:ph idx="1"/>
          </p:nvPr>
        </p:nvSpPr>
        <p:spPr>
          <a:xfrm>
            <a:off x="838200" y="1196788"/>
            <a:ext cx="10515600" cy="4980175"/>
          </a:xfrm>
        </p:spPr>
        <p:txBody>
          <a:bodyPr/>
          <a:lstStyle/>
          <a:p>
            <a:r>
              <a:rPr lang="en-US" dirty="0"/>
              <a:t>Such a volume of technological innovations must lead to a reconstitution of the social world because its impact is so profound.</a:t>
            </a:r>
          </a:p>
          <a:p>
            <a:r>
              <a:rPr lang="en-US" dirty="0"/>
              <a:t>It is possible to identify two periods during which new technologies were of such consequence that they were thought to be bringing about systemic social change.</a:t>
            </a:r>
          </a:p>
          <a:p>
            <a:r>
              <a:rPr lang="en-US" dirty="0"/>
              <a:t>The first is the late 1970s and early 1980s; the second phase and the more recent one being the mid-1990s where the merging of information and communications technologies (ICTs) is of such consequence that we are being ushered into a new sort of society.</a:t>
            </a:r>
          </a:p>
        </p:txBody>
      </p:sp>
    </p:spTree>
    <p:extLst>
      <p:ext uri="{BB962C8B-B14F-4D97-AF65-F5344CB8AC3E}">
        <p14:creationId xmlns:p14="http://schemas.microsoft.com/office/powerpoint/2010/main" val="372615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2959"/>
          </a:xfrm>
        </p:spPr>
        <p:txBody>
          <a:bodyPr>
            <a:normAutofit/>
          </a:bodyPr>
          <a:lstStyle/>
          <a:p>
            <a:pPr algn="ctr"/>
            <a:r>
              <a:rPr lang="en-US" sz="4000" u="sng" dirty="0">
                <a:latin typeface="Times New Roman" panose="02020603050405020304" pitchFamily="18" charset="0"/>
                <a:cs typeface="Times New Roman" panose="02020603050405020304" pitchFamily="18" charset="0"/>
              </a:rPr>
              <a:t>Information Society</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28084"/>
            <a:ext cx="10515600" cy="5274422"/>
          </a:xfrm>
        </p:spPr>
        <p:txBody>
          <a:bodyPr>
            <a:normAutofit fontScale="92500" lnSpcReduction="10000"/>
          </a:bodyPr>
          <a:lstStyle/>
          <a:p>
            <a:r>
              <a:rPr lang="en-US" dirty="0"/>
              <a:t>Computer communications - e-mail, data and text communications, online information exchange, etc. made everybody realize the future is being born in the so-called </a:t>
            </a:r>
            <a:r>
              <a:rPr lang="en-US" i="1" dirty="0"/>
              <a:t>information superhighways.</a:t>
            </a:r>
          </a:p>
          <a:p>
            <a:r>
              <a:rPr lang="en-US" dirty="0"/>
              <a:t>The spread of national, international and genuinely global information exchanges between and within banks, corporations, governments, universities and voluntary bodies indicates a similar trend towards the establishment of a technological infrastructure that allows instant computer communications at any time of day in any place that is suitably equipped.</a:t>
            </a:r>
          </a:p>
          <a:p>
            <a:r>
              <a:rPr lang="en-US" dirty="0"/>
              <a:t>Researchers contend that ICTs represent the establishment of a new epoch which will be uncomfortable during its earlier phases, but over the longer term will be economically beneficial.</a:t>
            </a:r>
          </a:p>
          <a:p>
            <a:r>
              <a:rPr lang="en-US" dirty="0"/>
              <a:t>This ‘techno-economic paradigm’ constitutes the ‘Information Age’. But new technologies alone would not make up for an ‘Information Society’.</a:t>
            </a:r>
          </a:p>
        </p:txBody>
      </p:sp>
    </p:spTree>
    <p:extLst>
      <p:ext uri="{BB962C8B-B14F-4D97-AF65-F5344CB8AC3E}">
        <p14:creationId xmlns:p14="http://schemas.microsoft.com/office/powerpoint/2010/main" val="436336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004"/>
          </a:xfrm>
        </p:spPr>
        <p:txBody>
          <a:bodyPr>
            <a:normAutofit/>
          </a:bodyPr>
          <a:lstStyle/>
          <a:p>
            <a:pPr algn="ctr"/>
            <a:r>
              <a:rPr lang="en-US" sz="4000" u="sng" dirty="0">
                <a:latin typeface="Times New Roman" panose="02020603050405020304" pitchFamily="18" charset="0"/>
                <a:cs typeface="Times New Roman" panose="02020603050405020304" pitchFamily="18" charset="0"/>
              </a:rPr>
              <a:t>Information Society</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37130"/>
            <a:ext cx="10515600" cy="5244352"/>
          </a:xfrm>
        </p:spPr>
        <p:txBody>
          <a:bodyPr>
            <a:normAutofit fontScale="92500" lnSpcReduction="20000"/>
          </a:bodyPr>
          <a:lstStyle/>
          <a:p>
            <a:pPr marL="0" indent="0" algn="ctr">
              <a:buNone/>
            </a:pPr>
            <a:r>
              <a:rPr lang="en-US" sz="1900" b="1" dirty="0">
                <a:latin typeface="Times New Roman" panose="02020603050405020304" pitchFamily="18" charset="0"/>
                <a:cs typeface="Times New Roman" panose="02020603050405020304" pitchFamily="18" charset="0"/>
              </a:rPr>
              <a:t>2. Occupational Definition</a:t>
            </a:r>
          </a:p>
          <a:p>
            <a:r>
              <a:rPr lang="en-US" dirty="0"/>
              <a:t>This is the approach most favoured by sociologists.</a:t>
            </a:r>
          </a:p>
          <a:p>
            <a:r>
              <a:rPr lang="en-US" dirty="0"/>
              <a:t>Here the occupational structure is examined over time and patterns of change observed.</a:t>
            </a:r>
          </a:p>
          <a:p>
            <a:r>
              <a:rPr lang="en-US" dirty="0"/>
              <a:t>we would have achieved an information society when the preponderance of occupations is found in information work. </a:t>
            </a:r>
          </a:p>
          <a:p>
            <a:r>
              <a:rPr lang="en-US" dirty="0"/>
              <a:t>The decline of manufacturing employment and the rise of service sector employment is interpreted as the loss of manual jobs and its replacement with white-collar work. Since the raw material of non-manual labour is information, substantial increases in such informational work can be said to announce the arrival of an information society.</a:t>
            </a:r>
          </a:p>
          <a:p>
            <a:r>
              <a:rPr lang="en-US" dirty="0"/>
              <a:t>Examples: North America, Japan, Europe and Australia.</a:t>
            </a:r>
          </a:p>
          <a:p>
            <a:r>
              <a:rPr lang="en-US" dirty="0"/>
              <a:t>On these grounds alone it would seem plausible to argue that we inhabit an information society, since the predominant group [of occupations] consists of information workers.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385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6134"/>
          </a:xfrm>
        </p:spPr>
        <p:txBody>
          <a:bodyPr>
            <a:normAutofit/>
          </a:bodyPr>
          <a:lstStyle/>
          <a:p>
            <a:pPr algn="ctr"/>
            <a:r>
              <a:rPr lang="en-US" sz="4000" u="sng" dirty="0">
                <a:latin typeface="Times New Roman" panose="02020603050405020304" pitchFamily="18" charset="0"/>
                <a:cs typeface="Times New Roman" panose="02020603050405020304" pitchFamily="18" charset="0"/>
              </a:rPr>
              <a:t>Information Society</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19518"/>
            <a:ext cx="10515600" cy="4733364"/>
          </a:xfrm>
        </p:spPr>
        <p:txBody>
          <a:bodyPr>
            <a:normAutofit/>
          </a:bodyPr>
          <a:lstStyle/>
          <a:p>
            <a:r>
              <a:rPr lang="en-US" dirty="0"/>
              <a:t>A focus on occupational change is one which stresses the transformative power of information itself rather than that of technologies.</a:t>
            </a:r>
          </a:p>
          <a:p>
            <a:r>
              <a:rPr lang="en-US" dirty="0"/>
              <a:t>This means that information is what is drawn upon and generated in occupations or embodied in people through their education and experiences.</a:t>
            </a:r>
          </a:p>
          <a:p>
            <a:r>
              <a:rPr lang="en-US" dirty="0"/>
              <a:t>‘Thinking smart’, being ‘inventive’, and having the capacity to develop and exploit ‘networks’ is actually the key to the new economy.</a:t>
            </a:r>
          </a:p>
          <a:p>
            <a:r>
              <a:rPr lang="en-US" dirty="0"/>
              <a:t>Wealth production comes, not from physical effort, but from ideas, knowledge, skills, talent and creativity.</a:t>
            </a:r>
          </a:p>
        </p:txBody>
      </p:sp>
    </p:spTree>
    <p:extLst>
      <p:ext uri="{BB962C8B-B14F-4D97-AF65-F5344CB8AC3E}">
        <p14:creationId xmlns:p14="http://schemas.microsoft.com/office/powerpoint/2010/main" val="2561538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3028"/>
          </a:xfrm>
        </p:spPr>
        <p:txBody>
          <a:bodyPr>
            <a:normAutofit/>
          </a:bodyPr>
          <a:lstStyle/>
          <a:p>
            <a:pPr algn="ctr"/>
            <a:r>
              <a:rPr lang="en-US" sz="4000" u="sng" dirty="0">
                <a:latin typeface="Times New Roman" panose="02020603050405020304" pitchFamily="18" charset="0"/>
                <a:cs typeface="Times New Roman" panose="02020603050405020304" pitchFamily="18" charset="0"/>
              </a:rPr>
              <a:t>Information Society</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9859"/>
            <a:ext cx="10515600" cy="4617104"/>
          </a:xfrm>
        </p:spPr>
        <p:txBody>
          <a:bodyPr>
            <a:normAutofit lnSpcReduction="10000"/>
          </a:bodyPr>
          <a:lstStyle/>
          <a:p>
            <a:r>
              <a:rPr lang="en-US" dirty="0"/>
              <a:t>This pursuit of a quantitative measure of information work disguises the possibility that the growth of certain types of information occupation may have particularly important consequences for social life.</a:t>
            </a:r>
          </a:p>
          <a:p>
            <a:r>
              <a:rPr lang="en-US" dirty="0"/>
              <a:t>This distinction seeks to characterise an information society in terms of the rise to prominence of an elite ‘techno-structure’ which wields ‘organised knowledge’.</a:t>
            </a:r>
          </a:p>
          <a:p>
            <a:r>
              <a:rPr lang="en-US" dirty="0"/>
              <a:t>Since, counting the number of ‘information workers’ in a society tells us nothing about the hierarchies – and associated variations in power and esteem. (A Technocrat and a A/C Technician – even though they both are information </a:t>
            </a:r>
            <a:r>
              <a:rPr lang="en-US"/>
              <a:t>workers; and </a:t>
            </a:r>
            <a:r>
              <a:rPr lang="en-US" dirty="0"/>
              <a:t>social workers would be classified with ICT engineers as ‘information workers’.)</a:t>
            </a:r>
          </a:p>
          <a:p>
            <a:endParaRPr lang="en-US" dirty="0"/>
          </a:p>
          <a:p>
            <a:endParaRPr lang="en-US" dirty="0"/>
          </a:p>
        </p:txBody>
      </p:sp>
    </p:spTree>
    <p:extLst>
      <p:ext uri="{BB962C8B-B14F-4D97-AF65-F5344CB8AC3E}">
        <p14:creationId xmlns:p14="http://schemas.microsoft.com/office/powerpoint/2010/main" val="4181063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9581"/>
          </a:xfrm>
        </p:spPr>
        <p:txBody>
          <a:bodyPr/>
          <a:lstStyle/>
          <a:p>
            <a:pPr algn="ctr"/>
            <a:r>
              <a:rPr lang="en-US" u="sng" dirty="0">
                <a:latin typeface="Times New Roman" panose="02020603050405020304" pitchFamily="18" charset="0"/>
                <a:cs typeface="Times New Roman" panose="02020603050405020304" pitchFamily="18" charset="0"/>
              </a:rPr>
              <a:t>Information Society</a:t>
            </a:r>
            <a:endParaRPr lang="en-US" dirty="0"/>
          </a:p>
        </p:txBody>
      </p:sp>
      <p:sp>
        <p:nvSpPr>
          <p:cNvPr id="3" name="Content Placeholder 2"/>
          <p:cNvSpPr>
            <a:spLocks noGrp="1"/>
          </p:cNvSpPr>
          <p:nvPr>
            <p:ph idx="1"/>
          </p:nvPr>
        </p:nvSpPr>
        <p:spPr>
          <a:xfrm>
            <a:off x="838200" y="1452282"/>
            <a:ext cx="10515600" cy="4724681"/>
          </a:xfrm>
        </p:spPr>
        <p:txBody>
          <a:bodyPr>
            <a:normAutofit fontScale="92500" lnSpcReduction="10000"/>
          </a:bodyPr>
          <a:lstStyle/>
          <a:p>
            <a:pPr marL="0" indent="0" algn="ctr">
              <a:buNone/>
            </a:pPr>
            <a:r>
              <a:rPr lang="en-US" sz="1900" b="1" dirty="0">
                <a:latin typeface="Times New Roman" panose="02020603050405020304" pitchFamily="18" charset="0"/>
                <a:cs typeface="Times New Roman" panose="02020603050405020304" pitchFamily="18" charset="0"/>
              </a:rPr>
              <a:t>3. Spatial Definition</a:t>
            </a:r>
          </a:p>
          <a:p>
            <a:r>
              <a:rPr lang="en-US" dirty="0"/>
              <a:t>This conception of the information society, while it does draw on economics and sociology, has at its core the geographer’s stress on space.</a:t>
            </a:r>
          </a:p>
          <a:p>
            <a:r>
              <a:rPr lang="en-US" dirty="0"/>
              <a:t>Here the major emphasis is on information networks which connect locations and in consequence can have profound effects on the organisation of time and space.</a:t>
            </a:r>
          </a:p>
          <a:p>
            <a:r>
              <a:rPr lang="en-US" dirty="0"/>
              <a:t>It has become an especially popular index of the information society in recent years as information networks have become prominent features of social organisation.</a:t>
            </a:r>
          </a:p>
          <a:p>
            <a:r>
              <a:rPr lang="en-US" dirty="0"/>
              <a:t>Increasingly we are all connected to networks of one sort or another – and networks themselves are expanding their reach and capabilities in an exponential manner.</a:t>
            </a:r>
          </a:p>
        </p:txBody>
      </p:sp>
    </p:spTree>
    <p:extLst>
      <p:ext uri="{BB962C8B-B14F-4D97-AF65-F5344CB8AC3E}">
        <p14:creationId xmlns:p14="http://schemas.microsoft.com/office/powerpoint/2010/main" val="1347533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4177</TotalTime>
  <Words>3927</Words>
  <Application>Microsoft Office PowerPoint</Application>
  <PresentationFormat>Widescreen</PresentationFormat>
  <Paragraphs>202</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Times New Roman</vt:lpstr>
      <vt:lpstr>Office Theme</vt:lpstr>
      <vt:lpstr>Information and Communication Technologies</vt:lpstr>
      <vt:lpstr>Information Society</vt:lpstr>
      <vt:lpstr>Information Society</vt:lpstr>
      <vt:lpstr>Information Society </vt:lpstr>
      <vt:lpstr>Information Society</vt:lpstr>
      <vt:lpstr>Information Society</vt:lpstr>
      <vt:lpstr>Information Society</vt:lpstr>
      <vt:lpstr>Information Society</vt:lpstr>
      <vt:lpstr>Information Society</vt:lpstr>
      <vt:lpstr>Information Society</vt:lpstr>
      <vt:lpstr>Information Society</vt:lpstr>
      <vt:lpstr>Information Society</vt:lpstr>
      <vt:lpstr>Information Society</vt:lpstr>
      <vt:lpstr>Information Society</vt:lpstr>
      <vt:lpstr>Information Society</vt:lpstr>
      <vt:lpstr>Information Society</vt:lpstr>
      <vt:lpstr>Information Society – Indian Scenario</vt:lpstr>
      <vt:lpstr>Information Society – Indian Scenario</vt:lpstr>
      <vt:lpstr>Information Society – Indian Scenario</vt:lpstr>
      <vt:lpstr>Information Society – Indian Scenario</vt:lpstr>
      <vt:lpstr>Information Society – Indian Scenario</vt:lpstr>
      <vt:lpstr>Information Society – Indian Scenario</vt:lpstr>
      <vt:lpstr>Information Society – Indian Scenario</vt:lpstr>
      <vt:lpstr>Information Society – Indian Scenario</vt:lpstr>
      <vt:lpstr>Information Society – Indian Scenario</vt:lpstr>
      <vt:lpstr>Information Society – Indian Scenario</vt:lpstr>
      <vt:lpstr>Information Society – Indian Scenario</vt:lpstr>
      <vt:lpstr>Information Society – Indian Scenario</vt:lpstr>
      <vt:lpstr>Information Society – Indian Scenario</vt:lpstr>
      <vt:lpstr>Information and Communication Technologies (ICT)</vt:lpstr>
      <vt:lpstr>Information and Communication Technologies (ICT)</vt:lpstr>
      <vt:lpstr>ICT for Development (ICT4D)</vt:lpstr>
      <vt:lpstr>ICT for Development (ICT4D)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and Communication Technologies</dc:title>
  <dc:creator>mahe</dc:creator>
  <cp:lastModifiedBy>mahe</cp:lastModifiedBy>
  <cp:revision>107</cp:revision>
  <dcterms:created xsi:type="dcterms:W3CDTF">2016-09-06T17:21:52Z</dcterms:created>
  <dcterms:modified xsi:type="dcterms:W3CDTF">2016-10-07T04:43:22Z</dcterms:modified>
</cp:coreProperties>
</file>