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3561EF1-8DFE-4CF2-8F59-46EAE3344941}">
  <a:tblStyle styleId="{23561EF1-8DFE-4CF2-8F59-46EAE334494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11" Type="http://schemas.openxmlformats.org/officeDocument/2006/relationships/slide" Target="slides/slide6.xml"/><Relationship Id="rId22" Type="http://schemas.openxmlformats.org/officeDocument/2006/relationships/font" Target="fonts/Ubuntu-boldItalic.fntdata"/><Relationship Id="rId10" Type="http://schemas.openxmlformats.org/officeDocument/2006/relationships/slide" Target="slides/slide5.xml"/><Relationship Id="rId21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Advanced Encryption Standards</a:t>
            </a:r>
          </a:p>
          <a:p>
            <a:pPr lvl="0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(AES) Extensions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96675" y="38324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Siddhartha Valluri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Sri vivek Immadisetty</a:t>
            </a: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217075"/>
            <a:ext cx="8520600" cy="48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AddRoundKeys():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chemeClr val="dk1"/>
                </a:solidFill>
              </a:rPr>
              <a:t>In this step, Round keys are used to generate a new matrix that is formed by XORing the state array with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950" y="1621175"/>
            <a:ext cx="5800200" cy="34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362700"/>
            <a:ext cx="8520600" cy="42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AES decryption process: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is similar to the encryption process, but does in reverse order.</a:t>
            </a:r>
          </a:p>
          <a:p>
            <a:pPr indent="-317500" lvl="0" marL="457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inverse ShiftRows()</a:t>
            </a:r>
          </a:p>
          <a:p>
            <a:pPr indent="-317500" lvl="0" marL="457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Inverse SubBytes()</a:t>
            </a:r>
          </a:p>
          <a:p>
            <a:pPr indent="-317500" lvl="0" marL="457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AddRoundKey()</a:t>
            </a:r>
          </a:p>
          <a:p>
            <a:pPr indent="-317500" lvl="0" marL="457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Inverse MixColumns()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75525" y="10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Security: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743775"/>
            <a:ext cx="8520600" cy="411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AES was designed to face any kind of attack. Some of the attacks that have been tested: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AES is more secure because of its larger key size.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Of all attacks till date, known attacks were on 7/8/9 rounds for 128/192/256-bit keys respectively.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key sizes in decimal terms are: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Ubuntu"/>
              <a:buAutoNum type="alphaLcPeriod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3.4 x 10</a:t>
            </a:r>
            <a:r>
              <a:rPr baseline="30000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38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possible 128-bit keys,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Ubuntu"/>
              <a:buAutoNum type="alphaLcPeriod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6.2 x 10</a:t>
            </a:r>
            <a:r>
              <a:rPr baseline="30000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57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possible 192-bit keys,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Ubuntu"/>
              <a:buAutoNum type="alphaLcPeriod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1.1 x 10</a:t>
            </a:r>
            <a:r>
              <a:rPr baseline="30000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77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possible 256-bit keys,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And it is said that it takes 149 trillion years to break the 128-bit AES key.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210325" y="2011300"/>
            <a:ext cx="4315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About AES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AES encryption process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AES decryption process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Security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Performance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About AES: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AES is a secure block cipher of block length 128 bits.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secure, reliable and efficient.</a:t>
            </a:r>
          </a:p>
          <a:p>
            <a:pPr indent="-228600" lvl="0" marL="4572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implement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part of AES is it uses the same key for both encryption and decryption.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has keys of sizes 128,192 and 256 bits to process the data blocks of 128 bits.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Encryption and decryption have 10/12/14 rounds for processing of 128/192/256 bits respectively.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last round of encryption/decryption does not have the mixColumns()/InvmixColumns() step.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title"/>
          </p:nvPr>
        </p:nvSpPr>
        <p:spPr>
          <a:xfrm>
            <a:off x="311700" y="199025"/>
            <a:ext cx="8520600" cy="5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AES Encryption process: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0" y="1035225"/>
            <a:ext cx="8967074" cy="38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25150"/>
            <a:ext cx="8520600" cy="469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Key Schedule/key expansion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chemeClr val="dk1"/>
                </a:solidFill>
              </a:rPr>
              <a:t>We have to create round keys for each round, which is done using key-expansion process. If number of rounds is N</a:t>
            </a:r>
            <a:r>
              <a:rPr baseline="-25000" lang="en" sz="1400">
                <a:solidFill>
                  <a:schemeClr val="dk1"/>
                </a:solidFill>
              </a:rPr>
              <a:t>r </a:t>
            </a:r>
            <a:r>
              <a:rPr b="1"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</a:rPr>
              <a:t>key-expansion creates N</a:t>
            </a:r>
            <a:r>
              <a:rPr baseline="-25000" lang="en" sz="1400">
                <a:solidFill>
                  <a:schemeClr val="dk1"/>
                </a:solidFill>
              </a:rPr>
              <a:t>r</a:t>
            </a:r>
            <a:r>
              <a:rPr lang="en" sz="1400">
                <a:solidFill>
                  <a:schemeClr val="dk1"/>
                </a:solidFill>
              </a:rPr>
              <a:t>+1 128-bit round keys. 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2126525" y="22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{23561EF1-8DFE-4CF2-8F59-46EAE3344941}</a:tableStyleId>
              </a:tblPr>
              <a:tblGrid>
                <a:gridCol w="1429800"/>
                <a:gridCol w="1429800"/>
                <a:gridCol w="1429800"/>
              </a:tblGrid>
              <a:tr h="951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Key size(bytes)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rounds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(bytes)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Expanded Key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(bytes)</a:t>
                      </a:r>
                    </a:p>
                  </a:txBody>
                  <a:tcPr marT="91425" marB="91425" marR="91425" marL="91425"/>
                </a:tc>
              </a:tr>
              <a:tr h="460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T="91425" marB="91425" marR="91425" marL="91425"/>
                </a:tc>
              </a:tr>
              <a:tr h="460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67250"/>
            <a:ext cx="8520600" cy="46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Key Expansion in AES-128: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25" y="1241925"/>
            <a:ext cx="5091125" cy="33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219975"/>
            <a:ext cx="8520600" cy="46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Steps involved in the encryption process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subBytes():</a:t>
            </a:r>
          </a:p>
          <a:p>
            <a:pPr indent="45720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use a lookup table of size 16*16 to replace the bytes indexed by the row.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The lookup table is called S-box.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125" y="1542775"/>
            <a:ext cx="4473674" cy="31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230450"/>
            <a:ext cx="8520600" cy="43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shiftRows():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this step, we just left shift elements in the rows of the matrix formed from the subBytes() process.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baseline="30000"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</a:t>
            </a: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row: no change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baseline="30000"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nd</a:t>
            </a: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row: left shift by 1 byte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baseline="30000"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rd</a:t>
            </a: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row: left shift by 2 bytes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baseline="30000"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</a:t>
            </a: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row: left shift by 3 bytes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62700"/>
            <a:ext cx="8520600" cy="46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3. mixColumns():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400">
                <a:solidFill>
                  <a:srgbClr val="000000"/>
                </a:solidFill>
              </a:rPr>
              <a:t>The four columns are modulo multiplied in Galois Field(GF) by a given 4*4 matrix.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00" y="1437325"/>
            <a:ext cx="5730125" cy="34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