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r>
              <a:rPr lang="en-US" sz="4400" strike="noStrike">
                <a:solidFill>
                  <a:srgbClr val="000000"/>
                </a:solidFill>
                <a:latin typeface="Calibri"/>
                <a:ea typeface="Calibri"/>
              </a:rPr>
              <a:t>Advanced Encryption Standards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Calibri"/>
              </a:rPr>
              <a:t>(AES) Extensions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96720" y="383256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Siddhartha Valluri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Arial"/>
              </a:rPr>
              <a:t>Sri vivek Immadisetty</a:t>
            </a:r>
            <a:endParaRPr/>
          </a:p>
        </p:txBody>
      </p:sp>
    </p:spTree>
  </p:cSld>
  <p:transition spd="slow">
    <p:push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11760" y="362880"/>
            <a:ext cx="8519760" cy="42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Ubuntu"/>
                <a:ea typeface="Ubuntu"/>
              </a:rPr>
              <a:t>AES decryption process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This is similar to the encryption process, but does in reverse order.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Inverse ShiftRows()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Inverse SubBytes()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AddRoundKey()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Inverse MixColumns()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 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Here we use the same key used for encryption, generate it and save in reverse order.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 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Round keys and cipher text undergo transformations such as XOR,Inverse_Sbox,shifting rows and mix coulmns, based on the round of iteration.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 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In last round the preprocessed message and last key are XOR'ed to get the decrypted text.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83560" y="640080"/>
            <a:ext cx="8020080" cy="18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Padding :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We made sure that input is of sufficient length i.e &lt;=32 bytes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If it fails to, we pad the message with a number which is number of insufficient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bits in the input.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This padded message is encrypted and decrypted, but before the plain text is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shown to user the padded bits are removed.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75680" y="1098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Ubuntu"/>
                <a:ea typeface="Ubuntu"/>
              </a:rPr>
              <a:t>Security: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311760" y="743760"/>
            <a:ext cx="8519760" cy="41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AES was designed to face any kind of attack. Some of the attacks that have been tested:</a:t>
            </a:r>
            <a:endParaRPr/>
          </a:p>
          <a:p>
            <a:pPr>
              <a:lnSpc>
                <a:spcPct val="100000"/>
              </a:lnSpc>
              <a:buFont typeface="Ubuntu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AES is more secure because of its larger key size.</a:t>
            </a:r>
            <a:endParaRPr/>
          </a:p>
          <a:p>
            <a:pPr>
              <a:lnSpc>
                <a:spcPct val="100000"/>
              </a:lnSpc>
              <a:buFont typeface="Ubuntu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Of all attacks till date, known attacks were on 7/8/9 rounds for 128/192/256-bit keys respectively.</a:t>
            </a:r>
            <a:endParaRPr/>
          </a:p>
          <a:p>
            <a:pPr>
              <a:lnSpc>
                <a:spcPct val="100000"/>
              </a:lnSpc>
              <a:buFont typeface="Ubuntu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The key sizes in decimal terms are:</a:t>
            </a:r>
            <a:endParaRPr/>
          </a:p>
          <a:p>
            <a:pPr lvl="1">
              <a:lnSpc>
                <a:spcPct val="100000"/>
              </a:lnSpc>
              <a:buFont typeface="Ubuntu"/>
              <a:buAutoNum type="alphaLcPeriod"/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3.4 x 10</a:t>
            </a:r>
            <a:r>
              <a:rPr lang="en-US" sz="1400" strike="noStrike" baseline="30000">
                <a:solidFill>
                  <a:srgbClr val="000000"/>
                </a:solidFill>
                <a:latin typeface="Ubuntu"/>
                <a:ea typeface="Ubuntu"/>
              </a:rPr>
              <a:t>38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 possible 128-bit keys,</a:t>
            </a:r>
            <a:endParaRPr/>
          </a:p>
          <a:p>
            <a:pPr lvl="1">
              <a:lnSpc>
                <a:spcPct val="100000"/>
              </a:lnSpc>
              <a:buFont typeface="Ubuntu"/>
              <a:buAutoNum type="alphaLcPeriod"/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6.2 x 10</a:t>
            </a:r>
            <a:r>
              <a:rPr lang="en-US" sz="1400" strike="noStrike" baseline="30000">
                <a:solidFill>
                  <a:srgbClr val="000000"/>
                </a:solidFill>
                <a:latin typeface="Ubuntu"/>
                <a:ea typeface="Ubuntu"/>
              </a:rPr>
              <a:t>57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 possible 192-bit keys,</a:t>
            </a:r>
            <a:endParaRPr/>
          </a:p>
          <a:p>
            <a:pPr lvl="1">
              <a:lnSpc>
                <a:spcPct val="100000"/>
              </a:lnSpc>
              <a:buFont typeface="Ubuntu"/>
              <a:buAutoNum type="alphaLcPeriod"/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1.1 x 10</a:t>
            </a:r>
            <a:r>
              <a:rPr lang="en-US" sz="1400" strike="noStrike" baseline="30000">
                <a:solidFill>
                  <a:srgbClr val="000000"/>
                </a:solidFill>
                <a:latin typeface="Ubuntu"/>
                <a:ea typeface="Ubuntu"/>
              </a:rPr>
              <a:t>77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 possible 256-bit keys,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And it is said that it takes 149 trillion years to break the 128-bit AES key.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Authentication: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HMAC SHA-256/128 is suggested for the authentication.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210400" y="2011320"/>
            <a:ext cx="4314960" cy="12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lang="en-US" sz="4800" strike="noStrike">
                <a:solidFill>
                  <a:srgbClr val="595959"/>
                </a:solidFill>
                <a:latin typeface="Consolas"/>
                <a:ea typeface="Consolas"/>
              </a:rPr>
              <a:t>Thank You.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Arial"/>
              </a:rPr>
              <a:t>Agenda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About AES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AES encryption process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AES decryption process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Security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Performance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Calibri"/>
              </a:rPr>
              <a:t>About AES: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</a:rPr>
              <a:t>AES is a secure block cipher of block length 128 bits.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</a:rPr>
              <a:t>It is secure, reliable and efficient.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</a:rPr>
              <a:t>Easy to implement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</a:rPr>
              <a:t>Best part of AES is it uses the same key for both encryption and decryption.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</a:rPr>
              <a:t>It has keys of sizes 128,192 and 256 bits to process the data blocks of 128 bits.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</a:rPr>
              <a:t>Encryption and decryption have 10/12/14 rounds for processing of 128/192/256 bits respectively.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</a:rPr>
              <a:t>The last round of encryption/decryption does not have the mixColumns()/InvmixColumns() step.</a:t>
            </a:r>
            <a:endParaRPr/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0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2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11760" y="199080"/>
            <a:ext cx="851976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Ubuntu"/>
                <a:ea typeface="Ubuntu"/>
              </a:rPr>
              <a:t>AES Encryption process:</a:t>
            </a:r>
            <a:endParaRPr/>
          </a:p>
        </p:txBody>
      </p:sp>
      <p:pic>
        <p:nvPicPr>
          <p:cNvPr id="151" name="Shape 73" descr=""/>
          <p:cNvPicPr/>
          <p:nvPr/>
        </p:nvPicPr>
        <p:blipFill>
          <a:blip r:embed="rId1"/>
          <a:stretch/>
        </p:blipFill>
        <p:spPr>
          <a:xfrm>
            <a:off x="104760" y="1035360"/>
            <a:ext cx="8966520" cy="386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" dur="indefinite" restart="never" nodeType="tmRoot">
          <p:childTnLst>
            <p:seq>
              <p:cTn id="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11760" y="225000"/>
            <a:ext cx="8519760" cy="469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Arial"/>
              </a:rPr>
              <a:t>Key Schedule/key expansion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We have to create round keys for each round, which is done using key-expansion process. If number of rounds is N</a:t>
            </a:r>
            <a:r>
              <a:rPr lang="en-US" sz="1400" strike="noStrike" baseline="-25000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key-expansion creates N</a:t>
            </a:r>
            <a:r>
              <a:rPr lang="en-US" sz="1400" strike="noStrike" baseline="-25000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+1 128-bit round keys. </a:t>
            </a:r>
            <a:endParaRPr/>
          </a:p>
        </p:txBody>
      </p:sp>
      <p:graphicFrame>
        <p:nvGraphicFramePr>
          <p:cNvPr id="153" name="Table 2"/>
          <p:cNvGraphicFramePr/>
          <p:nvPr/>
        </p:nvGraphicFramePr>
        <p:xfrm>
          <a:off x="2126520" y="2234520"/>
          <a:ext cx="4288680" cy="2396880"/>
        </p:xfrm>
        <a:graphic>
          <a:graphicData uri="http://schemas.openxmlformats.org/drawingml/2006/table">
            <a:tbl>
              <a:tblPr/>
              <a:tblGrid>
                <a:gridCol w="1429560"/>
                <a:gridCol w="1429560"/>
                <a:gridCol w="1429920"/>
              </a:tblGrid>
              <a:tr h="951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Key size(bytes)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Number of rounds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(bytes)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Expanded Key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(bytes)</a:t>
                      </a:r>
                      <a:endParaRPr/>
                    </a:p>
                  </a:txBody>
                  <a:tcPr/>
                </a:tc>
              </a:tr>
              <a:tr h="46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44</a:t>
                      </a:r>
                      <a:endParaRPr/>
                    </a:p>
                  </a:txBody>
                  <a:tcPr/>
                </a:tc>
              </a:tr>
              <a:tr h="46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52</a:t>
                      </a:r>
                      <a:endParaRPr/>
                    </a:p>
                  </a:txBody>
                  <a:tcPr/>
                </a:tc>
              </a:tr>
              <a:tr h="525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11760" y="219960"/>
            <a:ext cx="8519760" cy="46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  <a:ea typeface="Arial"/>
              </a:rPr>
              <a:t>Steps involved in the encryption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</a:rPr>
              <a:t>subBytes():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we use a lookup table of size 16*16 to replace the bytes indexed by the row.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The lookup table is called S-box.</a:t>
            </a:r>
            <a:endParaRPr/>
          </a:p>
        </p:txBody>
      </p:sp>
      <p:pic>
        <p:nvPicPr>
          <p:cNvPr id="155" name="Shape 91" descr=""/>
          <p:cNvPicPr/>
          <p:nvPr/>
        </p:nvPicPr>
        <p:blipFill>
          <a:blip r:embed="rId1"/>
          <a:stretch/>
        </p:blipFill>
        <p:spPr>
          <a:xfrm>
            <a:off x="3749040" y="1828800"/>
            <a:ext cx="4097160" cy="285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11760" y="230400"/>
            <a:ext cx="8519760" cy="433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Ubuntu"/>
                <a:ea typeface="Ubuntu"/>
              </a:rPr>
              <a:t>shiftRows():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In this step, we just left shift elements in the rows of the matrix formed from the subBytes() process.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1</a:t>
            </a:r>
            <a:r>
              <a:rPr lang="en-US" sz="1400" strike="noStrike" baseline="30000">
                <a:solidFill>
                  <a:srgbClr val="000000"/>
                </a:solidFill>
                <a:latin typeface="Ubuntu"/>
                <a:ea typeface="Ubuntu"/>
              </a:rPr>
              <a:t>st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 row: no change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2</a:t>
            </a:r>
            <a:r>
              <a:rPr lang="en-US" sz="1400" strike="noStrike" baseline="30000">
                <a:solidFill>
                  <a:srgbClr val="000000"/>
                </a:solidFill>
                <a:latin typeface="Ubuntu"/>
                <a:ea typeface="Ubuntu"/>
              </a:rPr>
              <a:t>nd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 row: left shift by 1 byte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3</a:t>
            </a:r>
            <a:r>
              <a:rPr lang="en-US" sz="1400" strike="noStrike" baseline="30000">
                <a:solidFill>
                  <a:srgbClr val="000000"/>
                </a:solidFill>
                <a:latin typeface="Ubuntu"/>
                <a:ea typeface="Ubuntu"/>
              </a:rPr>
              <a:t>rd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 row: left shift by 2 bytes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4</a:t>
            </a:r>
            <a:r>
              <a:rPr lang="en-US" sz="1400" strike="noStrike" baseline="30000">
                <a:solidFill>
                  <a:srgbClr val="000000"/>
                </a:solidFill>
                <a:latin typeface="Ubuntu"/>
                <a:ea typeface="Ubuntu"/>
              </a:rPr>
              <a:t>th</a:t>
            </a:r>
            <a:r>
              <a:rPr lang="en-US" sz="1400" strike="noStrike">
                <a:solidFill>
                  <a:srgbClr val="000000"/>
                </a:solidFill>
                <a:latin typeface="Ubuntu"/>
                <a:ea typeface="Ubuntu"/>
              </a:rPr>
              <a:t> row: left shift by 3 bytes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11760" y="362880"/>
            <a:ext cx="8519760" cy="46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595959"/>
                </a:solidFill>
                <a:latin typeface="Ubuntu"/>
                <a:ea typeface="Ubuntu"/>
              </a:rPr>
              <a:t>3. mixColumns():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The four columns are modulo multiplied in Galois Field(GF) by a given 4*4 matrix.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8" name="Shape 102" descr=""/>
          <p:cNvPicPr/>
          <p:nvPr/>
        </p:nvPicPr>
        <p:blipFill>
          <a:blip r:embed="rId1"/>
          <a:stretch/>
        </p:blipFill>
        <p:spPr>
          <a:xfrm>
            <a:off x="1414080" y="1437480"/>
            <a:ext cx="5729400" cy="344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11760" y="217080"/>
            <a:ext cx="8519760" cy="48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Ubuntu"/>
                <a:ea typeface="Ubuntu"/>
              </a:rPr>
              <a:t>AddRoundKeys():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In this step, Round keys are used to generate a new matrix that is formed by XORing the state array with it.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/>
          </a:p>
        </p:txBody>
      </p:sp>
      <p:pic>
        <p:nvPicPr>
          <p:cNvPr id="160" name="Shape 108" descr=""/>
          <p:cNvPicPr/>
          <p:nvPr/>
        </p:nvPicPr>
        <p:blipFill>
          <a:blip r:embed="rId1"/>
          <a:stretch/>
        </p:blipFill>
        <p:spPr>
          <a:xfrm>
            <a:off x="1428120" y="1621080"/>
            <a:ext cx="5799600" cy="343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