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F1D7839-79D4-4660-A734-28A3C873E9B8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B2463CD-CF4E-47B4-B057-2480BE616A83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7FC0431-5B48-472A-9368-4FDE3B05D018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Calibri"/>
              </a:rPr>
              <a:t>Advanced Encryption Standards</a:t>
            </a:r>
            <a:r>
              <a:rPr lang="en-US" sz="4400" strike="noStrike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 sz="4400" strike="noStrike">
                <a:solidFill>
                  <a:srgbClr val="000000"/>
                </a:solidFill>
                <a:latin typeface="Calibri"/>
                <a:ea typeface="Calibri"/>
              </a:rPr>
              <a:t>(AES) Extensions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96720" y="38325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Siddhartha Valluri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Sri vivek Immadisetty</a:t>
            </a:r>
            <a:endParaRPr/>
          </a:p>
        </p:txBody>
      </p:sp>
    </p:spTree>
  </p:cSld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362880"/>
            <a:ext cx="8520120" cy="420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decryption process: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This is similar to the encryption process, but does in reverse order.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ShiftRows()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SubBytes()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AddRoundKey()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MixColumns()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Here we use the same key used for encryption, generate it and save in reverse order.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Round keys and cipher text undergo transformations such as XOR,Inverse_Sbox,shifting rows and mix coulmns, based on the round of iteration.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 last round the preprocessed message and last key are XOR'ed to get the decrypted text.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3560" y="640080"/>
            <a:ext cx="8020440" cy="18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Padding 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We made sure that input is of sufficient length i.e &lt;=32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If it fails to, we pad the message with a number which is number of insufficient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bits in the input.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This padded message is encrypted and decrypted, but before the plain text is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shown to user the padded bits are removed.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5680" y="109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Ubuntu"/>
              </a:rPr>
              <a:t>Security: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11760" y="743760"/>
            <a:ext cx="8520120" cy="4116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was designed to face any kind of attack. Some of the attacks that have been tested: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is more secure because of its larger key size.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Of all attacks till date, known attacks were on 7/8/9 rounds for 128/192/256-bit keys respectively.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The key sizes in decimal terms are: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3.4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38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128-bit keys,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6.2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57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192-bit keys,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1.1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77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256-bit keys,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And it is said that it takes 149 trillion years to break the 128-bit AES key.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10400" y="2011320"/>
            <a:ext cx="431532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en-US" sz="4800" strike="noStrike">
                <a:solidFill>
                  <a:srgbClr val="595959"/>
                </a:solidFill>
                <a:latin typeface="Consolas"/>
                <a:ea typeface="Consolas"/>
              </a:rPr>
              <a:t>Thank You.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About AES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encryption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decryption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Security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Calibri"/>
              </a:rPr>
              <a:t>About AES: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AES is a secure block cipher of block length 128 bits.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It is secure, reliable and efficient.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Easy to implement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Best part of AES is it uses the same key for both encryption and decryption.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It has keys of sizes 128,192 and 256 bits to process the data blocks of 128 bits.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Encryption and decryption have 10/12/14 rounds for processing of 128/192/256 bits respectively.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The last round of encryption/decryption does not have the mixColumns()/InvmixColumns() step. 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199080"/>
            <a:ext cx="8520120" cy="502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Ubuntu"/>
                <a:ea typeface="Ubuntu"/>
              </a:rPr>
              <a:t>AES Encryption process:</a:t>
            </a:r>
            <a:endParaRPr/>
          </a:p>
        </p:txBody>
      </p:sp>
      <p:pic>
        <p:nvPicPr>
          <p:cNvPr id="118" name="Shape 73" descr=""/>
          <p:cNvPicPr/>
          <p:nvPr/>
        </p:nvPicPr>
        <p:blipFill>
          <a:blip r:embed="rId1"/>
          <a:stretch/>
        </p:blipFill>
        <p:spPr>
          <a:xfrm>
            <a:off x="104760" y="1035360"/>
            <a:ext cx="8966880" cy="386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225000"/>
            <a:ext cx="8520120" cy="469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</a:rPr>
              <a:t>Key Schedule/key expansion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We have to create round keys for each round, which is done using key-expansion process. If number of rounds is N</a:t>
            </a:r>
            <a:r>
              <a:rPr lang="en-US" sz="1400" strike="noStrike" baseline="-25000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key-expansion creates N</a:t>
            </a:r>
            <a:r>
              <a:rPr lang="en-US" sz="1400" strike="noStrike" baseline="-2500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+1 128-bit round keys. 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2126520" y="2234520"/>
          <a:ext cx="4289040" cy="2397240"/>
        </p:xfrm>
        <a:graphic>
          <a:graphicData uri="http://schemas.openxmlformats.org/drawingml/2006/table">
            <a:tbl>
              <a:tblPr/>
              <a:tblGrid>
                <a:gridCol w="1429560"/>
                <a:gridCol w="1429560"/>
                <a:gridCol w="1429920"/>
              </a:tblGrid>
              <a:tr h="951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size(bytes)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rounds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(bytes)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Expanded 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(bytes)</a:t>
                      </a:r>
                      <a:endParaRPr/>
                    </a:p>
                  </a:txBody>
                  <a:tcPr/>
                </a:tc>
              </a:tr>
              <a:tr h="460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</a:t>
                      </a:r>
                      <a:endParaRPr/>
                    </a:p>
                  </a:txBody>
                  <a:tcPr/>
                </a:tc>
              </a:tr>
              <a:tr h="460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19960"/>
            <a:ext cx="8520120" cy="462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Arial"/>
              </a:rPr>
              <a:t>Steps involved in the encryption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</a:rPr>
              <a:t>subBytes():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we use a lookup table of size 16*16 to replace the bytes indexed by the row.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The lookup table is called S-box.</a:t>
            </a:r>
            <a:endParaRPr/>
          </a:p>
        </p:txBody>
      </p:sp>
      <p:pic>
        <p:nvPicPr>
          <p:cNvPr id="122" name="Shape 91" descr=""/>
          <p:cNvPicPr/>
          <p:nvPr/>
        </p:nvPicPr>
        <p:blipFill>
          <a:blip r:embed="rId1"/>
          <a:stretch/>
        </p:blipFill>
        <p:spPr>
          <a:xfrm>
            <a:off x="3749040" y="1828800"/>
            <a:ext cx="4097520" cy="28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230400"/>
            <a:ext cx="8520120" cy="433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Ubuntu"/>
                <a:ea typeface="Ubuntu"/>
              </a:rPr>
              <a:t>shiftRows():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 this step, we just left shift elements in the rows of the matrix formed from the subBytes() process.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1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st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no change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2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nd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1 byte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3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rd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2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4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th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3 bytes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362880"/>
            <a:ext cx="8520120" cy="463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595959"/>
                </a:solidFill>
                <a:latin typeface="Ubuntu"/>
                <a:ea typeface="Ubuntu"/>
              </a:rPr>
              <a:t>3. mixColumns():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The four columns are modulo multiplied in Galois Field(GF) by a given 4*4 matrix.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Shape 102" descr=""/>
          <p:cNvPicPr/>
          <p:nvPr/>
        </p:nvPicPr>
        <p:blipFill>
          <a:blip r:embed="rId1"/>
          <a:stretch/>
        </p:blipFill>
        <p:spPr>
          <a:xfrm>
            <a:off x="1414080" y="1437480"/>
            <a:ext cx="5729760" cy="344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217080"/>
            <a:ext cx="8520120" cy="4841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Ubuntu"/>
                <a:ea typeface="Ubuntu"/>
              </a:rPr>
              <a:t>AddRoundKeys():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In this step, Round keys are used to generate a new matrix that is formed by XORing the state array with 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/>
          </a:p>
        </p:txBody>
      </p:sp>
      <p:pic>
        <p:nvPicPr>
          <p:cNvPr id="127" name="Shape 108" descr=""/>
          <p:cNvPicPr/>
          <p:nvPr/>
        </p:nvPicPr>
        <p:blipFill>
          <a:blip r:embed="rId1"/>
          <a:stretch/>
        </p:blipFill>
        <p:spPr>
          <a:xfrm>
            <a:off x="1428120" y="1621080"/>
            <a:ext cx="5799960" cy="34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