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7" r:id="rId3"/>
    <p:sldId id="272" r:id="rId4"/>
    <p:sldId id="273" r:id="rId5"/>
    <p:sldId id="275" r:id="rId6"/>
    <p:sldId id="276" r:id="rId7"/>
    <p:sldId id="277" r:id="rId8"/>
    <p:sldId id="259" r:id="rId9"/>
    <p:sldId id="261" r:id="rId10"/>
    <p:sldId id="258" r:id="rId11"/>
    <p:sldId id="264" r:id="rId12"/>
    <p:sldId id="265" r:id="rId13"/>
    <p:sldId id="266" r:id="rId14"/>
    <p:sldId id="267" r:id="rId15"/>
    <p:sldId id="263" r:id="rId16"/>
    <p:sldId id="279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7" r:id="rId27"/>
    <p:sldId id="291" r:id="rId28"/>
    <p:sldId id="290" r:id="rId29"/>
    <p:sldId id="292" r:id="rId30"/>
    <p:sldId id="293" r:id="rId31"/>
    <p:sldId id="294" r:id="rId32"/>
    <p:sldId id="295" r:id="rId33"/>
    <p:sldId id="296" r:id="rId34"/>
    <p:sldId id="298" r:id="rId35"/>
    <p:sldId id="30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BD36-63B8-C4C8-26B6-2DE421ED2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99815-7097-459F-4D51-F12A45C3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23DCA-5652-01BD-8584-3E8D25DD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2446-22FB-4620-BDD1-5FF4C83E12D9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37FD3-763C-2A6A-9C4E-8B38334D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2A91B-7AAC-DBB8-0BBA-2F880251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F517-A409-4731-A619-63FAD3A2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99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2336-03E0-17B5-D5C2-D0F9E5DA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78447-83C8-4A72-CA6C-C31B7FBDB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6B70D-38FE-71ED-1BA2-9DE4AE5E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2446-22FB-4620-BDD1-5FF4C83E12D9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9397B-B228-C52F-F619-430A8398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8AE00-4232-DBAD-216C-AC7A8264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F517-A409-4731-A619-63FAD3A2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94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FE4D76-8573-EEBE-6E08-6DB31BF15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42EB4-734B-B08B-E749-CEC31D7FA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C27C-358E-2EF1-0317-2F48F120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2446-22FB-4620-BDD1-5FF4C83E12D9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8D114-E3B4-8AC7-34D2-61B5B7B7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62980-A5C9-147D-FFC5-5071CF4D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F517-A409-4731-A619-63FAD3A2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60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B0E6-013B-893D-A3FF-5601E7EA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BC7F-E151-AE81-9829-E68608E99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4CAFD-B39E-BC1A-8EA2-F068F30A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2446-22FB-4620-BDD1-5FF4C83E12D9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D0DE3-92E6-44AE-C97F-E2CB46D5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C417E-F476-D231-1359-F38EAA32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F517-A409-4731-A619-63FAD3A2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92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2621-68B3-5AEE-506B-B94E9646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94C84-85D3-737E-E8AC-DF1F2F494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2DC1A-CDDF-3B98-156F-476D8080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2446-22FB-4620-BDD1-5FF4C83E12D9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7BC17-1061-3872-D86C-4343A851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1E118-97CB-90E9-93A1-10E396F6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F517-A409-4731-A619-63FAD3A2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32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6608-E5E9-DC0F-7B4B-461108C4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F1263-A988-D2BF-90B8-F73108B26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CDFE3-BC9B-93BE-0B20-B2C890B93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4414C-81E5-67CF-8251-0733ABCE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2446-22FB-4620-BDD1-5FF4C83E12D9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5E6D3-14D0-4C54-372A-D81DFD6D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067CF-783E-9365-A180-3AB09CD9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F517-A409-4731-A619-63FAD3A2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08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055C-B2D9-CD45-0745-9EDD2853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E8ADB-3986-BA83-4B59-2F487B607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5998E-68E3-0EF2-0A47-677A2E719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FC518-EEF6-C049-A255-9C774784B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8C6A9-3D9E-82E3-B313-510FB94A4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4DF9B-6B49-86B6-4E63-9A83D0FE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2446-22FB-4620-BDD1-5FF4C83E12D9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985DB-BC5D-2320-1163-030694A9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75973-0EC2-812A-EF25-63E043FD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F517-A409-4731-A619-63FAD3A2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03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FDF0-D0B3-71CB-D894-2809F0F4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890CB-0F53-6058-5872-3562DF80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2446-22FB-4620-BDD1-5FF4C83E12D9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BA447-405A-8B54-63B3-C9BB3DDF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48852-1AFE-B8BC-9CD5-E70963DC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F517-A409-4731-A619-63FAD3A2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33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AF93E7-84E5-57E9-8827-6039625C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2446-22FB-4620-BDD1-5FF4C83E12D9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12D48-FD68-5B57-18E3-57700E8C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FCA58-366E-6E03-00BE-88301A4E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F517-A409-4731-A619-63FAD3A2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6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E182-5FE4-4CAA-5477-108B0156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FAA28-4235-4853-A3D4-75B3DFDCB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E4F37-50A3-FF1A-037D-A852E2F5F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98F21-0F78-4C2C-2626-0F8DAAEA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2446-22FB-4620-BDD1-5FF4C83E12D9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55872-6625-40F8-C110-2B83104D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64F4A-1957-3349-B9AD-C6342C29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F517-A409-4731-A619-63FAD3A2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49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5B64-6898-26DF-4EDD-AC61F4A9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4213F-CA7B-9C91-4B35-E33CBD0C9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2C5D7-6A53-97EA-1227-ED0BBC414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54D05-5284-7663-2C0C-E7DEA141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2446-22FB-4620-BDD1-5FF4C83E12D9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5970E-C61D-5F54-068D-6085F2CC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B316F-654E-6AE1-397B-052228C1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F517-A409-4731-A619-63FAD3A2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96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EE0ED-8786-C3AB-524D-9206D647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A621C-B82B-368B-F46F-339072529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83630-A2E3-E984-E144-C0CC9D26D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2446-22FB-4620-BDD1-5FF4C83E12D9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EB4B-32FB-F623-0E1E-A5CFB37DD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F2756-ED29-5347-9473-FE132F1B8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CF517-A409-4731-A619-63FAD3A2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36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610085-EB35-AC67-5042-AAA7822F6D7C}"/>
              </a:ext>
            </a:extLst>
          </p:cNvPr>
          <p:cNvSpPr txBox="1"/>
          <p:nvPr/>
        </p:nvSpPr>
        <p:spPr>
          <a:xfrm>
            <a:off x="3818965" y="3801035"/>
            <a:ext cx="6492688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0200" algn="l">
              <a:spcAft>
                <a:spcPts val="800"/>
              </a:spcAft>
            </a:pPr>
            <a:r>
              <a:rPr lang="en-US" b="1" dirty="0"/>
              <a:t>Team Members:</a:t>
            </a:r>
            <a:endParaRPr lang="en-US" sz="1800" b="1" dirty="0">
              <a:effectLst/>
            </a:endParaRPr>
          </a:p>
          <a:p>
            <a:pPr marL="1828800"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1.Aditya Naga </a:t>
            </a:r>
            <a:r>
              <a:rPr lang="en-US" sz="1800" dirty="0" err="1">
                <a:effectLst/>
              </a:rPr>
              <a:t>Venkatakrishna</a:t>
            </a:r>
            <a:r>
              <a:rPr lang="en-US" sz="1800" dirty="0">
                <a:effectLst/>
              </a:rPr>
              <a:t> Chaitanya </a:t>
            </a:r>
            <a:r>
              <a:rPr lang="en-US" sz="1800" dirty="0" err="1">
                <a:effectLst/>
              </a:rPr>
              <a:t>Kandregula</a:t>
            </a:r>
            <a:r>
              <a:rPr lang="en-US" sz="1800" dirty="0">
                <a:effectLst/>
              </a:rPr>
              <a:t>  		1161877</a:t>
            </a:r>
          </a:p>
          <a:p>
            <a:pPr marL="1600200" algn="l">
              <a:spcAft>
                <a:spcPts val="800"/>
              </a:spcAft>
            </a:pPr>
            <a:r>
              <a:rPr lang="en-US" sz="1800" dirty="0">
                <a:effectLst/>
              </a:rPr>
              <a:t>   2.Anirudha </a:t>
            </a:r>
            <a:r>
              <a:rPr lang="en-US" sz="1800" dirty="0" err="1">
                <a:effectLst/>
              </a:rPr>
              <a:t>Kulakarni</a:t>
            </a:r>
            <a:r>
              <a:rPr lang="en-US" sz="1800" dirty="0">
                <a:effectLst/>
              </a:rPr>
              <a:t> Karanam 11656382</a:t>
            </a:r>
          </a:p>
          <a:p>
            <a:pPr marL="1828800"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3.Mahaboob Ali </a:t>
            </a:r>
            <a:r>
              <a:rPr lang="en-US" sz="1800" dirty="0" err="1">
                <a:effectLst/>
              </a:rPr>
              <a:t>Chisti</a:t>
            </a:r>
            <a:r>
              <a:rPr lang="en-US" sz="1800" dirty="0">
                <a:effectLst/>
              </a:rPr>
              <a:t> Shaik    11647519</a:t>
            </a:r>
          </a:p>
          <a:p>
            <a:pPr marL="1828800"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4.Surya Vamsi Chintapalli 	 11645442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BD253-7619-4403-8E36-7DE886928FA2}"/>
              </a:ext>
            </a:extLst>
          </p:cNvPr>
          <p:cNvSpPr txBox="1"/>
          <p:nvPr/>
        </p:nvSpPr>
        <p:spPr>
          <a:xfrm>
            <a:off x="1532965" y="1272988"/>
            <a:ext cx="8337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	</a:t>
            </a:r>
            <a:r>
              <a:rPr lang="en-US" sz="2800" b="1" dirty="0"/>
              <a:t>		CSCE 5300 Project </a:t>
            </a:r>
          </a:p>
          <a:p>
            <a:r>
              <a:rPr lang="en-US" sz="2800" b="1" dirty="0"/>
              <a:t>The Predictive Analysis of Crop Recommendation using HADOOP and BIG DATA  Submitted By - Group 8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12956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7" name="Freeform: Shape 26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8" name="Freeform: Shape 27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9" name="Freeform: Shape 28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C96692B-500E-6015-46F9-6B49358FD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53" y="449992"/>
            <a:ext cx="2629372" cy="1360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E01E97-683D-7AD4-CC74-182F935DBFE5}"/>
              </a:ext>
            </a:extLst>
          </p:cNvPr>
          <p:cNvSpPr txBox="1"/>
          <p:nvPr/>
        </p:nvSpPr>
        <p:spPr>
          <a:xfrm>
            <a:off x="804672" y="2421682"/>
            <a:ext cx="4553909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1" i="0">
                <a:solidFill>
                  <a:schemeClr val="tx2"/>
                </a:solidFill>
                <a:effectLst/>
              </a:rPr>
              <a:t>Hive, Spark, and HDFS are all tools used in the field of big data and data    processing.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i="0">
              <a:solidFill>
                <a:schemeClr val="tx2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1" i="0">
                <a:solidFill>
                  <a:schemeClr val="tx2"/>
                </a:solidFill>
                <a:effectLst/>
              </a:rPr>
              <a:t>Hive</a:t>
            </a:r>
            <a:r>
              <a:rPr lang="en-US" sz="900" i="0">
                <a:solidFill>
                  <a:schemeClr val="tx2"/>
                </a:solidFill>
                <a:effectLst/>
              </a:rPr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i="0">
                <a:solidFill>
                  <a:schemeClr val="tx2"/>
                </a:solidFill>
                <a:effectLst/>
              </a:rPr>
              <a:t>is a Hadoop data warehouse and SQL-like query language tool for managing and analyzing structured and semi-structured data. It provides data analysts with a familiar interface and enables SQL-like queries, allowing them to access, manipulate, and analyze data using SQL-like syntax.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i="0">
                <a:solidFill>
                  <a:schemeClr val="tx2"/>
                </a:solidFill>
                <a:effectLst/>
              </a:rPr>
              <a:t>By  using our data, we have Processed the </a:t>
            </a:r>
            <a:r>
              <a:rPr lang="en-US" sz="900">
                <a:solidFill>
                  <a:schemeClr val="tx2"/>
                </a:solidFill>
              </a:rPr>
              <a:t>data from excel sheet to table.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i="0">
                <a:solidFill>
                  <a:schemeClr val="tx2"/>
                </a:solidFill>
                <a:effectLst/>
              </a:rPr>
              <a:t>Temperature data set is processed from excel sheet to the table </a:t>
            </a:r>
            <a:r>
              <a:rPr lang="en-US" sz="900">
                <a:solidFill>
                  <a:schemeClr val="tx2"/>
                </a:solidFill>
              </a:rPr>
              <a:t>By using some of the q</a:t>
            </a:r>
            <a:r>
              <a:rPr lang="en-US" sz="900" i="0">
                <a:solidFill>
                  <a:schemeClr val="tx2"/>
                </a:solidFill>
                <a:effectLst/>
              </a:rPr>
              <a:t>ueries we have added the </a:t>
            </a:r>
            <a:r>
              <a:rPr lang="en-US" sz="900">
                <a:solidFill>
                  <a:schemeClr val="tx2"/>
                </a:solidFill>
              </a:rPr>
              <a:t>annual season wise data added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i="0">
              <a:solidFill>
                <a:schemeClr val="tx2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i="0">
              <a:solidFill>
                <a:schemeClr val="tx2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1" i="0">
                <a:solidFill>
                  <a:schemeClr val="tx2"/>
                </a:solidFill>
                <a:effectLst/>
              </a:rPr>
              <a:t>Spark</a:t>
            </a:r>
            <a:r>
              <a:rPr lang="en-US" sz="900" i="0">
                <a:solidFill>
                  <a:schemeClr val="tx2"/>
                </a:solidFill>
                <a:effectLst/>
              </a:rPr>
              <a:t> is a free and open-source data processing engine that enables distributed and fast data processing. It offers a unified engine that can handle a variety of workloads such as batch processing, real-time processing, machine learning, and graph processing.</a:t>
            </a:r>
            <a:endParaRPr lang="en-US" sz="9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tx2"/>
                </a:solidFill>
              </a:rPr>
              <a:t>Data cleanup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i="0">
                <a:solidFill>
                  <a:schemeClr val="tx2"/>
                </a:solidFill>
                <a:effectLst/>
              </a:rPr>
              <a:t>In the excel sheet there are null values by using Spark we can remove the null values and it used for processing 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i="0">
                <a:solidFill>
                  <a:schemeClr val="tx2"/>
                </a:solidFill>
                <a:effectLst/>
              </a:rPr>
              <a:t>We have  removed the null values in the temperature and rainfall.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DDCC24-4289-51A5-CC49-D3353E4D8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929" y="3863170"/>
            <a:ext cx="2169957" cy="19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32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E3498-20B8-AA72-96F5-4CFE8164314A}"/>
              </a:ext>
            </a:extLst>
          </p:cNvPr>
          <p:cNvSpPr txBox="1"/>
          <p:nvPr/>
        </p:nvSpPr>
        <p:spPr>
          <a:xfrm>
            <a:off x="838201" y="2623381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Heatmap of monthly temperature data</a:t>
            </a:r>
            <a:endParaRPr lang="en-US" sz="2000"/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1B0E68DE-E82A-A0A9-C6FC-03D168B66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0925" y="1047750"/>
            <a:ext cx="6397699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98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223CDD-D4FC-873B-AA2F-33579571EA4F}"/>
              </a:ext>
            </a:extLst>
          </p:cNvPr>
          <p:cNvSpPr txBox="1"/>
          <p:nvPr/>
        </p:nvSpPr>
        <p:spPr>
          <a:xfrm>
            <a:off x="838201" y="2623381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Heatmap of seasonal temperature data </a:t>
            </a:r>
            <a:br>
              <a:rPr lang="en-US" sz="2000" b="0" i="0">
                <a:effectLst/>
              </a:rPr>
            </a:br>
            <a:endParaRPr lang="en-US" sz="20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C753B4-0A1B-2DBC-E97B-5CA2929D7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8806" y="643234"/>
            <a:ext cx="4171906" cy="5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46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512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2" name="Freeform: Shape 5128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D0A94D-711B-757D-078D-CEDEE34C3E6A}"/>
              </a:ext>
            </a:extLst>
          </p:cNvPr>
          <p:cNvSpPr txBox="1"/>
          <p:nvPr/>
        </p:nvSpPr>
        <p:spPr>
          <a:xfrm>
            <a:off x="838201" y="2623381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Heatmap of monthly rainfall data</a:t>
            </a:r>
            <a:endParaRPr lang="en-US" sz="200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93BFC5C-B80E-E56E-7410-EC0A13949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7851" y="1079558"/>
            <a:ext cx="6185958" cy="400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255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7F22EE-642B-0541-CCA2-87829F590C4E}"/>
              </a:ext>
            </a:extLst>
          </p:cNvPr>
          <p:cNvSpPr txBox="1"/>
          <p:nvPr/>
        </p:nvSpPr>
        <p:spPr>
          <a:xfrm>
            <a:off x="838201" y="2623381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Heatmap of seasonal rainfall data</a:t>
            </a:r>
            <a:endParaRPr lang="en-US" sz="200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B76B1AD-5487-E84D-CDF5-867A5E519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3800" y="643234"/>
            <a:ext cx="3681918" cy="5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452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2679A7-70AF-426B-C5AB-3A8C90E71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735" y="3339870"/>
            <a:ext cx="2774799" cy="388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841248">
              <a:spcAft>
                <a:spcPts val="600"/>
              </a:spcAft>
            </a:pPr>
            <a:r>
              <a:rPr lang="en-US" altLang="en-US" sz="1012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November and is low from February to June. </a:t>
            </a:r>
            <a:endParaRPr lang="en-US" altLang="en-US" sz="736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algn="ctr" defTabSz="841248">
              <a:spcAft>
                <a:spcPts val="600"/>
              </a:spcAft>
            </a:pPr>
            <a:r>
              <a:rPr lang="en-US" altLang="en-US" sz="1012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Visualization of rainfall data as scattered chart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74BF8C-40EA-3C48-D3DD-8DFE5261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07" y="643467"/>
            <a:ext cx="4256457" cy="256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488D11-B490-C188-BA8E-F6C153D7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953" y="3311179"/>
            <a:ext cx="4256457" cy="256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6E26CF-8D22-BEE9-2074-940C9CF57506}"/>
              </a:ext>
            </a:extLst>
          </p:cNvPr>
          <p:cNvSpPr txBox="1"/>
          <p:nvPr/>
        </p:nvSpPr>
        <p:spPr>
          <a:xfrm>
            <a:off x="5398364" y="5872118"/>
            <a:ext cx="5651728" cy="347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1656" dirty="0">
                <a:solidFill>
                  <a:srgbClr val="000000"/>
                </a:solidFill>
                <a:latin typeface="WordVisi_MSFontService"/>
              </a:rPr>
              <a:t>	</a:t>
            </a:r>
            <a:r>
              <a:rPr lang="en-US" sz="1656" kern="1200" dirty="0">
                <a:solidFill>
                  <a:srgbClr val="000000"/>
                </a:solidFill>
                <a:latin typeface="WordVisi_MSFontService"/>
                <a:ea typeface="+mn-ea"/>
                <a:cs typeface="+mn-cs"/>
              </a:rPr>
              <a:t>Visualization of temperature data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CDB34-72B1-4D7A-C741-7EB099CD6D8A}"/>
              </a:ext>
            </a:extLst>
          </p:cNvPr>
          <p:cNvSpPr txBox="1"/>
          <p:nvPr/>
        </p:nvSpPr>
        <p:spPr>
          <a:xfrm flipH="1">
            <a:off x="6889633" y="1053992"/>
            <a:ext cx="3652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X axis Represents</a:t>
            </a:r>
            <a:r>
              <a:rPr lang="en-IN" dirty="0"/>
              <a:t>: years</a:t>
            </a:r>
          </a:p>
          <a:p>
            <a:r>
              <a:rPr lang="en-IN" b="1" dirty="0"/>
              <a:t>Y axis Represents: </a:t>
            </a:r>
            <a:r>
              <a:rPr lang="en-IN" dirty="0"/>
              <a:t>Average Rainfall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224A05-01C0-D150-E5E3-E68462D4C021}"/>
              </a:ext>
            </a:extLst>
          </p:cNvPr>
          <p:cNvSpPr txBox="1"/>
          <p:nvPr/>
        </p:nvSpPr>
        <p:spPr>
          <a:xfrm flipH="1">
            <a:off x="977152" y="4383741"/>
            <a:ext cx="395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X axis Represents : </a:t>
            </a:r>
            <a:r>
              <a:rPr lang="en-IN" dirty="0"/>
              <a:t>years</a:t>
            </a:r>
          </a:p>
          <a:p>
            <a:r>
              <a:rPr lang="en-IN" b="1" dirty="0"/>
              <a:t>Y axis Represents: </a:t>
            </a:r>
            <a:r>
              <a:rPr lang="en-IN" dirty="0" err="1"/>
              <a:t>AverageTemperature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28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84CEA3-5A83-CC5A-064E-442B79C686E0}"/>
              </a:ext>
            </a:extLst>
          </p:cNvPr>
          <p:cNvSpPr txBox="1"/>
          <p:nvPr/>
        </p:nvSpPr>
        <p:spPr>
          <a:xfrm>
            <a:off x="1353671" y="1299882"/>
            <a:ext cx="81937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/>
              <a:t>Project – part 2  </a:t>
            </a:r>
          </a:p>
        </p:txBody>
      </p:sp>
    </p:spTree>
    <p:extLst>
      <p:ext uri="{BB962C8B-B14F-4D97-AF65-F5344CB8AC3E}">
        <p14:creationId xmlns:p14="http://schemas.microsoft.com/office/powerpoint/2010/main" val="119180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37D820-8326-4087-8484-5DC87DF53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0" r="18453" b="-1"/>
          <a:stretch/>
        </p:blipFill>
        <p:spPr>
          <a:xfrm>
            <a:off x="-1" y="1"/>
            <a:ext cx="12192000" cy="60682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FA3A878-7A5B-3B2C-552D-012CE557AC00}"/>
              </a:ext>
            </a:extLst>
          </p:cNvPr>
          <p:cNvSpPr txBox="1"/>
          <p:nvPr/>
        </p:nvSpPr>
        <p:spPr>
          <a:xfrm>
            <a:off x="161925" y="5924550"/>
            <a:ext cx="973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					Now we are Displaying The Data.</a:t>
            </a:r>
          </a:p>
        </p:txBody>
      </p:sp>
    </p:spTree>
    <p:extLst>
      <p:ext uri="{BB962C8B-B14F-4D97-AF65-F5344CB8AC3E}">
        <p14:creationId xmlns:p14="http://schemas.microsoft.com/office/powerpoint/2010/main" val="2318867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C4E9FA-AE38-2B1E-6ACE-BC7E10CCB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110284"/>
            <a:ext cx="5905500" cy="51174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5E07C0-DF99-60B1-E86E-ADD833D47672}"/>
              </a:ext>
            </a:extLst>
          </p:cNvPr>
          <p:cNvSpPr txBox="1"/>
          <p:nvPr/>
        </p:nvSpPr>
        <p:spPr>
          <a:xfrm>
            <a:off x="2514600" y="630224"/>
            <a:ext cx="4557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Displaying the Schema of the Data</a:t>
            </a:r>
          </a:p>
        </p:txBody>
      </p:sp>
    </p:spTree>
    <p:extLst>
      <p:ext uri="{BB962C8B-B14F-4D97-AF65-F5344CB8AC3E}">
        <p14:creationId xmlns:p14="http://schemas.microsoft.com/office/powerpoint/2010/main" val="613816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7CE4C4-486A-9EA1-6507-8295AEEDF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144684"/>
            <a:ext cx="5638799" cy="53513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F366A3-3DFD-E515-72C5-7B561C2A2FA5}"/>
              </a:ext>
            </a:extLst>
          </p:cNvPr>
          <p:cNvSpPr txBox="1"/>
          <p:nvPr/>
        </p:nvSpPr>
        <p:spPr>
          <a:xfrm>
            <a:off x="838200" y="28575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Displaying Data types of the Data</a:t>
            </a:r>
          </a:p>
        </p:txBody>
      </p:sp>
    </p:spTree>
    <p:extLst>
      <p:ext uri="{BB962C8B-B14F-4D97-AF65-F5344CB8AC3E}">
        <p14:creationId xmlns:p14="http://schemas.microsoft.com/office/powerpoint/2010/main" val="169384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7ABEC05-8A46-DC41-C6B4-B8E485781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28" y="734307"/>
            <a:ext cx="8625758" cy="448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58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4C62B-B882-089C-811F-3DCA819B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668" y="1257083"/>
            <a:ext cx="6957663" cy="49915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33AEAD-9F15-2EE8-763A-7AA73A53F6DB}"/>
              </a:ext>
            </a:extLst>
          </p:cNvPr>
          <p:cNvSpPr txBox="1"/>
          <p:nvPr/>
        </p:nvSpPr>
        <p:spPr>
          <a:xfrm>
            <a:off x="1114425" y="276225"/>
            <a:ext cx="644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Displaying the columns present in joined Dataset</a:t>
            </a:r>
          </a:p>
        </p:txBody>
      </p:sp>
    </p:spTree>
    <p:extLst>
      <p:ext uri="{BB962C8B-B14F-4D97-AF65-F5344CB8AC3E}">
        <p14:creationId xmlns:p14="http://schemas.microsoft.com/office/powerpoint/2010/main" val="3906864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CC7C2-08D7-D79C-8F20-75C5A67260B6}"/>
              </a:ext>
            </a:extLst>
          </p:cNvPr>
          <p:cNvSpPr txBox="1"/>
          <p:nvPr/>
        </p:nvSpPr>
        <p:spPr>
          <a:xfrm>
            <a:off x="828675" y="494414"/>
            <a:ext cx="10534650" cy="81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 are Transforming the rainfall column from millimeters to Centimeters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4DB54F-729D-6370-5FA4-63F7E51CE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703221"/>
            <a:ext cx="10744200" cy="325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29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D85A63-94F7-050D-A94F-03409ADD4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5" b="7884"/>
          <a:stretch/>
        </p:blipFill>
        <p:spPr>
          <a:xfrm>
            <a:off x="0" y="10"/>
            <a:ext cx="12192000" cy="4933940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978D5C-B37D-EF37-529A-57AE0291EE22}"/>
              </a:ext>
            </a:extLst>
          </p:cNvPr>
          <p:cNvSpPr txBox="1"/>
          <p:nvPr/>
        </p:nvSpPr>
        <p:spPr>
          <a:xfrm>
            <a:off x="3228976" y="2943225"/>
            <a:ext cx="8480420" cy="326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Now Displaying the Transformed Data</a:t>
            </a:r>
          </a:p>
        </p:txBody>
      </p:sp>
    </p:spTree>
    <p:extLst>
      <p:ext uri="{BB962C8B-B14F-4D97-AF65-F5344CB8AC3E}">
        <p14:creationId xmlns:p14="http://schemas.microsoft.com/office/powerpoint/2010/main" val="2135318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90C4BE-7DA8-D0CB-439D-38F4F358F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66309"/>
            <a:ext cx="10905066" cy="51253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3D7767-EADA-6E92-8DCA-98496F091BF8}"/>
              </a:ext>
            </a:extLst>
          </p:cNvPr>
          <p:cNvSpPr txBox="1"/>
          <p:nvPr/>
        </p:nvSpPr>
        <p:spPr>
          <a:xfrm>
            <a:off x="723899" y="352425"/>
            <a:ext cx="593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Adding Features vector to Data frame</a:t>
            </a:r>
          </a:p>
        </p:txBody>
      </p:sp>
    </p:spTree>
    <p:extLst>
      <p:ext uri="{BB962C8B-B14F-4D97-AF65-F5344CB8AC3E}">
        <p14:creationId xmlns:p14="http://schemas.microsoft.com/office/powerpoint/2010/main" val="1304517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98C139-93AD-36AE-A99E-134556E98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727462"/>
            <a:ext cx="8218535" cy="5902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8494FC-0CFC-940C-046F-E303374C57AC}"/>
              </a:ext>
            </a:extLst>
          </p:cNvPr>
          <p:cNvSpPr txBox="1"/>
          <p:nvPr/>
        </p:nvSpPr>
        <p:spPr>
          <a:xfrm>
            <a:off x="800100" y="152400"/>
            <a:ext cx="654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Creating Data frames and Displaying </a:t>
            </a:r>
          </a:p>
        </p:txBody>
      </p:sp>
    </p:spTree>
    <p:extLst>
      <p:ext uri="{BB962C8B-B14F-4D97-AF65-F5344CB8AC3E}">
        <p14:creationId xmlns:p14="http://schemas.microsoft.com/office/powerpoint/2010/main" val="488331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ECE102-2D5E-28EE-A746-1F1CBDE55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57716"/>
            <a:ext cx="7779355" cy="618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68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D4937-9779-21C2-8E23-7BF350E14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702" y="1097078"/>
            <a:ext cx="6416596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5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6586F1-EADA-160F-EAF7-B8DB7492A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4" y="289414"/>
            <a:ext cx="6067425" cy="620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81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A15B12-DD7F-5047-90C0-8BDD0232E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6" y="176952"/>
            <a:ext cx="8849078" cy="613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35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BD504C-1D26-D9E1-38F7-8789CB6B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1" y="618710"/>
            <a:ext cx="6422828" cy="5850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4FA51F-B07A-18CB-640B-83EAF4354346}"/>
              </a:ext>
            </a:extLst>
          </p:cNvPr>
          <p:cNvSpPr txBox="1"/>
          <p:nvPr/>
        </p:nvSpPr>
        <p:spPr>
          <a:xfrm>
            <a:off x="322729" y="116541"/>
            <a:ext cx="378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Prediction Values:</a:t>
            </a:r>
          </a:p>
        </p:txBody>
      </p:sp>
    </p:spTree>
    <p:extLst>
      <p:ext uri="{BB962C8B-B14F-4D97-AF65-F5344CB8AC3E}">
        <p14:creationId xmlns:p14="http://schemas.microsoft.com/office/powerpoint/2010/main" val="178093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6DFAD7-54AD-9122-02AB-DF9E979BB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474" y="1578388"/>
            <a:ext cx="993523" cy="914041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6E23F2-93B6-BCC1-2F1B-01AC902F2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034" y="2048042"/>
            <a:ext cx="1334808" cy="473014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F077B34F-A7EC-E2A9-C704-CF39164AB397}"/>
              </a:ext>
            </a:extLst>
          </p:cNvPr>
          <p:cNvSpPr/>
          <p:nvPr/>
        </p:nvSpPr>
        <p:spPr>
          <a:xfrm>
            <a:off x="6726746" y="2757884"/>
            <a:ext cx="998798" cy="20534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8A292BC-1B72-ACFF-BC28-F75B1F71079C}"/>
              </a:ext>
            </a:extLst>
          </p:cNvPr>
          <p:cNvSpPr/>
          <p:nvPr/>
        </p:nvSpPr>
        <p:spPr>
          <a:xfrm>
            <a:off x="4276544" y="2808535"/>
            <a:ext cx="792342" cy="18094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B909BA-0B87-8ACA-C17E-FB524BF83BAE}"/>
              </a:ext>
            </a:extLst>
          </p:cNvPr>
          <p:cNvSpPr/>
          <p:nvPr/>
        </p:nvSpPr>
        <p:spPr>
          <a:xfrm>
            <a:off x="2374710" y="1330592"/>
            <a:ext cx="3371446" cy="7321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704088">
              <a:spcAft>
                <a:spcPts val="600"/>
              </a:spcAft>
            </a:pPr>
            <a:r>
              <a:rPr lang="en-US" sz="4158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Architecture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4B743D-E838-41F9-A577-2C97B2B9EAA7}"/>
              </a:ext>
            </a:extLst>
          </p:cNvPr>
          <p:cNvSpPr txBox="1"/>
          <p:nvPr/>
        </p:nvSpPr>
        <p:spPr>
          <a:xfrm>
            <a:off x="2604581" y="3538751"/>
            <a:ext cx="1657860" cy="73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Primary stage we are collecting the raw data.</a:t>
            </a:r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C40321-2020-68B9-D9BB-3C012BDBACC0}"/>
              </a:ext>
            </a:extLst>
          </p:cNvPr>
          <p:cNvSpPr txBox="1"/>
          <p:nvPr/>
        </p:nvSpPr>
        <p:spPr>
          <a:xfrm>
            <a:off x="5068885" y="3467006"/>
            <a:ext cx="2083375" cy="1662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Clean up and eliminating the null values and unwanted values </a:t>
            </a:r>
          </a:p>
          <a:p>
            <a:pPr defTabSz="704088">
              <a:spcAft>
                <a:spcPts val="600"/>
              </a:spcAft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spark we have removed the null values present in Temperature and Rainfall datasets.</a:t>
            </a:r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7DF91A-9A90-81CE-1626-A591A294BC1B}"/>
              </a:ext>
            </a:extLst>
          </p:cNvPr>
          <p:cNvSpPr txBox="1"/>
          <p:nvPr/>
        </p:nvSpPr>
        <p:spPr>
          <a:xfrm>
            <a:off x="7849474" y="3389844"/>
            <a:ext cx="1372262" cy="200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using the data we have processed the data from Excel sheet  to Hive and processed and joined the data using Queries.</a:t>
            </a:r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0EBA9B-7849-398B-B87E-81A54F103D1B}"/>
              </a:ext>
            </a:extLst>
          </p:cNvPr>
          <p:cNvSpPr txBox="1"/>
          <p:nvPr/>
        </p:nvSpPr>
        <p:spPr>
          <a:xfrm>
            <a:off x="9521485" y="4594724"/>
            <a:ext cx="2027048" cy="94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End we got results by joining the Temperature and rainfall datasets.</a:t>
            </a:r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B877E0-5AC8-CE37-E516-A7B5F942DB0E}"/>
              </a:ext>
            </a:extLst>
          </p:cNvPr>
          <p:cNvSpPr/>
          <p:nvPr/>
        </p:nvSpPr>
        <p:spPr>
          <a:xfrm>
            <a:off x="2460063" y="2521056"/>
            <a:ext cx="1829138" cy="7559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3DFEBF-4003-5ED5-BD40-83D22696DF2B}"/>
              </a:ext>
            </a:extLst>
          </p:cNvPr>
          <p:cNvSpPr txBox="1"/>
          <p:nvPr/>
        </p:nvSpPr>
        <p:spPr>
          <a:xfrm>
            <a:off x="2604581" y="2755518"/>
            <a:ext cx="1586500" cy="30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 COLLECTION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26DE1F-0CCC-FC12-24E9-6D37F9A2303B}"/>
              </a:ext>
            </a:extLst>
          </p:cNvPr>
          <p:cNvSpPr/>
          <p:nvPr/>
        </p:nvSpPr>
        <p:spPr>
          <a:xfrm>
            <a:off x="7725543" y="2521056"/>
            <a:ext cx="1657860" cy="689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A8B44-9668-36A1-D5DA-F78275F3929D}"/>
              </a:ext>
            </a:extLst>
          </p:cNvPr>
          <p:cNvSpPr txBox="1"/>
          <p:nvPr/>
        </p:nvSpPr>
        <p:spPr>
          <a:xfrm>
            <a:off x="7849180" y="2693357"/>
            <a:ext cx="1657860" cy="30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PROCESSING</a:t>
            </a:r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4214564-1EC2-2BC2-72C7-CCBCB331CF31}"/>
              </a:ext>
            </a:extLst>
          </p:cNvPr>
          <p:cNvSpPr/>
          <p:nvPr/>
        </p:nvSpPr>
        <p:spPr>
          <a:xfrm>
            <a:off x="9383403" y="2734174"/>
            <a:ext cx="1085565" cy="22905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E781349-CE1C-09E9-8440-4EB22583B095}"/>
              </a:ext>
            </a:extLst>
          </p:cNvPr>
          <p:cNvSpPr/>
          <p:nvPr/>
        </p:nvSpPr>
        <p:spPr>
          <a:xfrm>
            <a:off x="10410015" y="2819579"/>
            <a:ext cx="278120" cy="75590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62CD0C-8EFC-D242-655B-D60B495B864A}"/>
              </a:ext>
            </a:extLst>
          </p:cNvPr>
          <p:cNvSpPr/>
          <p:nvPr/>
        </p:nvSpPr>
        <p:spPr>
          <a:xfrm>
            <a:off x="9918949" y="3575484"/>
            <a:ext cx="1224528" cy="9807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B6718-04F9-A705-8A3D-D131F4E5B60B}"/>
              </a:ext>
            </a:extLst>
          </p:cNvPr>
          <p:cNvSpPr txBox="1"/>
          <p:nvPr/>
        </p:nvSpPr>
        <p:spPr>
          <a:xfrm>
            <a:off x="10163720" y="3900760"/>
            <a:ext cx="831195" cy="30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</a:t>
            </a:r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7B918A-89B2-9596-71A3-B3A793B46055}"/>
              </a:ext>
            </a:extLst>
          </p:cNvPr>
          <p:cNvSpPr/>
          <p:nvPr/>
        </p:nvSpPr>
        <p:spPr>
          <a:xfrm>
            <a:off x="5068885" y="2525565"/>
            <a:ext cx="1657860" cy="689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ABE9C-7AFA-22E0-3982-FB78FBDE6402}"/>
              </a:ext>
            </a:extLst>
          </p:cNvPr>
          <p:cNvSpPr txBox="1"/>
          <p:nvPr/>
        </p:nvSpPr>
        <p:spPr>
          <a:xfrm>
            <a:off x="5191033" y="2717066"/>
            <a:ext cx="1323795" cy="51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CLEANING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949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83920-FE04-429E-6E2C-A8CDF60FB403}"/>
              </a:ext>
            </a:extLst>
          </p:cNvPr>
          <p:cNvSpPr txBox="1"/>
          <p:nvPr/>
        </p:nvSpPr>
        <p:spPr>
          <a:xfrm>
            <a:off x="723901" y="509587"/>
            <a:ext cx="7649239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Evaluating the Accuracy of Decision Tree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021DC1-7075-8B5D-0477-423A6DFF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00" y="2072640"/>
            <a:ext cx="10192925" cy="4128135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49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58824E-8F3E-E2DF-95D1-5884BE566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380736"/>
            <a:ext cx="8384191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00E041-42C5-6DAF-76A7-F0D9C16ED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1" y="1416310"/>
            <a:ext cx="8222286" cy="49351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1DBE84-F99C-0222-2B1E-AED3FD5B4D27}"/>
              </a:ext>
            </a:extLst>
          </p:cNvPr>
          <p:cNvSpPr txBox="1"/>
          <p:nvPr/>
        </p:nvSpPr>
        <p:spPr>
          <a:xfrm>
            <a:off x="666750" y="523875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Displaying the Rise Value for Each RF Model</a:t>
            </a:r>
          </a:p>
        </p:txBody>
      </p:sp>
    </p:spTree>
    <p:extLst>
      <p:ext uri="{BB962C8B-B14F-4D97-AF65-F5344CB8AC3E}">
        <p14:creationId xmlns:p14="http://schemas.microsoft.com/office/powerpoint/2010/main" val="3235136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CEE3D4-2A5C-FD2C-274A-61A69E1A6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93461"/>
            <a:ext cx="10905066" cy="44710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AE0A47-F19D-E337-D833-01813F163B96}"/>
              </a:ext>
            </a:extLst>
          </p:cNvPr>
          <p:cNvSpPr txBox="1"/>
          <p:nvPr/>
        </p:nvSpPr>
        <p:spPr>
          <a:xfrm>
            <a:off x="643467" y="371475"/>
            <a:ext cx="29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Accuracy Results</a:t>
            </a:r>
          </a:p>
        </p:txBody>
      </p:sp>
    </p:spTree>
    <p:extLst>
      <p:ext uri="{BB962C8B-B14F-4D97-AF65-F5344CB8AC3E}">
        <p14:creationId xmlns:p14="http://schemas.microsoft.com/office/powerpoint/2010/main" val="3113955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E8EA11-A64F-486B-329C-97DD6FE3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40" y="1276350"/>
            <a:ext cx="9166610" cy="38482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508284-3687-2CA2-D6D7-8D9D39957A4C}"/>
              </a:ext>
            </a:extLst>
          </p:cNvPr>
          <p:cNvSpPr txBox="1"/>
          <p:nvPr/>
        </p:nvSpPr>
        <p:spPr>
          <a:xfrm>
            <a:off x="838200" y="180975"/>
            <a:ext cx="421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Precision Results </a:t>
            </a:r>
          </a:p>
        </p:txBody>
      </p:sp>
    </p:spTree>
    <p:extLst>
      <p:ext uri="{BB962C8B-B14F-4D97-AF65-F5344CB8AC3E}">
        <p14:creationId xmlns:p14="http://schemas.microsoft.com/office/powerpoint/2010/main" val="3217056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1F997-4C48-FD7E-6610-0FC07215307A}"/>
              </a:ext>
            </a:extLst>
          </p:cNvPr>
          <p:cNvSpPr txBox="1"/>
          <p:nvPr/>
        </p:nvSpPr>
        <p:spPr>
          <a:xfrm>
            <a:off x="4258236" y="2850776"/>
            <a:ext cx="814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99555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8FD1E94-B12F-434F-8027-5DBEAC55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9AC43-4BC1-A5D2-9C9E-B90EDA71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CE237D-0F89-55AE-7F73-039081B06FF0}"/>
              </a:ext>
            </a:extLst>
          </p:cNvPr>
          <p:cNvSpPr/>
          <p:nvPr/>
        </p:nvSpPr>
        <p:spPr>
          <a:xfrm>
            <a:off x="1144155" y="2011729"/>
            <a:ext cx="3549606" cy="1268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A7776-6716-FB73-68D6-66213BBBAD8F}"/>
              </a:ext>
            </a:extLst>
          </p:cNvPr>
          <p:cNvSpPr txBox="1"/>
          <p:nvPr/>
        </p:nvSpPr>
        <p:spPr>
          <a:xfrm>
            <a:off x="1684018" y="2387129"/>
            <a:ext cx="2226938" cy="4801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 defTabSz="1280160">
              <a:spcAft>
                <a:spcPts val="600"/>
              </a:spcAft>
            </a:pPr>
            <a:r>
              <a:rPr lang="en-IN" sz="25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Cleaning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18A086-F0F7-3053-27A0-878C48F8E99A}"/>
              </a:ext>
            </a:extLst>
          </p:cNvPr>
          <p:cNvSpPr/>
          <p:nvPr/>
        </p:nvSpPr>
        <p:spPr>
          <a:xfrm>
            <a:off x="7498239" y="2011729"/>
            <a:ext cx="3549606" cy="1268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BF73AD-224C-1473-CA8F-229638663358}"/>
              </a:ext>
            </a:extLst>
          </p:cNvPr>
          <p:cNvSpPr/>
          <p:nvPr/>
        </p:nvSpPr>
        <p:spPr>
          <a:xfrm>
            <a:off x="7498239" y="4903886"/>
            <a:ext cx="3549606" cy="1268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5DCB5-BB7F-A96B-2418-D85B81B60B72}"/>
              </a:ext>
            </a:extLst>
          </p:cNvPr>
          <p:cNvSpPr txBox="1"/>
          <p:nvPr/>
        </p:nvSpPr>
        <p:spPr>
          <a:xfrm>
            <a:off x="7962184" y="5279287"/>
            <a:ext cx="303223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80160">
              <a:spcAft>
                <a:spcPts val="600"/>
              </a:spcAft>
            </a:pPr>
            <a:r>
              <a:rPr lang="en-IN" sz="25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Visualisation</a:t>
            </a:r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62952C-2480-00BD-4C3D-915477150693}"/>
              </a:ext>
            </a:extLst>
          </p:cNvPr>
          <p:cNvSpPr txBox="1"/>
          <p:nvPr/>
        </p:nvSpPr>
        <p:spPr>
          <a:xfrm>
            <a:off x="8054411" y="2387127"/>
            <a:ext cx="284778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80160">
              <a:spcAft>
                <a:spcPts val="600"/>
              </a:spcAft>
            </a:pPr>
            <a:r>
              <a:rPr lang="en-IN" sz="25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Processing</a:t>
            </a:r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34D9E9A-7CBB-B19B-9EC7-356D51D7F79E}"/>
              </a:ext>
            </a:extLst>
          </p:cNvPr>
          <p:cNvSpPr/>
          <p:nvPr/>
        </p:nvSpPr>
        <p:spPr>
          <a:xfrm>
            <a:off x="4693761" y="2444049"/>
            <a:ext cx="2804478" cy="460958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3D0F39D-1362-EBCA-AF65-46A5647ECE16}"/>
              </a:ext>
            </a:extLst>
          </p:cNvPr>
          <p:cNvSpPr/>
          <p:nvPr/>
        </p:nvSpPr>
        <p:spPr>
          <a:xfrm>
            <a:off x="9039664" y="3289665"/>
            <a:ext cx="445388" cy="1623476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27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5C724-A517-203E-2949-435A5EDBB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IN" b="1" dirty="0"/>
              <a:t>Methodology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9DD6B-B955-0903-003C-2405887A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IN" sz="1400" b="1" dirty="0"/>
              <a:t>DATA CLEANING:-</a:t>
            </a:r>
          </a:p>
          <a:p>
            <a:pPr marL="0" indent="0">
              <a:buNone/>
            </a:pPr>
            <a:r>
              <a:rPr lang="en-IN" sz="1400" dirty="0"/>
              <a:t>Data cleaning is a process to ensure that data is accurate, consistent while minimizing errors and inconsistencies that may arise from data entry.</a:t>
            </a:r>
          </a:p>
          <a:p>
            <a:pPr marL="0" indent="0">
              <a:buNone/>
            </a:pPr>
            <a:r>
              <a:rPr lang="en-IN" sz="1400" dirty="0"/>
              <a:t>Data Cleaning involves various tasks such as:-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400" dirty="0"/>
              <a:t>Removing duplicate records.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400" dirty="0"/>
              <a:t>Handling missing or null values by imputing or removing them.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400" dirty="0"/>
              <a:t>Resolving inconsistencies between related datasets.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400" dirty="0"/>
              <a:t>Standardizing data formats or units.</a:t>
            </a:r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2A4B7B01-260B-23EE-F9B4-1BD3BB5F2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C40B8-76DD-6C25-4E84-BA401660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en-IN" b="1" dirty="0"/>
              <a:t>Methodology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A19C-AA11-A1BE-290F-2F718DEC3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713313"/>
            <a:ext cx="4953000" cy="5431376"/>
          </a:xfrm>
        </p:spPr>
        <p:txBody>
          <a:bodyPr anchor="ctr">
            <a:normAutofit/>
          </a:bodyPr>
          <a:lstStyle/>
          <a:p>
            <a:r>
              <a:rPr lang="en-IN" sz="2000"/>
              <a:t>In our project we have used </a:t>
            </a:r>
            <a:r>
              <a:rPr lang="en-IN" sz="2000" b="1"/>
              <a:t>Apache Spark </a:t>
            </a:r>
            <a:r>
              <a:rPr lang="en-IN" sz="2000"/>
              <a:t>to clean our data because Apache Spark is a tool used for data cleaning which improves our efficiency and scalability so that it will be easier to do our tasks when handling with large datasets.</a:t>
            </a:r>
          </a:p>
          <a:p>
            <a:r>
              <a:rPr lang="en-IN" sz="2000" b="1"/>
              <a:t>DATA PROCESSING:- </a:t>
            </a:r>
            <a:r>
              <a:rPr lang="en-IN" sz="2000"/>
              <a:t>It involves different techniques and tools depending on the nature and complexity of the data and converts raw data into a usable format that can be analysed. For example, data processing for structured data may involve using SQL, while data processing for unstructured data may involve using machine learning algorithms.</a:t>
            </a:r>
          </a:p>
          <a:p>
            <a:endParaRPr lang="en-IN" sz="2000" b="1"/>
          </a:p>
        </p:txBody>
      </p:sp>
    </p:spTree>
    <p:extLst>
      <p:ext uri="{BB962C8B-B14F-4D97-AF65-F5344CB8AC3E}">
        <p14:creationId xmlns:p14="http://schemas.microsoft.com/office/powerpoint/2010/main" val="248388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00C50-4651-23E3-6722-3312A50A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IN" b="1" dirty="0"/>
              <a:t>Methodology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C420-942C-BCD8-FDA6-209C6F66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r>
              <a:rPr lang="en-IN" sz="2000"/>
              <a:t>We have used </a:t>
            </a:r>
            <a:r>
              <a:rPr lang="en-IN" sz="2000" b="1"/>
              <a:t>Hive </a:t>
            </a:r>
            <a:r>
              <a:rPr lang="en-IN" sz="2000"/>
              <a:t>for data processing. Hive is a tool used for data processing large datasets using SQL queries.</a:t>
            </a:r>
          </a:p>
          <a:p>
            <a:r>
              <a:rPr lang="en-IN" sz="2000"/>
              <a:t>It is also easier to load the data in Hive compared other data processing tools.</a:t>
            </a:r>
          </a:p>
          <a:p>
            <a:r>
              <a:rPr lang="en-IN" sz="2000" b="1"/>
              <a:t>DATA VISUALISATION:- </a:t>
            </a:r>
            <a:r>
              <a:rPr lang="en-IN" sz="2000"/>
              <a:t>It is the process of representing data in a visual format, such as charts, graphs or maps to helps users understand and analyse complex data.</a:t>
            </a:r>
          </a:p>
          <a:p>
            <a:r>
              <a:rPr lang="en-IN" sz="2000"/>
              <a:t>We have done our data visualisation in </a:t>
            </a:r>
            <a:r>
              <a:rPr lang="en-IN" sz="2000" b="1"/>
              <a:t>Excel </a:t>
            </a:r>
            <a:r>
              <a:rPr lang="en-IN" sz="2000"/>
              <a:t>spreadsheet because it is easy to use, accessible and widely adopted.</a:t>
            </a:r>
            <a:endParaRPr lang="en-IN" sz="2000" b="1"/>
          </a:p>
        </p:txBody>
      </p:sp>
    </p:spTree>
    <p:extLst>
      <p:ext uri="{BB962C8B-B14F-4D97-AF65-F5344CB8AC3E}">
        <p14:creationId xmlns:p14="http://schemas.microsoft.com/office/powerpoint/2010/main" val="376639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10D00-322A-3760-1D8A-B02644B8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749"/>
            <a:ext cx="4953001" cy="4726502"/>
          </a:xfrm>
        </p:spPr>
        <p:txBody>
          <a:bodyPr>
            <a:normAutofit/>
          </a:bodyPr>
          <a:lstStyle/>
          <a:p>
            <a:r>
              <a:rPr lang="en-IN" b="1" dirty="0"/>
              <a:t>Methodology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0D95-3DA7-FD2F-2AE5-CCB064BA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022" y="713313"/>
            <a:ext cx="3815778" cy="5431376"/>
          </a:xfrm>
        </p:spPr>
        <p:txBody>
          <a:bodyPr anchor="ctr">
            <a:normAutofit/>
          </a:bodyPr>
          <a:lstStyle/>
          <a:p>
            <a:r>
              <a:rPr lang="en-IN" sz="1700"/>
              <a:t>We have used </a:t>
            </a:r>
            <a:r>
              <a:rPr lang="en-IN" sz="1700" b="1"/>
              <a:t>3D bar graph </a:t>
            </a:r>
            <a:r>
              <a:rPr lang="en-IN" sz="1700"/>
              <a:t>in our rainfall and temperature datasets. A 3D bar graph is a type of chart that uses rectangular bars or columns to represent data in three dimensions.</a:t>
            </a:r>
          </a:p>
          <a:p>
            <a:r>
              <a:rPr lang="en-IN" sz="1700"/>
              <a:t>The height of each bar or column represents a numerical value, while the width and depth represents categories or groups. In a 3D bar graph each bar is plotted along three axes: x-axis, y-axis and z-axis. The x-axis and y-axis represents the two categorical variables being compared while the z-axis represents the numerical variable being measured.</a:t>
            </a:r>
          </a:p>
          <a:p>
            <a:r>
              <a:rPr lang="en-IN" sz="1700"/>
              <a:t>From  rainfall dataset x-axis represents years, y-axis represents rainfall and the z-axis represents months.</a:t>
            </a:r>
          </a:p>
        </p:txBody>
      </p:sp>
    </p:spTree>
    <p:extLst>
      <p:ext uri="{BB962C8B-B14F-4D97-AF65-F5344CB8AC3E}">
        <p14:creationId xmlns:p14="http://schemas.microsoft.com/office/powerpoint/2010/main" val="115963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6CCBC6-0A06-87DA-78C1-449CA77EA5AB}"/>
              </a:ext>
            </a:extLst>
          </p:cNvPr>
          <p:cNvSpPr/>
          <p:nvPr/>
        </p:nvSpPr>
        <p:spPr>
          <a:xfrm>
            <a:off x="80682" y="134470"/>
            <a:ext cx="345141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4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eatures 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DD059-7F3C-9B1A-E05C-E6C39D61A17C}"/>
              </a:ext>
            </a:extLst>
          </p:cNvPr>
          <p:cNvSpPr txBox="1"/>
          <p:nvPr/>
        </p:nvSpPr>
        <p:spPr>
          <a:xfrm>
            <a:off x="887506" y="814220"/>
            <a:ext cx="108831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Temperature: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As mentioned in the objectives, the temperature could affect the growth of the crop, so this could be measured and used as a feature.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Rainfall: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amount of rainfall could be measured and used as a feature, as this is important for determining the suitability of the environment for the crop.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Location: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location where the crop is being grown could also be considered as a feature, as different regions may </a:t>
            </a:r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have different ideal conditions for crop growth.</a:t>
            </a:r>
          </a:p>
          <a:p>
            <a:pPr algn="l">
              <a:buFont typeface="+mj-lt"/>
              <a:buAutoNum type="arabicPeriod"/>
            </a:pPr>
            <a:endParaRPr lang="en-US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rgbClr val="374151"/>
                </a:solidFill>
                <a:latin typeface="Söhne"/>
              </a:rPr>
              <a:t>Recommendation Dataset :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At last,  we are obtaining the values of temperature and rainfall We are comparing them with the Crop Recommendation Dataset.</a:t>
            </a: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Year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We have taken this to collect annual average Temperature and Rainfall values.</a:t>
            </a: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 average: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By using Temperature average feature we are obtaining month wise average Data.</a:t>
            </a:r>
          </a:p>
          <a:p>
            <a:pPr algn="l"/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7.SUBDIVISION: </a:t>
            </a:r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In this feature we are describing the area or a particular Region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b="1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b="1" dirty="0">
                <a:solidFill>
                  <a:srgbClr val="374151"/>
                </a:solidFill>
                <a:latin typeface="Söhne"/>
              </a:rPr>
              <a:t>8.Annual :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By using this we can collect all month's data by averaging the values.</a:t>
            </a:r>
          </a:p>
          <a:p>
            <a:pPr algn="l"/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9.Sea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sonal Average :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By using this we are able to extract the average Rainfall for each quarter.</a:t>
            </a:r>
            <a:endParaRPr lang="en-US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1313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1056</Words>
  <Application>Microsoft Office PowerPoint</Application>
  <PresentationFormat>Widescreen</PresentationFormat>
  <Paragraphs>97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Söhne</vt:lpstr>
      <vt:lpstr>Times New Roman</vt:lpstr>
      <vt:lpstr>WordVisi_MSFontService</vt:lpstr>
      <vt:lpstr>Office Theme</vt:lpstr>
      <vt:lpstr>PowerPoint Presentation</vt:lpstr>
      <vt:lpstr>PowerPoint Presentation</vt:lpstr>
      <vt:lpstr>PowerPoint Presentation</vt:lpstr>
      <vt:lpstr>Methodology</vt:lpstr>
      <vt:lpstr>Methodology</vt:lpstr>
      <vt:lpstr>Methodology</vt:lpstr>
      <vt:lpstr>Methodology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Chintapalli, Surya Vamsi</dc:creator>
  <cp:lastModifiedBy>Chintapalli, Surya Vamsi</cp:lastModifiedBy>
  <cp:revision>6</cp:revision>
  <dcterms:created xsi:type="dcterms:W3CDTF">2023-04-07T01:14:06Z</dcterms:created>
  <dcterms:modified xsi:type="dcterms:W3CDTF">2023-04-30T04:43:35Z</dcterms:modified>
</cp:coreProperties>
</file>