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 id="2147483807" r:id="rId2"/>
  </p:sldMasterIdLst>
  <p:sldIdLst>
    <p:sldId id="256" r:id="rId3"/>
    <p:sldId id="258" r:id="rId4"/>
    <p:sldId id="257" r:id="rId5"/>
    <p:sldId id="278" r:id="rId6"/>
    <p:sldId id="289" r:id="rId7"/>
    <p:sldId id="290" r:id="rId8"/>
    <p:sldId id="291" r:id="rId9"/>
    <p:sldId id="279" r:id="rId10"/>
    <p:sldId id="293" r:id="rId11"/>
    <p:sldId id="294" r:id="rId12"/>
    <p:sldId id="281" r:id="rId13"/>
    <p:sldId id="259" r:id="rId14"/>
    <p:sldId id="260" r:id="rId15"/>
    <p:sldId id="282" r:id="rId16"/>
    <p:sldId id="264" r:id="rId17"/>
    <p:sldId id="288" r:id="rId18"/>
    <p:sldId id="274" r:id="rId19"/>
    <p:sldId id="29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C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Suryavanshi" userId="1816754f435390f0" providerId="LiveId" clId="{639BF602-6485-4686-8209-EAF83050574D}"/>
    <pc:docChg chg="modSld">
      <pc:chgData name="Tanmay Suryavanshi" userId="1816754f435390f0" providerId="LiveId" clId="{639BF602-6485-4686-8209-EAF83050574D}" dt="2021-04-23T11:30:28.508" v="1" actId="20577"/>
      <pc:docMkLst>
        <pc:docMk/>
      </pc:docMkLst>
      <pc:sldChg chg="modSp mod">
        <pc:chgData name="Tanmay Suryavanshi" userId="1816754f435390f0" providerId="LiveId" clId="{639BF602-6485-4686-8209-EAF83050574D}" dt="2021-04-23T11:30:28.508" v="1" actId="20577"/>
        <pc:sldMkLst>
          <pc:docMk/>
          <pc:sldMk cId="942154615" sldId="256"/>
        </pc:sldMkLst>
        <pc:spChg chg="mod">
          <ac:chgData name="Tanmay Suryavanshi" userId="1816754f435390f0" providerId="LiveId" clId="{639BF602-6485-4686-8209-EAF83050574D}" dt="2021-04-23T11:30:28.508" v="1" actId="20577"/>
          <ac:spMkLst>
            <pc:docMk/>
            <pc:sldMk cId="942154615" sldId="25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38" name="Title 1"/>
          <p:cNvSpPr>
            <a:spLocks noGrp="1"/>
          </p:cNvSpPr>
          <p:nvPr>
            <p:ph type="title"/>
          </p:nvPr>
        </p:nvSpPr>
        <p:spPr>
          <a:xfrm>
            <a:off x="1357092" y="2435961"/>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2" y="2286003"/>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1" y="4443684"/>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5" y="1081460"/>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60"/>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8B9EBBA-996F-894A-B54A-D6246ED52CEA}" type="datetimeFigureOut">
              <a:rPr lang="en-US" smtClean="0"/>
              <a:pPr/>
              <a:t>4/23/2021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dirty="0"/>
          </a:p>
        </p:txBody>
      </p:sp>
      <p:sp>
        <p:nvSpPr>
          <p:cNvPr id="7" name="Rectangle 6"/>
          <p:cNvSpPr/>
          <p:nvPr/>
        </p:nvSpPr>
        <p:spPr>
          <a:xfrm>
            <a:off x="83911" y="1449308"/>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11"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11"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5"/>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B3A1323-8D79-1946-B0D7-40001CF92E9D}"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60"/>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5"/>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4/23/2021</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1"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8" y="2341480"/>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8"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7302355-E14B-8545-A8F8-0FE83CC9D524}" type="datetimeFigureOut">
              <a:rPr lang="en-US" smtClean="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2640F58-564D-2B4F-AE67-E407BA4FCF45}" type="datetimeFigureOut">
              <a:rPr lang="en-US" smtClean="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4/23/2021</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7" y="4650479"/>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50" y="4773229"/>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81" y="66680"/>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C52C72-DE31-F449-A4ED-4C594FD91407}"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5"/>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62726E-379B-B349-9EED-81ED093FA806}"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smtClean="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4/23/2021</a:t>
            </a:fld>
            <a:endParaRPr lang="en-US" dirty="0"/>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9B482E8-6E0E-1B4F-B1FD-C69DB9E858D9}" type="datetimeFigureOut">
              <a:rPr lang="en-US" smtClean="0"/>
              <a:pPr/>
              <a:t>4/23/2021</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aqicn.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5473" y="1644652"/>
            <a:ext cx="10411099" cy="830997"/>
          </a:xfrm>
          <a:prstGeom prst="rect">
            <a:avLst/>
          </a:prstGeom>
          <a:noFill/>
        </p:spPr>
        <p:txBody>
          <a:bodyPr wrap="square" rtlCol="0">
            <a:spAutoFit/>
          </a:bodyPr>
          <a:lstStyle/>
          <a:p>
            <a:r>
              <a:rPr lang="en-US" sz="4800">
                <a:latin typeface="Berlin Sans FB" panose="020E0602020502020306" pitchFamily="34" charset="0"/>
              </a:rPr>
              <a:t>Forecasting-on-Air-pollution</a:t>
            </a:r>
            <a:endParaRPr lang="en-US" sz="4800" dirty="0">
              <a:latin typeface="Berlin Sans FB" panose="020E0602020502020306" pitchFamily="34" charset="0"/>
            </a:endParaRPr>
          </a:p>
        </p:txBody>
      </p:sp>
      <p:sp>
        <p:nvSpPr>
          <p:cNvPr id="6" name="TextBox 5"/>
          <p:cNvSpPr txBox="1"/>
          <p:nvPr/>
        </p:nvSpPr>
        <p:spPr>
          <a:xfrm>
            <a:off x="600890" y="574765"/>
            <a:ext cx="4428308" cy="923330"/>
          </a:xfrm>
          <a:prstGeom prst="rect">
            <a:avLst/>
          </a:prstGeom>
          <a:noFill/>
        </p:spPr>
        <p:txBody>
          <a:bodyPr wrap="square" rtlCol="0">
            <a:spAutoFit/>
          </a:bodyPr>
          <a:lstStyle/>
          <a:p>
            <a:r>
              <a:rPr lang="en-US" sz="5400" dirty="0">
                <a:latin typeface="Berlin Sans FB" panose="020E0602020502020306" pitchFamily="34" charset="0"/>
                <a:cs typeface="Calibri" panose="020F0502020204030204" pitchFamily="34" charset="0"/>
              </a:rPr>
              <a:t>PROJECT ON</a:t>
            </a:r>
          </a:p>
        </p:txBody>
      </p:sp>
      <p:sp>
        <p:nvSpPr>
          <p:cNvPr id="7" name="Rectangle 6"/>
          <p:cNvSpPr/>
          <p:nvPr/>
        </p:nvSpPr>
        <p:spPr>
          <a:xfrm>
            <a:off x="5778139" y="3871984"/>
            <a:ext cx="6096000" cy="783869"/>
          </a:xfrm>
          <a:prstGeom prst="rect">
            <a:avLst/>
          </a:prstGeom>
        </p:spPr>
        <p:txBody>
          <a:bodyPr>
            <a:spAutoFit/>
          </a:bodyPr>
          <a:lstStyle/>
          <a:p>
            <a:pPr>
              <a:lnSpc>
                <a:spcPct val="107000"/>
              </a:lnSpc>
              <a:spcAft>
                <a:spcPts val="800"/>
              </a:spcAft>
            </a:pPr>
            <a:r>
              <a:rPr lang="en-US" sz="2400" dirty="0">
                <a:latin typeface="Berlin Sans FB" panose="020E0602020502020306" pitchFamily="34" charset="0"/>
                <a:ea typeface="SimSun" panose="02010600030101010101" pitchFamily="2" charset="-122"/>
                <a:cs typeface="Times New Roman" panose="02020603050405020304" pitchFamily="18" charset="0"/>
              </a:rPr>
              <a:t>Under The Guidance of   Mr. ……..</a:t>
            </a:r>
            <a:r>
              <a:rPr lang="en-US" sz="1600" i="1" dirty="0">
                <a:latin typeface="Berlin Sans FB" panose="020E0602020502020306" pitchFamily="34" charset="0"/>
                <a:ea typeface="SimSun" panose="02010600030101010101" pitchFamily="2" charset="-122"/>
                <a:cs typeface="Times New Roman" panose="02020603050405020304" pitchFamily="18" charset="0"/>
              </a:rPr>
              <a:t>						       </a:t>
            </a:r>
            <a:r>
              <a:rPr lang="en-US" i="1" dirty="0">
                <a:latin typeface="Berlin Sans FB" panose="020E0602020502020306" pitchFamily="34" charset="0"/>
                <a:ea typeface="SimSun" panose="02010600030101010101" pitchFamily="2" charset="-122"/>
                <a:cs typeface="Times New Roman" panose="02020603050405020304" pitchFamily="18" charset="0"/>
              </a:rPr>
              <a:t>(Asst. Prof. CSE Dept.)</a:t>
            </a:r>
            <a:endParaRPr lang="en-US" sz="900" dirty="0">
              <a:effectLst/>
              <a:latin typeface="Berlin Sans FB" panose="020E0602020502020306" pitchFamily="34" charset="0"/>
              <a:ea typeface="SimSun" panose="02010600030101010101" pitchFamily="2" charset="-122"/>
              <a:cs typeface="Times New Roman" panose="02020603050405020304" pitchFamily="18" charset="0"/>
            </a:endParaRPr>
          </a:p>
        </p:txBody>
      </p:sp>
      <p:sp>
        <p:nvSpPr>
          <p:cNvPr id="8" name="TextBox 7"/>
          <p:cNvSpPr txBox="1"/>
          <p:nvPr/>
        </p:nvSpPr>
        <p:spPr>
          <a:xfrm>
            <a:off x="6898343" y="5127773"/>
            <a:ext cx="4858231" cy="646331"/>
          </a:xfrm>
          <a:prstGeom prst="rect">
            <a:avLst/>
          </a:prstGeom>
          <a:noFill/>
        </p:spPr>
        <p:txBody>
          <a:bodyPr wrap="square" rtlCol="0">
            <a:spAutoFit/>
          </a:bodyPr>
          <a:lstStyle/>
          <a:p>
            <a:r>
              <a:rPr lang="en-US" dirty="0">
                <a:latin typeface="Berlin Sans FB" panose="020E0602020502020306" pitchFamily="34" charset="0"/>
              </a:rPr>
              <a:t>Presented By      JASPREET (CSE/15/125)</a:t>
            </a:r>
          </a:p>
          <a:p>
            <a:r>
              <a:rPr lang="en-US" dirty="0">
                <a:latin typeface="Berlin Sans FB" panose="020E0602020502020306" pitchFamily="34" charset="0"/>
              </a:rPr>
              <a:t>			    ANKUJ(CSE/15/118)</a:t>
            </a:r>
          </a:p>
        </p:txBody>
      </p:sp>
      <p:sp>
        <p:nvSpPr>
          <p:cNvPr id="9" name="TextBox 8"/>
          <p:cNvSpPr txBox="1"/>
          <p:nvPr/>
        </p:nvSpPr>
        <p:spPr>
          <a:xfrm>
            <a:off x="7955281" y="5790574"/>
            <a:ext cx="3814355" cy="646331"/>
          </a:xfrm>
          <a:prstGeom prst="rect">
            <a:avLst/>
          </a:prstGeom>
          <a:noFill/>
        </p:spPr>
        <p:txBody>
          <a:bodyPr wrap="square" rtlCol="0">
            <a:spAutoFit/>
          </a:bodyPr>
          <a:lstStyle/>
          <a:p>
            <a:r>
              <a:rPr lang="en-US" dirty="0">
                <a:latin typeface="Berlin Sans FB" panose="020E0602020502020306" pitchFamily="34" charset="0"/>
              </a:rPr>
              <a:t>Presented To	  Ms. </a:t>
            </a:r>
            <a:r>
              <a:rPr lang="en-US" dirty="0" err="1">
                <a:latin typeface="Berlin Sans FB" panose="020E0602020502020306" pitchFamily="34" charset="0"/>
              </a:rPr>
              <a:t>Sonika</a:t>
            </a:r>
            <a:r>
              <a:rPr lang="en-US" dirty="0">
                <a:latin typeface="Berlin Sans FB" panose="020E0602020502020306" pitchFamily="34" charset="0"/>
              </a:rPr>
              <a:t> </a:t>
            </a:r>
            <a:r>
              <a:rPr lang="en-US" dirty="0" err="1">
                <a:latin typeface="Berlin Sans FB" panose="020E0602020502020306" pitchFamily="34" charset="0"/>
              </a:rPr>
              <a:t>Vasesi</a:t>
            </a:r>
            <a:endParaRPr lang="en-US" dirty="0">
              <a:latin typeface="Berlin Sans FB" panose="020E0602020502020306" pitchFamily="34" charset="0"/>
            </a:endParaRPr>
          </a:p>
          <a:p>
            <a:r>
              <a:rPr lang="en-US" dirty="0">
                <a:latin typeface="Berlin Sans FB" panose="020E0602020502020306" pitchFamily="34" charset="0"/>
              </a:rPr>
              <a:t>		       </a:t>
            </a:r>
            <a:r>
              <a:rPr lang="en-US" sz="1600" i="1" dirty="0">
                <a:latin typeface="Berlin Sans FB" panose="020E0602020502020306" pitchFamily="34" charset="0"/>
              </a:rPr>
              <a:t>(Asst. Prof. CSE Dept.)</a:t>
            </a:r>
            <a:endParaRPr lang="en-US" i="1" dirty="0">
              <a:latin typeface="Berlin Sans FB" panose="020E0602020502020306" pitchFamily="34" charset="0"/>
            </a:endParaRPr>
          </a:p>
        </p:txBody>
      </p:sp>
    </p:spTree>
    <p:extLst>
      <p:ext uri="{BB962C8B-B14F-4D97-AF65-F5344CB8AC3E}">
        <p14:creationId xmlns:p14="http://schemas.microsoft.com/office/powerpoint/2010/main" val="94215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91" y="182880"/>
            <a:ext cx="11234057" cy="6232475"/>
          </a:xfrm>
          <a:prstGeom prst="rect">
            <a:avLst/>
          </a:prstGeom>
        </p:spPr>
        <p:txBody>
          <a:bodyPr wrap="square">
            <a:spAutoFit/>
          </a:bodyPr>
          <a:lstStyle/>
          <a:p>
            <a:pPr>
              <a:lnSpc>
                <a:spcPct val="150000"/>
              </a:lnSpc>
            </a:pPr>
            <a:r>
              <a:rPr lang="en-US" sz="2800" b="1" dirty="0"/>
              <a:t>Data Set Definition:</a:t>
            </a:r>
            <a:endParaRPr lang="en-US" sz="2800" dirty="0"/>
          </a:p>
          <a:p>
            <a:pPr>
              <a:lnSpc>
                <a:spcPct val="150000"/>
              </a:lnSpc>
            </a:pPr>
            <a:r>
              <a:rPr lang="en-US" sz="1400" b="1" dirty="0">
                <a:latin typeface="Times New Roman" pitchFamily="18" charset="0"/>
                <a:cs typeface="Times New Roman" pitchFamily="18" charset="0"/>
              </a:rPr>
              <a:t>The data includes the date-time, the pollution called PM2.5 concentration, and the weather information including dew point, temperature, pressure, wind direction, wind speed and the cumulative number of hours of snow and rain. The complete feature list in the raw data is as follows:</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No</a:t>
            </a:r>
            <a:r>
              <a:rPr lang="en-US" sz="1400" dirty="0">
                <a:solidFill>
                  <a:srgbClr val="555555"/>
                </a:solidFill>
                <a:latin typeface="Times New Roman" pitchFamily="18" charset="0"/>
                <a:cs typeface="Times New Roman" pitchFamily="18" charset="0"/>
              </a:rPr>
              <a:t>: row number</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year</a:t>
            </a:r>
            <a:r>
              <a:rPr lang="en-US" sz="1400" dirty="0">
                <a:solidFill>
                  <a:srgbClr val="555555"/>
                </a:solidFill>
                <a:latin typeface="Times New Roman" pitchFamily="18" charset="0"/>
                <a:cs typeface="Times New Roman" pitchFamily="18" charset="0"/>
              </a:rPr>
              <a:t>: year of data in this row</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month</a:t>
            </a:r>
            <a:r>
              <a:rPr lang="en-US" sz="1400" dirty="0">
                <a:solidFill>
                  <a:srgbClr val="555555"/>
                </a:solidFill>
                <a:latin typeface="Times New Roman" pitchFamily="18" charset="0"/>
                <a:cs typeface="Times New Roman" pitchFamily="18" charset="0"/>
              </a:rPr>
              <a:t>: month of data in this row</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day</a:t>
            </a:r>
            <a:r>
              <a:rPr lang="en-US" sz="1400" dirty="0">
                <a:solidFill>
                  <a:srgbClr val="555555"/>
                </a:solidFill>
                <a:latin typeface="Times New Roman" pitchFamily="18" charset="0"/>
                <a:cs typeface="Times New Roman" pitchFamily="18" charset="0"/>
              </a:rPr>
              <a:t>: day of data in this row</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hour</a:t>
            </a:r>
            <a:r>
              <a:rPr lang="en-US" sz="1400" dirty="0">
                <a:solidFill>
                  <a:srgbClr val="555555"/>
                </a:solidFill>
                <a:latin typeface="Times New Roman" pitchFamily="18" charset="0"/>
                <a:cs typeface="Times New Roman" pitchFamily="18" charset="0"/>
              </a:rPr>
              <a:t>: hour of data in this row</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pm2.5</a:t>
            </a:r>
            <a:r>
              <a:rPr lang="en-US" sz="1400" dirty="0">
                <a:solidFill>
                  <a:srgbClr val="555555"/>
                </a:solidFill>
                <a:latin typeface="Times New Roman" pitchFamily="18" charset="0"/>
                <a:cs typeface="Times New Roman" pitchFamily="18" charset="0"/>
              </a:rPr>
              <a:t>: PM2.5 concentration</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DEWP</a:t>
            </a:r>
            <a:r>
              <a:rPr lang="en-US" sz="1400" dirty="0">
                <a:solidFill>
                  <a:srgbClr val="555555"/>
                </a:solidFill>
                <a:latin typeface="Times New Roman" pitchFamily="18" charset="0"/>
                <a:cs typeface="Times New Roman" pitchFamily="18" charset="0"/>
              </a:rPr>
              <a:t>: Dew Point</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TEMP</a:t>
            </a:r>
            <a:r>
              <a:rPr lang="en-US" sz="1400" dirty="0">
                <a:solidFill>
                  <a:srgbClr val="555555"/>
                </a:solidFill>
                <a:latin typeface="Times New Roman" pitchFamily="18" charset="0"/>
                <a:cs typeface="Times New Roman" pitchFamily="18" charset="0"/>
              </a:rPr>
              <a:t>: Temperature</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PRES</a:t>
            </a:r>
            <a:r>
              <a:rPr lang="en-US" sz="1400" dirty="0">
                <a:solidFill>
                  <a:srgbClr val="555555"/>
                </a:solidFill>
                <a:latin typeface="Times New Roman" pitchFamily="18" charset="0"/>
                <a:cs typeface="Times New Roman" pitchFamily="18" charset="0"/>
              </a:rPr>
              <a:t>: Pressure</a:t>
            </a:r>
          </a:p>
          <a:p>
            <a:pPr lvl="1">
              <a:lnSpc>
                <a:spcPct val="150000"/>
              </a:lnSpc>
              <a:buFont typeface="+mj-lt"/>
              <a:buAutoNum type="arabicPeriod"/>
            </a:pPr>
            <a:r>
              <a:rPr lang="en-US" sz="1400" b="1" dirty="0" err="1">
                <a:solidFill>
                  <a:srgbClr val="555555"/>
                </a:solidFill>
                <a:latin typeface="Times New Roman" pitchFamily="18" charset="0"/>
                <a:cs typeface="Times New Roman" pitchFamily="18" charset="0"/>
              </a:rPr>
              <a:t>cbwd</a:t>
            </a:r>
            <a:r>
              <a:rPr lang="en-US" sz="1400" dirty="0">
                <a:solidFill>
                  <a:srgbClr val="555555"/>
                </a:solidFill>
                <a:latin typeface="Times New Roman" pitchFamily="18" charset="0"/>
                <a:cs typeface="Times New Roman" pitchFamily="18" charset="0"/>
              </a:rPr>
              <a:t>: Combined wind direction</a:t>
            </a:r>
          </a:p>
          <a:p>
            <a:pPr lvl="1">
              <a:lnSpc>
                <a:spcPct val="150000"/>
              </a:lnSpc>
              <a:buFont typeface="+mj-lt"/>
              <a:buAutoNum type="arabicPeriod"/>
            </a:pPr>
            <a:r>
              <a:rPr lang="en-US" sz="1400" b="1" dirty="0" err="1">
                <a:solidFill>
                  <a:srgbClr val="555555"/>
                </a:solidFill>
                <a:latin typeface="Times New Roman" pitchFamily="18" charset="0"/>
                <a:cs typeface="Times New Roman" pitchFamily="18" charset="0"/>
              </a:rPr>
              <a:t>Iws</a:t>
            </a:r>
            <a:r>
              <a:rPr lang="en-US" sz="1400" dirty="0">
                <a:solidFill>
                  <a:srgbClr val="555555"/>
                </a:solidFill>
                <a:latin typeface="Times New Roman" pitchFamily="18" charset="0"/>
                <a:cs typeface="Times New Roman" pitchFamily="18" charset="0"/>
              </a:rPr>
              <a:t>: Cumulated wind speed</a:t>
            </a:r>
          </a:p>
          <a:p>
            <a:pPr lvl="1">
              <a:lnSpc>
                <a:spcPct val="150000"/>
              </a:lnSpc>
              <a:buFont typeface="+mj-lt"/>
              <a:buAutoNum type="arabicPeriod"/>
            </a:pPr>
            <a:r>
              <a:rPr lang="en-US" sz="1400" b="1" dirty="0">
                <a:solidFill>
                  <a:srgbClr val="555555"/>
                </a:solidFill>
                <a:latin typeface="Times New Roman" pitchFamily="18" charset="0"/>
                <a:cs typeface="Times New Roman" pitchFamily="18" charset="0"/>
              </a:rPr>
              <a:t>Is</a:t>
            </a:r>
            <a:r>
              <a:rPr lang="en-US" sz="1400" dirty="0">
                <a:solidFill>
                  <a:srgbClr val="555555"/>
                </a:solidFill>
                <a:latin typeface="Times New Roman" pitchFamily="18" charset="0"/>
                <a:cs typeface="Times New Roman" pitchFamily="18" charset="0"/>
              </a:rPr>
              <a:t>: Cumulated hours of snow</a:t>
            </a:r>
          </a:p>
          <a:p>
            <a:pPr lvl="1">
              <a:lnSpc>
                <a:spcPct val="150000"/>
              </a:lnSpc>
              <a:buFont typeface="+mj-lt"/>
              <a:buAutoNum type="arabicPeriod"/>
            </a:pPr>
            <a:r>
              <a:rPr lang="en-US" sz="1400" b="1" dirty="0" err="1">
                <a:solidFill>
                  <a:srgbClr val="555555"/>
                </a:solidFill>
                <a:latin typeface="Times New Roman" pitchFamily="18" charset="0"/>
                <a:cs typeface="Times New Roman" pitchFamily="18" charset="0"/>
              </a:rPr>
              <a:t>Ir</a:t>
            </a:r>
            <a:r>
              <a:rPr lang="en-US" sz="1400" dirty="0">
                <a:solidFill>
                  <a:srgbClr val="555555"/>
                </a:solidFill>
                <a:latin typeface="Times New Roman" pitchFamily="18" charset="0"/>
                <a:cs typeface="Times New Roman" pitchFamily="18" charset="0"/>
              </a:rPr>
              <a:t>: Cumulated hours of rain</a:t>
            </a:r>
            <a:endParaRPr lang="en-US" sz="1400" b="1" dirty="0">
              <a:latin typeface="Times New Roman" pitchFamily="18" charset="0"/>
              <a:cs typeface="Times New Roman" pitchFamily="18" charset="0"/>
            </a:endParaRPr>
          </a:p>
          <a:p>
            <a:pPr>
              <a:lnSpc>
                <a:spcPct val="150000"/>
              </a:lnSpc>
            </a:pPr>
            <a:r>
              <a:rPr lang="en-US" sz="1400" b="1" dirty="0">
                <a:latin typeface="Times New Roman" pitchFamily="18" charset="0"/>
                <a:cs typeface="Times New Roman" pitchFamily="18" charset="0"/>
              </a:rPr>
              <a:t>We can use this data and frame a forecasting problem where, given the weather conditions and pollution for prior hours, we forecast the pollution at the next hour. This dataset can be used to frame other forecasting problems.</a:t>
            </a:r>
            <a:endParaRPr lang="en-US" sz="2800" b="1" dirty="0"/>
          </a:p>
        </p:txBody>
      </p:sp>
    </p:spTree>
    <p:extLst>
      <p:ext uri="{BB962C8B-B14F-4D97-AF65-F5344CB8AC3E}">
        <p14:creationId xmlns:p14="http://schemas.microsoft.com/office/powerpoint/2010/main" val="207181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the proposed system</a:t>
            </a:r>
          </a:p>
        </p:txBody>
      </p:sp>
      <p:sp>
        <p:nvSpPr>
          <p:cNvPr id="3" name="Content Placeholder 2"/>
          <p:cNvSpPr>
            <a:spLocks noGrp="1"/>
          </p:cNvSpPr>
          <p:nvPr>
            <p:ph idx="1"/>
          </p:nvPr>
        </p:nvSpPr>
        <p:spPr>
          <a:xfrm>
            <a:off x="609600" y="1306285"/>
            <a:ext cx="10972800" cy="5277395"/>
          </a:xfrm>
        </p:spPr>
        <p:txBody>
          <a:bodyPr>
            <a:normAutofit fontScale="85000" lnSpcReduction="20000"/>
          </a:bodyPr>
          <a:lstStyle/>
          <a:p>
            <a:r>
              <a:rPr lang="en-US" sz="2800" b="1" dirty="0">
                <a:latin typeface="Times New Roman" pitchFamily="18" charset="0"/>
                <a:cs typeface="Times New Roman" pitchFamily="18" charset="0"/>
              </a:rPr>
              <a:t>Analysis </a:t>
            </a:r>
          </a:p>
          <a:p>
            <a:r>
              <a:rPr lang="en-US" sz="2800" b="1" dirty="0">
                <a:latin typeface="Times New Roman" pitchFamily="18" charset="0"/>
                <a:cs typeface="Times New Roman" pitchFamily="18" charset="0"/>
              </a:rPr>
              <a:t>Prediction</a:t>
            </a:r>
          </a:p>
          <a:p>
            <a:endParaRPr lang="en-US" sz="2800" b="1" dirty="0"/>
          </a:p>
          <a:p>
            <a:pPr>
              <a:buNone/>
            </a:pPr>
            <a:r>
              <a:rPr lang="en-US" sz="2800" b="1" dirty="0"/>
              <a:t>LSTM data preparation</a:t>
            </a:r>
            <a:endParaRPr lang="en-US" sz="2800" dirty="0"/>
          </a:p>
          <a:p>
            <a:pPr lvl="0"/>
            <a:r>
              <a:rPr lang="en-US" sz="2800" dirty="0"/>
              <a:t>Normalized data</a:t>
            </a:r>
          </a:p>
          <a:p>
            <a:pPr lvl="0"/>
            <a:r>
              <a:rPr lang="en-US" sz="2800" dirty="0"/>
              <a:t>Transformed dataset into supervised learning problem</a:t>
            </a:r>
          </a:p>
          <a:p>
            <a:pPr>
              <a:buNone/>
            </a:pPr>
            <a:endParaRPr lang="en-US" sz="2800" b="1" dirty="0"/>
          </a:p>
          <a:p>
            <a:pPr>
              <a:buNone/>
            </a:pPr>
            <a:r>
              <a:rPr lang="en-US" sz="2800" b="1" dirty="0"/>
              <a:t>Model Fitting</a:t>
            </a:r>
            <a:endParaRPr lang="en-US" sz="2800" dirty="0"/>
          </a:p>
          <a:p>
            <a:pPr lvl="0"/>
            <a:r>
              <a:rPr lang="en-US" sz="2800" dirty="0"/>
              <a:t>Split data into train and test</a:t>
            </a:r>
          </a:p>
          <a:p>
            <a:pPr lvl="0"/>
            <a:r>
              <a:rPr lang="en-US" sz="2800" dirty="0"/>
              <a:t>Split into </a:t>
            </a:r>
            <a:r>
              <a:rPr lang="en-US" sz="2800" dirty="0" err="1"/>
              <a:t>i</a:t>
            </a:r>
            <a:r>
              <a:rPr lang="en-US" sz="2800" dirty="0"/>
              <a:t>/p and o/p</a:t>
            </a:r>
          </a:p>
          <a:p>
            <a:pPr lvl="0"/>
            <a:r>
              <a:rPr lang="en-US" sz="2800" dirty="0"/>
              <a:t>Reshape into 3D</a:t>
            </a:r>
          </a:p>
          <a:p>
            <a:pPr lvl="0"/>
            <a:r>
              <a:rPr lang="en-US" sz="2800" dirty="0"/>
              <a:t>Define a 50 neuron followed by 1 </a:t>
            </a:r>
            <a:r>
              <a:rPr lang="en-US" sz="2800" dirty="0" err="1"/>
              <a:t>nueron</a:t>
            </a:r>
            <a:r>
              <a:rPr lang="en-US" sz="2800" dirty="0"/>
              <a:t> LSTM</a:t>
            </a:r>
          </a:p>
          <a:p>
            <a:pPr lvl="0"/>
            <a:r>
              <a:rPr lang="en-US" sz="2800" dirty="0"/>
              <a:t>Add dropout at 30%</a:t>
            </a:r>
          </a:p>
          <a:p>
            <a:pPr lvl="0"/>
            <a:r>
              <a:rPr lang="en-US" sz="2800" dirty="0"/>
              <a:t>Plot history of training and testing loss</a:t>
            </a:r>
          </a:p>
          <a:p>
            <a:pPr lvl="0">
              <a:buNone/>
            </a:pPr>
            <a:endParaRPr lang="en-US" sz="2800" dirty="0"/>
          </a:p>
          <a:p>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71" y="465322"/>
            <a:ext cx="3223959" cy="685124"/>
          </a:xfrm>
          <a:prstGeom prst="rect">
            <a:avLst/>
          </a:prstGeom>
        </p:spPr>
        <p:txBody>
          <a:bodyPr wrap="none">
            <a:spAutoFit/>
          </a:bodyPr>
          <a:lstStyle/>
          <a:p>
            <a:pPr marL="571500" indent="-571500">
              <a:lnSpc>
                <a:spcPct val="107000"/>
              </a:lnSpc>
              <a:spcAft>
                <a:spcPts val="800"/>
              </a:spcAft>
              <a:buFont typeface="Arial" panose="020B0604020202020204" pitchFamily="34" charset="0"/>
              <a:buChar char="•"/>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HARDWARE</a:t>
            </a:r>
            <a:endParaRPr lang="en-US" sz="1200" dirty="0">
              <a:latin typeface="Berlin Sans FB" panose="020E0602020502020306" pitchFamily="34" charset="0"/>
              <a:ea typeface="SimSun" panose="02010600030101010101" pitchFamily="2" charset="-122"/>
              <a:cs typeface="Times New Roman" panose="02020603050405020304" pitchFamily="18" charset="0"/>
            </a:endParaRPr>
          </a:p>
        </p:txBody>
      </p:sp>
      <p:sp>
        <p:nvSpPr>
          <p:cNvPr id="7" name="Rectangle 6"/>
          <p:cNvSpPr/>
          <p:nvPr/>
        </p:nvSpPr>
        <p:spPr>
          <a:xfrm>
            <a:off x="287385" y="1436911"/>
            <a:ext cx="11273247" cy="2862322"/>
          </a:xfrm>
          <a:prstGeom prst="rect">
            <a:avLst/>
          </a:prstGeom>
        </p:spPr>
        <p:txBody>
          <a:bodyPr wrap="square">
            <a:spAutoFit/>
          </a:bodyPr>
          <a:lstStyle/>
          <a:p>
            <a:pPr marL="342900" indent="-342900" fontAlgn="base">
              <a:lnSpc>
                <a:spcPct val="200000"/>
              </a:lnSpc>
            </a:pPr>
            <a:r>
              <a:rPr lang="en-IN" sz="2400" dirty="0">
                <a:latin typeface="Times New Roman" pitchFamily="18" charset="0"/>
                <a:cs typeface="Times New Roman" pitchFamily="18" charset="0"/>
              </a:rPr>
              <a:t> Processor – i5</a:t>
            </a:r>
            <a:endParaRPr lang="en-US" sz="2400" dirty="0">
              <a:latin typeface="Times New Roman" pitchFamily="18" charset="0"/>
              <a:cs typeface="Times New Roman" pitchFamily="18" charset="0"/>
            </a:endParaRPr>
          </a:p>
          <a:p>
            <a:pPr>
              <a:lnSpc>
                <a:spcPct val="200000"/>
              </a:lnSpc>
            </a:pPr>
            <a:r>
              <a:rPr lang="en-IN" sz="2400" dirty="0">
                <a:latin typeface="Times New Roman" pitchFamily="18" charset="0"/>
                <a:cs typeface="Times New Roman" pitchFamily="18" charset="0"/>
              </a:rPr>
              <a:t> Hard Disk – 1TB</a:t>
            </a:r>
            <a:endParaRPr lang="en-US" sz="2400" dirty="0">
              <a:latin typeface="Times New Roman" pitchFamily="18" charset="0"/>
              <a:cs typeface="Times New Roman" pitchFamily="18" charset="0"/>
            </a:endParaRPr>
          </a:p>
          <a:p>
            <a:pPr>
              <a:lnSpc>
                <a:spcPct val="200000"/>
              </a:lnSpc>
            </a:pPr>
            <a:r>
              <a:rPr lang="en-IN" sz="2400" dirty="0">
                <a:latin typeface="Times New Roman" pitchFamily="18" charset="0"/>
                <a:cs typeface="Times New Roman" pitchFamily="18" charset="0"/>
              </a:rPr>
              <a:t> Memory – 4GB RAM</a:t>
            </a:r>
            <a:r>
              <a:rPr lang="en-US" sz="2400" dirty="0">
                <a:latin typeface="Berlin Sans FB" panose="020E0602020502020306" pitchFamily="34" charset="0"/>
              </a:rPr>
              <a:t>m</a:t>
            </a:r>
          </a:p>
          <a:p>
            <a:pPr marL="342900" indent="-342900" fontAlgn="base">
              <a:lnSpc>
                <a:spcPct val="150000"/>
              </a:lnSpc>
              <a:buFont typeface="Arial" panose="020B0604020202020204" pitchFamily="34" charset="0"/>
              <a:buChar char="•"/>
            </a:pPr>
            <a:r>
              <a:rPr lang="en-US" sz="2400">
                <a:latin typeface="Berlin Sans FB" panose="020E0602020502020306" pitchFamily="34" charset="0"/>
              </a:rPr>
              <a:t>1024x768 </a:t>
            </a:r>
            <a:r>
              <a:rPr lang="en-US" sz="2400" dirty="0">
                <a:latin typeface="Berlin Sans FB" panose="020E0602020502020306" pitchFamily="34" charset="0"/>
              </a:rPr>
              <a:t>minimum screen resolution</a:t>
            </a:r>
            <a:endParaRPr lang="en-US" sz="2400" b="0" i="0" dirty="0">
              <a:effectLst/>
              <a:latin typeface="Berlin Sans FB" panose="020E0602020502020306" pitchFamily="34" charset="0"/>
            </a:endParaRPr>
          </a:p>
        </p:txBody>
      </p:sp>
    </p:spTree>
    <p:extLst>
      <p:ext uri="{BB962C8B-B14F-4D97-AF65-F5344CB8AC3E}">
        <p14:creationId xmlns:p14="http://schemas.microsoft.com/office/powerpoint/2010/main" val="347718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383" y="465320"/>
            <a:ext cx="3034805" cy="685124"/>
          </a:xfrm>
          <a:prstGeom prst="rect">
            <a:avLst/>
          </a:prstGeom>
        </p:spPr>
        <p:txBody>
          <a:bodyPr wrap="none">
            <a:spAutoFit/>
          </a:bodyPr>
          <a:lstStyle/>
          <a:p>
            <a:pPr marL="571500" indent="-571500">
              <a:lnSpc>
                <a:spcPct val="107000"/>
              </a:lnSpc>
              <a:spcAft>
                <a:spcPts val="800"/>
              </a:spcAft>
              <a:buFont typeface="Arial" panose="020B0604020202020204" pitchFamily="34" charset="0"/>
              <a:buChar char="•"/>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SOFTWARE</a:t>
            </a:r>
            <a:endParaRPr lang="en-US" sz="1200" dirty="0">
              <a:latin typeface="Berlin Sans FB" panose="020E0602020502020306" pitchFamily="34" charset="0"/>
              <a:ea typeface="SimSun" panose="02010600030101010101" pitchFamily="2" charset="-122"/>
              <a:cs typeface="Times New Roman" panose="02020603050405020304" pitchFamily="18" charset="0"/>
            </a:endParaRPr>
          </a:p>
        </p:txBody>
      </p:sp>
      <p:sp>
        <p:nvSpPr>
          <p:cNvPr id="3" name="TextBox 2"/>
          <p:cNvSpPr txBox="1"/>
          <p:nvPr/>
        </p:nvSpPr>
        <p:spPr>
          <a:xfrm>
            <a:off x="1685108" y="1306289"/>
            <a:ext cx="10332723" cy="3847207"/>
          </a:xfrm>
          <a:prstGeom prst="rect">
            <a:avLst/>
          </a:prstGeom>
          <a:noFill/>
        </p:spPr>
        <p:txBody>
          <a:bodyPr wrap="square" rtlCol="0">
            <a:spAutoFit/>
          </a:bodyPr>
          <a:lstStyle/>
          <a:p>
            <a:pPr marL="285750" indent="-285750"/>
            <a:endParaRPr lang="en-US" sz="2400" dirty="0">
              <a:latin typeface="Times New Roman" pitchFamily="18" charset="0"/>
              <a:cs typeface="Times New Roman" pitchFamily="18" charset="0"/>
            </a:endParaRPr>
          </a:p>
          <a:p>
            <a:pPr lvl="2">
              <a:lnSpc>
                <a:spcPct val="200000"/>
              </a:lnSpc>
            </a:pPr>
            <a:r>
              <a:rPr lang="en-US" sz="2000" b="1" dirty="0">
                <a:latin typeface="Times New Roman" pitchFamily="18" charset="0"/>
                <a:cs typeface="Times New Roman" pitchFamily="18" charset="0"/>
              </a:rPr>
              <a:t>Language : </a:t>
            </a:r>
            <a:r>
              <a:rPr lang="en-US" sz="2000" b="1">
                <a:latin typeface="Times New Roman" pitchFamily="18" charset="0"/>
                <a:cs typeface="Times New Roman" pitchFamily="18" charset="0"/>
              </a:rPr>
              <a:t>Python 3.6</a:t>
            </a:r>
            <a:endParaRPr lang="en-US" sz="2000" b="1" dirty="0">
              <a:latin typeface="Times New Roman" pitchFamily="18" charset="0"/>
              <a:cs typeface="Times New Roman" pitchFamily="18" charset="0"/>
            </a:endParaRPr>
          </a:p>
          <a:p>
            <a:pPr lvl="2">
              <a:lnSpc>
                <a:spcPct val="200000"/>
              </a:lnSpc>
            </a:pPr>
            <a:r>
              <a:rPr lang="en-US" sz="2000" b="1" dirty="0">
                <a:latin typeface="Times New Roman" pitchFamily="18" charset="0"/>
                <a:cs typeface="Times New Roman" pitchFamily="18" charset="0"/>
              </a:rPr>
              <a:t>Web Technology: </a:t>
            </a:r>
            <a:r>
              <a:rPr lang="en-US" sz="2000" b="1" dirty="0" err="1">
                <a:latin typeface="Times New Roman" pitchFamily="18" charset="0"/>
                <a:cs typeface="Times New Roman" pitchFamily="18" charset="0"/>
              </a:rPr>
              <a:t>Django</a:t>
            </a:r>
            <a:r>
              <a:rPr lang="en-US" sz="2000" b="1" dirty="0">
                <a:latin typeface="Times New Roman" pitchFamily="18" charset="0"/>
                <a:cs typeface="Times New Roman" pitchFamily="18" charset="0"/>
              </a:rPr>
              <a:t> 2.0</a:t>
            </a:r>
          </a:p>
          <a:p>
            <a:pPr lvl="2">
              <a:lnSpc>
                <a:spcPct val="200000"/>
              </a:lnSpc>
            </a:pPr>
            <a:r>
              <a:rPr lang="en-US" sz="2000" b="1" dirty="0">
                <a:latin typeface="Times New Roman" pitchFamily="18" charset="0"/>
                <a:cs typeface="Times New Roman" pitchFamily="18" charset="0"/>
              </a:rPr>
              <a:t> IDE : </a:t>
            </a:r>
            <a:r>
              <a:rPr lang="en-US" sz="2000" b="1" dirty="0" err="1">
                <a:latin typeface="Times New Roman" pitchFamily="18" charset="0"/>
                <a:cs typeface="Times New Roman" pitchFamily="18" charset="0"/>
              </a:rPr>
              <a:t>Pycharm</a:t>
            </a:r>
            <a:r>
              <a:rPr lang="en-US" sz="2000" b="1" dirty="0">
                <a:latin typeface="Times New Roman" pitchFamily="18" charset="0"/>
                <a:cs typeface="Times New Roman" pitchFamily="18" charset="0"/>
              </a:rPr>
              <a:t> developed by </a:t>
            </a:r>
            <a:r>
              <a:rPr lang="en-US" sz="2000" b="1" dirty="0" err="1">
                <a:latin typeface="Times New Roman" pitchFamily="18" charset="0"/>
                <a:cs typeface="Times New Roman" pitchFamily="18" charset="0"/>
              </a:rPr>
              <a:t>JetBrains</a:t>
            </a:r>
            <a:endParaRPr lang="en-US" sz="2000" b="1" dirty="0">
              <a:latin typeface="Times New Roman" pitchFamily="18" charset="0"/>
              <a:cs typeface="Times New Roman" pitchFamily="18" charset="0"/>
            </a:endParaRPr>
          </a:p>
          <a:p>
            <a:pPr lvl="2">
              <a:lnSpc>
                <a:spcPct val="200000"/>
              </a:lnSpc>
            </a:pPr>
            <a:r>
              <a:rPr lang="en-US" sz="2000" b="1" dirty="0">
                <a:latin typeface="Times New Roman" pitchFamily="18" charset="0"/>
                <a:cs typeface="Times New Roman" pitchFamily="18" charset="0"/>
              </a:rPr>
              <a:t>Database : </a:t>
            </a:r>
            <a:r>
              <a:rPr lang="en-US" sz="2000" b="1" dirty="0" err="1">
                <a:latin typeface="Times New Roman" pitchFamily="18" charset="0"/>
                <a:cs typeface="Times New Roman" pitchFamily="18" charset="0"/>
              </a:rPr>
              <a:t>Mysql</a:t>
            </a:r>
            <a:r>
              <a:rPr lang="en-US" sz="2000" b="1" dirty="0">
                <a:latin typeface="Times New Roman" pitchFamily="18" charset="0"/>
                <a:cs typeface="Times New Roman" pitchFamily="18" charset="0"/>
              </a:rPr>
              <a:t> or </a:t>
            </a:r>
            <a:r>
              <a:rPr lang="en-US" sz="2000" b="1" dirty="0" err="1">
                <a:latin typeface="Times New Roman" pitchFamily="18" charset="0"/>
                <a:cs typeface="Times New Roman" pitchFamily="18" charset="0"/>
              </a:rPr>
              <a:t>Sqllite</a:t>
            </a:r>
            <a:r>
              <a:rPr lang="en-US" sz="2000" b="1" dirty="0">
                <a:latin typeface="Times New Roman" pitchFamily="18" charset="0"/>
                <a:cs typeface="Times New Roman" pitchFamily="18" charset="0"/>
              </a:rPr>
              <a:t> or txt file</a:t>
            </a:r>
          </a:p>
          <a:p>
            <a:pPr lvl="2"/>
            <a:endParaRPr lang="en-US" sz="2000" dirty="0">
              <a:latin typeface="Times New Roman" pitchFamily="18" charset="0"/>
              <a:cs typeface="Times New Roman" pitchFamily="18" charset="0"/>
            </a:endParaRPr>
          </a:p>
          <a:p>
            <a:pPr lvl="2"/>
            <a:endParaRPr lang="en-US" sz="2000" b="1"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8557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304803"/>
            <a:ext cx="10363200" cy="841375"/>
          </a:xfrm>
        </p:spPr>
        <p:txBody>
          <a:bodyPr/>
          <a:lstStyle/>
          <a:p>
            <a:r>
              <a:rPr lang="en-US" dirty="0"/>
              <a:t>What is python?</a:t>
            </a:r>
          </a:p>
        </p:txBody>
      </p:sp>
      <p:sp>
        <p:nvSpPr>
          <p:cNvPr id="3" name="Subtitle 2"/>
          <p:cNvSpPr>
            <a:spLocks noGrp="1"/>
          </p:cNvSpPr>
          <p:nvPr>
            <p:ph type="subTitle" idx="1"/>
          </p:nvPr>
        </p:nvSpPr>
        <p:spPr>
          <a:xfrm>
            <a:off x="203200" y="1143000"/>
            <a:ext cx="11684000" cy="5410200"/>
          </a:xfrm>
        </p:spPr>
        <p:txBody>
          <a:bodyPr>
            <a:normAutofit/>
          </a:bodyPr>
          <a:lstStyle/>
          <a:p>
            <a:pPr algn="just">
              <a:lnSpc>
                <a:spcPct val="150000"/>
              </a:lnSpc>
            </a:pPr>
            <a:r>
              <a:rPr lang="en-US" sz="2400" dirty="0">
                <a:solidFill>
                  <a:schemeClr val="tx1"/>
                </a:solidFill>
                <a:latin typeface="Times New Roman" pitchFamily="18" charset="0"/>
                <a:cs typeface="Times New Roman"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6551"/>
            <a:ext cx="11978640" cy="1323439"/>
          </a:xfrm>
          <a:prstGeom prst="rect">
            <a:avLst/>
          </a:prstGeom>
        </p:spPr>
        <p:txBody>
          <a:bodyPr wrap="square">
            <a:spAutoFit/>
          </a:bodyPr>
          <a:lstStyle/>
          <a:p>
            <a:r>
              <a:rPr lang="en-US" sz="2000" dirty="0">
                <a:latin typeface="Berlin Sans FB" panose="020E0602020502020306" pitchFamily="34" charset="0"/>
              </a:rPr>
              <a:t>SDLC</a:t>
            </a:r>
            <a:r>
              <a:rPr lang="en-US" sz="2000" dirty="0">
                <a:solidFill>
                  <a:srgbClr val="000000"/>
                </a:solidFill>
                <a:latin typeface="Berlin Sans FB" panose="020E0602020502020306" pitchFamily="34" charset="0"/>
              </a:rPr>
              <a:t> is a process used by the software industry to design, develop and test high quality </a:t>
            </a:r>
            <a:r>
              <a:rPr lang="en-US" sz="2000" dirty="0" err="1">
                <a:solidFill>
                  <a:srgbClr val="000000"/>
                </a:solidFill>
                <a:latin typeface="Berlin Sans FB" panose="020E0602020502020306" pitchFamily="34" charset="0"/>
              </a:rPr>
              <a:t>softwares</a:t>
            </a:r>
            <a:r>
              <a:rPr lang="en-US" sz="2000" dirty="0">
                <a:solidFill>
                  <a:srgbClr val="000000"/>
                </a:solidFill>
                <a:latin typeface="Berlin Sans FB" panose="020E0602020502020306" pitchFamily="34" charset="0"/>
              </a:rPr>
              <a:t>. The SDLC aims to produce a high-quality software that meets or exceeds customer expectations, reaches completion within times and cost estimates.</a:t>
            </a:r>
          </a:p>
          <a:p>
            <a:endParaRPr lang="en-US" sz="2000" dirty="0">
              <a:solidFill>
                <a:srgbClr val="000000"/>
              </a:solidFill>
              <a:latin typeface="Berlin Sans FB" panose="020E0602020502020306" pitchFamily="34" charset="0"/>
            </a:endParaRPr>
          </a:p>
        </p:txBody>
      </p:sp>
      <p:sp>
        <p:nvSpPr>
          <p:cNvPr id="3" name="Rectangle 2"/>
          <p:cNvSpPr/>
          <p:nvPr/>
        </p:nvSpPr>
        <p:spPr>
          <a:xfrm>
            <a:off x="422367" y="200688"/>
            <a:ext cx="8143576" cy="646331"/>
          </a:xfrm>
          <a:prstGeom prst="rect">
            <a:avLst/>
          </a:prstGeom>
        </p:spPr>
        <p:txBody>
          <a:bodyPr wrap="none">
            <a:spAutoFit/>
          </a:bodyPr>
          <a:lstStyle/>
          <a:p>
            <a:r>
              <a:rPr lang="en-US" sz="3600" dirty="0">
                <a:latin typeface="Berlin Sans FB" panose="020E0602020502020306" pitchFamily="34" charset="0"/>
              </a:rPr>
              <a:t>Software Development Life Cycle (SDLC) </a:t>
            </a:r>
          </a:p>
        </p:txBody>
      </p:sp>
      <p:sp>
        <p:nvSpPr>
          <p:cNvPr id="4" name="Rectangle 3"/>
          <p:cNvSpPr/>
          <p:nvPr/>
        </p:nvSpPr>
        <p:spPr>
          <a:xfrm>
            <a:off x="0" y="2233749"/>
            <a:ext cx="11874137" cy="3785652"/>
          </a:xfrm>
          <a:prstGeom prst="rect">
            <a:avLst/>
          </a:prstGeom>
        </p:spPr>
        <p:txBody>
          <a:bodyPr wrap="square">
            <a:spAutoFit/>
          </a:bodyPr>
          <a:lstStyle/>
          <a:p>
            <a:pPr algn="just"/>
            <a:r>
              <a:rPr lang="en-US" sz="2000" dirty="0">
                <a:solidFill>
                  <a:srgbClr val="000000"/>
                </a:solidFill>
                <a:latin typeface="Berlin Sans FB" panose="020E0602020502020306" pitchFamily="34" charset="0"/>
              </a:rPr>
              <a:t>Waterfall Model</a:t>
            </a:r>
            <a:endParaRPr lang="en-US" sz="2000" dirty="0">
              <a:latin typeface="Berlin Sans FB" panose="020E0602020502020306" pitchFamily="34" charset="0"/>
            </a:endParaRPr>
          </a:p>
          <a:p>
            <a:pPr algn="just"/>
            <a:endParaRPr lang="en-US" sz="2000" dirty="0"/>
          </a:p>
          <a:p>
            <a:pPr algn="just"/>
            <a:endParaRPr lang="en-US" sz="2000" dirty="0"/>
          </a:p>
          <a:p>
            <a:pPr algn="just"/>
            <a:endParaRPr lang="en-US" sz="2000" dirty="0"/>
          </a:p>
          <a:p>
            <a:r>
              <a:rPr lang="en-US" sz="2000" dirty="0"/>
              <a:t>It is also referred to as a </a:t>
            </a:r>
            <a:r>
              <a:rPr lang="en-US" sz="2000" b="1" dirty="0"/>
              <a:t>linear-sequential life cycle model</a:t>
            </a:r>
            <a:r>
              <a:rPr lang="en-US" sz="2000" dirty="0"/>
              <a:t>. In a waterfall model, each phase must be completed before the next phase can begin and there is no overlapping in the phases.</a:t>
            </a:r>
          </a:p>
          <a:p>
            <a:r>
              <a:rPr lang="en-US" sz="2000" dirty="0"/>
              <a:t>The Waterfall model is the earliest SDLC approach that was used for software development.</a:t>
            </a:r>
          </a:p>
          <a:p>
            <a:r>
              <a:rPr lang="en-US" sz="2000" dirty="0"/>
              <a:t>The waterfall Model illustrates the software development process in a linear sequential flow. This means that any phase in the development process begins only if the previous phase is complete. In this waterfall model, the phases do not overlap.</a:t>
            </a:r>
          </a:p>
          <a:p>
            <a:pPr algn="just"/>
            <a:endParaRPr lang="en-US" sz="2000" dirty="0">
              <a:solidFill>
                <a:srgbClr val="000000"/>
              </a:solidFill>
              <a:latin typeface="Berlin Sans FB" panose="020E0602020502020306" pitchFamily="34" charset="0"/>
            </a:endParaRPr>
          </a:p>
          <a:p>
            <a:pPr algn="just"/>
            <a:endParaRPr lang="en-US" sz="20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392411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2367" y="200688"/>
            <a:ext cx="8143576" cy="646331"/>
          </a:xfrm>
          <a:prstGeom prst="rect">
            <a:avLst/>
          </a:prstGeom>
        </p:spPr>
        <p:txBody>
          <a:bodyPr wrap="none">
            <a:spAutoFit/>
          </a:bodyPr>
          <a:lstStyle/>
          <a:p>
            <a:r>
              <a:rPr lang="en-US" sz="3600" dirty="0">
                <a:latin typeface="Berlin Sans FB" panose="020E0602020502020306" pitchFamily="34" charset="0"/>
              </a:rPr>
              <a:t>Software Development Life Cycle (SDLC) </a:t>
            </a:r>
          </a:p>
        </p:txBody>
      </p:sp>
      <p:pic>
        <p:nvPicPr>
          <p:cNvPr id="1026" name="Picture 2" descr="SDLC Waterfall Model"/>
          <p:cNvPicPr>
            <a:picLocks noChangeAspect="1" noChangeArrowheads="1"/>
          </p:cNvPicPr>
          <p:nvPr/>
        </p:nvPicPr>
        <p:blipFill>
          <a:blip r:embed="rId2"/>
          <a:srcRect/>
          <a:stretch>
            <a:fillRect/>
          </a:stretch>
        </p:blipFill>
        <p:spPr bwMode="auto">
          <a:xfrm>
            <a:off x="300446" y="1489166"/>
            <a:ext cx="11482251" cy="5068388"/>
          </a:xfrm>
          <a:prstGeom prst="rect">
            <a:avLst/>
          </a:prstGeom>
          <a:noFill/>
        </p:spPr>
      </p:pic>
    </p:spTree>
    <p:extLst>
      <p:ext uri="{BB962C8B-B14F-4D97-AF65-F5344CB8AC3E}">
        <p14:creationId xmlns:p14="http://schemas.microsoft.com/office/powerpoint/2010/main" val="39241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460" y="182881"/>
            <a:ext cx="4021461" cy="953588"/>
          </a:xfrm>
        </p:spPr>
        <p:txBody>
          <a:bodyPr/>
          <a:lstStyle/>
          <a:p>
            <a:r>
              <a:rPr lang="en-US" sz="5400" dirty="0"/>
              <a:t>Conclusion</a:t>
            </a:r>
          </a:p>
        </p:txBody>
      </p:sp>
      <p:sp>
        <p:nvSpPr>
          <p:cNvPr id="4" name="Text Placeholder 3"/>
          <p:cNvSpPr>
            <a:spLocks noGrp="1"/>
          </p:cNvSpPr>
          <p:nvPr>
            <p:ph type="body" idx="1"/>
          </p:nvPr>
        </p:nvSpPr>
        <p:spPr>
          <a:xfrm>
            <a:off x="496391" y="1081456"/>
            <a:ext cx="11456125" cy="4679264"/>
          </a:xfrm>
        </p:spPr>
        <p:txBody>
          <a:bodyPr>
            <a:normAutofit/>
          </a:bodyPr>
          <a:lstStyle/>
          <a:p>
            <a:pPr marL="285750" indent="-285750" algn="just">
              <a:lnSpc>
                <a:spcPct val="150000"/>
              </a:lnSpc>
            </a:pPr>
            <a:r>
              <a:rPr lang="en-US" sz="2800" dirty="0">
                <a:latin typeface="Times New Roman" pitchFamily="18" charset="0"/>
                <a:cs typeface="Times New Roman" pitchFamily="18" charset="0"/>
              </a:rPr>
              <a:t>   Conclusion The goal of the presented work was to evaluate the effectiveness of encoder-decoder networks for building prediction machines with time series data. The proposed model shows significant results in prediction PM2.5 AQI of long future based on historical meteorological data. However, to enhance the accuracy of the prediction machine, the model needs to be evaluated more in the future. Finally, forecasting the status of air pollution can help governments in policy-making and resource allocation. </a:t>
            </a:r>
          </a:p>
          <a:p>
            <a:pPr marL="285750" indent="-285750">
              <a:lnSpc>
                <a:spcPct val="15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3680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460" y="182881"/>
            <a:ext cx="4021461" cy="953588"/>
          </a:xfrm>
        </p:spPr>
        <p:txBody>
          <a:bodyPr/>
          <a:lstStyle/>
          <a:p>
            <a:r>
              <a:rPr lang="en-US" sz="5400" dirty="0">
                <a:latin typeface="Times New Roman" pitchFamily="18" charset="0"/>
                <a:cs typeface="Times New Roman" pitchFamily="18" charset="0"/>
              </a:rPr>
              <a:t> References </a:t>
            </a:r>
            <a:endParaRPr lang="en-US" sz="5400" dirty="0"/>
          </a:p>
        </p:txBody>
      </p:sp>
      <p:sp>
        <p:nvSpPr>
          <p:cNvPr id="4" name="Text Placeholder 3"/>
          <p:cNvSpPr>
            <a:spLocks noGrp="1"/>
          </p:cNvSpPr>
          <p:nvPr>
            <p:ph type="body" idx="1"/>
          </p:nvPr>
        </p:nvSpPr>
        <p:spPr>
          <a:xfrm>
            <a:off x="496391" y="1081456"/>
            <a:ext cx="11456125" cy="4679264"/>
          </a:xfrm>
        </p:spPr>
        <p:txBody>
          <a:bodyPr>
            <a:normAutofit/>
          </a:bodyPr>
          <a:lstStyle/>
          <a:p>
            <a:pPr marL="285750" indent="-285750">
              <a:lnSpc>
                <a:spcPct val="150000"/>
              </a:lnSpc>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Vikram</a:t>
            </a:r>
            <a:r>
              <a:rPr lang="en-US" sz="1600" dirty="0">
                <a:latin typeface="Times New Roman" pitchFamily="18" charset="0"/>
                <a:cs typeface="Times New Roman" pitchFamily="18" charset="0"/>
              </a:rPr>
              <a:t> Reddy, Deep Air: Forecasting Air Pollution in Beijing, China (2017) </a:t>
            </a:r>
          </a:p>
          <a:p>
            <a:pPr marL="285750" indent="-285750">
              <a:lnSpc>
                <a:spcPct val="15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Woosuk</a:t>
            </a:r>
            <a:r>
              <a:rPr lang="en-US" sz="1600" dirty="0">
                <a:latin typeface="Times New Roman" pitchFamily="18" charset="0"/>
                <a:cs typeface="Times New Roman" pitchFamily="18" charset="0"/>
              </a:rPr>
              <a:t> Jung, South Korea’s Air Pollution: Gasping for Solutions (2017) </a:t>
            </a:r>
          </a:p>
          <a:p>
            <a:pPr marL="285750" indent="-285750">
              <a:lnSpc>
                <a:spcPct val="150000"/>
              </a:lnSpc>
            </a:pPr>
            <a:r>
              <a:rPr lang="en-US" sz="1600" dirty="0">
                <a:latin typeface="Times New Roman" pitchFamily="18" charset="0"/>
                <a:cs typeface="Times New Roman" pitchFamily="18" charset="0"/>
              </a:rPr>
              <a:t>[3] Daniel L. Marino, Building Energy Load Forecasting using Deep Neural Networks (2016) </a:t>
            </a:r>
          </a:p>
          <a:p>
            <a:pPr marL="285750" indent="-285750">
              <a:lnSpc>
                <a:spcPct val="150000"/>
              </a:lnSpc>
            </a:pPr>
            <a:r>
              <a:rPr lang="en-US" sz="1600" dirty="0">
                <a:latin typeface="Times New Roman" pitchFamily="18" charset="0"/>
                <a:cs typeface="Times New Roman" pitchFamily="18" charset="0"/>
              </a:rPr>
              <a:t>[4] </a:t>
            </a:r>
            <a:r>
              <a:rPr lang="en-US" sz="1600" dirty="0" err="1">
                <a:latin typeface="Times New Roman" pitchFamily="18" charset="0"/>
                <a:cs typeface="Times New Roman" pitchFamily="18" charset="0"/>
              </a:rPr>
              <a:t>Xiaochen</a:t>
            </a:r>
            <a:r>
              <a:rPr lang="en-US" sz="1600" dirty="0">
                <a:latin typeface="Times New Roman" pitchFamily="18" charset="0"/>
                <a:cs typeface="Times New Roman" pitchFamily="18" charset="0"/>
              </a:rPr>
              <a:t> Chen, House Price Prediction Using LSTM (2017) </a:t>
            </a:r>
          </a:p>
          <a:p>
            <a:pPr marL="285750" indent="-285750">
              <a:lnSpc>
                <a:spcPct val="150000"/>
              </a:lnSpc>
            </a:pPr>
            <a:r>
              <a:rPr lang="en-US" sz="1600" dirty="0">
                <a:latin typeface="Times New Roman" pitchFamily="18" charset="0"/>
                <a:cs typeface="Times New Roman" pitchFamily="18" charset="0"/>
              </a:rPr>
              <a:t>[5] P. </a:t>
            </a:r>
            <a:r>
              <a:rPr lang="en-US" sz="1600" dirty="0" err="1">
                <a:latin typeface="Times New Roman" pitchFamily="18" charset="0"/>
                <a:cs typeface="Times New Roman" pitchFamily="18" charset="0"/>
              </a:rPr>
              <a:t>Kingma</a:t>
            </a:r>
            <a:r>
              <a:rPr lang="en-US" sz="1600" dirty="0">
                <a:latin typeface="Times New Roman" pitchFamily="18" charset="0"/>
                <a:cs typeface="Times New Roman" pitchFamily="18" charset="0"/>
              </a:rPr>
              <a:t>, Adam – A method for stochastic optimization (2014) </a:t>
            </a:r>
          </a:p>
          <a:p>
            <a:pPr marL="285750" indent="-285750">
              <a:lnSpc>
                <a:spcPct val="150000"/>
              </a:lnSpc>
            </a:pPr>
            <a:r>
              <a:rPr lang="en-US" sz="1600" dirty="0">
                <a:latin typeface="Times New Roman" pitchFamily="18" charset="0"/>
                <a:cs typeface="Times New Roman" pitchFamily="18" charset="0"/>
              </a:rPr>
              <a:t>[6] </a:t>
            </a:r>
            <a:r>
              <a:rPr lang="en-US" sz="1600" dirty="0" err="1">
                <a:latin typeface="Times New Roman" pitchFamily="18" charset="0"/>
                <a:cs typeface="Times New Roman" pitchFamily="18" charset="0"/>
              </a:rPr>
              <a:t>Wojciech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Zaremba</a:t>
            </a:r>
            <a:r>
              <a:rPr lang="en-US" sz="1600" dirty="0">
                <a:latin typeface="Times New Roman" pitchFamily="18" charset="0"/>
                <a:cs typeface="Times New Roman" pitchFamily="18" charset="0"/>
              </a:rPr>
              <a:t>, Recurrent Neural Network Regularization (2014) </a:t>
            </a:r>
          </a:p>
          <a:p>
            <a:pPr marL="285750" indent="-285750">
              <a:lnSpc>
                <a:spcPct val="150000"/>
              </a:lnSpc>
            </a:pPr>
            <a:r>
              <a:rPr lang="en-US" sz="1600" dirty="0">
                <a:latin typeface="Times New Roman" pitchFamily="18" charset="0"/>
                <a:cs typeface="Times New Roman" pitchFamily="18" charset="0"/>
              </a:rPr>
              <a:t>[7] </a:t>
            </a:r>
            <a:r>
              <a:rPr lang="en-US" sz="1600" dirty="0" err="1">
                <a:latin typeface="Times New Roman" pitchFamily="18" charset="0"/>
                <a:cs typeface="Times New Roman" pitchFamily="18" charset="0"/>
              </a:rPr>
              <a:t>Kyunghyun</a:t>
            </a:r>
            <a:r>
              <a:rPr lang="en-US" sz="1600" dirty="0">
                <a:latin typeface="Times New Roman" pitchFamily="18" charset="0"/>
                <a:cs typeface="Times New Roman" pitchFamily="18" charset="0"/>
              </a:rPr>
              <a:t> Cho, Learning Phrase Representations using RNN Encoder-Decoder for Statistical Machine Translation (2014) </a:t>
            </a:r>
          </a:p>
          <a:p>
            <a:pPr marL="285750" indent="-285750">
              <a:lnSpc>
                <a:spcPct val="150000"/>
              </a:lnSpc>
            </a:pPr>
            <a:r>
              <a:rPr lang="en-US" sz="1600" dirty="0">
                <a:latin typeface="Times New Roman" pitchFamily="18" charset="0"/>
                <a:cs typeface="Times New Roman" pitchFamily="18" charset="0"/>
              </a:rPr>
              <a:t>[8] C. Arden Pope, Lung Cancer, Cardiopulmonary Mortality and Long-term Exposure to Fine Particulate Air Pollution (2002) doi:10.1001/jama.287.9.1132 </a:t>
            </a:r>
          </a:p>
        </p:txBody>
      </p:sp>
    </p:spTree>
    <p:extLst>
      <p:ext uri="{BB962C8B-B14F-4D97-AF65-F5344CB8AC3E}">
        <p14:creationId xmlns:p14="http://schemas.microsoft.com/office/powerpoint/2010/main" val="2336806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725" y="2784915"/>
            <a:ext cx="3815803" cy="1297694"/>
          </a:xfrm>
        </p:spPr>
        <p:txBody>
          <a:bodyPr>
            <a:normAutofit fontScale="90000"/>
          </a:bodyPr>
          <a:lstStyle/>
          <a:p>
            <a:r>
              <a:rPr lang="en-US" sz="8800" b="0" dirty="0">
                <a:latin typeface="Berlin Sans FB" panose="020E0602020502020306" pitchFamily="34" charset="0"/>
              </a:rPr>
              <a:t>THANK</a:t>
            </a:r>
          </a:p>
        </p:txBody>
      </p:sp>
      <p:sp>
        <p:nvSpPr>
          <p:cNvPr id="3" name="Text Placeholder 2"/>
          <p:cNvSpPr>
            <a:spLocks noGrp="1"/>
          </p:cNvSpPr>
          <p:nvPr>
            <p:ph type="body" sz="quarter" idx="16"/>
          </p:nvPr>
        </p:nvSpPr>
        <p:spPr>
          <a:xfrm>
            <a:off x="6142940" y="1815737"/>
            <a:ext cx="5326251" cy="2534194"/>
          </a:xfrm>
        </p:spPr>
        <p:txBody>
          <a:bodyPr>
            <a:noAutofit/>
          </a:bodyPr>
          <a:lstStyle/>
          <a:p>
            <a:r>
              <a:rPr lang="en-US" sz="19900" dirty="0">
                <a:latin typeface="Berlin Sans FB" panose="020E0602020502020306" pitchFamily="34" charset="0"/>
              </a:rPr>
              <a:t>YOU</a:t>
            </a:r>
          </a:p>
        </p:txBody>
      </p:sp>
    </p:spTree>
    <p:extLst>
      <p:ext uri="{BB962C8B-B14F-4D97-AF65-F5344CB8AC3E}">
        <p14:creationId xmlns:p14="http://schemas.microsoft.com/office/powerpoint/2010/main" val="183637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1403"/>
            <a:ext cx="11430000" cy="5918864"/>
          </a:xfrm>
          <a:prstGeom prst="rect">
            <a:avLst/>
          </a:prstGeom>
        </p:spPr>
        <p:txBody>
          <a:bodyPr wrap="square">
            <a:spAutoFit/>
          </a:bodyPr>
          <a:lstStyle/>
          <a:p>
            <a:pPr>
              <a:lnSpc>
                <a:spcPct val="107000"/>
              </a:lnSpc>
              <a:spcAft>
                <a:spcPts val="800"/>
              </a:spcAft>
            </a:pPr>
            <a:r>
              <a:rPr lang="en-US" dirty="0">
                <a:latin typeface="Berlin Sans FB" panose="020E0602020502020306" pitchFamily="34" charset="0"/>
                <a:ea typeface="SimSun" panose="02010600030101010101" pitchFamily="2" charset="-122"/>
                <a:cs typeface="Times New Roman" panose="02020603050405020304" pitchFamily="18" charset="0"/>
              </a:rPr>
              <a:t>PROJECT DESCRIPTION</a:t>
            </a:r>
          </a:p>
          <a:p>
            <a:pPr algn="just">
              <a:lnSpc>
                <a:spcPct val="150000"/>
              </a:lnSpc>
            </a:pPr>
            <a:r>
              <a:rPr lang="en-US" b="1" dirty="0">
                <a:latin typeface="Times New Roman" pitchFamily="18" charset="0"/>
                <a:cs typeface="Times New Roman" pitchFamily="18" charset="0"/>
              </a:rPr>
              <a:t>There are many consumer applications and services that broadcast what the air pollution is and has been, but there are very few that predict what air pollution will be. Similar to weather, individuals care more about air pollution in the near future, so they can make decisions about their day/week.</a:t>
            </a:r>
          </a:p>
          <a:p>
            <a:pPr algn="just">
              <a:lnSpc>
                <a:spcPct val="150000"/>
              </a:lnSpc>
            </a:pPr>
            <a:r>
              <a:rPr lang="en-US" b="1" dirty="0">
                <a:latin typeface="Times New Roman" pitchFamily="18" charset="0"/>
                <a:cs typeface="Times New Roman" pitchFamily="18" charset="0"/>
              </a:rPr>
              <a:t>AQI (Air quality index) is a measurement that is commonly used to indicate air pollution. The number represents the greatest concentration (on a non-linear scale) of one of several types of harmful particles in the air. [aqicn.org](</a:t>
            </a:r>
            <a:r>
              <a:rPr lang="en-US" b="1" dirty="0">
                <a:latin typeface="Times New Roman" pitchFamily="18" charset="0"/>
                <a:cs typeface="Times New Roman" pitchFamily="18" charset="0"/>
                <a:hlinkClick r:id="rId2"/>
              </a:rPr>
              <a:t>http://aqicn.org/</a:t>
            </a:r>
            <a:r>
              <a:rPr lang="en-US" b="1" dirty="0">
                <a:latin typeface="Times New Roman" pitchFamily="18" charset="0"/>
                <a:cs typeface="Times New Roman" pitchFamily="18" charset="0"/>
              </a:rPr>
              <a:t>) and  is a website that reports AQI in different locations around the world, and is used as a data source for this project.</a:t>
            </a:r>
          </a:p>
          <a:p>
            <a:pPr algn="just">
              <a:lnSpc>
                <a:spcPct val="150000"/>
              </a:lnSpc>
            </a:pPr>
            <a:r>
              <a:rPr lang="en-US" b="1" dirty="0">
                <a:latin typeface="Times New Roman" pitchFamily="18" charset="0"/>
                <a:cs typeface="Times New Roman" pitchFamily="18" charset="0"/>
              </a:rPr>
              <a:t>The factors that influence air quality can be very complex - air quality depends on human and naturally-occurring pollution entering the atmosphere in various states, then being further dispersed into the atmosphere [3]. Models for weather forecasting can be used in air quality forecasting [4]. In my approach to any prediction problem in this domain, I will have to reduce the scope of the modeling and inputs to make a solution possible.</a:t>
            </a:r>
          </a:p>
          <a:p>
            <a:endParaRPr lang="en-US" dirty="0"/>
          </a:p>
          <a:p>
            <a:pPr>
              <a:lnSpc>
                <a:spcPct val="107000"/>
              </a:lnSpc>
              <a:spcAft>
                <a:spcPts val="800"/>
              </a:spcAft>
            </a:pPr>
            <a:endParaRPr lang="en-US" dirty="0">
              <a:latin typeface="Berlin Sans FB" panose="020E0602020502020306" pitchFamily="34" charset="0"/>
              <a:ea typeface="SimSun" panose="02010600030101010101" pitchFamily="2" charset="-122"/>
              <a:cs typeface="Times New Roman" panose="02020603050405020304" pitchFamily="18" charset="0"/>
            </a:endParaRPr>
          </a:p>
          <a:p>
            <a:pPr>
              <a:lnSpc>
                <a:spcPct val="107000"/>
              </a:lnSpc>
              <a:spcAft>
                <a:spcPts val="800"/>
              </a:spcAft>
            </a:pPr>
            <a:endParaRPr lang="en-US" sz="1100" dirty="0">
              <a:latin typeface="Berlin Sans FB" panose="020E0602020502020306"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290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91" y="464473"/>
            <a:ext cx="11234057" cy="2297552"/>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ABSTRACTS</a:t>
            </a:r>
          </a:p>
          <a:p>
            <a:pPr marL="571500" indent="-571500" algn="just">
              <a:lnSpc>
                <a:spcPct val="150000"/>
              </a:lnSpc>
              <a:spcAft>
                <a:spcPts val="800"/>
              </a:spcAft>
            </a:pPr>
            <a:r>
              <a:rPr lang="en-US" dirty="0">
                <a:latin typeface="Times New Roman" pitchFamily="18" charset="0"/>
                <a:cs typeface="Times New Roman" pitchFamily="18" charset="0"/>
              </a:rPr>
              <a:t>	</a:t>
            </a:r>
          </a:p>
          <a:p>
            <a:pPr marL="571500" indent="-571500">
              <a:lnSpc>
                <a:spcPct val="107000"/>
              </a:lnSpc>
              <a:spcAft>
                <a:spcPts val="800"/>
              </a:spcAft>
            </a:pPr>
            <a:endParaRPr lang="en-US" sz="1200" dirty="0">
              <a:latin typeface="Berlin Sans FB" panose="020E0602020502020306" pitchFamily="34" charset="0"/>
              <a:ea typeface="SimSun" panose="02010600030101010101" pitchFamily="2" charset="-122"/>
              <a:cs typeface="Times New Roman" panose="02020603050405020304" pitchFamily="18" charset="0"/>
            </a:endParaRPr>
          </a:p>
          <a:p>
            <a:pPr>
              <a:lnSpc>
                <a:spcPct val="107000"/>
              </a:lnSpc>
            </a:pPr>
            <a:r>
              <a:rPr lang="en-US" dirty="0">
                <a:latin typeface="Calibri Light" panose="020F0302020204030204" pitchFamily="34" charset="0"/>
                <a:ea typeface="SimSun" panose="02010600030101010101" pitchFamily="2" charset="-122"/>
                <a:cs typeface="Times New Roman" panose="02020603050405020304" pitchFamily="18" charset="0"/>
              </a:rPr>
              <a:t> </a:t>
            </a:r>
            <a:endParaRPr lang="en-US" sz="11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2400" kern="2200" dirty="0">
                <a:latin typeface="Berlin Sans FB" panose="020E0602020502020306" pitchFamily="34" charset="0"/>
                <a:ea typeface="SimSun" panose="02010600030101010101" pitchFamily="2" charset="-122"/>
                <a:cs typeface="Times New Roman" panose="02020603050405020304" pitchFamily="18" charset="0"/>
              </a:rPr>
              <a:t> </a:t>
            </a:r>
            <a:endParaRPr lang="en-US" sz="1100" dirty="0">
              <a:effectLst/>
              <a:latin typeface="Berlin Sans FB" panose="020E0602020502020306" pitchFamily="34" charset="0"/>
              <a:ea typeface="SimSun" panose="02010600030101010101" pitchFamily="2" charset="-122"/>
              <a:cs typeface="Times New Roman" panose="02020603050405020304" pitchFamily="18" charset="0"/>
            </a:endParaRPr>
          </a:p>
        </p:txBody>
      </p:sp>
      <p:sp>
        <p:nvSpPr>
          <p:cNvPr id="4" name="Rectangle 3"/>
          <p:cNvSpPr/>
          <p:nvPr/>
        </p:nvSpPr>
        <p:spPr>
          <a:xfrm>
            <a:off x="0" y="1175657"/>
            <a:ext cx="12192000" cy="5493812"/>
          </a:xfrm>
          <a:prstGeom prst="rect">
            <a:avLst/>
          </a:prstGeom>
        </p:spPr>
        <p:txBody>
          <a:bodyPr wrap="square">
            <a:spAutoFit/>
          </a:bodyPr>
          <a:lstStyle/>
          <a:p>
            <a:pPr algn="just" fontAlgn="base">
              <a:lnSpc>
                <a:spcPct val="150000"/>
              </a:lnSpc>
            </a:pPr>
            <a:r>
              <a:rPr lang="en-US" dirty="0"/>
              <a:t>Over the last few years, tackling air pollution is an urgent problem in Delhi. Much research is being conducted in environmental science to evaluate the severe impact of particulate matters on public health. Besides that, deterministic models of air pollutant behavior are also generated; however, these are both complex and often inaccurate. On the contrary, deep recurrent neural network reveals strong potential on forecasting outcomes of time-series data and has become more prevalent. This paper uses Recurrent Neural Networks and Long Short-Term Memory(LSTM) units as a framework for leveraging knowledge from time-series data of air quality and meteorological information. Finally, we investigate prediction accuracies of various configurations. This paper is a significant motivation for not only continuing researching on urban air quality but also helping the government leverage that insight to enact beneficial policies. </a:t>
            </a:r>
          </a:p>
          <a:p>
            <a:pPr algn="just" fontAlgn="base">
              <a:lnSpc>
                <a:spcPct val="150000"/>
              </a:lnSpc>
            </a:pPr>
            <a:r>
              <a:rPr lang="en-US" dirty="0"/>
              <a:t>Keywords: Big Data, Deep Learning, Air Pollution</a:t>
            </a:r>
          </a:p>
          <a:p>
            <a:pPr fontAlgn="base">
              <a:lnSpc>
                <a:spcPct val="150000"/>
              </a:lnSpc>
            </a:pPr>
            <a:endParaRPr lang="en-US" dirty="0"/>
          </a:p>
          <a:p>
            <a:pPr fontAlgn="base">
              <a:lnSpc>
                <a:spcPct val="150000"/>
              </a:lnSpc>
            </a:pPr>
            <a:r>
              <a:rPr lang="en-US" dirty="0"/>
              <a:t>Our goal is to predict mortality rates (number of deaths per 100,000 people) for each Indian region using daily means of ozone (O3), nitrogen dioxide (NO2), PM10 (particulate matter with diameter less than or equal to 10 micrometers), PM25 (2.5 micrometers or less) and Temperature.</a:t>
            </a:r>
          </a:p>
        </p:txBody>
      </p:sp>
    </p:spTree>
    <p:extLst>
      <p:ext uri="{BB962C8B-B14F-4D97-AF65-F5344CB8AC3E}">
        <p14:creationId xmlns:p14="http://schemas.microsoft.com/office/powerpoint/2010/main" val="207181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4475"/>
            <a:ext cx="11730448" cy="7121821"/>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	Introduction</a:t>
            </a:r>
          </a:p>
          <a:p>
            <a:pPr marL="571500" indent="-571500" algn="just">
              <a:lnSpc>
                <a:spcPct val="150000"/>
              </a:lnSpc>
              <a:spcAft>
                <a:spcPts val="800"/>
              </a:spcAft>
            </a:pPr>
            <a:r>
              <a:rPr lang="en-US" dirty="0"/>
              <a:t>	</a:t>
            </a:r>
            <a:r>
              <a:rPr lang="en-US" sz="2400" dirty="0">
                <a:latin typeface="Times New Roman" pitchFamily="18" charset="0"/>
                <a:cs typeface="Times New Roman" pitchFamily="18" charset="0"/>
              </a:rPr>
              <a:t>Air pollution has been the subject of many present environmental studies due to the inclination of industrialization as well as a temporal correlation between long-term exposure to fine particulate matter and acute increases in mortality including lung cancer and cardiopulmonary [8]. Recently, Delhi has joined the rank of the most polluted countries, and Seoul associated with Beijing and Delhi are the world three most polluted in daily rankings [2]. Additionally, the increment of urbanization plays a vital role in exposing public health to this lethal problem. The primary air pollutants in urban areas include carbon dioxide (CO2), carbon monoxide (CO), nitrogen oxides (NO2), nitrogen monoxide (NO), and particulate matters PM2.5, PM10. However, the most concerned air pollution factor is PM2.5 or particulate matter that is up to 2.5 microns in diameter. 	</a:t>
            </a:r>
            <a:endParaRPr lang="en-US" sz="2400" dirty="0">
              <a:latin typeface="Times New Roman" pitchFamily="18" charset="0"/>
              <a:ea typeface="SimSun" panose="02010600030101010101" pitchFamily="2" charset="-122"/>
              <a:cs typeface="Times New Roman" pitchFamily="18" charset="0"/>
            </a:endParaRPr>
          </a:p>
          <a:p>
            <a:pPr>
              <a:lnSpc>
                <a:spcPct val="107000"/>
              </a:lnSpc>
            </a:pPr>
            <a:r>
              <a:rPr lang="en-US" dirty="0">
                <a:latin typeface="Calibri Light" panose="020F0302020204030204" pitchFamily="34" charset="0"/>
                <a:ea typeface="SimSun" panose="02010600030101010101" pitchFamily="2" charset="-122"/>
                <a:cs typeface="Times New Roman" panose="02020603050405020304" pitchFamily="18" charset="0"/>
              </a:rPr>
              <a:t> </a:t>
            </a:r>
            <a:endParaRPr lang="en-US" sz="11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2400" kern="2200" dirty="0">
                <a:latin typeface="Berlin Sans FB" panose="020E0602020502020306" pitchFamily="34" charset="0"/>
                <a:ea typeface="SimSun" panose="02010600030101010101" pitchFamily="2" charset="-122"/>
                <a:cs typeface="Times New Roman" panose="02020603050405020304" pitchFamily="18" charset="0"/>
              </a:rPr>
              <a:t> </a:t>
            </a:r>
            <a:endParaRPr lang="en-US" sz="1100" dirty="0">
              <a:effectLst/>
              <a:latin typeface="Berlin Sans FB" panose="020E0602020502020306"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181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4475"/>
            <a:ext cx="11730448" cy="6430286"/>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	Introduction</a:t>
            </a:r>
          </a:p>
          <a:p>
            <a:pPr marL="571500" indent="-571500" algn="just">
              <a:lnSpc>
                <a:spcPct val="150000"/>
              </a:lnSpc>
              <a:spcAft>
                <a:spcPts val="800"/>
              </a:spcAft>
            </a:pPr>
            <a:r>
              <a:rPr lang="en-US" dirty="0"/>
              <a:t>	</a:t>
            </a:r>
            <a:r>
              <a:rPr lang="en-US" sz="2400" dirty="0"/>
              <a:t>These particles are tiny and light allowing them to stay in the atmosphere for a more extended period and also easily bypass the filters of human nose and throat due to their size property. According to C. Arden Pope [8], each 10-g/m3 elevation in long-term average PM2.5 ambient concentrations was associated with approximately 4-8 percent increased the risk of cardiopulmonary and lung cancer mortality.  Many researchers from environmental to data science have proposed various solutions for forecasting air pollution using either statistical or deep learning models. Our research uses Encoder - Decoder model that is prominent in Natural Language </a:t>
            </a:r>
          </a:p>
          <a:p>
            <a:pPr marL="571500" indent="-571500" algn="just">
              <a:lnSpc>
                <a:spcPct val="150000"/>
              </a:lnSpc>
              <a:spcAft>
                <a:spcPts val="800"/>
              </a:spcAft>
            </a:pPr>
            <a:r>
              <a:rPr lang="en-US" sz="2400" dirty="0"/>
              <a:t>	Processing problems. Besides that, since the collected data are represented as time series or hourly </a:t>
            </a:r>
            <a:r>
              <a:rPr lang="en-US" sz="2400" dirty="0" err="1"/>
              <a:t>timesteps</a:t>
            </a:r>
            <a:r>
              <a:rPr lang="en-US" sz="2400" dirty="0"/>
              <a:t>, </a:t>
            </a:r>
            <a:endParaRPr lang="en-US" sz="1100" dirty="0">
              <a:effectLst/>
              <a:latin typeface="Berlin Sans FB" panose="020E0602020502020306"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181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4475"/>
            <a:ext cx="11730448" cy="7679731"/>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	Introduction</a:t>
            </a:r>
          </a:p>
          <a:p>
            <a:pPr marL="571500" indent="-571500" algn="just">
              <a:lnSpc>
                <a:spcPct val="150000"/>
              </a:lnSpc>
              <a:spcAft>
                <a:spcPts val="800"/>
              </a:spcAft>
            </a:pPr>
            <a:r>
              <a:rPr lang="en-US" dirty="0"/>
              <a:t>	</a:t>
            </a:r>
            <a:r>
              <a:rPr lang="en-US" sz="2400" dirty="0"/>
              <a:t> we apply Recurrent Neural Networks with Long Short-Term Memory units to the prediction model. However, forecasting PM2.5 AQI values is not an easy problem since air pollution may be impacted by many factors and it does not firmly relate to the past repetitive patterns. The main contributions of this paper are (1) Provide two datasets comprised of meteorological and air quality information </a:t>
            </a:r>
            <a:r>
              <a:rPr lang="en-US" sz="2400"/>
              <a:t>in Delhi </a:t>
            </a:r>
            <a:r>
              <a:rPr lang="en-US" sz="2400" dirty="0"/>
              <a:t>(2) Propose a deep learning approach for forecasting air quality index Processing problems. Besides that, since the collected data are represented as time series or hourly time steps, we apply Recurrent Neural Networks with Long Short-Term Memory units to the prediction model. </a:t>
            </a:r>
          </a:p>
          <a:p>
            <a:pPr marL="571500" indent="-571500" algn="just">
              <a:lnSpc>
                <a:spcPct val="150000"/>
              </a:lnSpc>
              <a:spcAft>
                <a:spcPts val="800"/>
              </a:spcAft>
            </a:pPr>
            <a:endParaRPr lang="en-US" sz="2400" dirty="0">
              <a:latin typeface="Times New Roman" pitchFamily="18" charset="0"/>
              <a:ea typeface="SimSun" panose="02010600030101010101" pitchFamily="2" charset="-122"/>
              <a:cs typeface="Times New Roman" pitchFamily="18" charset="0"/>
            </a:endParaRPr>
          </a:p>
          <a:p>
            <a:pPr>
              <a:lnSpc>
                <a:spcPct val="107000"/>
              </a:lnSpc>
            </a:pPr>
            <a:r>
              <a:rPr lang="en-US" sz="2400" dirty="0">
                <a:latin typeface="Calibri Light" panose="020F0302020204030204" pitchFamily="34" charset="0"/>
                <a:ea typeface="SimSun" panose="02010600030101010101" pitchFamily="2" charset="-122"/>
                <a:cs typeface="Times New Roman" panose="02020603050405020304" pitchFamily="18" charset="0"/>
              </a:rPr>
              <a:t> </a:t>
            </a:r>
            <a:endParaRPr lang="en-US" sz="11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2400" kern="2200" dirty="0">
                <a:latin typeface="Berlin Sans FB" panose="020E0602020502020306" pitchFamily="34" charset="0"/>
                <a:ea typeface="SimSun" panose="02010600030101010101" pitchFamily="2" charset="-122"/>
                <a:cs typeface="Times New Roman" panose="02020603050405020304" pitchFamily="18" charset="0"/>
              </a:rPr>
              <a:t> </a:t>
            </a:r>
            <a:endParaRPr lang="en-US" sz="1100" dirty="0">
              <a:latin typeface="Berlin Sans FB" panose="020E0602020502020306" pitchFamily="34" charset="0"/>
              <a:ea typeface="SimSun" panose="02010600030101010101" pitchFamily="2" charset="-122"/>
              <a:cs typeface="Times New Roman" panose="02020603050405020304" pitchFamily="18" charset="0"/>
            </a:endParaRPr>
          </a:p>
          <a:p>
            <a:pPr marL="571500" indent="-571500" algn="just">
              <a:lnSpc>
                <a:spcPct val="150000"/>
              </a:lnSpc>
              <a:spcAft>
                <a:spcPts val="800"/>
              </a:spcAft>
            </a:pPr>
            <a:endParaRPr lang="en-US" sz="1100" dirty="0">
              <a:effectLst/>
              <a:latin typeface="Berlin Sans FB" panose="020E0602020502020306"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181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4475"/>
            <a:ext cx="11730448" cy="5463740"/>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	Introduction</a:t>
            </a:r>
          </a:p>
          <a:p>
            <a:pPr marL="571500" indent="-571500" algn="just">
              <a:lnSpc>
                <a:spcPct val="150000"/>
              </a:lnSpc>
              <a:spcAft>
                <a:spcPts val="800"/>
              </a:spcAft>
            </a:pPr>
            <a:r>
              <a:rPr lang="en-US" dirty="0"/>
              <a:t>	</a:t>
            </a:r>
            <a:r>
              <a:rPr lang="en-US" sz="2400" dirty="0"/>
              <a:t> However, forecasting PM2.5 AQI values is not an easy problem since air pollution may be impacted by many factors and it does not firmly relate to the past repetitive patterns. The main contributions of this paper are (1) Provide two datasets comprised of meteorological and air quality information in Delhi(2) Propose a deep learning approach for forecasting air quality index. </a:t>
            </a:r>
          </a:p>
          <a:p>
            <a:pPr marL="571500" indent="-571500" algn="just">
              <a:lnSpc>
                <a:spcPct val="150000"/>
              </a:lnSpc>
              <a:spcAft>
                <a:spcPts val="800"/>
              </a:spcAft>
            </a:pPr>
            <a:endParaRPr lang="en-US" sz="2400" dirty="0">
              <a:latin typeface="Times New Roman" pitchFamily="18" charset="0"/>
              <a:ea typeface="SimSun" panose="02010600030101010101" pitchFamily="2" charset="-122"/>
              <a:cs typeface="Times New Roman" pitchFamily="18" charset="0"/>
            </a:endParaRPr>
          </a:p>
          <a:p>
            <a:pPr>
              <a:lnSpc>
                <a:spcPct val="107000"/>
              </a:lnSpc>
            </a:pPr>
            <a:r>
              <a:rPr lang="en-US" sz="2400" dirty="0">
                <a:latin typeface="Calibri Light" panose="020F0302020204030204" pitchFamily="34" charset="0"/>
                <a:ea typeface="SimSun" panose="02010600030101010101" pitchFamily="2" charset="-122"/>
                <a:cs typeface="Times New Roman" panose="02020603050405020304" pitchFamily="18" charset="0"/>
              </a:rPr>
              <a:t> </a:t>
            </a:r>
            <a:endParaRPr lang="en-US" sz="11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2400" kern="2200" dirty="0">
                <a:latin typeface="Berlin Sans FB" panose="020E0602020502020306" pitchFamily="34" charset="0"/>
                <a:ea typeface="SimSun" panose="02010600030101010101" pitchFamily="2" charset="-122"/>
                <a:cs typeface="Times New Roman" panose="02020603050405020304" pitchFamily="18" charset="0"/>
              </a:rPr>
              <a:t> </a:t>
            </a:r>
            <a:endParaRPr lang="en-US" sz="1100" dirty="0">
              <a:latin typeface="Berlin Sans FB" panose="020E0602020502020306" pitchFamily="34" charset="0"/>
              <a:ea typeface="SimSun" panose="02010600030101010101" pitchFamily="2" charset="-122"/>
              <a:cs typeface="Times New Roman" panose="02020603050405020304" pitchFamily="18" charset="0"/>
            </a:endParaRPr>
          </a:p>
          <a:p>
            <a:pPr marL="571500" indent="-571500" algn="just">
              <a:lnSpc>
                <a:spcPct val="150000"/>
              </a:lnSpc>
              <a:spcAft>
                <a:spcPts val="800"/>
              </a:spcAft>
            </a:pPr>
            <a:endParaRPr lang="en-US" sz="1100" dirty="0">
              <a:effectLst/>
              <a:latin typeface="Berlin Sans FB" panose="020E0602020502020306"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181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91" y="182880"/>
            <a:ext cx="11234057" cy="4036682"/>
          </a:xfrm>
          <a:prstGeom prst="rect">
            <a:avLst/>
          </a:prstGeom>
        </p:spPr>
        <p:txBody>
          <a:bodyPr wrap="square">
            <a:spAutoFit/>
          </a:bodyPr>
          <a:lstStyle/>
          <a:p>
            <a:pPr marL="571500" indent="-571500">
              <a:lnSpc>
                <a:spcPct val="107000"/>
              </a:lnSpc>
              <a:spcAft>
                <a:spcPts val="800"/>
              </a:spcAft>
            </a:pPr>
            <a:r>
              <a:rPr lang="en-US" sz="3600" kern="2200" dirty="0">
                <a:latin typeface="Berlin Sans FB" panose="020E0602020502020306" pitchFamily="34" charset="0"/>
                <a:ea typeface="SimSun" panose="02010600030101010101" pitchFamily="2" charset="-122"/>
                <a:cs typeface="Times New Roman" panose="02020603050405020304" pitchFamily="18" charset="0"/>
              </a:rPr>
              <a:t>Objectives</a:t>
            </a:r>
          </a:p>
          <a:p>
            <a:pPr marL="571500" lvl="0" indent="-571500">
              <a:lnSpc>
                <a:spcPct val="107000"/>
              </a:lnSpc>
              <a:spcAft>
                <a:spcPts val="800"/>
              </a:spcAft>
              <a:buFont typeface="Wingdings" pitchFamily="2" charset="2"/>
              <a:buChar char="Ø"/>
            </a:pPr>
            <a:r>
              <a:rPr lang="en-US" sz="2800" dirty="0"/>
              <a:t>Data preparation</a:t>
            </a:r>
          </a:p>
          <a:p>
            <a:pPr marL="571500" lvl="0" indent="-571500">
              <a:lnSpc>
                <a:spcPct val="107000"/>
              </a:lnSpc>
              <a:spcAft>
                <a:spcPts val="800"/>
              </a:spcAft>
              <a:buFont typeface="Wingdings" pitchFamily="2" charset="2"/>
              <a:buChar char="Ø"/>
            </a:pPr>
            <a:r>
              <a:rPr lang="en-US" sz="2800" dirty="0"/>
              <a:t>Data visualization</a:t>
            </a:r>
          </a:p>
          <a:p>
            <a:pPr marL="571500" lvl="0" indent="-571500">
              <a:lnSpc>
                <a:spcPct val="107000"/>
              </a:lnSpc>
              <a:spcAft>
                <a:spcPts val="800"/>
              </a:spcAft>
              <a:buFont typeface="Wingdings" pitchFamily="2" charset="2"/>
              <a:buChar char="Ø"/>
            </a:pPr>
            <a:r>
              <a:rPr lang="en-US" sz="2800" dirty="0"/>
              <a:t>LSTM data preparation</a:t>
            </a:r>
          </a:p>
          <a:p>
            <a:pPr marL="571500" lvl="0" indent="-571500">
              <a:lnSpc>
                <a:spcPct val="107000"/>
              </a:lnSpc>
              <a:spcAft>
                <a:spcPts val="800"/>
              </a:spcAft>
              <a:buFont typeface="Wingdings" pitchFamily="2" charset="2"/>
              <a:buChar char="Ø"/>
            </a:pPr>
            <a:r>
              <a:rPr lang="en-US" sz="2800" dirty="0"/>
              <a:t>Fit model along with regularization term</a:t>
            </a:r>
          </a:p>
          <a:p>
            <a:pPr marL="571500" lvl="0" indent="-571500">
              <a:lnSpc>
                <a:spcPct val="107000"/>
              </a:lnSpc>
              <a:spcAft>
                <a:spcPts val="800"/>
              </a:spcAft>
              <a:buFont typeface="Wingdings" pitchFamily="2" charset="2"/>
              <a:buChar char="Ø"/>
            </a:pPr>
            <a:r>
              <a:rPr lang="en-US" sz="2800" dirty="0"/>
              <a:t>Evaluate model</a:t>
            </a:r>
          </a:p>
          <a:p>
            <a:endParaRPr lang="en-US" sz="2800" b="1" dirty="0"/>
          </a:p>
        </p:txBody>
      </p:sp>
    </p:spTree>
    <p:extLst>
      <p:ext uri="{BB962C8B-B14F-4D97-AF65-F5344CB8AC3E}">
        <p14:creationId xmlns:p14="http://schemas.microsoft.com/office/powerpoint/2010/main" val="207181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91" y="182880"/>
            <a:ext cx="11234057" cy="5863144"/>
          </a:xfrm>
          <a:prstGeom prst="rect">
            <a:avLst/>
          </a:prstGeom>
        </p:spPr>
        <p:txBody>
          <a:bodyPr wrap="square">
            <a:spAutoFit/>
          </a:bodyPr>
          <a:lstStyle/>
          <a:p>
            <a:pPr>
              <a:lnSpc>
                <a:spcPct val="150000"/>
              </a:lnSpc>
            </a:pPr>
            <a:r>
              <a:rPr lang="en-US" sz="2800" b="1" dirty="0"/>
              <a:t>Data preparation:</a:t>
            </a:r>
            <a:endParaRPr lang="en-US" sz="2800" dirty="0"/>
          </a:p>
          <a:p>
            <a:pPr lvl="0">
              <a:lnSpc>
                <a:spcPct val="150000"/>
              </a:lnSpc>
              <a:buFont typeface="Wingdings" pitchFamily="2" charset="2"/>
              <a:buChar char="ü"/>
            </a:pPr>
            <a:r>
              <a:rPr lang="en-US" sz="2800" dirty="0"/>
              <a:t>Replace NA values</a:t>
            </a:r>
          </a:p>
          <a:p>
            <a:pPr lvl="0">
              <a:lnSpc>
                <a:spcPct val="150000"/>
              </a:lnSpc>
              <a:buFont typeface="Wingdings" pitchFamily="2" charset="2"/>
              <a:buChar char="ü"/>
            </a:pPr>
            <a:r>
              <a:rPr lang="en-US" sz="2800" dirty="0"/>
              <a:t>Parse date-time into pandas data frame index</a:t>
            </a:r>
          </a:p>
          <a:p>
            <a:pPr>
              <a:lnSpc>
                <a:spcPct val="150000"/>
              </a:lnSpc>
              <a:buFont typeface="Wingdings" pitchFamily="2" charset="2"/>
              <a:buChar char="ü"/>
            </a:pPr>
            <a:r>
              <a:rPr lang="en-US" sz="2800" dirty="0"/>
              <a:t>Specified clear names for each columns</a:t>
            </a:r>
            <a:r>
              <a:rPr lang="en-US" sz="2800" kern="2200" dirty="0">
                <a:latin typeface="Times New Roman" pitchFamily="18" charset="0"/>
                <a:ea typeface="SimSun" panose="02010600030101010101" pitchFamily="2" charset="-122"/>
                <a:cs typeface="Times New Roman" pitchFamily="18" charset="0"/>
              </a:rPr>
              <a:t> </a:t>
            </a:r>
          </a:p>
          <a:p>
            <a:pPr>
              <a:lnSpc>
                <a:spcPct val="150000"/>
              </a:lnSpc>
            </a:pPr>
            <a:r>
              <a:rPr lang="en-US" sz="2800" b="1" dirty="0"/>
              <a:t>Evaluate model:</a:t>
            </a:r>
          </a:p>
          <a:p>
            <a:pPr lvl="0">
              <a:lnSpc>
                <a:spcPct val="150000"/>
              </a:lnSpc>
              <a:buFont typeface="Wingdings" pitchFamily="2" charset="2"/>
              <a:buChar char="ü"/>
            </a:pPr>
            <a:r>
              <a:rPr lang="en-US" sz="2800" dirty="0"/>
              <a:t>Make prediction</a:t>
            </a:r>
          </a:p>
          <a:p>
            <a:pPr lvl="0">
              <a:lnSpc>
                <a:spcPct val="150000"/>
              </a:lnSpc>
              <a:buFont typeface="Wingdings" pitchFamily="2" charset="2"/>
              <a:buChar char="ü"/>
            </a:pPr>
            <a:r>
              <a:rPr lang="en-US" sz="2800" dirty="0"/>
              <a:t>Invert scaling</a:t>
            </a:r>
          </a:p>
          <a:p>
            <a:pPr lvl="0">
              <a:lnSpc>
                <a:spcPct val="150000"/>
              </a:lnSpc>
              <a:buFont typeface="Wingdings" pitchFamily="2" charset="2"/>
              <a:buChar char="ü"/>
            </a:pPr>
            <a:r>
              <a:rPr lang="en-US" sz="2800" dirty="0"/>
              <a:t>Calculate RMSE</a:t>
            </a:r>
          </a:p>
          <a:p>
            <a:endParaRPr lang="en-US" sz="1100" dirty="0">
              <a:latin typeface="Berlin Sans FB" panose="020E0602020502020306" pitchFamily="34" charset="0"/>
              <a:ea typeface="SimSun" panose="02010600030101010101" pitchFamily="2" charset="-122"/>
              <a:cs typeface="Times New Roman" panose="02020603050405020304" pitchFamily="18" charset="0"/>
            </a:endParaRPr>
          </a:p>
          <a:p>
            <a:endParaRPr lang="en-US" sz="2800" b="1" dirty="0"/>
          </a:p>
        </p:txBody>
      </p:sp>
    </p:spTree>
    <p:extLst>
      <p:ext uri="{BB962C8B-B14F-4D97-AF65-F5344CB8AC3E}">
        <p14:creationId xmlns:p14="http://schemas.microsoft.com/office/powerpoint/2010/main" val="20718138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470</TotalTime>
  <Words>1809</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Berlin Sans FB</vt:lpstr>
      <vt:lpstr>Calibri</vt:lpstr>
      <vt:lpstr>Calibri Light</vt:lpstr>
      <vt:lpstr>Franklin Gothic Book</vt:lpstr>
      <vt:lpstr>Perpetua</vt:lpstr>
      <vt:lpstr>Times New Roman</vt:lpstr>
      <vt:lpstr>Wingdings</vt:lpstr>
      <vt:lpstr>Wingdings 2</vt:lpstr>
      <vt:lpstr>Office Theme</vt:lpstr>
      <vt:lpstr>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Functionality of the proposed system</vt:lpstr>
      <vt:lpstr>PowerPoint Presentation</vt:lpstr>
      <vt:lpstr>PowerPoint Presentation</vt:lpstr>
      <vt:lpstr>What is python?</vt:lpstr>
      <vt:lpstr>PowerPoint Presentation</vt:lpstr>
      <vt:lpstr>PowerPoint Presentation</vt:lpstr>
      <vt:lpstr>Conclusion</vt:lpstr>
      <vt:lpstr> References </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baralprem4@gmail.com</dc:creator>
  <cp:lastModifiedBy>Tanmay Suryavanshi</cp:lastModifiedBy>
  <cp:revision>110</cp:revision>
  <dcterms:created xsi:type="dcterms:W3CDTF">2018-08-30T05:25:08Z</dcterms:created>
  <dcterms:modified xsi:type="dcterms:W3CDTF">2021-04-23T11:30:30Z</dcterms:modified>
</cp:coreProperties>
</file>