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12/04/2023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4/12/2023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76565551"/>
              </p:ext>
            </p:extLst>
          </p:nvPr>
        </p:nvGraphicFramePr>
        <p:xfrm>
          <a:off x="9220200" y="1185942"/>
          <a:ext cx="3000375" cy="5136527"/>
        </p:xfrm>
        <a:graphic>
          <a:graphicData uri="http://schemas.openxmlformats.org/drawingml/2006/table">
            <a:tbl>
              <a:tblPr firstRow="1" bandRow="1">
                <a:tableStyleId>{0E3FDE45-AF77-4B5C-9715-49D594BDF05E}</a:tableStyleId>
              </a:tblPr>
              <a:tblGrid>
                <a:gridCol w="681038">
                  <a:extLst>
                    <a:ext uri="{9D8B030D-6E8A-4147-A177-3AD203B41FA5}">
                      <a16:colId xmlns:a16="http://schemas.microsoft.com/office/drawing/2014/main" val="3331298770"/>
                    </a:ext>
                  </a:extLst>
                </a:gridCol>
                <a:gridCol w="2319337">
                  <a:extLst>
                    <a:ext uri="{9D8B030D-6E8A-4147-A177-3AD203B41FA5}">
                      <a16:colId xmlns:a16="http://schemas.microsoft.com/office/drawing/2014/main" val="879084521"/>
                    </a:ext>
                  </a:extLst>
                </a:gridCol>
              </a:tblGrid>
              <a:tr h="49162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56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64898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9162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2676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a:t>
                      </a:r>
                      <a:r>
                        <a:rPr kumimoji="0" lang="en-US" sz="700" u="none" strike="noStrike" kern="1200" cap="none" spc="0" normalizeH="0" baseline="0">
                          <a:ln>
                            <a:noFill/>
                          </a:ln>
                          <a:solidFill>
                            <a:schemeClr val="tx1"/>
                          </a:solidFill>
                          <a:effectLst/>
                          <a:uLnTx/>
                          <a:uFillTx/>
                          <a:latin typeface="+mn-lt"/>
                          <a:ea typeface="+mn-ea"/>
                          <a:cs typeface="+mn-cs"/>
                        </a:rPr>
                        <a:t>,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605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2298680090"/>
                  </a:ext>
                </a:extLst>
              </a:tr>
              <a:tr h="49162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a:t>
                      </a:r>
                      <a:r>
                        <a:rPr kumimoji="0" lang="en-US" sz="700" u="none" strike="noStrike" kern="1200" cap="none" spc="0" normalizeH="0" baseline="0">
                          <a:ln>
                            <a:noFill/>
                          </a:ln>
                          <a:solidFill>
                            <a:schemeClr val="tx1"/>
                          </a:solidFill>
                          <a:effectLst/>
                          <a:uLnTx/>
                          <a:uFillTx/>
                          <a:latin typeface="+mn-lt"/>
                          <a:ea typeface="+mn-ea"/>
                          <a:cs typeface="+mn-cs"/>
                        </a:rPr>
                        <a:t>JavaScript,</a:t>
                      </a:r>
                      <a:r>
                        <a:rPr kumimoji="0" lang="en-US" sz="700" u="none" strike="noStrike" kern="1200" cap="none" spc="0" normalizeH="0" baseline="0" dirty="0">
                          <a:ln>
                            <a:noFill/>
                          </a:ln>
                          <a:solidFill>
                            <a:schemeClr val="tx1"/>
                          </a:solidFill>
                          <a:effectLst/>
                          <a:uLnTx/>
                          <a:uFillTx/>
                          <a:latin typeface="+mn-lt"/>
                          <a:ea typeface="+mn-ea"/>
                          <a:cs typeface="+mn-cs"/>
                        </a:rPr>
                        <a:t> </a:t>
                      </a:r>
                      <a:r>
                        <a:rPr kumimoji="0" lang="en-US" sz="700" u="none" strike="noStrike" kern="1200" cap="none" spc="0" normalizeH="0" baseline="0">
                          <a:ln>
                            <a:noFill/>
                          </a:ln>
                          <a:solidFill>
                            <a:schemeClr val="tx1"/>
                          </a:solidFill>
                          <a:effectLst/>
                          <a:uLnTx/>
                          <a:uFillTx/>
                          <a:latin typeface="+mn-lt"/>
                          <a:ea typeface="+mn-ea"/>
                          <a:cs typeface="+mn-cs"/>
                        </a:rPr>
                        <a:t>Reusable </a:t>
                      </a:r>
                      <a:r>
                        <a:rPr kumimoji="0" lang="en-US" sz="700" u="none" strike="noStrike" kern="1200" cap="none" spc="0" normalizeH="0" baseline="0" dirty="0">
                          <a:ln>
                            <a:noFill/>
                          </a:ln>
                          <a:solidFill>
                            <a:schemeClr val="tx1"/>
                          </a:solidFill>
                          <a:effectLst/>
                          <a:uLnTx/>
                          <a:uFillTx/>
                          <a:latin typeface="+mn-lt"/>
                          <a:ea typeface="+mn-ea"/>
                          <a:cs typeface="+mn-cs"/>
                        </a:rPr>
                        <a:t>templates, Optimized UI Designed</a:t>
                      </a:r>
                    </a:p>
                  </a:txBody>
                  <a:tcPr/>
                </a:tc>
                <a:extLst>
                  <a:ext uri="{0D108BD9-81ED-4DB2-BD59-A6C34878D82A}">
                    <a16:rowId xmlns:a16="http://schemas.microsoft.com/office/drawing/2014/main" val="9512774"/>
                  </a:ext>
                </a:extLst>
              </a:tr>
              <a:tr h="36704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61239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197224"/>
          </a:xfrm>
        </p:spPr>
        <p:txBody>
          <a:bodyPr/>
          <a:lstStyle/>
          <a:p>
            <a:pPr eaLnBrk="1" hangingPunct="1">
              <a:lnSpc>
                <a:spcPct val="114000"/>
              </a:lnSpc>
            </a:pPr>
            <a:r>
              <a:rPr lang="en-US" altLang="en-US" sz="1100" b="1" dirty="0"/>
              <a:t>Flight Booking System Application</a:t>
            </a:r>
          </a:p>
          <a:p>
            <a:pPr eaLnBrk="1" hangingPunct="1">
              <a:lnSpc>
                <a:spcPct val="114000"/>
              </a:lnSpc>
            </a:pPr>
            <a:r>
              <a:rPr lang="en-IN" altLang="en-US" sz="1100" dirty="0"/>
              <a:t>Completed end to end case study of Flight Booking System Application along with JWT authentication, Swagger and payment testing using Stripe. </a:t>
            </a:r>
            <a:r>
              <a:rPr lang="en-US" altLang="en-US" sz="1100" dirty="0"/>
              <a:t>Material-UI and React Bootstrap used for user interface.</a:t>
            </a:r>
            <a:endParaRPr lang="en-IN" altLang="nl-NL" sz="1100" b="1" dirty="0"/>
          </a:p>
          <a:p>
            <a:pPr eaLnBrk="1" hangingPunct="1">
              <a:lnSpc>
                <a:spcPct val="114000"/>
              </a:lnSpc>
            </a:pPr>
            <a:r>
              <a:rPr lang="en-IN" altLang="nl-NL" sz="1100" b="1" dirty="0"/>
              <a:t> </a:t>
            </a:r>
            <a:r>
              <a:rPr lang="en-US" altLang="nl-NL" sz="1100" b="1" dirty="0"/>
              <a:t>Online Shopping application</a:t>
            </a:r>
          </a:p>
          <a:p>
            <a:pPr eaLnBrk="1" hangingPunct="1">
              <a:lnSpc>
                <a:spcPct val="114000"/>
              </a:lnSpc>
            </a:pPr>
            <a:r>
              <a:rPr lang="en-US" altLang="nl-NL" sz="1100" dirty="0"/>
              <a:t>Completed group case study on Online shopping application using spring boot with ReactJS.</a:t>
            </a:r>
            <a:endParaRPr lang="en-IN" altLang="nl-NL" sz="1100" dirty="0"/>
          </a:p>
          <a:p>
            <a:pPr eaLnBrk="1" hangingPunct="1">
              <a:lnSpc>
                <a:spcPct val="114000"/>
              </a:lnSpc>
            </a:pPr>
            <a:r>
              <a:rPr lang="en-IN" altLang="en-US" sz="1100" b="1" dirty="0"/>
              <a:t>Certifications</a:t>
            </a:r>
          </a:p>
          <a:p>
            <a:pPr marL="171450" indent="-171450" eaLnBrk="1" hangingPunct="1">
              <a:lnSpc>
                <a:spcPct val="114000"/>
              </a:lnSpc>
              <a:buFont typeface="Arial" panose="020B0604020202020204" pitchFamily="34" charset="0"/>
              <a:buChar char="•"/>
            </a:pPr>
            <a:r>
              <a:rPr lang="en-IN" altLang="en-US" sz="1100" dirty="0"/>
              <a:t>Certified in AWS cloud practitioner</a:t>
            </a:r>
          </a:p>
          <a:p>
            <a:pPr marL="171450" indent="-171450" eaLnBrk="1" hangingPunct="1">
              <a:lnSpc>
                <a:spcPct val="114000"/>
              </a:lnSpc>
              <a:buFont typeface="Arial" panose="020B0604020202020204" pitchFamily="34" charset="0"/>
              <a:buChar char="•"/>
            </a:pPr>
            <a:r>
              <a:rPr lang="en-IN" altLang="en-US" sz="1100" dirty="0"/>
              <a:t>Certified in Google Cloud Digital Leader</a:t>
            </a:r>
          </a:p>
          <a:p>
            <a:pPr eaLnBrk="1" hangingPunct="1">
              <a:lnSpc>
                <a:spcPct val="114000"/>
              </a:lnSpc>
            </a:pPr>
            <a:endParaRPr lang="en-IN" altLang="en-US" sz="11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6138"/>
            <a:ext cx="4194175" cy="240599"/>
          </a:xfrm>
        </p:spPr>
        <p:txBody>
          <a:bodyPr/>
          <a:lstStyle/>
          <a:p>
            <a:pPr eaLnBrk="1" hangingPunct="1"/>
            <a:r>
              <a:rPr lang="nl-NL" altLang="nl-NL" dirty="0"/>
              <a:t>VEERAVALLI-SRI-SIVA-SURYA.BALAJI@CAPGEMINI.COM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+91 8106235579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Security, Spring Cloud API Gateway,</a:t>
            </a:r>
            <a:r>
              <a:rPr lang="en-US" sz="1100" dirty="0"/>
              <a:t> Eureka server.</a:t>
            </a:r>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React.</a:t>
            </a:r>
            <a:r>
              <a:rPr lang="en-US" sz="1100" dirty="0"/>
              <a:t> </a:t>
            </a:r>
          </a:p>
          <a:p>
            <a:pPr marL="171450" indent="-171450">
              <a:buFont typeface="Arial" panose="020B0604020202020204" pitchFamily="34" charset="0"/>
              <a:buChar char="•"/>
            </a:pPr>
            <a:r>
              <a:rPr lang="en-US" sz="1100" dirty="0"/>
              <a:t>React developer with working knowledge on ReactJS with react hooks, reactive forms, routing and Material UI.</a:t>
            </a:r>
          </a:p>
          <a:p>
            <a:pPr marL="171450" indent="-171450">
              <a:buFont typeface="Arial" panose="020B0604020202020204" pitchFamily="34" charset="0"/>
              <a:buChar char="•"/>
            </a:pPr>
            <a:r>
              <a:rPr lang="en-US" sz="1100" dirty="0"/>
              <a:t>Experience in creating documentation with Java docs and swagger and in </a:t>
            </a:r>
            <a:r>
              <a:rPr lang="en-US" sz="1100" b="1" dirty="0"/>
              <a:t>unit testing using Junit, Mockito.</a:t>
            </a:r>
          </a:p>
          <a:p>
            <a:pPr marL="171450" indent="-171450">
              <a:buFont typeface="Arial" panose="020B0604020202020204" pitchFamily="34" charset="0"/>
              <a:buChar char="•"/>
            </a:pPr>
            <a:r>
              <a:rPr lang="en-US" sz="1100" dirty="0"/>
              <a:t>Development experience using </a:t>
            </a:r>
            <a:r>
              <a:rPr lang="en-US" sz="1100" b="1" dirty="0"/>
              <a:t>Eclipse, IntelliJ, VS code, Postman API connection and MongoDB </a:t>
            </a:r>
            <a:r>
              <a:rPr lang="en-US" sz="1100" dirty="0"/>
              <a:t>by </a:t>
            </a:r>
            <a:r>
              <a:rPr lang="en-US" sz="1100" b="1" dirty="0"/>
              <a:t>Atlas</a:t>
            </a:r>
            <a:r>
              <a:rPr lang="en-US" sz="1100" dirty="0"/>
              <a:t>.</a:t>
            </a:r>
            <a:endParaRPr lang="en-US" altLang="nl-NL" sz="11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Veeravalli Sri Siva Surya Balaji</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Engineering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DC3327D6-4E19-CDBB-BBCC-630BA2ACA3F2}"/>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1945" b="11945"/>
          <a:stretch>
            <a:fillRect/>
          </a:stretch>
        </p:blipFill>
        <p:spPr>
          <a:xfrm>
            <a:off x="305881" y="253510"/>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603F6FF6-7467-444C-996C-CF13735FDE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2521</TotalTime>
  <Words>330</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Balaji, Veeravalli Sri Siva Surya</cp:lastModifiedBy>
  <cp:revision>111</cp:revision>
  <dcterms:created xsi:type="dcterms:W3CDTF">2020-09-22T06:24:34Z</dcterms:created>
  <dcterms:modified xsi:type="dcterms:W3CDTF">2023-04-12T12:55:03Z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