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Bebas Neue" panose="020B0606020202050201" pitchFamily="34" charset="0"/>
      <p:regular r:id="rId30"/>
    </p:embeddedFont>
    <p:embeddedFont>
      <p:font typeface="Comfortaa" panose="020B0604020202020204" charset="0"/>
      <p:regular r:id="rId31"/>
      <p:bold r:id="rId32"/>
    </p:embeddedFont>
    <p:embeddedFont>
      <p:font typeface="Fira Code" panose="020B0809050000020004" pitchFamily="49" charset="0"/>
      <p:regular r:id="rId33"/>
      <p:bold r:id="rId34"/>
    </p:embeddedFont>
    <p:embeddedFont>
      <p:font typeface="Nunito Light" pitchFamily="2" charset="0"/>
      <p:regular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  <p:embeddedFont>
      <p:font typeface="Roboto Mono" panose="00000009000000000000" pitchFamily="49" charset="0"/>
      <p:regular r:id="rId40"/>
      <p:bold r:id="rId41"/>
      <p:italic r:id="rId42"/>
      <p:boldItalic r:id="rId43"/>
    </p:embeddedFont>
    <p:embeddedFont>
      <p:font typeface="Source Code Pro" panose="020B0509030403020204" pitchFamily="49" charset="0"/>
      <p:regular r:id="rId44"/>
      <p:bold r:id="rId45"/>
      <p:italic r:id="rId46"/>
      <p:boldItalic r:id="rId47"/>
    </p:embeddedFont>
    <p:embeddedFont>
      <p:font typeface="Source Code Pro Medium" panose="020B0509030403020204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9220109a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9220109a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49220109a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49220109a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9220109a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49220109a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9220109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9220109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9220109a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49220109a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49220109a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49220109a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49220109a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49220109a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9220109a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49220109a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49220109a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49220109a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79D283C4-375B-4D27-D2AF-3CFD3408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9220109a8_0_261:notes">
            <a:extLst>
              <a:ext uri="{FF2B5EF4-FFF2-40B4-BE49-F238E27FC236}">
                <a16:creationId xmlns:a16="http://schemas.microsoft.com/office/drawing/2014/main" id="{82B2A57D-5C1F-18A3-8EC4-5C67B7346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9220109a8_0_261:notes">
            <a:extLst>
              <a:ext uri="{FF2B5EF4-FFF2-40B4-BE49-F238E27FC236}">
                <a16:creationId xmlns:a16="http://schemas.microsoft.com/office/drawing/2014/main" id="{4CC9372E-C5D3-800B-4F7C-2898FE64F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6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74D8FAF0-C1F2-8F54-2C9B-F613E038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>
            <a:extLst>
              <a:ext uri="{FF2B5EF4-FFF2-40B4-BE49-F238E27FC236}">
                <a16:creationId xmlns:a16="http://schemas.microsoft.com/office/drawing/2014/main" id="{E1ECB761-8FF8-84E7-DE9A-46AEBADF7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>
            <a:extLst>
              <a:ext uri="{FF2B5EF4-FFF2-40B4-BE49-F238E27FC236}">
                <a16:creationId xmlns:a16="http://schemas.microsoft.com/office/drawing/2014/main" id="{32FC13F3-24C7-BB45-E9A8-4C4EB158B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3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71D43825-61B2-EFD1-2BAB-31744432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>
            <a:extLst>
              <a:ext uri="{FF2B5EF4-FFF2-40B4-BE49-F238E27FC236}">
                <a16:creationId xmlns:a16="http://schemas.microsoft.com/office/drawing/2014/main" id="{A24228B8-B912-4135-C2BB-8FA6523D1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>
            <a:extLst>
              <a:ext uri="{FF2B5EF4-FFF2-40B4-BE49-F238E27FC236}">
                <a16:creationId xmlns:a16="http://schemas.microsoft.com/office/drawing/2014/main" id="{2FCA0EFC-48E0-352E-893B-B4B753A7E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93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6F92A525-34E0-822E-BDD9-E0682A09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>
            <a:extLst>
              <a:ext uri="{FF2B5EF4-FFF2-40B4-BE49-F238E27FC236}">
                <a16:creationId xmlns:a16="http://schemas.microsoft.com/office/drawing/2014/main" id="{0C73F71F-2B01-2ACA-280A-34BDE697D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>
            <a:extLst>
              <a:ext uri="{FF2B5EF4-FFF2-40B4-BE49-F238E27FC236}">
                <a16:creationId xmlns:a16="http://schemas.microsoft.com/office/drawing/2014/main" id="{2366A47C-AAD1-F7AA-A8CC-AD417AEDA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67029558-E859-8F45-44B5-2319A58B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>
            <a:extLst>
              <a:ext uri="{FF2B5EF4-FFF2-40B4-BE49-F238E27FC236}">
                <a16:creationId xmlns:a16="http://schemas.microsoft.com/office/drawing/2014/main" id="{43507BED-7C48-6C75-49CB-F7DCBCA76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>
            <a:extLst>
              <a:ext uri="{FF2B5EF4-FFF2-40B4-BE49-F238E27FC236}">
                <a16:creationId xmlns:a16="http://schemas.microsoft.com/office/drawing/2014/main" id="{06C9B744-16B7-EE91-4865-960485113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944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9220109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9220109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9220109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9220109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9220109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9220109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9220109a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9220109a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Product, Inventory and Order Management 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B073 Krishna Gujrati, B074 Samridhi Raj Sinha, B082 Asmi Parikh and B083 Surya Vemuri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6" name="Google Shape;586;p37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explanations of the three services: Product, Inventory and Order Service</a:t>
            </a:r>
            <a:endParaRPr/>
          </a:p>
        </p:txBody>
      </p:sp>
      <p:sp>
        <p:nvSpPr>
          <p:cNvPr id="588" name="Google Shape;588;p37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592" name="Google Shape;592;p37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93" name="Google Shape;593;p37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1" name="Google Shape;611;p38"/>
          <p:cNvSpPr txBox="1">
            <a:spLocks noGrp="1"/>
          </p:cNvSpPr>
          <p:nvPr>
            <p:ph type="subTitle" idx="1"/>
          </p:nvPr>
        </p:nvSpPr>
        <p:spPr>
          <a:xfrm>
            <a:off x="3013500" y="1529000"/>
            <a:ext cx="58599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responsible for managing all product-related data in the system. It handles product creation, retrieval, update, and deletion, and supports fetching product information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Workflow Summary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sends a request via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API Gateway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endpoint.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ProductController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handles the request and delegates to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performs logic and interacts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talks to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MySQL Database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perform data operations.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Responses and errors are properly formatted and returned.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38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613" name="Google Shape;613;p38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8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4" name="Google Shape;654;p39"/>
          <p:cNvSpPr txBox="1">
            <a:spLocks noGrp="1"/>
          </p:cNvSpPr>
          <p:nvPr>
            <p:ph type="subTitle" idx="1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Model Layer (</a:t>
            </a:r>
            <a:r>
              <a:rPr lang="en" sz="1100" b="1">
                <a:latin typeface="Roboto Mono"/>
                <a:ea typeface="Roboto Mono"/>
                <a:cs typeface="Roboto Mono"/>
                <a:sym typeface="Roboto Mono"/>
              </a:rPr>
              <a:t>Product.java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the product entity.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Annotated with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@Entity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map it to a MySQL table.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Fields: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Auto-generated primary key.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skuCode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Unique identifier for the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Product details.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Cost of the product.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9"/>
          <p:cNvSpPr txBox="1">
            <a:spLocks noGrp="1"/>
          </p:cNvSpPr>
          <p:nvPr>
            <p:ph type="subTitle" idx="2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 extending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JpaRepository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Provides CRUD methods for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entity.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Adds custom method: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Optional&lt;Product&gt; findBySkuCode(String skuCode)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subTitle" idx="3"/>
          </p:nvPr>
        </p:nvSpPr>
        <p:spPr>
          <a:xfrm>
            <a:off x="5506450" y="1470925"/>
            <a:ext cx="3739500" cy="3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Contains business logic for managing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Methods: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getAllProducts()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Fetches all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getProductById(Long id)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Fetches product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createProduct(Product product)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Saves a new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updateProduct(Long id, Product product)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Updates product details.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deleteProduct(Long id)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Deletes a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getProductBySkuCode(String skuCode)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Finds a product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9"/>
          <p:cNvSpPr txBox="1">
            <a:spLocks noGrp="1"/>
          </p:cNvSpPr>
          <p:nvPr>
            <p:ph type="subTitle" idx="4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subTitle" idx="5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659" name="Google Shape;659;p39"/>
          <p:cNvSpPr txBox="1">
            <a:spLocks noGrp="1"/>
          </p:cNvSpPr>
          <p:nvPr>
            <p:ph type="subTitle" idx="6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660" name="Google Shape;660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6" name="Google Shape;666;p40"/>
          <p:cNvSpPr txBox="1">
            <a:spLocks noGrp="1"/>
          </p:cNvSpPr>
          <p:nvPr>
            <p:ph type="subTitle" idx="1"/>
          </p:nvPr>
        </p:nvSpPr>
        <p:spPr>
          <a:xfrm>
            <a:off x="0" y="1373575"/>
            <a:ext cx="33675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Exposes RESTful endpoints: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Retrieve all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Retrieve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Create a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PUT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Update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/products/sku/{skuCode}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exceptions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ProductNotFoundException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>
            <a:spLocks noGrp="1"/>
          </p:cNvSpPr>
          <p:nvPr>
            <p:ph type="subTitle" idx="2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 exception to handle cases where product is not found.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Returns HTTP 404 (Not Found) status.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3"/>
          </p:nvPr>
        </p:nvSpPr>
        <p:spPr>
          <a:xfrm>
            <a:off x="6029325" y="1743150"/>
            <a:ext cx="26436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Configures OpenAPI (Swagger) for auto-generating API documentation.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Title: </a:t>
            </a:r>
            <a:r>
              <a:rPr lang="en" sz="1300" i="1">
                <a:latin typeface="Arial"/>
                <a:ea typeface="Arial"/>
                <a:cs typeface="Arial"/>
                <a:sym typeface="Arial"/>
              </a:rPr>
              <a:t>Product Service API</a:t>
            </a:r>
            <a:endParaRPr sz="13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4"/>
          </p:nvPr>
        </p:nvSpPr>
        <p:spPr>
          <a:xfrm>
            <a:off x="261525" y="91122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670" name="Google Shape;670;p40"/>
          <p:cNvSpPr txBox="1">
            <a:spLocks noGrp="1"/>
          </p:cNvSpPr>
          <p:nvPr>
            <p:ph type="subTitle" idx="5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71" name="Google Shape;671;p40"/>
          <p:cNvSpPr txBox="1">
            <a:spLocks noGrp="1"/>
          </p:cNvSpPr>
          <p:nvPr>
            <p:ph type="subTitle" idx="6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672" name="Google Shape;672;p40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78" name="Google Shape;678;p41"/>
          <p:cNvSpPr txBox="1">
            <a:spLocks noGrp="1"/>
          </p:cNvSpPr>
          <p:nvPr>
            <p:ph type="subTitle" idx="1"/>
          </p:nvPr>
        </p:nvSpPr>
        <p:spPr>
          <a:xfrm>
            <a:off x="362950" y="1079325"/>
            <a:ext cx="45990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core component of the microservices architecture responsible for: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Creating, retrieving, and deleting customer orders.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Validating product existence via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Verifying stock availability via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Inventory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Communicating with external services using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Feign Clients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Communication Flow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 sends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request.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OrderService →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verifies product existence.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OrderService →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InventoryClient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checks stock.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both checks pass, order is saved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OrderRepository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1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0" name="Google Shape;680;p41"/>
          <p:cNvSpPr txBox="1">
            <a:spLocks noGrp="1"/>
          </p:cNvSpPr>
          <p:nvPr>
            <p:ph type="subTitle" idx="1"/>
          </p:nvPr>
        </p:nvSpPr>
        <p:spPr>
          <a:xfrm>
            <a:off x="4670275" y="1156325"/>
            <a:ext cx="39309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✅ Features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Loose coupling via Feign clients.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Centralized API documentation with Swagger.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Clean separation of concerns (Controller-Service-Repo).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Graceful error handling for stock and product validations.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86" name="Google Shape;686;p42"/>
          <p:cNvSpPr txBox="1">
            <a:spLocks noGrp="1"/>
          </p:cNvSpPr>
          <p:nvPr>
            <p:ph type="subTitle" idx="1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the structure of an order stored in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table.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Fields include order ID, SKU code (product ID), and quantity.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 txBox="1">
            <a:spLocks noGrp="1"/>
          </p:cNvSpPr>
          <p:nvPr>
            <p:ph type="subTitle" idx="2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database operations using Spring Data JPA.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custom methods needed as standard CRUD is sufficient.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>
            <a:off x="5778675" y="1771800"/>
            <a:ext cx="3367500" cy="31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✅ Product existence via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ProductClient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✅ Stock availability via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InventoryClient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Saves order to the database only if both checks pass.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 txBox="1">
            <a:spLocks noGrp="1"/>
          </p:cNvSpPr>
          <p:nvPr>
            <p:ph type="subTitle" idx="4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5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691" name="Google Shape;691;p42"/>
          <p:cNvSpPr txBox="1">
            <a:spLocks noGrp="1"/>
          </p:cNvSpPr>
          <p:nvPr>
            <p:ph type="subTitle" idx="6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692" name="Google Shape;692;p42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8" name="Google Shape;698;p43"/>
          <p:cNvSpPr txBox="1">
            <a:spLocks noGrp="1"/>
          </p:cNvSpPr>
          <p:nvPr>
            <p:ph type="subTitle" idx="1"/>
          </p:nvPr>
        </p:nvSpPr>
        <p:spPr>
          <a:xfrm>
            <a:off x="0" y="1373575"/>
            <a:ext cx="33675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API Endpoints:</a:t>
            </a: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GET /orders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List all orders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GET /orders/{id}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Retrieve specific order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POST /orders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Create new order after validations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DELETE /orders/{id}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R</a:t>
            </a:r>
            <a:r>
              <a:rPr lang="en" sz="1100">
                <a:solidFill>
                  <a:srgbClr val="000000"/>
                </a:solidFill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 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2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Captures product details received from the </a:t>
            </a:r>
            <a:r>
              <a:rPr lang="en" sz="1100" b="1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Used internally in the Order Service during validation.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3"/>
          <p:cNvSpPr txBox="1">
            <a:spLocks noGrp="1"/>
          </p:cNvSpPr>
          <p:nvPr>
            <p:ph type="subTitle" idx="3"/>
          </p:nvPr>
        </p:nvSpPr>
        <p:spPr>
          <a:xfrm>
            <a:off x="6029325" y="1743150"/>
            <a:ext cx="26436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Enables auto-generated Swagger UI docs at </a:t>
            </a:r>
            <a:r>
              <a:rPr lang="en" sz="11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/swagger-ui.html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subTitle" idx="4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02" name="Google Shape;702;p43"/>
          <p:cNvSpPr txBox="1">
            <a:spLocks noGrp="1"/>
          </p:cNvSpPr>
          <p:nvPr>
            <p:ph type="subTitle" idx="5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</a:t>
            </a:r>
            <a:endParaRPr/>
          </a:p>
        </p:txBody>
      </p:sp>
      <p:sp>
        <p:nvSpPr>
          <p:cNvPr id="703" name="Google Shape;703;p43"/>
          <p:cNvSpPr txBox="1">
            <a:spLocks noGrp="1"/>
          </p:cNvSpPr>
          <p:nvPr>
            <p:ph type="subTitle" idx="6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0" name="Google Shape;710;p44"/>
          <p:cNvSpPr txBox="1">
            <a:spLocks noGrp="1"/>
          </p:cNvSpPr>
          <p:nvPr>
            <p:ph type="subTitle" idx="1"/>
          </p:nvPr>
        </p:nvSpPr>
        <p:spPr>
          <a:xfrm>
            <a:off x="362950" y="1079325"/>
            <a:ext cx="45990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Inventory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crucial backend microservice responsible for managing the stock of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It interacts with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 if a product exists in inventory.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Check if there is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sufficient 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available before allowing orders.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🔄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 Communication Flow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 Service sends a request to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/inventory/stock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Inventory Service fetches item by SKU.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item exists and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quantity &gt;= requestedQuantity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returns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Otherwise, returns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1"/>
          </p:nvPr>
        </p:nvSpPr>
        <p:spPr>
          <a:xfrm>
            <a:off x="4670275" y="1156325"/>
            <a:ext cx="3930900" cy="3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✅ Features</a:t>
            </a:r>
            <a:endParaRPr sz="1300" b="1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Real-time inventory check per SKU.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Seamless integration with Order Service.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Validation to prevent overselling.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API documentation with Swagger/OpenAPI.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Clean, modular structure following best practices.</a:t>
            </a: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300" b="1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8" name="Google Shape;718;p45"/>
          <p:cNvSpPr txBox="1">
            <a:spLocks noGrp="1"/>
          </p:cNvSpPr>
          <p:nvPr>
            <p:ph type="subTitle" idx="1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an inventory item stored in the database.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fields: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skuCode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unique product identifier.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number of items in stock.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5"/>
          <p:cNvSpPr txBox="1">
            <a:spLocks noGrp="1"/>
          </p:cNvSpPr>
          <p:nvPr>
            <p:ph type="subTitle" idx="2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Leverages Spring Data JPA for CRUD operations.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Includes a custom method to query inventory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 txBox="1">
            <a:spLocks noGrp="1"/>
          </p:cNvSpPr>
          <p:nvPr>
            <p:ph type="subTitle" idx="3"/>
          </p:nvPr>
        </p:nvSpPr>
        <p:spPr>
          <a:xfrm>
            <a:off x="5778675" y="1771800"/>
            <a:ext cx="3367500" cy="31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Core logic to check stock availability.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Ensures quantity is equal to or greater than the requested amount.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Other service methods: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all inventory items.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 or delete inventory records.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Fetch inventory by ID.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5"/>
          <p:cNvSpPr txBox="1">
            <a:spLocks noGrp="1"/>
          </p:cNvSpPr>
          <p:nvPr>
            <p:ph type="subTitle" idx="4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722" name="Google Shape;722;p45"/>
          <p:cNvSpPr txBox="1">
            <a:spLocks noGrp="1"/>
          </p:cNvSpPr>
          <p:nvPr>
            <p:ph type="subTitle" idx="5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723" name="Google Shape;723;p45"/>
          <p:cNvSpPr txBox="1">
            <a:spLocks noGrp="1"/>
          </p:cNvSpPr>
          <p:nvPr>
            <p:ph type="subTitle" idx="6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724" name="Google Shape;724;p45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0" name="Google Shape;730;p46"/>
          <p:cNvSpPr txBox="1">
            <a:spLocks noGrp="1"/>
          </p:cNvSpPr>
          <p:nvPr>
            <p:ph type="subTitle" idx="1"/>
          </p:nvPr>
        </p:nvSpPr>
        <p:spPr>
          <a:xfrm>
            <a:off x="1002875" y="1677725"/>
            <a:ext cx="33675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Exposes RESTful endpoints: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List all inventory.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/inventory/{id}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Get item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Add a new inventory item.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 /inventory/{id}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 an item.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/inventory/stock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Check stock by SKU &amp; 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(used by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6"/>
          <p:cNvSpPr txBox="1">
            <a:spLocks noGrp="1"/>
          </p:cNvSpPr>
          <p:nvPr>
            <p:ph type="subTitle" idx="3"/>
          </p:nvPr>
        </p:nvSpPr>
        <p:spPr>
          <a:xfrm>
            <a:off x="4926125" y="1677725"/>
            <a:ext cx="26436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Automatically generates interactive API docs.</a:t>
            </a:r>
            <a:b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Accessible via Swagger UI for easier testing and integration.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6"/>
          <p:cNvSpPr txBox="1">
            <a:spLocks noGrp="1"/>
          </p:cNvSpPr>
          <p:nvPr>
            <p:ph type="subTitle" idx="4"/>
          </p:nvPr>
        </p:nvSpPr>
        <p:spPr>
          <a:xfrm>
            <a:off x="1536650" y="1089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33" name="Google Shape;733;p46"/>
          <p:cNvSpPr txBox="1">
            <a:spLocks noGrp="1"/>
          </p:cNvSpPr>
          <p:nvPr>
            <p:ph type="subTitle" idx="6"/>
          </p:nvPr>
        </p:nvSpPr>
        <p:spPr>
          <a:xfrm>
            <a:off x="4854476" y="1017725"/>
            <a:ext cx="2643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734" name="Google Shape;734;p46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Project idea and what we’re implementing</a:t>
            </a: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explanation about the project</a:t>
            </a:r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codes and major functions that were implemented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Solution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301" name="Google Shape;301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02" name="Google Shape;302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930BB257-DB8D-3D46-3517-14F833D8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>
            <a:extLst>
              <a:ext uri="{FF2B5EF4-FFF2-40B4-BE49-F238E27FC236}">
                <a16:creationId xmlns:a16="http://schemas.microsoft.com/office/drawing/2014/main" id="{A6D4A54B-0C7E-1AF9-1996-5329E0D18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Outputs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6" name="Google Shape;586;p37">
            <a:extLst>
              <a:ext uri="{FF2B5EF4-FFF2-40B4-BE49-F238E27FC236}">
                <a16:creationId xmlns:a16="http://schemas.microsoft.com/office/drawing/2014/main" id="{B6D34626-CFC1-A8FF-925A-7D5925FD21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7" name="Google Shape;587;p37">
            <a:extLst>
              <a:ext uri="{FF2B5EF4-FFF2-40B4-BE49-F238E27FC236}">
                <a16:creationId xmlns:a16="http://schemas.microsoft.com/office/drawing/2014/main" id="{6B219F53-2402-C28A-3DFC-71048C6563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Outputs of the Services implemented</a:t>
            </a:r>
            <a:endParaRPr dirty="0"/>
          </a:p>
        </p:txBody>
      </p:sp>
      <p:sp>
        <p:nvSpPr>
          <p:cNvPr id="588" name="Google Shape;588;p37">
            <a:extLst>
              <a:ext uri="{FF2B5EF4-FFF2-40B4-BE49-F238E27FC236}">
                <a16:creationId xmlns:a16="http://schemas.microsoft.com/office/drawing/2014/main" id="{54F4073A-C11A-DA9D-9A8E-06FFBC55EDB0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9" name="Google Shape;589;p37">
            <a:extLst>
              <a:ext uri="{FF2B5EF4-FFF2-40B4-BE49-F238E27FC236}">
                <a16:creationId xmlns:a16="http://schemas.microsoft.com/office/drawing/2014/main" id="{95186C96-24AC-63A2-FBB9-F275956B445D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0" name="Google Shape;590;p37">
            <a:extLst>
              <a:ext uri="{FF2B5EF4-FFF2-40B4-BE49-F238E27FC236}">
                <a16:creationId xmlns:a16="http://schemas.microsoft.com/office/drawing/2014/main" id="{E9608AAF-8D38-3092-624E-DCF3A26B268C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91" name="Google Shape;591;p37">
            <a:extLst>
              <a:ext uri="{FF2B5EF4-FFF2-40B4-BE49-F238E27FC236}">
                <a16:creationId xmlns:a16="http://schemas.microsoft.com/office/drawing/2014/main" id="{419A54BC-3EDA-DDA4-051F-E44990F1C192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592" name="Google Shape;592;p37">
            <a:extLst>
              <a:ext uri="{FF2B5EF4-FFF2-40B4-BE49-F238E27FC236}">
                <a16:creationId xmlns:a16="http://schemas.microsoft.com/office/drawing/2014/main" id="{171D7875-CAF6-8817-AF8A-72DF6E594EFA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93" name="Google Shape;593;p37">
              <a:extLst>
                <a:ext uri="{FF2B5EF4-FFF2-40B4-BE49-F238E27FC236}">
                  <a16:creationId xmlns:a16="http://schemas.microsoft.com/office/drawing/2014/main" id="{1D54ABCC-4F7B-20F9-BB92-992FBC515817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>
              <a:extLst>
                <a:ext uri="{FF2B5EF4-FFF2-40B4-BE49-F238E27FC236}">
                  <a16:creationId xmlns:a16="http://schemas.microsoft.com/office/drawing/2014/main" id="{8268C0C7-96C9-23E4-1441-C7480C8E4FF4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>
              <a:extLst>
                <a:ext uri="{FF2B5EF4-FFF2-40B4-BE49-F238E27FC236}">
                  <a16:creationId xmlns:a16="http://schemas.microsoft.com/office/drawing/2014/main" id="{AB22459E-36A8-7C95-22F8-EE6F40BC2982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>
              <a:extLst>
                <a:ext uri="{FF2B5EF4-FFF2-40B4-BE49-F238E27FC236}">
                  <a16:creationId xmlns:a16="http://schemas.microsoft.com/office/drawing/2014/main" id="{813C5A76-5ED3-7639-0DAB-1AE52DC5E842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>
              <a:extLst>
                <a:ext uri="{FF2B5EF4-FFF2-40B4-BE49-F238E27FC236}">
                  <a16:creationId xmlns:a16="http://schemas.microsoft.com/office/drawing/2014/main" id="{1D2669EF-8AD6-F390-CA64-85C27B47500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>
              <a:extLst>
                <a:ext uri="{FF2B5EF4-FFF2-40B4-BE49-F238E27FC236}">
                  <a16:creationId xmlns:a16="http://schemas.microsoft.com/office/drawing/2014/main" id="{4B2547DD-42CA-66CC-22DF-E00EC5948372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>
              <a:extLst>
                <a:ext uri="{FF2B5EF4-FFF2-40B4-BE49-F238E27FC236}">
                  <a16:creationId xmlns:a16="http://schemas.microsoft.com/office/drawing/2014/main" id="{1B5B9731-D7DE-DDB2-C50A-1799DA8190E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>
              <a:extLst>
                <a:ext uri="{FF2B5EF4-FFF2-40B4-BE49-F238E27FC236}">
                  <a16:creationId xmlns:a16="http://schemas.microsoft.com/office/drawing/2014/main" id="{5D74C818-BDC6-6D2C-BCCC-6A219EC8B7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>
              <a:extLst>
                <a:ext uri="{FF2B5EF4-FFF2-40B4-BE49-F238E27FC236}">
                  <a16:creationId xmlns:a16="http://schemas.microsoft.com/office/drawing/2014/main" id="{7B6FB75F-895A-7191-3996-758CF2F5688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>
              <a:extLst>
                <a:ext uri="{FF2B5EF4-FFF2-40B4-BE49-F238E27FC236}">
                  <a16:creationId xmlns:a16="http://schemas.microsoft.com/office/drawing/2014/main" id="{F1DCBD8F-C281-B772-DA6F-7A78F668F75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>
              <a:extLst>
                <a:ext uri="{FF2B5EF4-FFF2-40B4-BE49-F238E27FC236}">
                  <a16:creationId xmlns:a16="http://schemas.microsoft.com/office/drawing/2014/main" id="{3D64DCE8-60FC-8016-66D5-6F6CCA4D30D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>
              <a:extLst>
                <a:ext uri="{FF2B5EF4-FFF2-40B4-BE49-F238E27FC236}">
                  <a16:creationId xmlns:a16="http://schemas.microsoft.com/office/drawing/2014/main" id="{7E772820-CA2B-CDCA-C580-768C688244D6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>
              <a:extLst>
                <a:ext uri="{FF2B5EF4-FFF2-40B4-BE49-F238E27FC236}">
                  <a16:creationId xmlns:a16="http://schemas.microsoft.com/office/drawing/2014/main" id="{4C3C123F-FF91-D9FE-61BD-81AE5FA0BE2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634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C611BDF6-917E-419F-7CBF-CDC0F9EF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>
            <a:extLst>
              <a:ext uri="{FF2B5EF4-FFF2-40B4-BE49-F238E27FC236}">
                <a16:creationId xmlns:a16="http://schemas.microsoft.com/office/drawing/2014/main" id="{D4F60787-AA3C-0101-5368-525014CAD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8" name="Google Shape;448;p33">
            <a:extLst>
              <a:ext uri="{FF2B5EF4-FFF2-40B4-BE49-F238E27FC236}">
                <a16:creationId xmlns:a16="http://schemas.microsoft.com/office/drawing/2014/main" id="{B1540A37-B2F8-8BB2-E129-C1C1036E58E6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68298-68D5-4721-C560-A00FDB15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33" y="1228613"/>
            <a:ext cx="2884492" cy="382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B8F0B-885F-78F4-AC96-82DEFEBC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592" y="122861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4585A729-6AA4-9ACB-0854-7516524D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>
            <a:extLst>
              <a:ext uri="{FF2B5EF4-FFF2-40B4-BE49-F238E27FC236}">
                <a16:creationId xmlns:a16="http://schemas.microsoft.com/office/drawing/2014/main" id="{CA87E1DA-A49F-5C8A-5C7C-1D737D4507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8" name="Google Shape;448;p33">
            <a:extLst>
              <a:ext uri="{FF2B5EF4-FFF2-40B4-BE49-F238E27FC236}">
                <a16:creationId xmlns:a16="http://schemas.microsoft.com/office/drawing/2014/main" id="{1F3A3DD6-DDAC-B703-1FCE-260F4770D939}"/>
              </a:ext>
            </a:extLst>
          </p:cNvPr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B6C5A-0045-4293-14B4-7B7000F9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01510"/>
            <a:ext cx="7162800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E5A5E-6D3F-BCCB-BB5C-7E452CB1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831"/>
          <a:stretch/>
        </p:blipFill>
        <p:spPr>
          <a:xfrm>
            <a:off x="772018" y="3216485"/>
            <a:ext cx="7599963" cy="13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7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FB18C9DA-6A68-D6DD-1422-B262C22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>
            <a:extLst>
              <a:ext uri="{FF2B5EF4-FFF2-40B4-BE49-F238E27FC236}">
                <a16:creationId xmlns:a16="http://schemas.microsoft.com/office/drawing/2014/main" id="{A3C1F10C-2E23-CD06-E1E9-8A8BF4552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2D177-BC5E-79DA-BA22-55CA4D39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8" y="1337250"/>
            <a:ext cx="3143250" cy="346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9EFC5-860A-0913-A332-31930A17B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01" y="1175325"/>
            <a:ext cx="2834437" cy="3790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730936-1AA3-C162-3CD8-E9A3E2857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622" y="1175325"/>
            <a:ext cx="2725133" cy="37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DDE9916D-596F-5FF3-9865-12953292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>
            <a:extLst>
              <a:ext uri="{FF2B5EF4-FFF2-40B4-BE49-F238E27FC236}">
                <a16:creationId xmlns:a16="http://schemas.microsoft.com/office/drawing/2014/main" id="{EFE7842D-337A-2206-946B-0F1AD9CF63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77A7B-52EB-80F0-56DE-66B57850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5" y="1481746"/>
            <a:ext cx="3125024" cy="321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D5BC5-AF25-75F6-1595-EA57D292B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41" y="1787979"/>
            <a:ext cx="553077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7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41" name="Google Shape;741;p47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47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7" name="Google Shape;787;p47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8" name="Google Shape;788;p47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89" name="Google Shape;789;p47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8" name="Google Shape;338;p30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Basic Project idea and what we’re implementing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44" name="Google Shape;344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5" name="Google Shape;345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Solved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flexibility in handling service failures or integrating with third-party systems.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Difficulty in scaling individual components independently (e.g., scaling Inventory logic during peak sales).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monolithic systems are tightly coupled, making scalability and maintenance difficult.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Managing product information, stock levels, and customer orders from a single codebase can lead to performance bottlenecks.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66" name="Google Shape;366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92" name="Google Shape;392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93" name="Google Shape;393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Modular Architecture: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Split into three independent microservices — Product, Inventory, and Order.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Spring Cloud OpenFeign: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Enables clean and easy communication between services.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Service Discovery with Eureka: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Allows dynamic service registration and discovery.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API Gateway: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Provides a single entry point, simplifying client interaction and enabling centralized routing.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Database Isolation: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Each microservice handles its own data and logic — improves decoupling and resilience.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13" name="Google Shape;413;p3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"/>
          </p:nvPr>
        </p:nvSpPr>
        <p:spPr>
          <a:xfrm>
            <a:off x="5854325" y="1399300"/>
            <a:ext cx="2761200" cy="3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Our system follows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microservices architecture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Spring Cloud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enabling independent deployment and scaling of each service.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Components: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API Gateway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Single entry point for client requests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Routes requests to appropriate microservices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security, logging, and monitoring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34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6" name="Google Shape;456;p34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3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2" name="Google Shape;4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13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subTitle" idx="1"/>
          </p:nvPr>
        </p:nvSpPr>
        <p:spPr>
          <a:xfrm>
            <a:off x="4726400" y="1127075"/>
            <a:ext cx="4662600" cy="3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Eureka Server (Service Registry)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Enables dynamic service registration and discovery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Microservices register themselves and discover others dynamically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Product Service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Manages product data (name, description, price, SKU)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Communicates with Order Service via OpenFeign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Inter-Service Communication: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Spring Cloud OpenFeign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for declarative REST client communication.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API Gateway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routes requests like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the respective services.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35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00" name="Google Shape;500;p35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5"/>
          <p:cNvSpPr txBox="1"/>
          <p:nvPr/>
        </p:nvSpPr>
        <p:spPr>
          <a:xfrm>
            <a:off x="8277725" y="7784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36" name="Google Shape;5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88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2" name="Google Shape;542;p36"/>
          <p:cNvSpPr txBox="1">
            <a:spLocks noGrp="1"/>
          </p:cNvSpPr>
          <p:nvPr>
            <p:ph type="subTitle" idx="1"/>
          </p:nvPr>
        </p:nvSpPr>
        <p:spPr>
          <a:xfrm>
            <a:off x="4345950" y="1127075"/>
            <a:ext cx="4797900" cy="3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Inventory Service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Manages stock levels and availability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Checks if requested quantity is available during order placement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Order Service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creation and management of customer orders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Calls Product and Inventory services via Feign clients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Places order only if stock is available and product exists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Databases (MySQL)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Each microservice uses its own database for data isolation and autonomy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36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44" name="Google Shape;544;p36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36"/>
          <p:cNvSpPr txBox="1"/>
          <p:nvPr/>
        </p:nvSpPr>
        <p:spPr>
          <a:xfrm>
            <a:off x="8277725" y="7784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0" name="Google Shape;5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88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Microsoft Office PowerPoint</Application>
  <PresentationFormat>On-screen Show (16:9)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Fira Code</vt:lpstr>
      <vt:lpstr>Source Code Pro</vt:lpstr>
      <vt:lpstr>Bebas Neue</vt:lpstr>
      <vt:lpstr>Comfortaa</vt:lpstr>
      <vt:lpstr>Source Code Pro Medium</vt:lpstr>
      <vt:lpstr>Roboto Mono</vt:lpstr>
      <vt:lpstr>Nunito Light</vt:lpstr>
      <vt:lpstr>Anaheim</vt:lpstr>
      <vt:lpstr>PT Sans</vt:lpstr>
      <vt:lpstr>Arial</vt:lpstr>
      <vt:lpstr>Introduction to Java Programming for High School by Slidesgo</vt:lpstr>
      <vt:lpstr>Product, Inventory and Order Management </vt:lpstr>
      <vt:lpstr>Table of contents</vt:lpstr>
      <vt:lpstr>Problem Statement</vt:lpstr>
      <vt:lpstr>Problems We Solved</vt:lpstr>
      <vt:lpstr>Proposed Solution</vt:lpstr>
      <vt:lpstr>Proposed Solution</vt:lpstr>
      <vt:lpstr>System Architecture</vt:lpstr>
      <vt:lpstr>System Architecture</vt:lpstr>
      <vt:lpstr>System Architecture</vt:lpstr>
      <vt:lpstr>Code</vt:lpstr>
      <vt:lpstr>Product Service</vt:lpstr>
      <vt:lpstr>Product Service</vt:lpstr>
      <vt:lpstr>Product Service</vt:lpstr>
      <vt:lpstr>Order Service</vt:lpstr>
      <vt:lpstr>Order Service</vt:lpstr>
      <vt:lpstr>Order Service</vt:lpstr>
      <vt:lpstr>Inventory Service</vt:lpstr>
      <vt:lpstr>Inventory Service</vt:lpstr>
      <vt:lpstr>Inventory Service</vt:lpstr>
      <vt:lpstr>Outputs</vt:lpstr>
      <vt:lpstr>Proposed Solution</vt:lpstr>
      <vt:lpstr>Proposed Solution</vt:lpstr>
      <vt:lpstr>Proposed Solution</vt:lpstr>
      <vt:lpstr>Proposed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ASMI PARIKH - 70012200080</cp:lastModifiedBy>
  <cp:revision>1</cp:revision>
  <dcterms:modified xsi:type="dcterms:W3CDTF">2025-04-10T15:43:34Z</dcterms:modified>
</cp:coreProperties>
</file>