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Fira Code"/>
      <p:regular r:id="rId32"/>
      <p:bold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Source Code Pro Medium"/>
      <p:regular r:id="rId42"/>
      <p:bold r:id="rId43"/>
      <p:italic r:id="rId44"/>
      <p:boldItalic r:id="rId45"/>
    </p:embeddedFont>
    <p:embeddedFont>
      <p:font typeface="Comfortaa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2" Type="http://schemas.openxmlformats.org/officeDocument/2006/relationships/font" Target="fonts/SourceCodeProMedium-regular.fnt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44" Type="http://schemas.openxmlformats.org/officeDocument/2006/relationships/font" Target="fonts/SourceCodeProMedium-italic.fntdata"/><Relationship Id="rId21" Type="http://schemas.openxmlformats.org/officeDocument/2006/relationships/slide" Target="slides/slide17.xml"/><Relationship Id="rId43" Type="http://schemas.openxmlformats.org/officeDocument/2006/relationships/font" Target="fonts/SourceCodeProMedium-bold.fntdata"/><Relationship Id="rId24" Type="http://schemas.openxmlformats.org/officeDocument/2006/relationships/slide" Target="slides/slide20.xml"/><Relationship Id="rId46" Type="http://schemas.openxmlformats.org/officeDocument/2006/relationships/font" Target="fonts/Comfortaa-regular.fntdata"/><Relationship Id="rId23" Type="http://schemas.openxmlformats.org/officeDocument/2006/relationships/slide" Target="slides/slide19.xml"/><Relationship Id="rId45" Type="http://schemas.openxmlformats.org/officeDocument/2006/relationships/font" Target="fonts/SourceCodeProMedium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47" Type="http://schemas.openxmlformats.org/officeDocument/2006/relationships/font" Target="fonts/Comfortaa-bold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33" Type="http://schemas.openxmlformats.org/officeDocument/2006/relationships/font" Target="fonts/FiraCode-bold.fntdata"/><Relationship Id="rId10" Type="http://schemas.openxmlformats.org/officeDocument/2006/relationships/slide" Target="slides/slide6.xml"/><Relationship Id="rId32" Type="http://schemas.openxmlformats.org/officeDocument/2006/relationships/font" Target="fonts/FiraCode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.fntdata"/><Relationship Id="rId12" Type="http://schemas.openxmlformats.org/officeDocument/2006/relationships/slide" Target="slides/slide8.xml"/><Relationship Id="rId34" Type="http://schemas.openxmlformats.org/officeDocument/2006/relationships/font" Target="fonts/PTSans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PTSans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9220109a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9220109a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49220109a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49220109a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49220109a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49220109a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9220109a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9220109a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49220109a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49220109a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349220109a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349220109a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49220109a8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49220109a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49220109a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49220109a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49220109a8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349220109a8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9220109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9220109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9220109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9220109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9220109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9220109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9220109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9220109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Product, Inventory and Order Management 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735500" y="3297650"/>
            <a:ext cx="57975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B073 Krishna Gujrati, B074 Samridhi Raj Sinha, B082 Asmi Parikh and B083 Surya Vemuri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86" name="Google Shape;586;p37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7" name="Google Shape;587;p37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</a:t>
            </a:r>
            <a:r>
              <a:rPr lang="en"/>
              <a:t>explanations</a:t>
            </a:r>
            <a:r>
              <a:rPr lang="en"/>
              <a:t> of the three services: Product, Inventory and Order Service</a:t>
            </a:r>
            <a:endParaRPr/>
          </a:p>
        </p:txBody>
      </p:sp>
      <p:sp>
        <p:nvSpPr>
          <p:cNvPr id="588" name="Google Shape;588;p37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91" name="Google Shape;591;p37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592" name="Google Shape;592;p37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93" name="Google Shape;593;p37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1" name="Google Shape;611;p38"/>
          <p:cNvSpPr txBox="1"/>
          <p:nvPr>
            <p:ph idx="1" type="subTitle"/>
          </p:nvPr>
        </p:nvSpPr>
        <p:spPr>
          <a:xfrm>
            <a:off x="3013500" y="1529000"/>
            <a:ext cx="58599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responsible for managing all product-related data in the system. It handles product creation, retrieval, update, and deletion, and supports fetching product information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Workflow Summary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Client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sends a request via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API Gateway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endpoint.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ProductController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handles the request and delegates to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performs logic and interacts with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talks to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MySQL Database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perform data operations.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Responses and errors are properly formatted and returned.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p38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613" name="Google Shape;613;p38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8"/>
          <p:cNvSpPr txBox="1"/>
          <p:nvPr/>
        </p:nvSpPr>
        <p:spPr>
          <a:xfrm>
            <a:off x="8354100" y="22971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54" name="Google Shape;654;p39"/>
          <p:cNvSpPr txBox="1"/>
          <p:nvPr>
            <p:ph idx="1" type="subTitle"/>
          </p:nvPr>
        </p:nvSpPr>
        <p:spPr>
          <a:xfrm>
            <a:off x="0" y="1571225"/>
            <a:ext cx="33675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Model Layer (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Product.java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the product entity.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Annotated with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@Entity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map it to a MySQL table.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Fields: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Auto-generated primary key.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skuCode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Unique identifier for the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Product details.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Cost of the product.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 txBox="1"/>
          <p:nvPr>
            <p:ph idx="2" type="subTitle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Interface extending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JpaRepository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Provides CRUD methods for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entity.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Adds custom method: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Optional&lt;Product&gt; findBySkuCode(String skuCode)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 txBox="1"/>
          <p:nvPr>
            <p:ph idx="3" type="subTitle"/>
          </p:nvPr>
        </p:nvSpPr>
        <p:spPr>
          <a:xfrm>
            <a:off x="5506450" y="1470925"/>
            <a:ext cx="37395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Contains business logic for managing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Methods: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getAllProducts()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Fetches all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getProductById(Long id)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Fetches product by ID.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createProduct(Product product)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Saves a new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updateProduct(Long id, Product product)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Updates product details.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deleteProduct(Long id)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Deletes a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getProductBySkuCode(String skuCode)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Finds a product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 txBox="1"/>
          <p:nvPr>
            <p:ph idx="4" type="subTitle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Product.java</a:t>
            </a:r>
            <a:endParaRPr/>
          </a:p>
        </p:txBody>
      </p:sp>
      <p:sp>
        <p:nvSpPr>
          <p:cNvPr id="658" name="Google Shape;658;p39"/>
          <p:cNvSpPr txBox="1"/>
          <p:nvPr>
            <p:ph idx="5" type="subTitle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Layer</a:t>
            </a:r>
            <a:endParaRPr/>
          </a:p>
        </p:txBody>
      </p:sp>
      <p:sp>
        <p:nvSpPr>
          <p:cNvPr id="659" name="Google Shape;659;p39"/>
          <p:cNvSpPr txBox="1"/>
          <p:nvPr>
            <p:ph idx="6" type="subTitle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660" name="Google Shape;660;p39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66" name="Google Shape;666;p40"/>
          <p:cNvSpPr txBox="1"/>
          <p:nvPr>
            <p:ph idx="1" type="subTitle"/>
          </p:nvPr>
        </p:nvSpPr>
        <p:spPr>
          <a:xfrm>
            <a:off x="0" y="1373575"/>
            <a:ext cx="3367500" cy="20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Exposes RESTful endpoints: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Retrieve all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/products/{id}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Retrieve by ID.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Create a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PUT /products/{id}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Update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DELETE /products/{id}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Delete product.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/products/sku/{skuCode}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Fetch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exceptions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ProductNotFoundException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0"/>
          <p:cNvSpPr txBox="1"/>
          <p:nvPr>
            <p:ph idx="2" type="subTitle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Custom exception to handle cases where product is not found.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Returns HTTP 404 (Not Found) status.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0"/>
          <p:cNvSpPr txBox="1"/>
          <p:nvPr>
            <p:ph idx="3" type="subTitle"/>
          </p:nvPr>
        </p:nvSpPr>
        <p:spPr>
          <a:xfrm>
            <a:off x="6029325" y="1743150"/>
            <a:ext cx="2643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Configures OpenAPI (Swagger) for auto-generating API documentation.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Title: </a:t>
            </a:r>
            <a:r>
              <a:rPr i="1" lang="en" sz="1300">
                <a:latin typeface="Arial"/>
                <a:ea typeface="Arial"/>
                <a:cs typeface="Arial"/>
                <a:sym typeface="Arial"/>
              </a:rPr>
              <a:t>Product Service API</a:t>
            </a:r>
            <a:endParaRPr i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0"/>
          <p:cNvSpPr txBox="1"/>
          <p:nvPr>
            <p:ph idx="4" type="subTitle"/>
          </p:nvPr>
        </p:nvSpPr>
        <p:spPr>
          <a:xfrm>
            <a:off x="261525" y="91122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670" name="Google Shape;670;p40"/>
          <p:cNvSpPr txBox="1"/>
          <p:nvPr>
            <p:ph idx="5" type="subTitle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</p:txBody>
      </p:sp>
      <p:sp>
        <p:nvSpPr>
          <p:cNvPr id="671" name="Google Shape;671;p40"/>
          <p:cNvSpPr txBox="1"/>
          <p:nvPr>
            <p:ph idx="6" type="subTitle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</a:t>
            </a:r>
            <a:endParaRPr/>
          </a:p>
        </p:txBody>
      </p:sp>
      <p:sp>
        <p:nvSpPr>
          <p:cNvPr id="672" name="Google Shape;672;p40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78" name="Google Shape;678;p41"/>
          <p:cNvSpPr txBox="1"/>
          <p:nvPr>
            <p:ph idx="1" type="subTitle"/>
          </p:nvPr>
        </p:nvSpPr>
        <p:spPr>
          <a:xfrm>
            <a:off x="362950" y="1079325"/>
            <a:ext cx="45990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Order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core component of the microservices architecture responsible for: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Creating, retrieving, and deleting customer orders.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Validating product existence via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Verifying stock availability via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Inventory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Communicating with external services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Feign Clients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Communication Flow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 sends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/orders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request.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OrderService →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ProductClient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verifies product existence.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OrderService →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InventoryClient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checks stock.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both checks pass, order is saved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OrderRepository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1"/>
          <p:cNvSpPr txBox="1"/>
          <p:nvPr/>
        </p:nvSpPr>
        <p:spPr>
          <a:xfrm>
            <a:off x="8354100" y="22971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0" name="Google Shape;680;p41"/>
          <p:cNvSpPr txBox="1"/>
          <p:nvPr>
            <p:ph idx="1" type="subTitle"/>
          </p:nvPr>
        </p:nvSpPr>
        <p:spPr>
          <a:xfrm>
            <a:off x="4670275" y="1156325"/>
            <a:ext cx="39309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✅ Features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Loose coupling via Feign clients.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Centralized API documentation with Swagger.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Clean separation of concerns (Controller-Service-Repo).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Graceful error handling for stock and product validations.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86" name="Google Shape;686;p42"/>
          <p:cNvSpPr txBox="1"/>
          <p:nvPr>
            <p:ph idx="1" type="subTitle"/>
          </p:nvPr>
        </p:nvSpPr>
        <p:spPr>
          <a:xfrm>
            <a:off x="0" y="1571225"/>
            <a:ext cx="33675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the structure of an order stored in the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table.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Fields include order ID, SKU code (product ID), and quantity.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2"/>
          <p:cNvSpPr txBox="1"/>
          <p:nvPr>
            <p:ph idx="2" type="subTitle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database operations using Spring Data JPA.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 custom methods needed as standard CRUD is sufficient.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2"/>
          <p:cNvSpPr txBox="1"/>
          <p:nvPr>
            <p:ph idx="3" type="subTitle"/>
          </p:nvPr>
        </p:nvSpPr>
        <p:spPr>
          <a:xfrm>
            <a:off x="5778675" y="1771800"/>
            <a:ext cx="33675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✅ Product existence via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ProductClient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✅ Stock availability via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InventoryClient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Saves order to the database only if both checks pass.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2"/>
          <p:cNvSpPr txBox="1"/>
          <p:nvPr>
            <p:ph idx="4" type="subTitle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Product.java</a:t>
            </a:r>
            <a:endParaRPr/>
          </a:p>
        </p:txBody>
      </p:sp>
      <p:sp>
        <p:nvSpPr>
          <p:cNvPr id="690" name="Google Shape;690;p42"/>
          <p:cNvSpPr txBox="1"/>
          <p:nvPr>
            <p:ph idx="5" type="subTitle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Layer</a:t>
            </a:r>
            <a:endParaRPr/>
          </a:p>
        </p:txBody>
      </p:sp>
      <p:sp>
        <p:nvSpPr>
          <p:cNvPr id="691" name="Google Shape;691;p42"/>
          <p:cNvSpPr txBox="1"/>
          <p:nvPr>
            <p:ph idx="6" type="subTitle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692" name="Google Shape;692;p42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98" name="Google Shape;698;p43"/>
          <p:cNvSpPr txBox="1"/>
          <p:nvPr>
            <p:ph idx="1" type="subTitle"/>
          </p:nvPr>
        </p:nvSpPr>
        <p:spPr>
          <a:xfrm>
            <a:off x="0" y="1373575"/>
            <a:ext cx="3367500" cy="20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API Endpoints:</a:t>
            </a: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GET /orders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List all orders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GET /orders/{id}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Retrieve specific order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POST /orders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Create new order after validations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Roboto Mono"/>
                <a:ea typeface="Roboto Mono"/>
                <a:cs typeface="Roboto Mono"/>
                <a:sym typeface="Roboto Mono"/>
              </a:rPr>
              <a:t>DELETE /orders/{id}</a:t>
            </a: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 → R</a:t>
            </a:r>
            <a:r>
              <a:rPr lang="en" sz="1100">
                <a:solidFill>
                  <a:srgbClr val="000000"/>
                </a:solidFill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em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 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43"/>
          <p:cNvSpPr txBox="1"/>
          <p:nvPr>
            <p:ph idx="2" type="subTitle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Captures product details received from the </a:t>
            </a:r>
            <a:r>
              <a:rPr b="1"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Product Service</a:t>
            </a: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Used internally in the Order Service during validation.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3"/>
          <p:cNvSpPr txBox="1"/>
          <p:nvPr>
            <p:ph idx="3" type="subTitle"/>
          </p:nvPr>
        </p:nvSpPr>
        <p:spPr>
          <a:xfrm>
            <a:off x="6029325" y="1743150"/>
            <a:ext cx="2643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Enables auto-generated Swagger UI docs at </a:t>
            </a:r>
            <a:r>
              <a:rPr lang="en" sz="11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/swagger-ui.html</a:t>
            </a:r>
            <a: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3"/>
          <p:cNvSpPr txBox="1"/>
          <p:nvPr>
            <p:ph idx="4" type="subTitle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02" name="Google Shape;702;p43"/>
          <p:cNvSpPr txBox="1"/>
          <p:nvPr>
            <p:ph idx="5" type="subTitle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</a:t>
            </a:r>
            <a:endParaRPr/>
          </a:p>
        </p:txBody>
      </p:sp>
      <p:sp>
        <p:nvSpPr>
          <p:cNvPr id="703" name="Google Shape;703;p43"/>
          <p:cNvSpPr txBox="1"/>
          <p:nvPr>
            <p:ph idx="6" type="subTitle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</a:t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0" name="Google Shape;710;p44"/>
          <p:cNvSpPr txBox="1"/>
          <p:nvPr>
            <p:ph idx="1" type="subTitle"/>
          </p:nvPr>
        </p:nvSpPr>
        <p:spPr>
          <a:xfrm>
            <a:off x="362950" y="1079325"/>
            <a:ext cx="45990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Inventory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crucial backend microservice responsible for managing the stock of products.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It interacts with the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Order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 if a product exists in inventory.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Check if there is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sufficient 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available before allowing orders.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🔄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 Communication Flow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Order Service sends a request to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/inventory/stock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Inventory Service fetches item by SKU.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If item exists and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quantity &gt;= requestedQuantity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returns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Otherwise, returns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4"/>
          <p:cNvSpPr txBox="1"/>
          <p:nvPr/>
        </p:nvSpPr>
        <p:spPr>
          <a:xfrm>
            <a:off x="8354100" y="22971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12" name="Google Shape;712;p44"/>
          <p:cNvSpPr txBox="1"/>
          <p:nvPr>
            <p:ph idx="1" type="subTitle"/>
          </p:nvPr>
        </p:nvSpPr>
        <p:spPr>
          <a:xfrm>
            <a:off x="4670275" y="1156325"/>
            <a:ext cx="3930900" cy="3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✅ Features</a:t>
            </a:r>
            <a:endParaRPr b="1" sz="13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Real-time inventory check per SKU.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Seamless integration with Order Service.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Validation to prevent overselling.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API documentation with Swagger/OpenAPI.</a:t>
            </a:r>
            <a:b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</a:b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Clean, modular structure following best practices.</a:t>
            </a: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18" name="Google Shape;718;p45"/>
          <p:cNvSpPr txBox="1"/>
          <p:nvPr>
            <p:ph idx="1" type="subTitle"/>
          </p:nvPr>
        </p:nvSpPr>
        <p:spPr>
          <a:xfrm>
            <a:off x="0" y="1571225"/>
            <a:ext cx="3367500" cy="18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Represents an inventory item stored in the database.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Key fields: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skuCode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unique product identifier.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number of items in stock.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5"/>
          <p:cNvSpPr txBox="1"/>
          <p:nvPr>
            <p:ph idx="2" type="subTitle"/>
          </p:nvPr>
        </p:nvSpPr>
        <p:spPr>
          <a:xfrm>
            <a:off x="3142450" y="1924625"/>
            <a:ext cx="2753400" cy="21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Leverages Spring Data JPA for CRUD operations.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Includes a custom method to query inventory by SKU code.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5"/>
          <p:cNvSpPr txBox="1"/>
          <p:nvPr>
            <p:ph idx="3" type="subTitle"/>
          </p:nvPr>
        </p:nvSpPr>
        <p:spPr>
          <a:xfrm>
            <a:off x="5778675" y="1771800"/>
            <a:ext cx="33675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Core logic to check stock availability.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Ensures quantity is equal to or greater than the requested amount.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Other service methods: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Retrieve all inventory items.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Save or delete inventory records.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Fetch inventory by ID.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5"/>
          <p:cNvSpPr txBox="1"/>
          <p:nvPr>
            <p:ph idx="4" type="subTitle"/>
          </p:nvPr>
        </p:nvSpPr>
        <p:spPr>
          <a:xfrm>
            <a:off x="261525" y="101772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Product.java</a:t>
            </a:r>
            <a:endParaRPr/>
          </a:p>
        </p:txBody>
      </p:sp>
      <p:sp>
        <p:nvSpPr>
          <p:cNvPr id="722" name="Google Shape;722;p45"/>
          <p:cNvSpPr txBox="1"/>
          <p:nvPr>
            <p:ph idx="5" type="subTitle"/>
          </p:nvPr>
        </p:nvSpPr>
        <p:spPr>
          <a:xfrm>
            <a:off x="3220422" y="13735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 Layer</a:t>
            </a:r>
            <a:endParaRPr/>
          </a:p>
        </p:txBody>
      </p:sp>
      <p:sp>
        <p:nvSpPr>
          <p:cNvPr id="723" name="Google Shape;723;p45"/>
          <p:cNvSpPr txBox="1"/>
          <p:nvPr>
            <p:ph idx="6" type="subTitle"/>
          </p:nvPr>
        </p:nvSpPr>
        <p:spPr>
          <a:xfrm>
            <a:off x="6029326" y="1017725"/>
            <a:ext cx="2643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Layer</a:t>
            </a:r>
            <a:endParaRPr/>
          </a:p>
        </p:txBody>
      </p:sp>
      <p:sp>
        <p:nvSpPr>
          <p:cNvPr id="724" name="Google Shape;724;p45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Service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30" name="Google Shape;730;p46"/>
          <p:cNvSpPr txBox="1"/>
          <p:nvPr>
            <p:ph idx="1" type="subTitle"/>
          </p:nvPr>
        </p:nvSpPr>
        <p:spPr>
          <a:xfrm>
            <a:off x="1002875" y="1677725"/>
            <a:ext cx="3367500" cy="20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Exposes RESTful endpoints: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/inventory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List all inventory.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GET /inventory/{id}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Get item by ID.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/inventory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Add a new inventory item.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DELETE /inventory/{id}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Delete an item.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POST /inventory/stock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Check stock by SKU &amp; quantity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(used by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Order Service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46"/>
          <p:cNvSpPr txBox="1"/>
          <p:nvPr>
            <p:ph idx="3" type="subTitle"/>
          </p:nvPr>
        </p:nvSpPr>
        <p:spPr>
          <a:xfrm>
            <a:off x="4926125" y="1677725"/>
            <a:ext cx="2643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Automatically generates interactive API docs.</a:t>
            </a:r>
            <a:b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</a:b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Accessible via Swagger UI for easier testing and integration.</a:t>
            </a:r>
            <a:endParaRPr sz="13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46"/>
          <p:cNvSpPr txBox="1"/>
          <p:nvPr>
            <p:ph idx="4" type="subTitle"/>
          </p:nvPr>
        </p:nvSpPr>
        <p:spPr>
          <a:xfrm>
            <a:off x="1536650" y="1089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733" name="Google Shape;733;p46"/>
          <p:cNvSpPr txBox="1"/>
          <p:nvPr>
            <p:ph idx="6" type="subTitle"/>
          </p:nvPr>
        </p:nvSpPr>
        <p:spPr>
          <a:xfrm>
            <a:off x="4854476" y="1017725"/>
            <a:ext cx="26436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Swagger API</a:t>
            </a:r>
            <a:endParaRPr/>
          </a:p>
        </p:txBody>
      </p:sp>
      <p:sp>
        <p:nvSpPr>
          <p:cNvPr id="734" name="Google Shape;734;p46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</a:t>
            </a:r>
            <a:r>
              <a:rPr lang="en">
                <a:solidFill>
                  <a:schemeClr val="accent4"/>
                </a:solidFill>
              </a:rPr>
              <a:t>of contents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Project idea and what we’re implementing</a:t>
            </a:r>
            <a:endParaRPr/>
          </a:p>
        </p:txBody>
      </p:sp>
      <p:sp>
        <p:nvSpPr>
          <p:cNvPr id="293" name="Google Shape;293;p29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</a:t>
            </a:r>
            <a:r>
              <a:rPr lang="en"/>
              <a:t>explanation</a:t>
            </a:r>
            <a:r>
              <a:rPr lang="en"/>
              <a:t> about the project</a:t>
            </a:r>
            <a:endParaRPr/>
          </a:p>
        </p:txBody>
      </p:sp>
      <p:sp>
        <p:nvSpPr>
          <p:cNvPr id="294" name="Google Shape;294;p29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 of codes and major functions that were implemented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" name="Google Shape;296;p29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29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29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99" name="Google Shape;299;p29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Proposed Solution</a:t>
            </a:r>
            <a:endParaRPr/>
          </a:p>
        </p:txBody>
      </p:sp>
      <p:sp>
        <p:nvSpPr>
          <p:cNvPr id="300" name="Google Shape;300;p29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grpSp>
        <p:nvGrpSpPr>
          <p:cNvPr id="301" name="Google Shape;301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02" name="Google Shape;302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7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741" name="Google Shape;741;p47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7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7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7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7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7" name="Google Shape;787;p47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8" name="Google Shape;788;p47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89" name="Google Shape;789;p47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8" name="Google Shape;338;p30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0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Basic Project idea and what we’re implementing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44" name="Google Shape;344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5" name="Google Shape;345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We Solved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3" name="Google Shape;363;p31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Lack of flexibility in handling service failures or integrating with third-party systems.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Difficulty in scaling individual components independently (e.g., scaling Inventory logic during peak sales).</a:t>
            </a:r>
            <a:endParaRPr/>
          </a:p>
        </p:txBody>
      </p:sp>
      <p:sp>
        <p:nvSpPr>
          <p:cNvPr id="364" name="Google Shape;364;p31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monolithic systems are tightly coupled, making scalability and maintenance difficult.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Managing product information, stock levels, and customer orders from a single codebase can lead to performance bottlenecks.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66" name="Google Shape;366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86" name="Google Shape;386;p32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32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92" name="Google Shape;392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93" name="Google Shape;393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11" name="Google Shape;411;p3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Modular Architecture: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Split into three independent microservices — Product, Inventory, and Order.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Spring Cloud OpenFeign: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Enables clean and easy communication between services.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Service Discovery with Eureka: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Allows dynamic service registration and discovery.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API Gateway: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Provides a single entry point, simplifying client interaction and enabling centralized routing.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Database Isolation: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Each microservice handles its own data and logic — improves decoupling and resilience.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3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13" name="Google Shape;413;p3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33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4" name="Google Shape;454;p34"/>
          <p:cNvSpPr txBox="1"/>
          <p:nvPr>
            <p:ph idx="1" type="subTitle"/>
          </p:nvPr>
        </p:nvSpPr>
        <p:spPr>
          <a:xfrm>
            <a:off x="5854325" y="1399300"/>
            <a:ext cx="27612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Our system follows a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microservices architecture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Spring Boot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Spring Cloud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enabling independent deployment and scaling of each service.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Components: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API Gateway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Single entry point for client requests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Routes requests to appropriate microservices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security, logging, and monitoring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4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56" name="Google Shape;456;p34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34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92" name="Google Shape;4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113" y="1312687"/>
            <a:ext cx="2576518" cy="34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98" name="Google Shape;498;p35"/>
          <p:cNvSpPr txBox="1"/>
          <p:nvPr>
            <p:ph idx="1" type="subTitle"/>
          </p:nvPr>
        </p:nvSpPr>
        <p:spPr>
          <a:xfrm>
            <a:off x="4726400" y="1127075"/>
            <a:ext cx="46626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Eureka Server (Service Registry)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Enables dynamic service registration and discovery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Microservices register themselves and discover others dynamically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Product Service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Manages product data (name, description, price, SKU)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Communicates with Order Service via OpenFeign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Inter-Service Communication: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Spring Cloud OpenFeign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for declarative REST client communication.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API Gateway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routes requests like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/products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/orders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/inventory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the respective services.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35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500" name="Google Shape;500;p35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5"/>
          <p:cNvSpPr txBox="1"/>
          <p:nvPr/>
        </p:nvSpPr>
        <p:spPr>
          <a:xfrm>
            <a:off x="8277725" y="7784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36" name="Google Shape;5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88" y="1312687"/>
            <a:ext cx="2576518" cy="34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42" name="Google Shape;542;p36"/>
          <p:cNvSpPr txBox="1"/>
          <p:nvPr>
            <p:ph idx="1" type="subTitle"/>
          </p:nvPr>
        </p:nvSpPr>
        <p:spPr>
          <a:xfrm>
            <a:off x="4345950" y="1127075"/>
            <a:ext cx="47979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nventory Service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Manages stock levels and availability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Checks if requested quantity is available during order placement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Order Service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creation and management of customer orders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Calls Product and Inventory services via Feign clients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Places order only if stock is available and product exists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Databases (MySQL)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Each microservice uses its own database for data isolation and autonomy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36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544" name="Google Shape;544;p36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36"/>
          <p:cNvSpPr txBox="1"/>
          <p:nvPr/>
        </p:nvSpPr>
        <p:spPr>
          <a:xfrm>
            <a:off x="8277725" y="7784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80" name="Google Shape;5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888" y="1312687"/>
            <a:ext cx="2576518" cy="346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