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57" r:id="rId7"/>
    <p:sldId id="258" r:id="rId8"/>
    <p:sldId id="261" r:id="rId9"/>
    <p:sldId id="262" r:id="rId10"/>
    <p:sldId id="267" r:id="rId11"/>
    <p:sldId id="268" r:id="rId12"/>
    <p:sldId id="272" r:id="rId13"/>
    <p:sldId id="271"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00" autoAdjust="0"/>
  </p:normalViewPr>
  <p:slideViewPr>
    <p:cSldViewPr snapToGrid="0">
      <p:cViewPr varScale="1">
        <p:scale>
          <a:sx n="63" d="100"/>
          <a:sy n="63" d="100"/>
        </p:scale>
        <p:origin x="780" y="44"/>
      </p:cViewPr>
      <p:guideLst/>
    </p:cSldViewPr>
  </p:slideViewPr>
  <p:notesTextViewPr>
    <p:cViewPr>
      <p:scale>
        <a:sx n="1" d="1"/>
        <a:sy n="1" d="1"/>
      </p:scale>
      <p:origin x="0" y="0"/>
    </p:cViewPr>
  </p:notesTextViewPr>
  <p:sorterViewPr>
    <p:cViewPr>
      <p:scale>
        <a:sx n="100" d="100"/>
        <a:sy n="100" d="100"/>
      </p:scale>
      <p:origin x="0" y="-1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279D-1273-4AD8-8479-812802B95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7345EE-84D2-4D7E-BC8B-0FA57950E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AE2D1-DC3C-4F07-BE42-5009570EDD6A}"/>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234F9F92-FCFE-4116-B912-045417EA1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1D8BF-4499-476C-8964-379AF5912AC2}"/>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308560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C82-B1EB-46EE-9293-4C73C39DF6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2851A-57AC-4D38-86AB-E5F3ADFB4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157C0-5099-4E2D-A9F4-6EF43147CE64}"/>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5BDE3AA5-A699-40F5-8CA4-61F7B749B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FACEF-8B2A-4A76-B694-C8A789FFD74E}"/>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222185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944F2-958A-4731-B1BC-9662802D7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DB22A-5562-41CE-A239-48EA0040C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3AC79-D392-4AD3-847D-4B528F747F91}"/>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09F4309A-2216-4245-99C8-EED7F35C5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60DE3-6D17-4A45-951B-24BE7438324D}"/>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19592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83A5-AE37-4191-B5A7-406D4C160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DFEBE-C850-4BB2-AA91-A9920B2D1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AB64E-034B-4B02-9A68-07A79A303657}"/>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BA9F82C2-E40F-414D-A08D-4D9F5D952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DD3-FFFE-483E-9D87-6DC2F174D42F}"/>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124849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DB61-A364-4EFD-98FE-B745AF248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C0717-2927-4EB9-AE7E-8B8084B64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8D753-DF91-4F28-89E0-A4BD496431F2}"/>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1F3F7B12-2058-47F0-A977-9D7285A87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DBCC3-014A-4C32-AB97-E75F3FB38E81}"/>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153247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62EA-A06D-4189-A9E8-10EF2891D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9EC9F-CF52-4341-A72E-007DAE853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30E71-E460-49A5-93C0-F0C6F4772E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AF356-AD9A-4B3D-94E5-2DBAD092EBF0}"/>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6" name="Footer Placeholder 5">
            <a:extLst>
              <a:ext uri="{FF2B5EF4-FFF2-40B4-BE49-F238E27FC236}">
                <a16:creationId xmlns:a16="http://schemas.microsoft.com/office/drawing/2014/main" id="{AE658FE9-D574-4989-8B0D-A9493742B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84753-FBB9-42E2-AF37-B0CF9E28A915}"/>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293073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4EBD-4FDC-4204-94AE-E4E076A5F9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91057-8F78-4EBF-A8F0-BB08F357B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D0C60-AC9A-4E94-A889-F589367D8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FA52E2-5446-4C3C-91E9-A4D0B206B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AA197-A43A-48D6-AF98-BF56EDB45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76529-AD7C-473C-8A59-D5978215E415}"/>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8" name="Footer Placeholder 7">
            <a:extLst>
              <a:ext uri="{FF2B5EF4-FFF2-40B4-BE49-F238E27FC236}">
                <a16:creationId xmlns:a16="http://schemas.microsoft.com/office/drawing/2014/main" id="{24A7A4D7-6181-43BA-AB12-DF9946EF2D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555552-2F38-49A4-B5EC-48D21897DC56}"/>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385578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99CC-B47E-46AB-93F5-81D48F6F74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B7DAC7-698B-4540-8F73-89C50035FCC9}"/>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4" name="Footer Placeholder 3">
            <a:extLst>
              <a:ext uri="{FF2B5EF4-FFF2-40B4-BE49-F238E27FC236}">
                <a16:creationId xmlns:a16="http://schemas.microsoft.com/office/drawing/2014/main" id="{A0406A9A-8FC3-4FD7-895D-1319E126D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72A3C9-2C90-4D3A-8012-B63D5A2D1101}"/>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47674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327419-3B24-457B-9BA0-A573B9D1ECA7}"/>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3" name="Footer Placeholder 2">
            <a:extLst>
              <a:ext uri="{FF2B5EF4-FFF2-40B4-BE49-F238E27FC236}">
                <a16:creationId xmlns:a16="http://schemas.microsoft.com/office/drawing/2014/main" id="{B916A370-C765-4278-9C63-BC5473588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AC400D-7C99-4004-A72F-803CC67709DE}"/>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397474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0032-B2CC-4C7D-9444-3D0200855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95374-1F61-4B0F-BFE6-48AF615EF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E4A6B-054C-4F87-951F-C5A7DB5BA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4A3A1-C7A2-4ECC-8C83-08203349FE98}"/>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6" name="Footer Placeholder 5">
            <a:extLst>
              <a:ext uri="{FF2B5EF4-FFF2-40B4-BE49-F238E27FC236}">
                <a16:creationId xmlns:a16="http://schemas.microsoft.com/office/drawing/2014/main" id="{B789003B-E115-4BBE-83C6-DEF4CD089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81009-29A2-4DE5-8E31-C1F745FE24B4}"/>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349791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891-2613-4559-B251-9957A4C56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5F81F-E897-44B6-AB71-8C066AD9A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39B365-B7D3-447D-BBAF-370F7DC6D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E1171-065D-4920-8D6C-58FABE01497C}"/>
              </a:ext>
            </a:extLst>
          </p:cNvPr>
          <p:cNvSpPr>
            <a:spLocks noGrp="1"/>
          </p:cNvSpPr>
          <p:nvPr>
            <p:ph type="dt" sz="half" idx="10"/>
          </p:nvPr>
        </p:nvSpPr>
        <p:spPr/>
        <p:txBody>
          <a:bodyPr/>
          <a:lstStyle/>
          <a:p>
            <a:fld id="{26067597-7C3A-446E-B252-A915758D9412}" type="datetimeFigureOut">
              <a:rPr lang="en-US" smtClean="0"/>
              <a:t>3/7/2021</a:t>
            </a:fld>
            <a:endParaRPr lang="en-US"/>
          </a:p>
        </p:txBody>
      </p:sp>
      <p:sp>
        <p:nvSpPr>
          <p:cNvPr id="6" name="Footer Placeholder 5">
            <a:extLst>
              <a:ext uri="{FF2B5EF4-FFF2-40B4-BE49-F238E27FC236}">
                <a16:creationId xmlns:a16="http://schemas.microsoft.com/office/drawing/2014/main" id="{E9341130-0565-4DC7-A306-B5F7B9B60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E2F9B-646E-477D-BEEC-05BDF444C6B0}"/>
              </a:ext>
            </a:extLst>
          </p:cNvPr>
          <p:cNvSpPr>
            <a:spLocks noGrp="1"/>
          </p:cNvSpPr>
          <p:nvPr>
            <p:ph type="sldNum" sz="quarter" idx="12"/>
          </p:nvPr>
        </p:nvSpPr>
        <p:spPr/>
        <p:txBody>
          <a:bodyPr/>
          <a:lstStyle/>
          <a:p>
            <a:fld id="{1F8B4E87-5805-4F32-A8DB-7D71F23D3B3B}" type="slidenum">
              <a:rPr lang="en-US" smtClean="0"/>
              <a:t>‹#›</a:t>
            </a:fld>
            <a:endParaRPr lang="en-US"/>
          </a:p>
        </p:txBody>
      </p:sp>
    </p:spTree>
    <p:extLst>
      <p:ext uri="{BB962C8B-B14F-4D97-AF65-F5344CB8AC3E}">
        <p14:creationId xmlns:p14="http://schemas.microsoft.com/office/powerpoint/2010/main" val="89811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CCF6F-0981-4A7D-B438-C5DE97243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B3B0A-7EC7-4896-B59C-38C8BE69C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663C-A238-44AB-B9A2-271013DD6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67597-7C3A-446E-B252-A915758D9412}" type="datetimeFigureOut">
              <a:rPr lang="en-US" smtClean="0"/>
              <a:t>3/7/2021</a:t>
            </a:fld>
            <a:endParaRPr lang="en-US"/>
          </a:p>
        </p:txBody>
      </p:sp>
      <p:sp>
        <p:nvSpPr>
          <p:cNvPr id="5" name="Footer Placeholder 4">
            <a:extLst>
              <a:ext uri="{FF2B5EF4-FFF2-40B4-BE49-F238E27FC236}">
                <a16:creationId xmlns:a16="http://schemas.microsoft.com/office/drawing/2014/main" id="{F473C4AC-DAD0-455D-956C-C4224BE47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ED2E7-2FF5-4170-BED9-088A568F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B4E87-5805-4F32-A8DB-7D71F23D3B3B}" type="slidenum">
              <a:rPr lang="en-US" smtClean="0"/>
              <a:t>‹#›</a:t>
            </a:fld>
            <a:endParaRPr lang="en-US"/>
          </a:p>
        </p:txBody>
      </p:sp>
      <p:sp>
        <p:nvSpPr>
          <p:cNvPr id="9" name="MSIPCMContentMarking" descr="{&quot;HashCode&quot;:1410483815,&quot;Placement&quot;:&quot;Footer&quot;}">
            <a:extLst>
              <a:ext uri="{FF2B5EF4-FFF2-40B4-BE49-F238E27FC236}">
                <a16:creationId xmlns:a16="http://schemas.microsoft.com/office/drawing/2014/main" id="{C7311D21-C05C-45CE-856D-4E9C80EC9C09}"/>
              </a:ext>
            </a:extLst>
          </p:cNvPr>
          <p:cNvSpPr txBox="1"/>
          <p:nvPr userDrawn="1"/>
        </p:nvSpPr>
        <p:spPr>
          <a:xfrm>
            <a:off x="0" y="6646927"/>
            <a:ext cx="1109695"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Restricted - Confidential</a:t>
            </a:r>
          </a:p>
        </p:txBody>
      </p:sp>
    </p:spTree>
    <p:extLst>
      <p:ext uri="{BB962C8B-B14F-4D97-AF65-F5344CB8AC3E}">
        <p14:creationId xmlns:p14="http://schemas.microsoft.com/office/powerpoint/2010/main" val="71810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65F4-A81E-464C-8B16-31AFB7D9C730}"/>
              </a:ext>
            </a:extLst>
          </p:cNvPr>
          <p:cNvSpPr>
            <a:spLocks noGrp="1"/>
          </p:cNvSpPr>
          <p:nvPr>
            <p:ph type="ctrTitle"/>
          </p:nvPr>
        </p:nvSpPr>
        <p:spPr>
          <a:xfrm>
            <a:off x="2370667" y="2187743"/>
            <a:ext cx="8536032" cy="2482515"/>
          </a:xfrm>
        </p:spPr>
        <p:txBody>
          <a:bodyPr anchor="ctr">
            <a:normAutofit/>
          </a:bodyPr>
          <a:lstStyle/>
          <a:p>
            <a:pPr algn="l"/>
            <a:r>
              <a:rPr lang="en-US" dirty="0"/>
              <a:t> </a:t>
            </a:r>
            <a:r>
              <a:rPr lang="en-US" b="1" dirty="0"/>
              <a:t>Full Stack Architecture</a:t>
            </a:r>
            <a:endParaRPr lang="en-US" dirty="0"/>
          </a:p>
        </p:txBody>
      </p:sp>
      <p:sp>
        <p:nvSpPr>
          <p:cNvPr id="3" name="Subtitle 2">
            <a:extLst>
              <a:ext uri="{FF2B5EF4-FFF2-40B4-BE49-F238E27FC236}">
                <a16:creationId xmlns:a16="http://schemas.microsoft.com/office/drawing/2014/main" id="{0207548E-9494-487F-868F-E378403C307B}"/>
              </a:ext>
            </a:extLst>
          </p:cNvPr>
          <p:cNvSpPr>
            <a:spLocks noGrp="1"/>
          </p:cNvSpPr>
          <p:nvPr>
            <p:ph type="subTitle" idx="1"/>
          </p:nvPr>
        </p:nvSpPr>
        <p:spPr>
          <a:xfrm>
            <a:off x="2370667" y="4670258"/>
            <a:ext cx="5293449" cy="1371405"/>
          </a:xfrm>
        </p:spPr>
        <p:txBody>
          <a:bodyPr>
            <a:normAutofit/>
          </a:bodyPr>
          <a:lstStyle/>
          <a:p>
            <a:pPr algn="l"/>
            <a:r>
              <a:rPr lang="en-US"/>
              <a:t>  </a:t>
            </a:r>
          </a:p>
        </p:txBody>
      </p:sp>
      <p:pic>
        <p:nvPicPr>
          <p:cNvPr id="7" name="Graphic 6" descr="Coffee Beans">
            <a:extLst>
              <a:ext uri="{FF2B5EF4-FFF2-40B4-BE49-F238E27FC236}">
                <a16:creationId xmlns:a16="http://schemas.microsoft.com/office/drawing/2014/main" id="{6321FD22-73DD-42F5-AE3F-F243B9BED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468B2B3E-D4AE-4419-A5DF-F7973723DE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2399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F802-8E0B-48DE-BC63-CE98C2127ECF}"/>
              </a:ext>
            </a:extLst>
          </p:cNvPr>
          <p:cNvSpPr>
            <a:spLocks noGrp="1"/>
          </p:cNvSpPr>
          <p:nvPr>
            <p:ph type="title"/>
          </p:nvPr>
        </p:nvSpPr>
        <p:spPr>
          <a:xfrm>
            <a:off x="838200" y="365125"/>
            <a:ext cx="10515600" cy="5440764"/>
          </a:xfrm>
        </p:spPr>
        <p:txBody>
          <a:bodyPr/>
          <a:lstStyle/>
          <a:p>
            <a:r>
              <a:rPr lang="en-US" b="1" dirty="0"/>
              <a:t>           Who is a full stack developer?</a:t>
            </a:r>
            <a:br>
              <a:rPr lang="en-US" dirty="0"/>
            </a:br>
            <a:endParaRPr lang="en-US" dirty="0"/>
          </a:p>
        </p:txBody>
      </p:sp>
    </p:spTree>
    <p:extLst>
      <p:ext uri="{BB962C8B-B14F-4D97-AF65-F5344CB8AC3E}">
        <p14:creationId xmlns:p14="http://schemas.microsoft.com/office/powerpoint/2010/main" val="25310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D2F25-40DB-4E5F-A34C-B1C469D2C6BC}"/>
              </a:ext>
            </a:extLst>
          </p:cNvPr>
          <p:cNvSpPr>
            <a:spLocks noGrp="1"/>
          </p:cNvSpPr>
          <p:nvPr>
            <p:ph idx="1"/>
          </p:nvPr>
        </p:nvSpPr>
        <p:spPr>
          <a:xfrm>
            <a:off x="638978" y="429658"/>
            <a:ext cx="10714822" cy="5747305"/>
          </a:xfrm>
        </p:spPr>
        <p:txBody>
          <a:bodyPr>
            <a:normAutofit/>
          </a:bodyPr>
          <a:lstStyle/>
          <a:p>
            <a:endParaRPr lang="en-US" b="1" dirty="0"/>
          </a:p>
          <a:p>
            <a:endParaRPr lang="en-US" b="1" dirty="0"/>
          </a:p>
          <a:p>
            <a:endParaRPr lang="en-US" b="1" dirty="0"/>
          </a:p>
          <a:p>
            <a:pPr marL="0" indent="0">
              <a:buNone/>
            </a:pPr>
            <a:r>
              <a:rPr lang="en-US" dirty="0"/>
              <a:t>A full stack developer is one who has skills of back-end, front-end and mobile development. They are in massive demand from companies because they work in diverse web development projects and can use their skills and expertise with both front-end and back-end language.  Furthermore, they also are skilled in software testing tools. </a:t>
            </a:r>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36247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ADB13-0940-40E1-BB6A-6AB25B0EB6DF}"/>
              </a:ext>
            </a:extLst>
          </p:cNvPr>
          <p:cNvSpPr>
            <a:spLocks noGrp="1"/>
          </p:cNvSpPr>
          <p:nvPr>
            <p:ph idx="1"/>
          </p:nvPr>
        </p:nvSpPr>
        <p:spPr>
          <a:xfrm>
            <a:off x="599440" y="457200"/>
            <a:ext cx="10754360" cy="57197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 </a:t>
            </a:r>
            <a:r>
              <a:rPr lang="en-US" b="1" dirty="0"/>
              <a:t>Java Full Stack Developer</a:t>
            </a:r>
            <a:r>
              <a:rPr lang="en-US" dirty="0"/>
              <a:t> is a developer who has expertise and deep knowledge of frameworks and tools used in Java full stack development like Core Java, servlets, APIs, database, web architecture, etc. A Full Stack Java developer can build whole Java applications including front end, back-end, database, APIs, server and version control.</a:t>
            </a:r>
          </a:p>
        </p:txBody>
      </p:sp>
    </p:spTree>
    <p:extLst>
      <p:ext uri="{BB962C8B-B14F-4D97-AF65-F5344CB8AC3E}">
        <p14:creationId xmlns:p14="http://schemas.microsoft.com/office/powerpoint/2010/main" val="341390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884FA720-D182-4CBF-AB73-BD744B178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365" y="621433"/>
            <a:ext cx="82252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29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BA20-E5BF-4038-A4B1-C312A828BAFE}"/>
              </a:ext>
            </a:extLst>
          </p:cNvPr>
          <p:cNvSpPr>
            <a:spLocks noGrp="1"/>
          </p:cNvSpPr>
          <p:nvPr>
            <p:ph type="title"/>
          </p:nvPr>
        </p:nvSpPr>
        <p:spPr/>
        <p:txBody>
          <a:bodyPr/>
          <a:lstStyle/>
          <a:p>
            <a:r>
              <a:rPr lang="en-US" dirty="0"/>
              <a:t>Advantages of Full Stack Developer</a:t>
            </a:r>
          </a:p>
        </p:txBody>
      </p:sp>
      <p:sp>
        <p:nvSpPr>
          <p:cNvPr id="3" name="Content Placeholder 2">
            <a:extLst>
              <a:ext uri="{FF2B5EF4-FFF2-40B4-BE49-F238E27FC236}">
                <a16:creationId xmlns:a16="http://schemas.microsoft.com/office/drawing/2014/main" id="{850507C9-FAD2-4887-814F-1F9639AC2230}"/>
              </a:ext>
            </a:extLst>
          </p:cNvPr>
          <p:cNvSpPr>
            <a:spLocks noGrp="1"/>
          </p:cNvSpPr>
          <p:nvPr>
            <p:ph idx="1"/>
          </p:nvPr>
        </p:nvSpPr>
        <p:spPr/>
        <p:txBody>
          <a:bodyPr/>
          <a:lstStyle/>
          <a:p>
            <a:r>
              <a:rPr lang="en-US" dirty="0"/>
              <a:t>Full stack developer helps you to keep every part of the system running smoothly</a:t>
            </a:r>
          </a:p>
          <a:p>
            <a:r>
              <a:rPr lang="en-US" dirty="0"/>
              <a:t>Full stack developer can provide help to everyone in the team and greatly reduce the time and technical costs of team communication</a:t>
            </a:r>
          </a:p>
          <a:p>
            <a:r>
              <a:rPr lang="en-US" dirty="0"/>
              <a:t>If one person plays different roles, it saves your company's personnel, infrastructure and operational cost</a:t>
            </a:r>
          </a:p>
          <a:p>
            <a:endParaRPr lang="en-US" dirty="0"/>
          </a:p>
        </p:txBody>
      </p:sp>
    </p:spTree>
    <p:extLst>
      <p:ext uri="{BB962C8B-B14F-4D97-AF65-F5344CB8AC3E}">
        <p14:creationId xmlns:p14="http://schemas.microsoft.com/office/powerpoint/2010/main" val="269569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76E37-3611-4DA4-B165-780872D82C91}"/>
              </a:ext>
            </a:extLst>
          </p:cNvPr>
          <p:cNvSpPr>
            <a:spLocks noGrp="1"/>
          </p:cNvSpPr>
          <p:nvPr>
            <p:ph idx="1"/>
          </p:nvPr>
        </p:nvSpPr>
        <p:spPr>
          <a:xfrm>
            <a:off x="838200" y="760164"/>
            <a:ext cx="10515600" cy="5416799"/>
          </a:xfrm>
        </p:spPr>
        <p:txBody>
          <a:bodyPr>
            <a:normAutofit fontScale="77500" lnSpcReduction="20000"/>
          </a:bodyPr>
          <a:lstStyle/>
          <a:p>
            <a:r>
              <a:rPr lang="en-US" b="1" dirty="0"/>
              <a:t>Disadvantages of being a full stack developer</a:t>
            </a:r>
          </a:p>
          <a:p>
            <a:endParaRPr lang="en-US" dirty="0"/>
          </a:p>
          <a:p>
            <a:pPr marL="0" indent="0">
              <a:buNone/>
            </a:pPr>
            <a:r>
              <a:rPr lang="en-US" dirty="0"/>
              <a:t>-          </a:t>
            </a:r>
            <a:r>
              <a:rPr lang="en-US" b="1" dirty="0"/>
              <a:t>Under productivity and time management</a:t>
            </a:r>
            <a:endParaRPr lang="en-US" dirty="0"/>
          </a:p>
          <a:p>
            <a:pPr marL="0" indent="0">
              <a:buNone/>
            </a:pPr>
            <a:r>
              <a:rPr lang="en-US" dirty="0"/>
              <a:t>The first disadvantage is that if a company relies on just one or two full-stack developers, it may lead to several tasks piling up over a certain period of time.  Therefore, It could also lead to unproductivity and bad time management.</a:t>
            </a:r>
          </a:p>
          <a:p>
            <a:pPr marL="0" indent="0">
              <a:buNone/>
            </a:pPr>
            <a:r>
              <a:rPr lang="en-US" dirty="0"/>
              <a:t> </a:t>
            </a:r>
          </a:p>
          <a:p>
            <a:pPr marL="0" indent="0">
              <a:buNone/>
            </a:pPr>
            <a:r>
              <a:rPr lang="en-US" b="1" dirty="0"/>
              <a:t>-           Not able to keep up with the trends</a:t>
            </a:r>
            <a:endParaRPr lang="en-US" dirty="0"/>
          </a:p>
          <a:p>
            <a:pPr marL="0" indent="0">
              <a:buNone/>
            </a:pPr>
            <a:r>
              <a:rPr lang="en-US" dirty="0"/>
              <a:t>           A full stack developer generally works across different processes, fields and skills. Therefore, it is a challenge for them to keep up-to date with the latest development trends, tools and technologies.</a:t>
            </a:r>
          </a:p>
          <a:p>
            <a:pPr marL="0" indent="0">
              <a:buNone/>
            </a:pPr>
            <a:r>
              <a:rPr lang="en-US" dirty="0"/>
              <a:t> </a:t>
            </a:r>
          </a:p>
          <a:p>
            <a:pPr marL="0" indent="0">
              <a:buNone/>
            </a:pPr>
            <a:r>
              <a:rPr lang="en-US" b="1" dirty="0"/>
              <a:t>-           Confusion about their responsibilities</a:t>
            </a:r>
            <a:endParaRPr lang="en-US" dirty="0"/>
          </a:p>
          <a:p>
            <a:pPr marL="0" indent="0">
              <a:buNone/>
            </a:pPr>
            <a:r>
              <a:rPr lang="en-US" dirty="0"/>
              <a:t>            In full stack development team, a developer tends to take too much workload. As a result, they forget to divide their workload into smaller tasks. Therefore, they tend to get confused about their responsibilities in a certain project.</a:t>
            </a:r>
          </a:p>
          <a:p>
            <a:endParaRPr lang="en-US" dirty="0"/>
          </a:p>
        </p:txBody>
      </p:sp>
    </p:spTree>
    <p:extLst>
      <p:ext uri="{BB962C8B-B14F-4D97-AF65-F5344CB8AC3E}">
        <p14:creationId xmlns:p14="http://schemas.microsoft.com/office/powerpoint/2010/main" val="350795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6F33-6EDE-4CF9-BEAA-E6F5DE2E24F7}"/>
              </a:ext>
            </a:extLst>
          </p:cNvPr>
          <p:cNvSpPr>
            <a:spLocks noGrp="1"/>
          </p:cNvSpPr>
          <p:nvPr>
            <p:ph type="title"/>
          </p:nvPr>
        </p:nvSpPr>
        <p:spPr/>
        <p:txBody>
          <a:bodyPr/>
          <a:lstStyle/>
          <a:p>
            <a:r>
              <a:rPr lang="en-US" dirty="0"/>
              <a:t>What is Full Stack?</a:t>
            </a:r>
          </a:p>
        </p:txBody>
      </p:sp>
      <p:sp>
        <p:nvSpPr>
          <p:cNvPr id="3" name="Content Placeholder 2">
            <a:extLst>
              <a:ext uri="{FF2B5EF4-FFF2-40B4-BE49-F238E27FC236}">
                <a16:creationId xmlns:a16="http://schemas.microsoft.com/office/drawing/2014/main" id="{26F531F3-2797-491B-ABDE-777FF50E54F2}"/>
              </a:ext>
            </a:extLst>
          </p:cNvPr>
          <p:cNvSpPr>
            <a:spLocks noGrp="1"/>
          </p:cNvSpPr>
          <p:nvPr>
            <p:ph idx="1"/>
          </p:nvPr>
        </p:nvSpPr>
        <p:spPr/>
        <p:txBody>
          <a:bodyPr/>
          <a:lstStyle/>
          <a:p>
            <a:r>
              <a:rPr lang="en-US" dirty="0"/>
              <a:t>Whenever you’re surfing websites or using any web-based applications, you’re actually enjoying the benefits of a number of technologies. These applications have multiple layers, each of which is responsible for a particular job. These layers or tiers are together called a stack. Generally, there are three distinct layers – presentation layer, logic layer, and data layer.</a:t>
            </a:r>
          </a:p>
          <a:p>
            <a:pPr marL="0" indent="0">
              <a:buNone/>
            </a:pPr>
            <a:br>
              <a:rPr lang="en-US" dirty="0"/>
            </a:br>
            <a:endParaRPr lang="en-US" dirty="0"/>
          </a:p>
        </p:txBody>
      </p:sp>
    </p:spTree>
    <p:extLst>
      <p:ext uri="{BB962C8B-B14F-4D97-AF65-F5344CB8AC3E}">
        <p14:creationId xmlns:p14="http://schemas.microsoft.com/office/powerpoint/2010/main" val="26252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B3E77-B0FA-46D9-8635-1BDBE66CFA31}"/>
              </a:ext>
            </a:extLst>
          </p:cNvPr>
          <p:cNvSpPr>
            <a:spLocks noGrp="1"/>
          </p:cNvSpPr>
          <p:nvPr>
            <p:ph idx="1"/>
          </p:nvPr>
        </p:nvSpPr>
        <p:spPr>
          <a:xfrm>
            <a:off x="804231" y="605928"/>
            <a:ext cx="10549569" cy="5571035"/>
          </a:xfrm>
        </p:spPr>
        <p:txBody>
          <a:bodyPr>
            <a:normAutofit/>
          </a:bodyPr>
          <a:lstStyle/>
          <a:p>
            <a:endParaRPr lang="en-US" dirty="0"/>
          </a:p>
          <a:p>
            <a:endParaRPr lang="en-US" dirty="0"/>
          </a:p>
          <a:p>
            <a:pPr marL="0" indent="0">
              <a:buNone/>
            </a:pPr>
            <a:r>
              <a:rPr lang="en-US" dirty="0"/>
              <a:t> The presentation layer helps you interact with the site, read information, watch videos and images, and make decisions. For example, whenever you surf a website, the page that you interact with, the fonts, images, videos, and content form part of the cosmetic layer of the website. This is accomplished with the help of HTML, CSS, and JavaScript.</a:t>
            </a:r>
          </a:p>
          <a:p>
            <a:endParaRPr lang="en-US" dirty="0"/>
          </a:p>
          <a:p>
            <a:endParaRPr lang="en-US" dirty="0"/>
          </a:p>
        </p:txBody>
      </p:sp>
    </p:spTree>
    <p:extLst>
      <p:ext uri="{BB962C8B-B14F-4D97-AF65-F5344CB8AC3E}">
        <p14:creationId xmlns:p14="http://schemas.microsoft.com/office/powerpoint/2010/main" val="308104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31B0F-AE8A-496A-BC76-6268D0782747}"/>
              </a:ext>
            </a:extLst>
          </p:cNvPr>
          <p:cNvSpPr>
            <a:spLocks noGrp="1"/>
          </p:cNvSpPr>
          <p:nvPr>
            <p:ph idx="1"/>
          </p:nvPr>
        </p:nvSpPr>
        <p:spPr/>
        <p:txBody>
          <a:bodyPr/>
          <a:lstStyle/>
          <a:p>
            <a:pPr marL="0" indent="0">
              <a:buNone/>
            </a:pPr>
            <a:endParaRPr lang="en-US" dirty="0"/>
          </a:p>
          <a:p>
            <a:pPr marL="0" indent="0">
              <a:buNone/>
            </a:pPr>
            <a:r>
              <a:rPr lang="en-US" dirty="0"/>
              <a:t>The logic layer or the back end helps programmers create a dynamic connection between the cosmetic layer and the database. So, every time you use a filter function or use the search bar on a website, it’s actually the logic layer that transmits your requirements to the database and brings back answers.</a:t>
            </a:r>
          </a:p>
          <a:p>
            <a:endParaRPr lang="en-US" dirty="0"/>
          </a:p>
        </p:txBody>
      </p:sp>
    </p:spTree>
    <p:extLst>
      <p:ext uri="{BB962C8B-B14F-4D97-AF65-F5344CB8AC3E}">
        <p14:creationId xmlns:p14="http://schemas.microsoft.com/office/powerpoint/2010/main" val="29476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CF0F4-7297-4D99-9457-99B0FA5BBD6C}"/>
              </a:ext>
            </a:extLst>
          </p:cNvPr>
          <p:cNvSpPr>
            <a:spLocks noGrp="1"/>
          </p:cNvSpPr>
          <p:nvPr>
            <p:ph idx="1"/>
          </p:nvPr>
        </p:nvSpPr>
        <p:spPr>
          <a:xfrm>
            <a:off x="793214" y="1123720"/>
            <a:ext cx="10560586" cy="5053243"/>
          </a:xfrm>
        </p:spPr>
        <p:txBody>
          <a:bodyPr/>
          <a:lstStyle/>
          <a:p>
            <a:pPr marL="0" indent="0">
              <a:buNone/>
            </a:pPr>
            <a:endParaRPr lang="en-US" dirty="0"/>
          </a:p>
          <a:p>
            <a:pPr marL="0" indent="0">
              <a:buNone/>
            </a:pPr>
            <a:r>
              <a:rPr lang="en-US" dirty="0"/>
              <a:t>Lastly, the data layer is where all the information is stored. You can probably think of it as a huge warehouse for information. The data layer comprises of the database which acts as a repository, storing and capturing information from the front-end, through the logic layer. As a Full Stack Developer, you should be capable of planning how data is stored, fetched or optimized at the backend.</a:t>
            </a:r>
          </a:p>
          <a:p>
            <a:pPr marL="0" indent="0">
              <a:buNone/>
            </a:pPr>
            <a:endParaRPr lang="en-US" dirty="0"/>
          </a:p>
          <a:p>
            <a:pPr marL="0" indent="0">
              <a:buNone/>
            </a:pPr>
            <a:endParaRPr lang="en-US" dirty="0"/>
          </a:p>
          <a:p>
            <a:pPr marL="0" indent="0">
              <a:buNone/>
            </a:pPr>
            <a:r>
              <a:rPr lang="en-US" dirty="0"/>
              <a:t>Generally, you can easily focus on any one of these layers and be a front-end developer, back-end developer or a database administrator.</a:t>
            </a:r>
          </a:p>
        </p:txBody>
      </p:sp>
    </p:spTree>
    <p:extLst>
      <p:ext uri="{BB962C8B-B14F-4D97-AF65-F5344CB8AC3E}">
        <p14:creationId xmlns:p14="http://schemas.microsoft.com/office/powerpoint/2010/main" val="42579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7333620-8F76-4DED-A1C5-6B8368878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032" y="456986"/>
            <a:ext cx="8581169" cy="5943600"/>
          </a:xfrm>
          <a:prstGeom prst="rect">
            <a:avLst/>
          </a:prstGeom>
        </p:spPr>
      </p:pic>
    </p:spTree>
    <p:extLst>
      <p:ext uri="{BB962C8B-B14F-4D97-AF65-F5344CB8AC3E}">
        <p14:creationId xmlns:p14="http://schemas.microsoft.com/office/powerpoint/2010/main" val="342893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C404E-0D0A-4E19-97EC-BBDA5E5AC2C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What is </a:t>
            </a:r>
            <a:r>
              <a:rPr lang="en-US" dirty="0">
                <a:solidFill>
                  <a:srgbClr val="0070C0"/>
                </a:solidFill>
              </a:rPr>
              <a:t>Angular</a:t>
            </a:r>
            <a:r>
              <a:rPr lang="en-US" dirty="0">
                <a:solidFill>
                  <a:srgbClr val="FFFFFF"/>
                </a:solidFill>
              </a:rPr>
              <a: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B12E1B-11B5-4EFE-9217-48264FA3557F}"/>
              </a:ext>
            </a:extLst>
          </p:cNvPr>
          <p:cNvSpPr>
            <a:spLocks noGrp="1"/>
          </p:cNvSpPr>
          <p:nvPr>
            <p:ph idx="1"/>
          </p:nvPr>
        </p:nvSpPr>
        <p:spPr>
          <a:xfrm>
            <a:off x="4447308" y="591344"/>
            <a:ext cx="6906491" cy="5585619"/>
          </a:xfrm>
        </p:spPr>
        <p:txBody>
          <a:bodyPr anchor="ctr">
            <a:normAutofit/>
          </a:bodyPr>
          <a:lstStyle/>
          <a:p>
            <a:r>
              <a:rPr lang="en-US" dirty="0"/>
              <a:t>Angular is a platform and framework for building single-page client applications using HTML and TypeScript. Angular is written in TypeScript. It implements core and optional functionality as a set of TypeScript libraries that you import into your apps.</a:t>
            </a:r>
          </a:p>
        </p:txBody>
      </p:sp>
    </p:spTree>
    <p:extLst>
      <p:ext uri="{BB962C8B-B14F-4D97-AF65-F5344CB8AC3E}">
        <p14:creationId xmlns:p14="http://schemas.microsoft.com/office/powerpoint/2010/main" val="354794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C404E-0D0A-4E19-97EC-BBDA5E5AC2C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What is </a:t>
            </a:r>
            <a:r>
              <a:rPr lang="en-US" dirty="0">
                <a:solidFill>
                  <a:srgbClr val="0070C0"/>
                </a:solidFill>
              </a:rPr>
              <a:t>Spring Boot</a:t>
            </a:r>
            <a:r>
              <a:rPr lang="en-US" dirty="0">
                <a:solidFill>
                  <a:srgbClr val="FFFFFF"/>
                </a:solidFill>
              </a:rPr>
              <a: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B12E1B-11B5-4EFE-9217-48264FA3557F}"/>
              </a:ext>
            </a:extLst>
          </p:cNvPr>
          <p:cNvSpPr>
            <a:spLocks noGrp="1"/>
          </p:cNvSpPr>
          <p:nvPr>
            <p:ph idx="1"/>
          </p:nvPr>
        </p:nvSpPr>
        <p:spPr>
          <a:xfrm>
            <a:off x="4447308" y="591344"/>
            <a:ext cx="6906491" cy="5585619"/>
          </a:xfrm>
        </p:spPr>
        <p:txBody>
          <a:bodyPr anchor="ctr">
            <a:normAutofit/>
          </a:bodyPr>
          <a:lstStyle/>
          <a:p>
            <a:r>
              <a:rPr lang="en-US" b="1" dirty="0"/>
              <a:t>Spring Boot</a:t>
            </a:r>
            <a:r>
              <a:rPr lang="en-US" dirty="0"/>
              <a:t> is an open source Java-based framework </a:t>
            </a:r>
            <a:r>
              <a:rPr lang="en-US" b="1" dirty="0"/>
              <a:t>used</a:t>
            </a:r>
            <a:r>
              <a:rPr lang="en-US" dirty="0"/>
              <a:t> to create a micro Service. It is developed by Pivotal Team and is </a:t>
            </a:r>
            <a:r>
              <a:rPr lang="en-US" b="1" dirty="0"/>
              <a:t>used</a:t>
            </a:r>
            <a:r>
              <a:rPr lang="en-US" dirty="0"/>
              <a:t> to build stand-alone and production ready </a:t>
            </a:r>
            <a:r>
              <a:rPr lang="en-US" b="1" dirty="0"/>
              <a:t>spring</a:t>
            </a:r>
            <a:r>
              <a:rPr lang="en-US" dirty="0"/>
              <a:t> applications.</a:t>
            </a:r>
          </a:p>
        </p:txBody>
      </p:sp>
    </p:spTree>
    <p:extLst>
      <p:ext uri="{BB962C8B-B14F-4D97-AF65-F5344CB8AC3E}">
        <p14:creationId xmlns:p14="http://schemas.microsoft.com/office/powerpoint/2010/main" val="305984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C404E-0D0A-4E19-97EC-BBDA5E5AC2C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Base Layer	</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B12E1B-11B5-4EFE-9217-48264FA3557F}"/>
              </a:ext>
            </a:extLst>
          </p:cNvPr>
          <p:cNvSpPr>
            <a:spLocks noGrp="1"/>
          </p:cNvSpPr>
          <p:nvPr>
            <p:ph idx="1"/>
          </p:nvPr>
        </p:nvSpPr>
        <p:spPr>
          <a:xfrm>
            <a:off x="4447308" y="591344"/>
            <a:ext cx="6906491" cy="5585619"/>
          </a:xfrm>
        </p:spPr>
        <p:txBody>
          <a:bodyPr anchor="ctr">
            <a:normAutofit/>
          </a:bodyPr>
          <a:lstStyle/>
          <a:p>
            <a:r>
              <a:rPr lang="en-US" dirty="0"/>
              <a:t>The final </a:t>
            </a:r>
            <a:r>
              <a:rPr lang="en-US" b="1" dirty="0"/>
              <a:t>layer</a:t>
            </a:r>
            <a:r>
              <a:rPr lang="en-US" dirty="0"/>
              <a:t> of the </a:t>
            </a:r>
            <a:r>
              <a:rPr lang="en-US" b="1" dirty="0"/>
              <a:t>stack</a:t>
            </a:r>
            <a:r>
              <a:rPr lang="en-US" dirty="0"/>
              <a:t> is the </a:t>
            </a:r>
            <a:r>
              <a:rPr lang="en-US" b="1" dirty="0"/>
              <a:t>database</a:t>
            </a:r>
            <a:r>
              <a:rPr lang="en-US" dirty="0"/>
              <a:t>. The choice of the </a:t>
            </a:r>
            <a:r>
              <a:rPr lang="en-US" b="1" dirty="0"/>
              <a:t>database</a:t>
            </a:r>
            <a:r>
              <a:rPr lang="en-US" dirty="0"/>
              <a:t> will depend upon your back-end (Oracle , MYSQL, MongoDB </a:t>
            </a:r>
            <a:r>
              <a:rPr lang="en-US" dirty="0" err="1"/>
              <a:t>etc</a:t>
            </a:r>
            <a:r>
              <a:rPr lang="en-US" dirty="0"/>
              <a:t>) The </a:t>
            </a:r>
            <a:r>
              <a:rPr lang="en-US" b="1" dirty="0"/>
              <a:t>database</a:t>
            </a:r>
            <a:r>
              <a:rPr lang="en-US" dirty="0"/>
              <a:t> stores all the information from your application. But that is not all that this </a:t>
            </a:r>
            <a:r>
              <a:rPr lang="en-US" b="1" dirty="0"/>
              <a:t>layer</a:t>
            </a:r>
            <a:r>
              <a:rPr lang="en-US" dirty="0"/>
              <a:t> does.</a:t>
            </a:r>
          </a:p>
        </p:txBody>
      </p:sp>
    </p:spTree>
    <p:extLst>
      <p:ext uri="{BB962C8B-B14F-4D97-AF65-F5344CB8AC3E}">
        <p14:creationId xmlns:p14="http://schemas.microsoft.com/office/powerpoint/2010/main" val="235605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482</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Full Stack Architecture</vt:lpstr>
      <vt:lpstr>What is Full Stack?</vt:lpstr>
      <vt:lpstr>PowerPoint Presentation</vt:lpstr>
      <vt:lpstr>PowerPoint Presentation</vt:lpstr>
      <vt:lpstr>PowerPoint Presentation</vt:lpstr>
      <vt:lpstr>PowerPoint Presentation</vt:lpstr>
      <vt:lpstr>What is Angular?</vt:lpstr>
      <vt:lpstr>What is Spring Boot?</vt:lpstr>
      <vt:lpstr>Data Base Layer </vt:lpstr>
      <vt:lpstr>           Who is a full stack developer? </vt:lpstr>
      <vt:lpstr>PowerPoint Presentation</vt:lpstr>
      <vt:lpstr>PowerPoint Presentation</vt:lpstr>
      <vt:lpstr>PowerPoint Presentation</vt:lpstr>
      <vt:lpstr>Advantages of Full Stack Developer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Full Stack Architecture</dc:title>
  <dc:creator>Velivela, SuryanarayanaMurty - Dell Team</dc:creator>
  <cp:lastModifiedBy>Velivela, SuryanarayanaMurty - Dell Team</cp:lastModifiedBy>
  <cp:revision>4</cp:revision>
  <dcterms:created xsi:type="dcterms:W3CDTF">2021-03-07T12:38:26Z</dcterms:created>
  <dcterms:modified xsi:type="dcterms:W3CDTF">2021-03-07T13:05:50Z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Suryanarayana_murty_@Dell.com</vt:lpwstr>
  </property>
  <property fmtid="{D5CDD505-2E9C-101B-9397-08002B2CF9AE}" pid="5" name="MSIP_Label_77c89b32-9ea6-4751-a5b4-31f15d8c6655_SetDate">
    <vt:lpwstr>2021-03-07T12:38:31.1230389Z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ActionId">
    <vt:lpwstr>94e276de-f6fe-41ee-8f45-9f29268e7918</vt:lpwstr>
  </property>
  <property fmtid="{D5CDD505-2E9C-101B-9397-08002B2CF9AE}" pid="9" name="MSIP_Label_77c89b32-9ea6-4751-a5b4-31f15d8c6655_Extended_MSFT_Method">
    <vt:lpwstr>Manual</vt:lpwstr>
  </property>
  <property fmtid="{D5CDD505-2E9C-101B-9397-08002B2CF9AE}" pid="10" name="MSIP_Label_c6a92900-baee-4b44-8e07-37d659877869_Enabled">
    <vt:lpwstr>True</vt:lpwstr>
  </property>
  <property fmtid="{D5CDD505-2E9C-101B-9397-08002B2CF9AE}" pid="11" name="MSIP_Label_c6a92900-baee-4b44-8e07-37d659877869_SiteId">
    <vt:lpwstr>945c199a-83a2-4e80-9f8c-5a91be5752dd</vt:lpwstr>
  </property>
  <property fmtid="{D5CDD505-2E9C-101B-9397-08002B2CF9AE}" pid="12" name="MSIP_Label_c6a92900-baee-4b44-8e07-37d659877869_Owner">
    <vt:lpwstr>Suryanarayana_murty_@Dell.com</vt:lpwstr>
  </property>
  <property fmtid="{D5CDD505-2E9C-101B-9397-08002B2CF9AE}" pid="13" name="MSIP_Label_c6a92900-baee-4b44-8e07-37d659877869_SetDate">
    <vt:lpwstr>2021-03-07T12:38:31.1230389Z</vt:lpwstr>
  </property>
  <property fmtid="{D5CDD505-2E9C-101B-9397-08002B2CF9AE}" pid="14" name="MSIP_Label_c6a92900-baee-4b44-8e07-37d659877869_Name">
    <vt:lpwstr>Visual Marking</vt:lpwstr>
  </property>
  <property fmtid="{D5CDD505-2E9C-101B-9397-08002B2CF9AE}" pid="15" name="MSIP_Label_c6a92900-baee-4b44-8e07-37d659877869_Application">
    <vt:lpwstr>Microsoft Azure Information Protection</vt:lpwstr>
  </property>
  <property fmtid="{D5CDD505-2E9C-101B-9397-08002B2CF9AE}" pid="16" name="MSIP_Label_c6a92900-baee-4b44-8e07-37d659877869_ActionId">
    <vt:lpwstr>94e276de-f6fe-41ee-8f45-9f29268e7918</vt:lpwstr>
  </property>
  <property fmtid="{D5CDD505-2E9C-101B-9397-08002B2CF9AE}" pid="17" name="MSIP_Label_c6a92900-baee-4b44-8e07-37d659877869_Parent">
    <vt:lpwstr>77c89b32-9ea6-4751-a5b4-31f15d8c6655</vt:lpwstr>
  </property>
  <property fmtid="{D5CDD505-2E9C-101B-9397-08002B2CF9AE}" pid="18" name="MSIP_Label_c6a92900-baee-4b44-8e07-37d659877869_Extended_MSFT_Method">
    <vt:lpwstr>Manual</vt:lpwstr>
  </property>
  <property fmtid="{D5CDD505-2E9C-101B-9397-08002B2CF9AE}" pid="19" name="aiplabel">
    <vt:lpwstr>Restricted Visual Marking</vt:lpwstr>
  </property>
</Properties>
</file>