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70" r:id="rId4"/>
    <p:sldId id="271" r:id="rId5"/>
    <p:sldId id="301" r:id="rId6"/>
    <p:sldId id="302" r:id="rId7"/>
    <p:sldId id="303" r:id="rId8"/>
    <p:sldId id="275" r:id="rId9"/>
    <p:sldId id="274" r:id="rId10"/>
    <p:sldId id="276" r:id="rId11"/>
    <p:sldId id="304" r:id="rId12"/>
    <p:sldId id="305" r:id="rId13"/>
    <p:sldId id="311" r:id="rId14"/>
    <p:sldId id="278" r:id="rId15"/>
    <p:sldId id="306" r:id="rId16"/>
    <p:sldId id="307" r:id="rId17"/>
    <p:sldId id="308" r:id="rId18"/>
    <p:sldId id="309" r:id="rId19"/>
    <p:sldId id="310" r:id="rId20"/>
    <p:sldId id="277" r:id="rId21"/>
    <p:sldId id="280" r:id="rId22"/>
    <p:sldId id="279" r:id="rId23"/>
    <p:sldId id="281"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44" autoAdjust="0"/>
  </p:normalViewPr>
  <p:slideViewPr>
    <p:cSldViewPr snapToGrid="0">
      <p:cViewPr varScale="1">
        <p:scale>
          <a:sx n="79" d="100"/>
          <a:sy n="79" d="100"/>
        </p:scale>
        <p:origin x="18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DD2B3-587C-4FCF-B0BE-00B7B8860E24}" type="datetimeFigureOut">
              <a:rPr lang="en-IN" smtClean="0"/>
              <a:pPr/>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6507B-9AE6-401C-85BA-A372ED5D9D13}" type="slidenum">
              <a:rPr lang="en-IN" smtClean="0"/>
              <a:pPr/>
              <a:t>‹#›</a:t>
            </a:fld>
            <a:endParaRPr lang="en-IN"/>
          </a:p>
        </p:txBody>
      </p:sp>
    </p:spTree>
    <p:extLst>
      <p:ext uri="{BB962C8B-B14F-4D97-AF65-F5344CB8AC3E}">
        <p14:creationId xmlns:p14="http://schemas.microsoft.com/office/powerpoint/2010/main" val="302732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3E4F-47D9-4BAE-99E0-BBBB7E029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76039F-EE11-44F1-A40D-F702B7DE2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DD257C-B481-40C2-B43E-9590ED9D84D2}"/>
              </a:ext>
            </a:extLst>
          </p:cNvPr>
          <p:cNvSpPr>
            <a:spLocks noGrp="1"/>
          </p:cNvSpPr>
          <p:nvPr>
            <p:ph type="dt" sz="half" idx="10"/>
          </p:nvPr>
        </p:nvSpPr>
        <p:spPr/>
        <p:txBody>
          <a:bodyPr/>
          <a:lstStyle/>
          <a:p>
            <a:fld id="{60668FE1-9EBD-4C0D-A4F6-183E28FD8DB5}" type="datetime1">
              <a:rPr lang="en-IN" smtClean="0"/>
              <a:pPr/>
              <a:t>25-05-2023</a:t>
            </a:fld>
            <a:endParaRPr lang="en-IN"/>
          </a:p>
        </p:txBody>
      </p:sp>
      <p:sp>
        <p:nvSpPr>
          <p:cNvPr id="5" name="Footer Placeholder 4">
            <a:extLst>
              <a:ext uri="{FF2B5EF4-FFF2-40B4-BE49-F238E27FC236}">
                <a16:creationId xmlns:a16="http://schemas.microsoft.com/office/drawing/2014/main" id="{92210EA1-6445-405C-8186-550F22192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7DF31-C9A1-4CD9-8FB9-127B5EFE3BEA}"/>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11352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DBE4-081B-41A8-92EB-0B14A0F80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FE0FB0-58B9-4579-85A9-CDC3D1790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BC65C-1202-4002-807A-0D655C16D840}"/>
              </a:ext>
            </a:extLst>
          </p:cNvPr>
          <p:cNvSpPr>
            <a:spLocks noGrp="1"/>
          </p:cNvSpPr>
          <p:nvPr>
            <p:ph type="dt" sz="half" idx="10"/>
          </p:nvPr>
        </p:nvSpPr>
        <p:spPr/>
        <p:txBody>
          <a:bodyPr/>
          <a:lstStyle/>
          <a:p>
            <a:fld id="{38B3C08E-4870-4E4D-BE69-2B2AE9AF2BC2}" type="datetime1">
              <a:rPr lang="en-IN" smtClean="0"/>
              <a:pPr/>
              <a:t>25-05-2023</a:t>
            </a:fld>
            <a:endParaRPr lang="en-IN"/>
          </a:p>
        </p:txBody>
      </p:sp>
      <p:sp>
        <p:nvSpPr>
          <p:cNvPr id="5" name="Footer Placeholder 4">
            <a:extLst>
              <a:ext uri="{FF2B5EF4-FFF2-40B4-BE49-F238E27FC236}">
                <a16:creationId xmlns:a16="http://schemas.microsoft.com/office/drawing/2014/main" id="{CAAB174D-9FF8-4A4E-88EB-70DBD18A8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B2FB6-A981-46E9-9503-F8D110BA1E3D}"/>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333875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F33E4-11F6-4929-90C0-C0C497CFD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9FFB4D-73A7-4EE4-9BAF-C4A1D902D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68547-F16D-4EB3-B15C-3B3232B9F0E1}"/>
              </a:ext>
            </a:extLst>
          </p:cNvPr>
          <p:cNvSpPr>
            <a:spLocks noGrp="1"/>
          </p:cNvSpPr>
          <p:nvPr>
            <p:ph type="dt" sz="half" idx="10"/>
          </p:nvPr>
        </p:nvSpPr>
        <p:spPr/>
        <p:txBody>
          <a:bodyPr/>
          <a:lstStyle/>
          <a:p>
            <a:fld id="{855F45DF-3A2B-4EFD-B9B9-EFAA12A8B444}" type="datetime1">
              <a:rPr lang="en-IN" smtClean="0"/>
              <a:pPr/>
              <a:t>25-05-2023</a:t>
            </a:fld>
            <a:endParaRPr lang="en-IN"/>
          </a:p>
        </p:txBody>
      </p:sp>
      <p:sp>
        <p:nvSpPr>
          <p:cNvPr id="5" name="Footer Placeholder 4">
            <a:extLst>
              <a:ext uri="{FF2B5EF4-FFF2-40B4-BE49-F238E27FC236}">
                <a16:creationId xmlns:a16="http://schemas.microsoft.com/office/drawing/2014/main" id="{CA4D322B-9F61-4B28-9798-0275959D4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7079F-60E2-40BE-A1F7-88F60A5DAEC7}"/>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211374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0C55-8F04-4F1B-A80B-11C72656C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A35E7-D831-43BC-984A-AE213F146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03626-CAF5-4303-9042-9D8A84EF6A38}"/>
              </a:ext>
            </a:extLst>
          </p:cNvPr>
          <p:cNvSpPr>
            <a:spLocks noGrp="1"/>
          </p:cNvSpPr>
          <p:nvPr>
            <p:ph type="dt" sz="half" idx="10"/>
          </p:nvPr>
        </p:nvSpPr>
        <p:spPr/>
        <p:txBody>
          <a:bodyPr/>
          <a:lstStyle/>
          <a:p>
            <a:fld id="{DA6A00B0-896D-4127-ADD6-1A053D2A7E94}" type="datetime1">
              <a:rPr lang="en-IN" smtClean="0"/>
              <a:pPr/>
              <a:t>25-05-2023</a:t>
            </a:fld>
            <a:endParaRPr lang="en-IN"/>
          </a:p>
        </p:txBody>
      </p:sp>
      <p:sp>
        <p:nvSpPr>
          <p:cNvPr id="5" name="Footer Placeholder 4">
            <a:extLst>
              <a:ext uri="{FF2B5EF4-FFF2-40B4-BE49-F238E27FC236}">
                <a16:creationId xmlns:a16="http://schemas.microsoft.com/office/drawing/2014/main" id="{429246A5-FD5F-45E5-A50A-54C8553B7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2BA47-389A-4F8C-8244-A7605184514D}"/>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42960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51EC-E5A1-4D44-A874-BA60C0412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8C3C0E-2E89-4649-9135-04DA45FA6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8A2FF-5894-4E6A-837B-EC5522037410}"/>
              </a:ext>
            </a:extLst>
          </p:cNvPr>
          <p:cNvSpPr>
            <a:spLocks noGrp="1"/>
          </p:cNvSpPr>
          <p:nvPr>
            <p:ph type="dt" sz="half" idx="10"/>
          </p:nvPr>
        </p:nvSpPr>
        <p:spPr/>
        <p:txBody>
          <a:bodyPr/>
          <a:lstStyle/>
          <a:p>
            <a:fld id="{DD66A773-A33F-4F2F-BC47-187ACB674924}" type="datetime1">
              <a:rPr lang="en-IN" smtClean="0"/>
              <a:pPr/>
              <a:t>25-05-2023</a:t>
            </a:fld>
            <a:endParaRPr lang="en-IN"/>
          </a:p>
        </p:txBody>
      </p:sp>
      <p:sp>
        <p:nvSpPr>
          <p:cNvPr id="5" name="Footer Placeholder 4">
            <a:extLst>
              <a:ext uri="{FF2B5EF4-FFF2-40B4-BE49-F238E27FC236}">
                <a16:creationId xmlns:a16="http://schemas.microsoft.com/office/drawing/2014/main" id="{D5C44173-4CCA-4165-9AD1-08C43016A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04CE7-47F3-43C6-870E-171A27D7A6FC}"/>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25141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AB85-1BD1-44BF-836A-340A3A32C4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502C71-684B-439F-A6C2-01AC867B8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02E805-CA3B-45DE-B907-FF175E8A2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EC9CFB-ECA7-4EFB-8241-75E59F096F7C}"/>
              </a:ext>
            </a:extLst>
          </p:cNvPr>
          <p:cNvSpPr>
            <a:spLocks noGrp="1"/>
          </p:cNvSpPr>
          <p:nvPr>
            <p:ph type="dt" sz="half" idx="10"/>
          </p:nvPr>
        </p:nvSpPr>
        <p:spPr/>
        <p:txBody>
          <a:bodyPr/>
          <a:lstStyle/>
          <a:p>
            <a:fld id="{7BADC3FB-C0BC-47E2-AD32-7D390125B57D}" type="datetime1">
              <a:rPr lang="en-IN" smtClean="0"/>
              <a:pPr/>
              <a:t>25-05-2023</a:t>
            </a:fld>
            <a:endParaRPr lang="en-IN"/>
          </a:p>
        </p:txBody>
      </p:sp>
      <p:sp>
        <p:nvSpPr>
          <p:cNvPr id="6" name="Footer Placeholder 5">
            <a:extLst>
              <a:ext uri="{FF2B5EF4-FFF2-40B4-BE49-F238E27FC236}">
                <a16:creationId xmlns:a16="http://schemas.microsoft.com/office/drawing/2014/main" id="{BF42E915-5366-4F83-B5CF-C765973F32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3B85E-E0EF-485D-BB2F-5AC107CBFCAF}"/>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269804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A4B2-8796-41A7-BAA8-984824E80E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AC57F3-197B-45A8-BA53-8D9810AB3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803DFB-EF81-4F5B-996E-D9EC84CD4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E8B16-25F9-437A-9C79-DC4D257CB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554A-C1D6-46A1-85BE-0AAAB8E93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F53331-985D-4A55-9346-EEDADE692369}"/>
              </a:ext>
            </a:extLst>
          </p:cNvPr>
          <p:cNvSpPr>
            <a:spLocks noGrp="1"/>
          </p:cNvSpPr>
          <p:nvPr>
            <p:ph type="dt" sz="half" idx="10"/>
          </p:nvPr>
        </p:nvSpPr>
        <p:spPr/>
        <p:txBody>
          <a:bodyPr/>
          <a:lstStyle/>
          <a:p>
            <a:fld id="{C0681630-E647-4F90-BA3A-612B51593089}" type="datetime1">
              <a:rPr lang="en-IN" smtClean="0"/>
              <a:pPr/>
              <a:t>25-05-2023</a:t>
            </a:fld>
            <a:endParaRPr lang="en-IN"/>
          </a:p>
        </p:txBody>
      </p:sp>
      <p:sp>
        <p:nvSpPr>
          <p:cNvPr id="8" name="Footer Placeholder 7">
            <a:extLst>
              <a:ext uri="{FF2B5EF4-FFF2-40B4-BE49-F238E27FC236}">
                <a16:creationId xmlns:a16="http://schemas.microsoft.com/office/drawing/2014/main" id="{9DB1635B-8045-4272-96FA-CF5DACCC70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2CAAED-9B13-4A60-B4C9-8152D07C0579}"/>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206500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3EDE-83F3-4A92-9A4D-44B6A6FFD1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99E1D3-08C1-46ED-BA55-B634D7F6C39C}"/>
              </a:ext>
            </a:extLst>
          </p:cNvPr>
          <p:cNvSpPr>
            <a:spLocks noGrp="1"/>
          </p:cNvSpPr>
          <p:nvPr>
            <p:ph type="dt" sz="half" idx="10"/>
          </p:nvPr>
        </p:nvSpPr>
        <p:spPr/>
        <p:txBody>
          <a:bodyPr/>
          <a:lstStyle/>
          <a:p>
            <a:fld id="{16DE2F01-1C90-4B85-AE91-8749EA0A90F5}" type="datetime1">
              <a:rPr lang="en-IN" smtClean="0"/>
              <a:pPr/>
              <a:t>25-05-2023</a:t>
            </a:fld>
            <a:endParaRPr lang="en-IN"/>
          </a:p>
        </p:txBody>
      </p:sp>
      <p:sp>
        <p:nvSpPr>
          <p:cNvPr id="4" name="Footer Placeholder 3">
            <a:extLst>
              <a:ext uri="{FF2B5EF4-FFF2-40B4-BE49-F238E27FC236}">
                <a16:creationId xmlns:a16="http://schemas.microsoft.com/office/drawing/2014/main" id="{EBB214E2-6A50-47AB-9608-2D24032E4B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6A557E-94D8-4615-BC17-6FB116BFB74D}"/>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90807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2673CA-D9FA-4058-A0C0-21C5383E28B9}"/>
              </a:ext>
            </a:extLst>
          </p:cNvPr>
          <p:cNvSpPr>
            <a:spLocks noGrp="1"/>
          </p:cNvSpPr>
          <p:nvPr>
            <p:ph type="dt" sz="half" idx="10"/>
          </p:nvPr>
        </p:nvSpPr>
        <p:spPr/>
        <p:txBody>
          <a:bodyPr/>
          <a:lstStyle/>
          <a:p>
            <a:fld id="{BBFAAF69-691D-41BF-9079-813BC0D56D10}" type="datetime1">
              <a:rPr lang="en-IN" smtClean="0"/>
              <a:pPr/>
              <a:t>25-05-2023</a:t>
            </a:fld>
            <a:endParaRPr lang="en-IN"/>
          </a:p>
        </p:txBody>
      </p:sp>
      <p:sp>
        <p:nvSpPr>
          <p:cNvPr id="3" name="Footer Placeholder 2">
            <a:extLst>
              <a:ext uri="{FF2B5EF4-FFF2-40B4-BE49-F238E27FC236}">
                <a16:creationId xmlns:a16="http://schemas.microsoft.com/office/drawing/2014/main" id="{7D427976-0689-4F1F-9FB4-FE4A58637E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9F92DC-7E4F-4618-860D-B095302685B0}"/>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263222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44AF-EE04-4BE7-9148-3E5DD2083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032242-D777-40EE-AB1F-DED5EE581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D71235-929A-41A5-A057-15DAF2749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59EC4-17B2-490F-BD86-6E164A83A80D}"/>
              </a:ext>
            </a:extLst>
          </p:cNvPr>
          <p:cNvSpPr>
            <a:spLocks noGrp="1"/>
          </p:cNvSpPr>
          <p:nvPr>
            <p:ph type="dt" sz="half" idx="10"/>
          </p:nvPr>
        </p:nvSpPr>
        <p:spPr/>
        <p:txBody>
          <a:bodyPr/>
          <a:lstStyle/>
          <a:p>
            <a:fld id="{27F97CD4-582A-46D9-99AD-D0662F809476}" type="datetime1">
              <a:rPr lang="en-IN" smtClean="0"/>
              <a:pPr/>
              <a:t>25-05-2023</a:t>
            </a:fld>
            <a:endParaRPr lang="en-IN"/>
          </a:p>
        </p:txBody>
      </p:sp>
      <p:sp>
        <p:nvSpPr>
          <p:cNvPr id="6" name="Footer Placeholder 5">
            <a:extLst>
              <a:ext uri="{FF2B5EF4-FFF2-40B4-BE49-F238E27FC236}">
                <a16:creationId xmlns:a16="http://schemas.microsoft.com/office/drawing/2014/main" id="{0C08C778-F8A1-4373-B5FB-4CD43A87A1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20F91A-BD31-48C1-A97E-73D2822A291E}"/>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56361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F0B0-FFE6-4F8F-B0CC-08105D142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609917-E63B-4E1B-9BBA-E6090F616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F6971634-067B-42F9-8584-A3591D04B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9FDE7-B830-4B81-B1C9-4EA25481F199}"/>
              </a:ext>
            </a:extLst>
          </p:cNvPr>
          <p:cNvSpPr>
            <a:spLocks noGrp="1"/>
          </p:cNvSpPr>
          <p:nvPr>
            <p:ph type="dt" sz="half" idx="10"/>
          </p:nvPr>
        </p:nvSpPr>
        <p:spPr/>
        <p:txBody>
          <a:bodyPr/>
          <a:lstStyle/>
          <a:p>
            <a:fld id="{9768649C-450B-4602-A4FF-23185F0DE8D2}" type="datetime1">
              <a:rPr lang="en-IN" smtClean="0"/>
              <a:pPr/>
              <a:t>25-05-2023</a:t>
            </a:fld>
            <a:endParaRPr lang="en-IN"/>
          </a:p>
        </p:txBody>
      </p:sp>
      <p:sp>
        <p:nvSpPr>
          <p:cNvPr id="6" name="Footer Placeholder 5">
            <a:extLst>
              <a:ext uri="{FF2B5EF4-FFF2-40B4-BE49-F238E27FC236}">
                <a16:creationId xmlns:a16="http://schemas.microsoft.com/office/drawing/2014/main" id="{62B25512-04B4-4A8B-8F08-62CCF065C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57FEC6-1784-464D-9A0A-35EE965C895E}"/>
              </a:ext>
            </a:extLst>
          </p:cNvPr>
          <p:cNvSpPr>
            <a:spLocks noGrp="1"/>
          </p:cNvSpPr>
          <p:nvPr>
            <p:ph type="sldNum" sz="quarter" idx="12"/>
          </p:nvPr>
        </p:nvSpPr>
        <p:spPr/>
        <p:txBody>
          <a:bodyPr/>
          <a:lstStyle/>
          <a:p>
            <a:fld id="{2182DC27-A019-44AC-9408-278810341A14}" type="slidenum">
              <a:rPr lang="en-IN" smtClean="0"/>
              <a:pPr/>
              <a:t>‹#›</a:t>
            </a:fld>
            <a:endParaRPr lang="en-IN"/>
          </a:p>
        </p:txBody>
      </p:sp>
    </p:spTree>
    <p:extLst>
      <p:ext uri="{BB962C8B-B14F-4D97-AF65-F5344CB8AC3E}">
        <p14:creationId xmlns:p14="http://schemas.microsoft.com/office/powerpoint/2010/main" val="6249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D1C49-058E-460C-96DC-38C290BB5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EFFB44-B11F-4EC2-90A2-4F421374D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9DB33E-8CA6-48DD-A69C-A6D25716C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3E400-A1C6-4082-B37C-D00385A1639B}" type="datetime1">
              <a:rPr lang="en-IN" smtClean="0"/>
              <a:pPr/>
              <a:t>25-05-2023</a:t>
            </a:fld>
            <a:endParaRPr lang="en-IN"/>
          </a:p>
        </p:txBody>
      </p:sp>
      <p:sp>
        <p:nvSpPr>
          <p:cNvPr id="5" name="Footer Placeholder 4">
            <a:extLst>
              <a:ext uri="{FF2B5EF4-FFF2-40B4-BE49-F238E27FC236}">
                <a16:creationId xmlns:a16="http://schemas.microsoft.com/office/drawing/2014/main" id="{688AC229-7818-4A56-B05C-F0C1A001E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F909F4-25CC-4806-9DE7-754DABB49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2DC27-A019-44AC-9408-278810341A14}" type="slidenum">
              <a:rPr lang="en-IN" smtClean="0"/>
              <a:pPr/>
              <a:t>‹#›</a:t>
            </a:fld>
            <a:endParaRPr lang="en-IN"/>
          </a:p>
        </p:txBody>
      </p:sp>
    </p:spTree>
    <p:extLst>
      <p:ext uri="{BB962C8B-B14F-4D97-AF65-F5344CB8AC3E}">
        <p14:creationId xmlns:p14="http://schemas.microsoft.com/office/powerpoint/2010/main" val="220601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506DD2-D6A3-46C5-A5D1-8AE2878FFFF9}"/>
              </a:ext>
            </a:extLst>
          </p:cNvPr>
          <p:cNvSpPr>
            <a:spLocks noGrp="1"/>
          </p:cNvSpPr>
          <p:nvPr>
            <p:ph type="subTitle" idx="1"/>
          </p:nvPr>
        </p:nvSpPr>
        <p:spPr>
          <a:xfrm>
            <a:off x="1032386" y="-39328"/>
            <a:ext cx="10395647" cy="6729729"/>
          </a:xfrm>
        </p:spPr>
        <p:txBody>
          <a:bodyPr>
            <a:normAutofit fontScale="85000" lnSpcReduction="20000"/>
          </a:bodyPr>
          <a:lstStyle/>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07193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071938" algn="l"/>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071938" algn="l"/>
              </a:tabLst>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07193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07193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endParaRPr lang="en-US" altLang="en-US" sz="2000" dirty="0">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Project Presentation</a:t>
            </a: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b="1" dirty="0">
                <a:latin typeface="Times New Roman" panose="02020603050405020304" pitchFamily="18" charset="0"/>
                <a:ea typeface="Calibri" panose="020F0502020204030204" pitchFamily="34" charset="0"/>
                <a:cs typeface="Times New Roman" panose="02020603050405020304" pitchFamily="18" charset="0"/>
              </a:rPr>
              <a:t>INTRUSION DETECTION SYSTEM”</a:t>
            </a:r>
            <a:r>
              <a:rPr lang="en-US" alt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 </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kumimoji="0" lang="en-US" altLang="en-US" sz="18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bmk="">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in the partial fulfillment for the award of</a:t>
            </a:r>
            <a:endParaRPr kumimoji="0" lang="en-US" altLang="en-US" sz="20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kumimoji="0" lang="en-US" altLang="en-US" sz="2000" b="1"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1900" b="1" dirty="0" bmk="">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900" b="1"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Bachelor of Engineering	</a:t>
            </a:r>
            <a:endParaRPr kumimoji="0" lang="en-US" altLang="en-US" sz="19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kumimoji="0" lang="en-US" altLang="en-US" sz="19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1900" dirty="0" bmk="">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900" b="0"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a:t>
            </a:r>
            <a:endParaRPr kumimoji="0" lang="en-US" altLang="en-US" sz="19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20000"/>
              </a:lnSpc>
              <a:spcBef>
                <a:spcPct val="0"/>
              </a:spcBef>
              <a:spcAft>
                <a:spcPct val="0"/>
              </a:spcAft>
              <a:buClrTx/>
              <a:buSzTx/>
              <a:buFontTx/>
              <a:buNone/>
              <a:tabLst>
                <a:tab pos="2865438" algn="ctr"/>
                <a:tab pos="4071938" algn="l"/>
              </a:tabLst>
            </a:pPr>
            <a:r>
              <a:rPr kumimoji="0" lang="en-US" altLang="en-US" sz="1900" b="1"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Computer Science and Engineering</a:t>
            </a:r>
            <a:endParaRPr kumimoji="0" lang="en-US" altLang="en-US" sz="19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70000"/>
              </a:lnSpc>
              <a:spcBef>
                <a:spcPct val="0"/>
              </a:spcBef>
              <a:spcAft>
                <a:spcPct val="0"/>
              </a:spcAft>
              <a:buClrTx/>
              <a:buSzTx/>
              <a:buFontTx/>
              <a:buNone/>
              <a:tabLst>
                <a:tab pos="2865438" algn="ctr"/>
                <a:tab pos="4071938" algn="l"/>
              </a:tabLst>
            </a:pPr>
            <a:r>
              <a:rPr lang="en-US" altLang="en-US" sz="1800" dirty="0" bmk="">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bmk="">
                <a:latin typeface="Times New Roman" panose="02020603050405020304" pitchFamily="18" charset="0"/>
                <a:ea typeface="Calibri" panose="020F0502020204030204" pitchFamily="34" charset="0"/>
                <a:cs typeface="Times New Roman" panose="02020603050405020304" pitchFamily="18" charset="0"/>
              </a:rPr>
              <a:t>    </a:t>
            </a:r>
            <a:r>
              <a:rPr lang="en-US" altLang="en-US" sz="2300" u="sng" dirty="0" bmk="">
                <a:latin typeface="Times New Roman" panose="02020603050405020304" pitchFamily="18" charset="0"/>
                <a:ea typeface="Calibri" panose="020F0502020204030204" pitchFamily="34" charset="0"/>
                <a:cs typeface="Times New Roman" panose="02020603050405020304" pitchFamily="18" charset="0"/>
              </a:rPr>
              <a:t>Presented</a:t>
            </a:r>
            <a:r>
              <a:rPr kumimoji="0" lang="en-US" altLang="en-US" sz="2300" b="0" i="0" u="sng"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by</a:t>
            </a: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r>
              <a:rPr kumimoji="0" lang="en-US" altLang="en-US" sz="2300" b="1" i="0"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300" b="1" dirty="0" bmk="">
                <a:latin typeface="Times New Roman" panose="02020603050405020304" pitchFamily="18" charset="0"/>
                <a:ea typeface="Calibri" panose="020F0502020204030204" pitchFamily="34" charset="0"/>
                <a:cs typeface="Times New Roman" panose="02020603050405020304" pitchFamily="18" charset="0"/>
              </a:rPr>
              <a:t>LAXMI MAIGUR</a:t>
            </a:r>
            <a:r>
              <a:rPr kumimoji="0" lang="en-US" altLang="en-US" sz="2300" b="1" i="0"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300" b="1" dirty="0" bmk="">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300" b="1" i="0"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2GO19CS018</a:t>
            </a: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r>
              <a:rPr lang="en-US" altLang="en-US" sz="2300" b="1" dirty="0" bmk="">
                <a:latin typeface="Times New Roman" panose="02020603050405020304" pitchFamily="18" charset="0"/>
                <a:ea typeface="Calibri" panose="020F0502020204030204" pitchFamily="34" charset="0"/>
                <a:cs typeface="Times New Roman" panose="02020603050405020304" pitchFamily="18" charset="0"/>
              </a:rPr>
              <a:t>                    VAISHNAVI G S       		                             2GO19CS037</a:t>
            </a: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r>
              <a:rPr lang="en-US" altLang="en-US" sz="2300" b="1" dirty="0" bmk="">
                <a:latin typeface="Times New Roman" panose="02020603050405020304" pitchFamily="18" charset="0"/>
                <a:ea typeface="Calibri" panose="020F0502020204030204" pitchFamily="34" charset="0"/>
                <a:cs typeface="Times New Roman" panose="02020603050405020304" pitchFamily="18" charset="0"/>
              </a:rPr>
              <a:t>                    ZEHRAKHATOON          		               2GO19CS041</a:t>
            </a: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r>
              <a:rPr lang="en-US" altLang="en-US" sz="2300" b="1" dirty="0" bmk="">
                <a:latin typeface="Times New Roman" panose="02020603050405020304" pitchFamily="18" charset="0"/>
                <a:ea typeface="Calibri" panose="020F0502020204030204" pitchFamily="34" charset="0"/>
                <a:cs typeface="Times New Roman" panose="02020603050405020304" pitchFamily="18" charset="0"/>
              </a:rPr>
              <a:t>                    ANUSHA G S		                  	 2GO19CS042</a:t>
            </a: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endParaRPr lang="en-US" altLang="en-US" sz="2300" b="1" dirty="0" bmk="">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r>
              <a:rPr lang="en-US" altLang="en-US" sz="1800" b="1" dirty="0" bmk="">
                <a:latin typeface="Times New Roman" panose="02020603050405020304" pitchFamily="18" charset="0"/>
                <a:ea typeface="Calibri" panose="020F0502020204030204" pitchFamily="34" charset="0"/>
                <a:cs typeface="Times New Roman" panose="02020603050405020304" pitchFamily="18" charset="0"/>
              </a:rPr>
              <a:t>           </a:t>
            </a:r>
            <a:r>
              <a:rPr lang="en-US" altLang="en-US" sz="1800" b="1" u="sng" dirty="0" bmk="">
                <a:latin typeface="Times New Roman" panose="02020603050405020304" pitchFamily="18" charset="0"/>
                <a:ea typeface="Calibri" panose="020F0502020204030204" pitchFamily="34" charset="0"/>
                <a:cs typeface="Times New Roman" panose="02020603050405020304" pitchFamily="18" charset="0"/>
              </a:rPr>
              <a:t> </a:t>
            </a:r>
            <a:endParaRPr lang="en-US" sz="1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20000"/>
              </a:lnSpc>
              <a:spcBef>
                <a:spcPct val="0"/>
              </a:spcBef>
              <a:spcAft>
                <a:spcPct val="0"/>
              </a:spcAft>
              <a:buClrTx/>
              <a:buSzTx/>
              <a:buFontTx/>
              <a:buNone/>
              <a:tabLst>
                <a:tab pos="2865438" algn="ctr"/>
                <a:tab pos="4071938"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20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20000"/>
              </a:lnSpc>
              <a:spcBef>
                <a:spcPts val="0"/>
              </a:spcBef>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EBC96EFF-C500-49FB-8E90-8FE55AC48F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4652" y="3596264"/>
            <a:ext cx="1415864" cy="1041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à²µà²¿à²¶à³à²µà³à²¶à³à²µà²°à²¯à³à²¯ à²¤à²¾à²à²¤à³à²°à²¿à² à²µà²¿à²¶à³à²µà²µà²¿à²¦à³à²¯à²¾à²²à²¯, à²¬à³à²³à²à²¾à²µà²¿, à²à²°à³à²¨à²¾à²à², à²­à²¾à²°à²¤  | VTU â  Belgaum, Karnataka, India">
            <a:extLst>
              <a:ext uri="{FF2B5EF4-FFF2-40B4-BE49-F238E27FC236}">
                <a16:creationId xmlns:a16="http://schemas.microsoft.com/office/drawing/2014/main" id="{3136374E-8A0E-410C-BC01-1096D77B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11041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FFAC08-D037-C302-28EF-35FF45AA9CFF}"/>
              </a:ext>
            </a:extLst>
          </p:cNvPr>
          <p:cNvSpPr txBox="1"/>
          <p:nvPr/>
        </p:nvSpPr>
        <p:spPr>
          <a:xfrm flipH="1">
            <a:off x="2872496" y="5890336"/>
            <a:ext cx="5958347" cy="678071"/>
          </a:xfrm>
          <a:prstGeom prst="rect">
            <a:avLst/>
          </a:prstGeom>
          <a:noFill/>
        </p:spPr>
        <p:txBody>
          <a:bodyPr wrap="square" rtlCol="0">
            <a:spAutoFit/>
          </a:bodyPr>
          <a:lstStyle/>
          <a:p>
            <a:pPr marL="0" marR="0" indent="457200">
              <a:spcBef>
                <a:spcPts val="0"/>
              </a:spcBef>
              <a:spcAft>
                <a:spcPts val="0"/>
              </a:spcAft>
            </a:pPr>
            <a:r>
              <a:rPr kumimoji="0" lang="en-US" altLang="en-US" sz="1800" b="1" i="0" u="none" strike="noStrike" cap="none" normalizeH="0" baseline="0" dirty="0">
                <a:ln>
                  <a:noFill/>
                </a:ln>
                <a:solidFill>
                  <a:schemeClr val="tx1"/>
                </a:solidFill>
                <a:effectLst/>
                <a:latin typeface="Times-Bold"/>
                <a:ea typeface="Calibri" panose="020F0502020204030204" pitchFamily="34" charset="0"/>
                <a:cs typeface="Times New Roman" panose="02020603050405020304" pitchFamily="18" charset="0"/>
              </a:rPr>
              <a:t>        GOVERNMENT ENGINEERING COLLEGE</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2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Bold"/>
                <a:ea typeface="Calibri" panose="020F0502020204030204" pitchFamily="34" charset="0"/>
                <a:cs typeface="Times New Roman" panose="02020603050405020304" pitchFamily="18" charset="0"/>
              </a:rPr>
              <a:t>                                      HAVERI- 581110</a:t>
            </a:r>
            <a:endParaRPr kumimoji="0" lang="en-US" altLang="en-US" sz="1800" b="0"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2BFC8158-E93E-CD84-04F0-E8EA8426BE9F}"/>
              </a:ext>
            </a:extLst>
          </p:cNvPr>
          <p:cNvSpPr txBox="1"/>
          <p:nvPr/>
        </p:nvSpPr>
        <p:spPr>
          <a:xfrm>
            <a:off x="7226709" y="2757948"/>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F103DD6-5CD3-F6E8-9EF9-D641253184DD}"/>
              </a:ext>
            </a:extLst>
          </p:cNvPr>
          <p:cNvSpPr txBox="1"/>
          <p:nvPr/>
        </p:nvSpPr>
        <p:spPr>
          <a:xfrm>
            <a:off x="7359465" y="4825433"/>
            <a:ext cx="4068568" cy="877163"/>
          </a:xfrm>
          <a:prstGeom prst="rect">
            <a:avLst/>
          </a:prstGeom>
          <a:noFill/>
        </p:spPr>
        <p:txBody>
          <a:bodyPr wrap="square" rtlCol="0">
            <a:spAutoFit/>
          </a:bodyPr>
          <a:lstStyle/>
          <a:p>
            <a:pPr algn="ctr"/>
            <a:r>
              <a:rPr lang="en-IN" sz="1700" u="sng" dirty="0">
                <a:latin typeface="Times New Roman" panose="02020603050405020304" pitchFamily="18" charset="0"/>
                <a:cs typeface="Times New Roman" panose="02020603050405020304" pitchFamily="18" charset="0"/>
              </a:rPr>
              <a:t>Project Seminar coordinator </a:t>
            </a:r>
          </a:p>
          <a:p>
            <a:pPr algn="ctr"/>
            <a:r>
              <a:rPr lang="en-IN" sz="1700" b="1" dirty="0">
                <a:latin typeface="Times New Roman" panose="02020603050405020304" pitchFamily="18" charset="0"/>
                <a:cs typeface="Times New Roman" panose="02020603050405020304" pitchFamily="18" charset="0"/>
              </a:rPr>
              <a:t> Prof. D CHAUHAN </a:t>
            </a:r>
            <a:r>
              <a:rPr lang="en-US" sz="1300" dirty="0">
                <a:latin typeface="Times New Roman" panose="02020603050405020304" pitchFamily="18" charset="0"/>
                <a:cs typeface="Times New Roman" panose="02020603050405020304" pitchFamily="18" charset="0"/>
              </a:rPr>
              <a:t>Dept of CSE, GEC Haveri </a:t>
            </a:r>
            <a:endParaRPr lang="en-IN" sz="1700" dirty="0">
              <a:latin typeface="Times New Roman" panose="02020603050405020304" pitchFamily="18" charset="0"/>
              <a:cs typeface="Times New Roman" panose="02020603050405020304" pitchFamily="18" charset="0"/>
            </a:endParaRPr>
          </a:p>
          <a:p>
            <a:pPr algn="ctr"/>
            <a:r>
              <a:rPr lang="en-IN" sz="1700" dirty="0">
                <a:latin typeface="Times New Roman" panose="02020603050405020304" pitchFamily="18" charset="0"/>
                <a:cs typeface="Times New Roman" panose="02020603050405020304" pitchFamily="18" charset="0"/>
              </a:rPr>
              <a:t>Head of the department</a:t>
            </a:r>
          </a:p>
        </p:txBody>
      </p:sp>
      <p:sp>
        <p:nvSpPr>
          <p:cNvPr id="12" name="TextBox 11">
            <a:extLst>
              <a:ext uri="{FF2B5EF4-FFF2-40B4-BE49-F238E27FC236}">
                <a16:creationId xmlns:a16="http://schemas.microsoft.com/office/drawing/2014/main" id="{C12E352B-DF5D-887F-88D3-48A8CF94DC91}"/>
              </a:ext>
            </a:extLst>
          </p:cNvPr>
          <p:cNvSpPr txBox="1"/>
          <p:nvPr/>
        </p:nvSpPr>
        <p:spPr>
          <a:xfrm>
            <a:off x="814109" y="4919303"/>
            <a:ext cx="4139381" cy="87716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              </a:t>
            </a:r>
            <a:r>
              <a:rPr lang="en-US" sz="1700" u="sng" dirty="0">
                <a:latin typeface="Times New Roman" panose="02020603050405020304" pitchFamily="18" charset="0"/>
                <a:cs typeface="Times New Roman" panose="02020603050405020304" pitchFamily="18" charset="0"/>
              </a:rPr>
              <a:t>Under the guidance of</a:t>
            </a:r>
          </a:p>
          <a:p>
            <a:r>
              <a:rPr lang="en-US" sz="1700" b="1" dirty="0">
                <a:latin typeface="Times New Roman" panose="02020603050405020304" pitchFamily="18" charset="0"/>
                <a:cs typeface="Times New Roman" panose="02020603050405020304" pitchFamily="18" charset="0"/>
              </a:rPr>
              <a:t>Dr. SHIVAPRAKASH </a:t>
            </a:r>
            <a:r>
              <a:rPr lang="en-US" sz="1300" dirty="0">
                <a:latin typeface="Times New Roman" panose="02020603050405020304" pitchFamily="18" charset="0"/>
                <a:cs typeface="Times New Roman" panose="02020603050405020304" pitchFamily="18" charset="0"/>
              </a:rPr>
              <a:t>Dept of CSE, GEC Haveri</a:t>
            </a:r>
          </a:p>
          <a:p>
            <a:r>
              <a:rPr lang="en-IN" sz="1700" dirty="0">
                <a:latin typeface="Times New Roman" panose="02020603050405020304" pitchFamily="18" charset="0"/>
                <a:cs typeface="Times New Roman" panose="02020603050405020304" pitchFamily="18" charset="0"/>
              </a:rPr>
              <a:t>                   Assistant professor</a:t>
            </a:r>
          </a:p>
        </p:txBody>
      </p:sp>
    </p:spTree>
    <p:extLst>
      <p:ext uri="{BB962C8B-B14F-4D97-AF65-F5344CB8AC3E}">
        <p14:creationId xmlns:p14="http://schemas.microsoft.com/office/powerpoint/2010/main" val="3112877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4664-FAF5-77C4-744B-D1F0EBBE7843}"/>
              </a:ext>
            </a:extLst>
          </p:cNvPr>
          <p:cNvSpPr>
            <a:spLocks noGrp="1"/>
          </p:cNvSpPr>
          <p:nvPr>
            <p:ph type="title"/>
          </p:nvPr>
        </p:nvSpPr>
        <p:spPr>
          <a:xfrm>
            <a:off x="838200" y="136525"/>
            <a:ext cx="10515600" cy="559107"/>
          </a:xfrm>
        </p:spPr>
        <p:txBody>
          <a:bodyPr>
            <a:normAutofit/>
          </a:bodyPr>
          <a:lstStyle/>
          <a:p>
            <a:r>
              <a:rPr lang="en-IN" sz="2800" b="1" dirty="0">
                <a:latin typeface="Times New Roman" panose="02020603050405020304" pitchFamily="18" charset="0"/>
                <a:cs typeface="Times New Roman" panose="02020603050405020304" pitchFamily="18" charset="0"/>
              </a:rPr>
              <a:t>METHODOLOGY</a:t>
            </a:r>
          </a:p>
        </p:txBody>
      </p:sp>
      <p:sp>
        <p:nvSpPr>
          <p:cNvPr id="4" name="Slide Number Placeholder 3">
            <a:extLst>
              <a:ext uri="{FF2B5EF4-FFF2-40B4-BE49-F238E27FC236}">
                <a16:creationId xmlns:a16="http://schemas.microsoft.com/office/drawing/2014/main" id="{76BA2B09-4D13-FA5A-3805-B4BAA99C43C4}"/>
              </a:ext>
            </a:extLst>
          </p:cNvPr>
          <p:cNvSpPr>
            <a:spLocks noGrp="1"/>
          </p:cNvSpPr>
          <p:nvPr>
            <p:ph type="sldNum" sz="quarter" idx="12"/>
          </p:nvPr>
        </p:nvSpPr>
        <p:spPr/>
        <p:txBody>
          <a:bodyPr/>
          <a:lstStyle/>
          <a:p>
            <a:fld id="{2182DC27-A019-44AC-9408-278810341A14}" type="slidenum">
              <a:rPr lang="en-IN" smtClean="0"/>
              <a:pPr/>
              <a:t>10</a:t>
            </a:fld>
            <a:endParaRPr lang="en-IN" dirty="0"/>
          </a:p>
        </p:txBody>
      </p:sp>
      <p:sp>
        <p:nvSpPr>
          <p:cNvPr id="3" name="Rectangle 2">
            <a:extLst>
              <a:ext uri="{FF2B5EF4-FFF2-40B4-BE49-F238E27FC236}">
                <a16:creationId xmlns:a16="http://schemas.microsoft.com/office/drawing/2014/main" id="{2B369904-CFB4-864E-0E83-FA6303A314FC}"/>
              </a:ext>
            </a:extLst>
          </p:cNvPr>
          <p:cNvSpPr>
            <a:spLocks noChangeArrowheads="1"/>
          </p:cNvSpPr>
          <p:nvPr/>
        </p:nvSpPr>
        <p:spPr bwMode="auto">
          <a:xfrm>
            <a:off x="2925097" y="1351505"/>
            <a:ext cx="135291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7DF5A4A5-BF64-E7B7-6FC5-709C8FCDBAEF}"/>
              </a:ext>
            </a:extLst>
          </p:cNvPr>
          <p:cNvSpPr>
            <a:spLocks noChangeArrowheads="1"/>
          </p:cNvSpPr>
          <p:nvPr/>
        </p:nvSpPr>
        <p:spPr bwMode="auto">
          <a:xfrm>
            <a:off x="1504671" y="1351505"/>
            <a:ext cx="152828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212" y="1111170"/>
            <a:ext cx="10110158" cy="5231757"/>
          </a:xfrm>
          <a:prstGeom prst="rect">
            <a:avLst/>
          </a:prstGeom>
          <a:noFill/>
          <a:ln>
            <a:noFill/>
          </a:ln>
        </p:spPr>
      </p:pic>
    </p:spTree>
    <p:extLst>
      <p:ext uri="{BB962C8B-B14F-4D97-AF65-F5344CB8AC3E}">
        <p14:creationId xmlns:p14="http://schemas.microsoft.com/office/powerpoint/2010/main" val="8576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11"/>
            <a:ext cx="10515600" cy="1138687"/>
          </a:xfrm>
        </p:spPr>
        <p:txBody>
          <a:bodyPr>
            <a:normAutofit/>
          </a:bodyPr>
          <a:lstStyle/>
          <a:p>
            <a:r>
              <a:rPr lang="en-IN" b="1" dirty="0">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a:xfrm>
            <a:off x="829574" y="983411"/>
            <a:ext cx="10515600" cy="5730210"/>
          </a:xfrm>
        </p:spPr>
        <p:txBody>
          <a:bodyPr>
            <a:normAutofit fontScale="92500"/>
          </a:bodyPr>
          <a:lstStyle/>
          <a:p>
            <a:pPr algn="just">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shows network intrusion detection framework based on convolutional neural network algorithm </a:t>
            </a:r>
          </a:p>
          <a:p>
            <a:pPr algn="just">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convolutional neural network structure is composed of input, convolutional layer, pooled layer, fully connected layer and output layer. </a:t>
            </a:r>
          </a:p>
          <a:p>
            <a:pPr algn="just">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convolutional neural networks with different structures have different numbers of convolution and pooling layers. The framework mainly consists of three steps:</a:t>
            </a:r>
            <a:endParaRPr lang="en-IN"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1528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3728"/>
          </a:xfrm>
        </p:spPr>
        <p:txBody>
          <a:bodyPr/>
          <a:lstStyle/>
          <a:p>
            <a:r>
              <a:rPr lang="en-US" b="1" dirty="0">
                <a:latin typeface="Times New Roman" pitchFamily="18" charset="0"/>
                <a:cs typeface="Times New Roman" pitchFamily="18" charset="0"/>
              </a:rPr>
              <a:t>Continue…..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45721"/>
            <a:ext cx="10515600" cy="4831242"/>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preprocessing: It mainly converts symbolic data into numerical data, and then normalizes the data.</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Training and Feature Extraction: Use CNN model for data training and feature extraction.</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Classification: Use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classifier to classify and get the classification results.</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363252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57962"/>
          </a:xfrm>
        </p:spPr>
        <p:txBody>
          <a:bodyPr>
            <a:normAutofit fontScale="90000"/>
          </a:bodyPr>
          <a:lstStyle/>
          <a:p>
            <a:endParaRPr lang="en-IN" dirty="0"/>
          </a:p>
        </p:txBody>
      </p:sp>
      <p:sp>
        <p:nvSpPr>
          <p:cNvPr id="4" name="Slide Number Placeholder 3"/>
          <p:cNvSpPr>
            <a:spLocks noGrp="1"/>
          </p:cNvSpPr>
          <p:nvPr>
            <p:ph type="sldNum" sz="quarter" idx="12"/>
          </p:nvPr>
        </p:nvSpPr>
        <p:spPr/>
        <p:txBody>
          <a:bodyPr/>
          <a:lstStyle/>
          <a:p>
            <a:fld id="{2182DC27-A019-44AC-9408-278810341A14}" type="slidenum">
              <a:rPr lang="en-IN" smtClean="0"/>
              <a:pPr/>
              <a:t>13</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7229" y="776836"/>
            <a:ext cx="9435314" cy="487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77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0D-9356-CA2C-60CD-D6499D1A03D1}"/>
              </a:ext>
            </a:extLst>
          </p:cNvPr>
          <p:cNvSpPr>
            <a:spLocks noGrp="1"/>
          </p:cNvSpPr>
          <p:nvPr>
            <p:ph type="title"/>
          </p:nvPr>
        </p:nvSpPr>
        <p:spPr>
          <a:xfrm>
            <a:off x="838200" y="345460"/>
            <a:ext cx="10515600" cy="549275"/>
          </a:xfrm>
        </p:spPr>
        <p:txBody>
          <a:bodyPr>
            <a:normAutofit/>
          </a:bodyPr>
          <a:lstStyle/>
          <a:p>
            <a:r>
              <a:rPr lang="en-IN"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0FB391-45F5-0E7B-8615-F33B885879DE}"/>
              </a:ext>
            </a:extLst>
          </p:cNvPr>
          <p:cNvSpPr>
            <a:spLocks noGrp="1"/>
          </p:cNvSpPr>
          <p:nvPr>
            <p:ph idx="1"/>
          </p:nvPr>
        </p:nvSpPr>
        <p:spPr>
          <a:xfrm>
            <a:off x="838200" y="914400"/>
            <a:ext cx="10515600" cy="5262563"/>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BA9CAA-7B6A-8394-7604-AF506E7616EF}"/>
              </a:ext>
            </a:extLst>
          </p:cNvPr>
          <p:cNvSpPr>
            <a:spLocks noGrp="1"/>
          </p:cNvSpPr>
          <p:nvPr>
            <p:ph type="sldNum" sz="quarter" idx="12"/>
          </p:nvPr>
        </p:nvSpPr>
        <p:spPr/>
        <p:txBody>
          <a:bodyPr/>
          <a:lstStyle/>
          <a:p>
            <a:fld id="{2182DC27-A019-44AC-9408-278810341A14}" type="slidenum">
              <a:rPr lang="en-IN" smtClean="0"/>
              <a:pPr/>
              <a:t>14</a:t>
            </a:fld>
            <a:endParaRPr lang="en-IN"/>
          </a:p>
        </p:txBody>
      </p:sp>
      <p:sp>
        <p:nvSpPr>
          <p:cNvPr id="15" name="TextBox 14">
            <a:extLst>
              <a:ext uri="{FF2B5EF4-FFF2-40B4-BE49-F238E27FC236}">
                <a16:creationId xmlns:a16="http://schemas.microsoft.com/office/drawing/2014/main" id="{84128199-C8A7-5D91-6404-D194AF952BAD}"/>
              </a:ext>
            </a:extLst>
          </p:cNvPr>
          <p:cNvSpPr txBox="1"/>
          <p:nvPr/>
        </p:nvSpPr>
        <p:spPr>
          <a:xfrm>
            <a:off x="4418073" y="5943600"/>
            <a:ext cx="4493344" cy="46166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Login page</a:t>
            </a:r>
            <a:endParaRPr lang="en-IN" sz="2400" b="1" dirty="0">
              <a:latin typeface="Times New Roman" panose="02020603050405020304" pitchFamily="18" charset="0"/>
              <a:cs typeface="Times New Roman" panose="02020603050405020304" pitchFamily="18" charset="0"/>
            </a:endParaRPr>
          </a:p>
        </p:txBody>
      </p:sp>
      <p:pic>
        <p:nvPicPr>
          <p:cNvPr id="7" name="Picture 6" descr="IMG-20230425-WA0005.jpg"/>
          <p:cNvPicPr>
            <a:picLocks noChangeAspect="1"/>
          </p:cNvPicPr>
          <p:nvPr/>
        </p:nvPicPr>
        <p:blipFill>
          <a:blip r:embed="rId2"/>
          <a:stretch>
            <a:fillRect/>
          </a:stretch>
        </p:blipFill>
        <p:spPr>
          <a:xfrm>
            <a:off x="2899954" y="1709602"/>
            <a:ext cx="6165669" cy="3468188"/>
          </a:xfrm>
          <a:prstGeom prst="rect">
            <a:avLst/>
          </a:prstGeom>
        </p:spPr>
      </p:pic>
    </p:spTree>
    <p:extLst>
      <p:ext uri="{BB962C8B-B14F-4D97-AF65-F5344CB8AC3E}">
        <p14:creationId xmlns:p14="http://schemas.microsoft.com/office/powerpoint/2010/main" val="426707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0D-9356-CA2C-60CD-D6499D1A03D1}"/>
              </a:ext>
            </a:extLst>
          </p:cNvPr>
          <p:cNvSpPr>
            <a:spLocks noGrp="1"/>
          </p:cNvSpPr>
          <p:nvPr>
            <p:ph type="title"/>
          </p:nvPr>
        </p:nvSpPr>
        <p:spPr>
          <a:xfrm>
            <a:off x="838200" y="345460"/>
            <a:ext cx="10515600" cy="549275"/>
          </a:xfrm>
        </p:spPr>
        <p:txBody>
          <a:bodyPr>
            <a:normAutofit/>
          </a:bodyPr>
          <a:lstStyle/>
          <a:p>
            <a:r>
              <a:rPr lang="en-IN"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0FB391-45F5-0E7B-8615-F33B885879DE}"/>
              </a:ext>
            </a:extLst>
          </p:cNvPr>
          <p:cNvSpPr>
            <a:spLocks noGrp="1"/>
          </p:cNvSpPr>
          <p:nvPr>
            <p:ph idx="1"/>
          </p:nvPr>
        </p:nvSpPr>
        <p:spPr>
          <a:xfrm>
            <a:off x="838200" y="914400"/>
            <a:ext cx="10515600" cy="5262563"/>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BA9CAA-7B6A-8394-7604-AF506E7616EF}"/>
              </a:ext>
            </a:extLst>
          </p:cNvPr>
          <p:cNvSpPr>
            <a:spLocks noGrp="1"/>
          </p:cNvSpPr>
          <p:nvPr>
            <p:ph type="sldNum" sz="quarter" idx="12"/>
          </p:nvPr>
        </p:nvSpPr>
        <p:spPr/>
        <p:txBody>
          <a:bodyPr/>
          <a:lstStyle/>
          <a:p>
            <a:fld id="{2182DC27-A019-44AC-9408-278810341A14}" type="slidenum">
              <a:rPr lang="en-IN" smtClean="0"/>
              <a:pPr/>
              <a:t>15</a:t>
            </a:fld>
            <a:endParaRPr lang="en-IN"/>
          </a:p>
        </p:txBody>
      </p:sp>
      <p:sp>
        <p:nvSpPr>
          <p:cNvPr id="15" name="TextBox 14">
            <a:extLst>
              <a:ext uri="{FF2B5EF4-FFF2-40B4-BE49-F238E27FC236}">
                <a16:creationId xmlns:a16="http://schemas.microsoft.com/office/drawing/2014/main" id="{84128199-C8A7-5D91-6404-D194AF952BAD}"/>
              </a:ext>
            </a:extLst>
          </p:cNvPr>
          <p:cNvSpPr txBox="1"/>
          <p:nvPr/>
        </p:nvSpPr>
        <p:spPr>
          <a:xfrm>
            <a:off x="4418073" y="5943600"/>
            <a:ext cx="4493344" cy="46166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First page</a:t>
            </a:r>
            <a:endParaRPr lang="en-IN" sz="2400" b="1" dirty="0">
              <a:latin typeface="Times New Roman" panose="02020603050405020304" pitchFamily="18" charset="0"/>
              <a:cs typeface="Times New Roman" panose="02020603050405020304" pitchFamily="18" charset="0"/>
            </a:endParaRPr>
          </a:p>
        </p:txBody>
      </p:sp>
      <p:pic>
        <p:nvPicPr>
          <p:cNvPr id="8" name="Picture 7" descr="IMG-20230425-WA0012.jpg"/>
          <p:cNvPicPr>
            <a:picLocks noChangeAspect="1"/>
          </p:cNvPicPr>
          <p:nvPr/>
        </p:nvPicPr>
        <p:blipFill>
          <a:blip r:embed="rId2"/>
          <a:stretch>
            <a:fillRect/>
          </a:stretch>
        </p:blipFill>
        <p:spPr>
          <a:xfrm>
            <a:off x="1658983" y="1000124"/>
            <a:ext cx="8834846" cy="4969601"/>
          </a:xfrm>
          <a:prstGeom prst="rect">
            <a:avLst/>
          </a:prstGeom>
        </p:spPr>
      </p:pic>
    </p:spTree>
    <p:extLst>
      <p:ext uri="{BB962C8B-B14F-4D97-AF65-F5344CB8AC3E}">
        <p14:creationId xmlns:p14="http://schemas.microsoft.com/office/powerpoint/2010/main" val="426707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0D-9356-CA2C-60CD-D6499D1A03D1}"/>
              </a:ext>
            </a:extLst>
          </p:cNvPr>
          <p:cNvSpPr>
            <a:spLocks noGrp="1"/>
          </p:cNvSpPr>
          <p:nvPr>
            <p:ph type="title"/>
          </p:nvPr>
        </p:nvSpPr>
        <p:spPr>
          <a:xfrm>
            <a:off x="838200" y="345460"/>
            <a:ext cx="10515600" cy="549275"/>
          </a:xfrm>
        </p:spPr>
        <p:txBody>
          <a:bodyPr>
            <a:normAutofit/>
          </a:bodyPr>
          <a:lstStyle/>
          <a:p>
            <a:r>
              <a:rPr lang="en-IN"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0FB391-45F5-0E7B-8615-F33B885879DE}"/>
              </a:ext>
            </a:extLst>
          </p:cNvPr>
          <p:cNvSpPr>
            <a:spLocks noGrp="1"/>
          </p:cNvSpPr>
          <p:nvPr>
            <p:ph idx="1"/>
          </p:nvPr>
        </p:nvSpPr>
        <p:spPr>
          <a:xfrm>
            <a:off x="838200" y="914400"/>
            <a:ext cx="10515600" cy="5262563"/>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BA9CAA-7B6A-8394-7604-AF506E7616EF}"/>
              </a:ext>
            </a:extLst>
          </p:cNvPr>
          <p:cNvSpPr>
            <a:spLocks noGrp="1"/>
          </p:cNvSpPr>
          <p:nvPr>
            <p:ph type="sldNum" sz="quarter" idx="12"/>
          </p:nvPr>
        </p:nvSpPr>
        <p:spPr/>
        <p:txBody>
          <a:bodyPr/>
          <a:lstStyle/>
          <a:p>
            <a:fld id="{2182DC27-A019-44AC-9408-278810341A14}" type="slidenum">
              <a:rPr lang="en-IN" smtClean="0"/>
              <a:pPr/>
              <a:t>16</a:t>
            </a:fld>
            <a:endParaRPr lang="en-IN"/>
          </a:p>
        </p:txBody>
      </p:sp>
      <p:sp>
        <p:nvSpPr>
          <p:cNvPr id="15" name="TextBox 14">
            <a:extLst>
              <a:ext uri="{FF2B5EF4-FFF2-40B4-BE49-F238E27FC236}">
                <a16:creationId xmlns:a16="http://schemas.microsoft.com/office/drawing/2014/main" id="{84128199-C8A7-5D91-6404-D194AF952BAD}"/>
              </a:ext>
            </a:extLst>
          </p:cNvPr>
          <p:cNvSpPr txBox="1"/>
          <p:nvPr/>
        </p:nvSpPr>
        <p:spPr>
          <a:xfrm>
            <a:off x="4418073" y="5943600"/>
            <a:ext cx="44933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pic>
        <p:nvPicPr>
          <p:cNvPr id="8" name="Picture 7" descr="IMG-20230425-WA0013.jpg"/>
          <p:cNvPicPr>
            <a:picLocks noChangeAspect="1"/>
          </p:cNvPicPr>
          <p:nvPr/>
        </p:nvPicPr>
        <p:blipFill>
          <a:blip r:embed="rId2"/>
          <a:stretch>
            <a:fillRect/>
          </a:stretch>
        </p:blipFill>
        <p:spPr>
          <a:xfrm>
            <a:off x="2011680" y="980531"/>
            <a:ext cx="8312330" cy="4675686"/>
          </a:xfrm>
          <a:prstGeom prst="rect">
            <a:avLst/>
          </a:prstGeom>
        </p:spPr>
      </p:pic>
    </p:spTree>
    <p:extLst>
      <p:ext uri="{BB962C8B-B14F-4D97-AF65-F5344CB8AC3E}">
        <p14:creationId xmlns:p14="http://schemas.microsoft.com/office/powerpoint/2010/main" val="426707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0D-9356-CA2C-60CD-D6499D1A03D1}"/>
              </a:ext>
            </a:extLst>
          </p:cNvPr>
          <p:cNvSpPr>
            <a:spLocks noGrp="1"/>
          </p:cNvSpPr>
          <p:nvPr>
            <p:ph type="title"/>
          </p:nvPr>
        </p:nvSpPr>
        <p:spPr>
          <a:xfrm>
            <a:off x="838200" y="345460"/>
            <a:ext cx="10515600" cy="549275"/>
          </a:xfrm>
        </p:spPr>
        <p:txBody>
          <a:bodyPr>
            <a:normAutofit/>
          </a:bodyPr>
          <a:lstStyle/>
          <a:p>
            <a:r>
              <a:rPr lang="en-IN"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0FB391-45F5-0E7B-8615-F33B885879DE}"/>
              </a:ext>
            </a:extLst>
          </p:cNvPr>
          <p:cNvSpPr>
            <a:spLocks noGrp="1"/>
          </p:cNvSpPr>
          <p:nvPr>
            <p:ph idx="1"/>
          </p:nvPr>
        </p:nvSpPr>
        <p:spPr>
          <a:xfrm>
            <a:off x="838200" y="914400"/>
            <a:ext cx="10515600" cy="5262563"/>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BA9CAA-7B6A-8394-7604-AF506E7616EF}"/>
              </a:ext>
            </a:extLst>
          </p:cNvPr>
          <p:cNvSpPr>
            <a:spLocks noGrp="1"/>
          </p:cNvSpPr>
          <p:nvPr>
            <p:ph type="sldNum" sz="quarter" idx="12"/>
          </p:nvPr>
        </p:nvSpPr>
        <p:spPr/>
        <p:txBody>
          <a:bodyPr/>
          <a:lstStyle/>
          <a:p>
            <a:fld id="{2182DC27-A019-44AC-9408-278810341A14}" type="slidenum">
              <a:rPr lang="en-IN" smtClean="0"/>
              <a:pPr/>
              <a:t>17</a:t>
            </a:fld>
            <a:endParaRPr lang="en-IN"/>
          </a:p>
        </p:txBody>
      </p:sp>
      <p:sp>
        <p:nvSpPr>
          <p:cNvPr id="15" name="TextBox 14">
            <a:extLst>
              <a:ext uri="{FF2B5EF4-FFF2-40B4-BE49-F238E27FC236}">
                <a16:creationId xmlns:a16="http://schemas.microsoft.com/office/drawing/2014/main" id="{84128199-C8A7-5D91-6404-D194AF952BAD}"/>
              </a:ext>
            </a:extLst>
          </p:cNvPr>
          <p:cNvSpPr txBox="1"/>
          <p:nvPr/>
        </p:nvSpPr>
        <p:spPr>
          <a:xfrm>
            <a:off x="4418073" y="5943600"/>
            <a:ext cx="44933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pic>
        <p:nvPicPr>
          <p:cNvPr id="8" name="Picture 7" descr="IMG-20230425-WA0008.jpg"/>
          <p:cNvPicPr>
            <a:picLocks noChangeAspect="1"/>
          </p:cNvPicPr>
          <p:nvPr/>
        </p:nvPicPr>
        <p:blipFill>
          <a:blip r:embed="rId2"/>
          <a:stretch>
            <a:fillRect/>
          </a:stretch>
        </p:blipFill>
        <p:spPr>
          <a:xfrm>
            <a:off x="2103120" y="1107076"/>
            <a:ext cx="8064136" cy="4536077"/>
          </a:xfrm>
          <a:prstGeom prst="rect">
            <a:avLst/>
          </a:prstGeom>
        </p:spPr>
      </p:pic>
    </p:spTree>
    <p:extLst>
      <p:ext uri="{BB962C8B-B14F-4D97-AF65-F5344CB8AC3E}">
        <p14:creationId xmlns:p14="http://schemas.microsoft.com/office/powerpoint/2010/main" val="426707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0D-9356-CA2C-60CD-D6499D1A03D1}"/>
              </a:ext>
            </a:extLst>
          </p:cNvPr>
          <p:cNvSpPr>
            <a:spLocks noGrp="1"/>
          </p:cNvSpPr>
          <p:nvPr>
            <p:ph type="title"/>
          </p:nvPr>
        </p:nvSpPr>
        <p:spPr>
          <a:xfrm>
            <a:off x="838200" y="345460"/>
            <a:ext cx="10515600" cy="549275"/>
          </a:xfrm>
        </p:spPr>
        <p:txBody>
          <a:bodyPr>
            <a:normAutofit/>
          </a:bodyPr>
          <a:lstStyle/>
          <a:p>
            <a:r>
              <a:rPr lang="en-IN"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0FB391-45F5-0E7B-8615-F33B885879DE}"/>
              </a:ext>
            </a:extLst>
          </p:cNvPr>
          <p:cNvSpPr>
            <a:spLocks noGrp="1"/>
          </p:cNvSpPr>
          <p:nvPr>
            <p:ph idx="1"/>
          </p:nvPr>
        </p:nvSpPr>
        <p:spPr>
          <a:xfrm>
            <a:off x="838200" y="914400"/>
            <a:ext cx="10515600" cy="5262563"/>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BA9CAA-7B6A-8394-7604-AF506E7616EF}"/>
              </a:ext>
            </a:extLst>
          </p:cNvPr>
          <p:cNvSpPr>
            <a:spLocks noGrp="1"/>
          </p:cNvSpPr>
          <p:nvPr>
            <p:ph type="sldNum" sz="quarter" idx="12"/>
          </p:nvPr>
        </p:nvSpPr>
        <p:spPr/>
        <p:txBody>
          <a:bodyPr/>
          <a:lstStyle/>
          <a:p>
            <a:fld id="{2182DC27-A019-44AC-9408-278810341A14}" type="slidenum">
              <a:rPr lang="en-IN" smtClean="0"/>
              <a:pPr/>
              <a:t>18</a:t>
            </a:fld>
            <a:endParaRPr lang="en-IN"/>
          </a:p>
        </p:txBody>
      </p:sp>
      <p:sp>
        <p:nvSpPr>
          <p:cNvPr id="15" name="TextBox 14">
            <a:extLst>
              <a:ext uri="{FF2B5EF4-FFF2-40B4-BE49-F238E27FC236}">
                <a16:creationId xmlns:a16="http://schemas.microsoft.com/office/drawing/2014/main" id="{84128199-C8A7-5D91-6404-D194AF952BAD}"/>
              </a:ext>
            </a:extLst>
          </p:cNvPr>
          <p:cNvSpPr txBox="1"/>
          <p:nvPr/>
        </p:nvSpPr>
        <p:spPr>
          <a:xfrm>
            <a:off x="4418073" y="5943600"/>
            <a:ext cx="44933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pic>
        <p:nvPicPr>
          <p:cNvPr id="8" name="Picture 7" descr="IMG-20230425-WA0009.jpg"/>
          <p:cNvPicPr>
            <a:picLocks noChangeAspect="1"/>
          </p:cNvPicPr>
          <p:nvPr/>
        </p:nvPicPr>
        <p:blipFill>
          <a:blip r:embed="rId2"/>
          <a:stretch>
            <a:fillRect/>
          </a:stretch>
        </p:blipFill>
        <p:spPr>
          <a:xfrm>
            <a:off x="2573383" y="1666332"/>
            <a:ext cx="7371805" cy="4146640"/>
          </a:xfrm>
          <a:prstGeom prst="rect">
            <a:avLst/>
          </a:prstGeom>
        </p:spPr>
      </p:pic>
    </p:spTree>
    <p:extLst>
      <p:ext uri="{BB962C8B-B14F-4D97-AF65-F5344CB8AC3E}">
        <p14:creationId xmlns:p14="http://schemas.microsoft.com/office/powerpoint/2010/main" val="426707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0D-9356-CA2C-60CD-D6499D1A03D1}"/>
              </a:ext>
            </a:extLst>
          </p:cNvPr>
          <p:cNvSpPr>
            <a:spLocks noGrp="1"/>
          </p:cNvSpPr>
          <p:nvPr>
            <p:ph type="title"/>
          </p:nvPr>
        </p:nvSpPr>
        <p:spPr>
          <a:xfrm>
            <a:off x="838200" y="345460"/>
            <a:ext cx="10515600" cy="549275"/>
          </a:xfrm>
        </p:spPr>
        <p:txBody>
          <a:bodyPr>
            <a:normAutofit/>
          </a:bodyPr>
          <a:lstStyle/>
          <a:p>
            <a:r>
              <a:rPr lang="en-IN" sz="2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B0FB391-45F5-0E7B-8615-F33B885879DE}"/>
              </a:ext>
            </a:extLst>
          </p:cNvPr>
          <p:cNvSpPr>
            <a:spLocks noGrp="1"/>
          </p:cNvSpPr>
          <p:nvPr>
            <p:ph idx="1"/>
          </p:nvPr>
        </p:nvSpPr>
        <p:spPr>
          <a:xfrm>
            <a:off x="838200" y="914400"/>
            <a:ext cx="10515600" cy="5262563"/>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BA9CAA-7B6A-8394-7604-AF506E7616EF}"/>
              </a:ext>
            </a:extLst>
          </p:cNvPr>
          <p:cNvSpPr>
            <a:spLocks noGrp="1"/>
          </p:cNvSpPr>
          <p:nvPr>
            <p:ph type="sldNum" sz="quarter" idx="12"/>
          </p:nvPr>
        </p:nvSpPr>
        <p:spPr/>
        <p:txBody>
          <a:bodyPr/>
          <a:lstStyle/>
          <a:p>
            <a:fld id="{2182DC27-A019-44AC-9408-278810341A14}" type="slidenum">
              <a:rPr lang="en-IN" smtClean="0"/>
              <a:pPr/>
              <a:t>19</a:t>
            </a:fld>
            <a:endParaRPr lang="en-IN"/>
          </a:p>
        </p:txBody>
      </p:sp>
      <p:sp>
        <p:nvSpPr>
          <p:cNvPr id="15" name="TextBox 14">
            <a:extLst>
              <a:ext uri="{FF2B5EF4-FFF2-40B4-BE49-F238E27FC236}">
                <a16:creationId xmlns:a16="http://schemas.microsoft.com/office/drawing/2014/main" id="{84128199-C8A7-5D91-6404-D194AF952BAD}"/>
              </a:ext>
            </a:extLst>
          </p:cNvPr>
          <p:cNvSpPr txBox="1"/>
          <p:nvPr/>
        </p:nvSpPr>
        <p:spPr>
          <a:xfrm>
            <a:off x="4418073" y="5943600"/>
            <a:ext cx="44933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Output</a:t>
            </a:r>
            <a:endParaRPr lang="en-IN" sz="2400" b="1" dirty="0">
              <a:latin typeface="Times New Roman" panose="02020603050405020304" pitchFamily="18" charset="0"/>
              <a:cs typeface="Times New Roman" panose="02020603050405020304" pitchFamily="18" charset="0"/>
            </a:endParaRPr>
          </a:p>
        </p:txBody>
      </p:sp>
      <p:pic>
        <p:nvPicPr>
          <p:cNvPr id="8" name="Picture 7" descr="IMG-20230425-WA0007.jpg"/>
          <p:cNvPicPr>
            <a:picLocks noChangeAspect="1"/>
          </p:cNvPicPr>
          <p:nvPr/>
        </p:nvPicPr>
        <p:blipFill>
          <a:blip r:embed="rId2"/>
          <a:stretch>
            <a:fillRect/>
          </a:stretch>
        </p:blipFill>
        <p:spPr>
          <a:xfrm>
            <a:off x="2751908" y="1502228"/>
            <a:ext cx="7245531" cy="4075611"/>
          </a:xfrm>
          <a:prstGeom prst="rect">
            <a:avLst/>
          </a:prstGeom>
        </p:spPr>
      </p:pic>
    </p:spTree>
    <p:extLst>
      <p:ext uri="{BB962C8B-B14F-4D97-AF65-F5344CB8AC3E}">
        <p14:creationId xmlns:p14="http://schemas.microsoft.com/office/powerpoint/2010/main" val="42670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E15E-3563-4409-B282-541F139A1F08}"/>
              </a:ext>
            </a:extLst>
          </p:cNvPr>
          <p:cNvSpPr>
            <a:spLocks noGrp="1"/>
          </p:cNvSpPr>
          <p:nvPr>
            <p:ph type="title"/>
          </p:nvPr>
        </p:nvSpPr>
        <p:spPr>
          <a:xfrm>
            <a:off x="621891" y="0"/>
            <a:ext cx="10515600" cy="82457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359ADF-86B2-4FEE-8B3C-A36F6166D8F5}"/>
              </a:ext>
            </a:extLst>
          </p:cNvPr>
          <p:cNvSpPr>
            <a:spLocks noGrp="1"/>
          </p:cNvSpPr>
          <p:nvPr>
            <p:ph idx="1"/>
          </p:nvPr>
        </p:nvSpPr>
        <p:spPr>
          <a:xfrm>
            <a:off x="309933" y="622799"/>
            <a:ext cx="10515600" cy="6912076"/>
          </a:xfrm>
        </p:spPr>
        <p:txBody>
          <a:bodyPr>
            <a:noAutofit/>
          </a:bodyPr>
          <a:lstStyle/>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PROBLEM STATEMENT</a:t>
            </a:r>
          </a:p>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LITERATURE SURVEY</a:t>
            </a:r>
          </a:p>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OBJECTIVES</a:t>
            </a:r>
          </a:p>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HARDWARE/SOFTWARE DESCRIPTION </a:t>
            </a:r>
            <a:endParaRPr lang="en-IN"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METHODOLOGY </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RESULTS</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BENEFITS/APPLICATION</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FUTURE SCOPE </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CONCLUSION</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REFERENCE</a:t>
            </a:r>
          </a:p>
        </p:txBody>
      </p:sp>
      <p:sp>
        <p:nvSpPr>
          <p:cNvPr id="6" name="Slide Number Placeholder 5">
            <a:extLst>
              <a:ext uri="{FF2B5EF4-FFF2-40B4-BE49-F238E27FC236}">
                <a16:creationId xmlns:a16="http://schemas.microsoft.com/office/drawing/2014/main" id="{76A0B5AA-C634-0907-8C5B-BA253EA7E880}"/>
              </a:ext>
            </a:extLst>
          </p:cNvPr>
          <p:cNvSpPr>
            <a:spLocks noGrp="1"/>
          </p:cNvSpPr>
          <p:nvPr>
            <p:ph type="sldNum" sz="quarter" idx="12"/>
          </p:nvPr>
        </p:nvSpPr>
        <p:spPr/>
        <p:txBody>
          <a:bodyPr/>
          <a:lstStyle/>
          <a:p>
            <a:fld id="{2182DC27-A019-44AC-9408-278810341A14}" type="slidenum">
              <a:rPr lang="en-IN" smtClean="0"/>
              <a:pPr/>
              <a:t>2</a:t>
            </a:fld>
            <a:endParaRPr lang="en-IN" dirty="0"/>
          </a:p>
        </p:txBody>
      </p:sp>
      <p:pic>
        <p:nvPicPr>
          <p:cNvPr id="9" name="Picture 8"/>
          <p:cNvPicPr>
            <a:picLocks noChangeAspect="1"/>
          </p:cNvPicPr>
          <p:nvPr/>
        </p:nvPicPr>
        <p:blipFill>
          <a:blip r:embed="rId2"/>
          <a:stretch>
            <a:fillRect/>
          </a:stretch>
        </p:blipFill>
        <p:spPr>
          <a:xfrm>
            <a:off x="6360339" y="841563"/>
            <a:ext cx="5672255" cy="5960289"/>
          </a:xfrm>
          <a:prstGeom prst="rect">
            <a:avLst/>
          </a:prstGeom>
        </p:spPr>
      </p:pic>
    </p:spTree>
    <p:extLst>
      <p:ext uri="{BB962C8B-B14F-4D97-AF65-F5344CB8AC3E}">
        <p14:creationId xmlns:p14="http://schemas.microsoft.com/office/powerpoint/2010/main" val="323517699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9B72-5251-211C-D4AE-E7B34449DDF6}"/>
              </a:ext>
            </a:extLst>
          </p:cNvPr>
          <p:cNvSpPr>
            <a:spLocks noGrp="1"/>
          </p:cNvSpPr>
          <p:nvPr>
            <p:ph type="title"/>
          </p:nvPr>
        </p:nvSpPr>
        <p:spPr>
          <a:xfrm>
            <a:off x="838200" y="365125"/>
            <a:ext cx="10515600" cy="608269"/>
          </a:xfrm>
        </p:spPr>
        <p:txBody>
          <a:bodyPr>
            <a:normAutofit/>
          </a:bodyPr>
          <a:lstStyle/>
          <a:p>
            <a:pPr algn="ctr"/>
            <a:r>
              <a:rPr lang="en-IN" sz="2800" b="1" dirty="0">
                <a:latin typeface="Times New Roman" panose="02020603050405020304" pitchFamily="18" charset="0"/>
                <a:cs typeface="Times New Roman" panose="02020603050405020304" pitchFamily="18" charset="0"/>
              </a:rPr>
              <a:t>BENEFITS/APPLICATION</a:t>
            </a:r>
          </a:p>
        </p:txBody>
      </p:sp>
      <p:sp>
        <p:nvSpPr>
          <p:cNvPr id="3" name="Content Placeholder 2">
            <a:extLst>
              <a:ext uri="{FF2B5EF4-FFF2-40B4-BE49-F238E27FC236}">
                <a16:creationId xmlns:a16="http://schemas.microsoft.com/office/drawing/2014/main" id="{7047EADE-8A4F-D605-9A60-02073359EAF9}"/>
              </a:ext>
            </a:extLst>
          </p:cNvPr>
          <p:cNvSpPr>
            <a:spLocks noGrp="1"/>
          </p:cNvSpPr>
          <p:nvPr>
            <p:ph idx="1"/>
          </p:nvPr>
        </p:nvSpPr>
        <p:spPr>
          <a:xfrm>
            <a:off x="838200" y="973394"/>
            <a:ext cx="10515600" cy="5203569"/>
          </a:xfrm>
        </p:spPr>
        <p:txBody>
          <a:bodyPr>
            <a:normAutofit fontScale="85000" lnSpcReduction="20000"/>
          </a:bodyPr>
          <a:lstStyle/>
          <a:p>
            <a:pPr lvl="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Intrusion Detection System (IDS) acts as a defensive tool to detect the security attacks on the web.</a:t>
            </a:r>
            <a:endParaRPr lang="en-IN"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network-based intrusion detection system (NIDS) detects malicious traffic on a network.</a:t>
            </a:r>
            <a:endParaRPr lang="en-IN"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can be used to help analyze the quantity and types of attacks. </a:t>
            </a:r>
          </a:p>
          <a:p>
            <a:pPr lvl="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Organizations can use this information to change their security systems or implement more effective controls. </a:t>
            </a:r>
          </a:p>
          <a:p>
            <a:pPr lvl="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intrusion detection system can also help companies identify bugs or problems with their network device configurations.</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3BE7D13-27F0-F36A-2A95-FB7E0670BD8A}"/>
              </a:ext>
            </a:extLst>
          </p:cNvPr>
          <p:cNvSpPr>
            <a:spLocks noGrp="1"/>
          </p:cNvSpPr>
          <p:nvPr>
            <p:ph type="sldNum" sz="quarter" idx="12"/>
          </p:nvPr>
        </p:nvSpPr>
        <p:spPr/>
        <p:txBody>
          <a:bodyPr/>
          <a:lstStyle/>
          <a:p>
            <a:fld id="{2182DC27-A019-44AC-9408-278810341A14}" type="slidenum">
              <a:rPr lang="en-IN" smtClean="0"/>
              <a:pPr/>
              <a:t>20</a:t>
            </a:fld>
            <a:endParaRPr lang="en-IN" dirty="0"/>
          </a:p>
        </p:txBody>
      </p:sp>
    </p:spTree>
    <p:extLst>
      <p:ext uri="{BB962C8B-B14F-4D97-AF65-F5344CB8AC3E}">
        <p14:creationId xmlns:p14="http://schemas.microsoft.com/office/powerpoint/2010/main" val="277483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13EF-D81C-909C-8C0E-F567A2CB8C70}"/>
              </a:ext>
            </a:extLst>
          </p:cNvPr>
          <p:cNvSpPr>
            <a:spLocks noGrp="1"/>
          </p:cNvSpPr>
          <p:nvPr>
            <p:ph type="title"/>
          </p:nvPr>
        </p:nvSpPr>
        <p:spPr>
          <a:xfrm>
            <a:off x="838200" y="365125"/>
            <a:ext cx="10515600" cy="785249"/>
          </a:xfrm>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DBAD5C9-DF83-E6C2-1C1E-B7C5B938FD30}"/>
              </a:ext>
            </a:extLst>
          </p:cNvPr>
          <p:cNvSpPr>
            <a:spLocks noGrp="1"/>
          </p:cNvSpPr>
          <p:nvPr>
            <p:ph idx="1"/>
          </p:nvPr>
        </p:nvSpPr>
        <p:spPr>
          <a:xfrm>
            <a:off x="838200" y="1376516"/>
            <a:ext cx="10515600" cy="4800447"/>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we detecting all the attacks .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one is useful until human uses the system.</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Advances in data correlation and alert correlation methods.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can also be extended using for business security.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Better algorithms can be developed to increase efficiency and quality of results.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DE3518-250F-65F0-1E80-69A64951D051}"/>
              </a:ext>
            </a:extLst>
          </p:cNvPr>
          <p:cNvSpPr>
            <a:spLocks noGrp="1"/>
          </p:cNvSpPr>
          <p:nvPr>
            <p:ph type="sldNum" sz="quarter" idx="12"/>
          </p:nvPr>
        </p:nvSpPr>
        <p:spPr/>
        <p:txBody>
          <a:bodyPr/>
          <a:lstStyle/>
          <a:p>
            <a:fld id="{2182DC27-A019-44AC-9408-278810341A14}" type="slidenum">
              <a:rPr lang="en-IN" smtClean="0"/>
              <a:pPr/>
              <a:t>21</a:t>
            </a:fld>
            <a:endParaRPr lang="en-IN" dirty="0"/>
          </a:p>
        </p:txBody>
      </p:sp>
    </p:spTree>
    <p:extLst>
      <p:ext uri="{BB962C8B-B14F-4D97-AF65-F5344CB8AC3E}">
        <p14:creationId xmlns:p14="http://schemas.microsoft.com/office/powerpoint/2010/main" val="160057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E069-31A0-004E-B39F-B9379A2B45D6}"/>
              </a:ext>
            </a:extLst>
          </p:cNvPr>
          <p:cNvSpPr>
            <a:spLocks noGrp="1"/>
          </p:cNvSpPr>
          <p:nvPr>
            <p:ph type="title"/>
          </p:nvPr>
        </p:nvSpPr>
        <p:spPr>
          <a:xfrm>
            <a:off x="838200" y="328864"/>
            <a:ext cx="10515600" cy="681790"/>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AB3CD87-B0B9-E912-C486-51FCBDA9CC42}"/>
              </a:ext>
            </a:extLst>
          </p:cNvPr>
          <p:cNvSpPr>
            <a:spLocks noGrp="1"/>
          </p:cNvSpPr>
          <p:nvPr>
            <p:ph idx="1"/>
          </p:nvPr>
        </p:nvSpPr>
        <p:spPr>
          <a:xfrm>
            <a:off x="838200" y="890338"/>
            <a:ext cx="10515600" cy="5967662"/>
          </a:xfrm>
        </p:spPr>
        <p:txBody>
          <a:bodyPr>
            <a:noAutofit/>
          </a:bodyPr>
          <a:lstStyle/>
          <a:p>
            <a:pPr marL="457200" lvl="1"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Intrusion detection system are essential for today security corporate world and for network users. The technique of anomaly detection and misuse detection are challenges to overcome. In this project train machine based on algorithms and features of  various datasets. The experimental results using the dataset demonstrates the effectiveness of approaches like attacks are DoS,Probs U2R,L2R attacks of detection precision and detection stability.</a:t>
            </a:r>
          </a:p>
        </p:txBody>
      </p:sp>
      <p:sp>
        <p:nvSpPr>
          <p:cNvPr id="4" name="Slide Number Placeholder 3">
            <a:extLst>
              <a:ext uri="{FF2B5EF4-FFF2-40B4-BE49-F238E27FC236}">
                <a16:creationId xmlns:a16="http://schemas.microsoft.com/office/drawing/2014/main" id="{0C2AF58B-9815-417D-A793-86F6F2E1F3BC}"/>
              </a:ext>
            </a:extLst>
          </p:cNvPr>
          <p:cNvSpPr>
            <a:spLocks noGrp="1"/>
          </p:cNvSpPr>
          <p:nvPr>
            <p:ph type="sldNum" sz="quarter" idx="12"/>
          </p:nvPr>
        </p:nvSpPr>
        <p:spPr/>
        <p:txBody>
          <a:bodyPr/>
          <a:lstStyle/>
          <a:p>
            <a:fld id="{2182DC27-A019-44AC-9408-278810341A14}" type="slidenum">
              <a:rPr lang="en-IN" smtClean="0"/>
              <a:pPr/>
              <a:t>22</a:t>
            </a:fld>
            <a:endParaRPr lang="en-IN" dirty="0"/>
          </a:p>
        </p:txBody>
      </p:sp>
    </p:spTree>
    <p:extLst>
      <p:ext uri="{BB962C8B-B14F-4D97-AF65-F5344CB8AC3E}">
        <p14:creationId xmlns:p14="http://schemas.microsoft.com/office/powerpoint/2010/main" val="2900560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A665-337E-275F-27E9-F449284CE13C}"/>
              </a:ext>
            </a:extLst>
          </p:cNvPr>
          <p:cNvSpPr>
            <a:spLocks noGrp="1"/>
          </p:cNvSpPr>
          <p:nvPr>
            <p:ph type="title"/>
          </p:nvPr>
        </p:nvSpPr>
        <p:spPr>
          <a:xfrm>
            <a:off x="838200" y="365126"/>
            <a:ext cx="10515600" cy="824404"/>
          </a:xfrm>
        </p:spPr>
        <p:txBody>
          <a:bodyPr>
            <a:normAutofit/>
          </a:bodyPr>
          <a:lstStyle/>
          <a:p>
            <a:pPr algn="ctr"/>
            <a:r>
              <a:rPr lang="en-IN"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5D83809-F95F-FFF1-AF6C-5F494262FEE4}"/>
              </a:ext>
            </a:extLst>
          </p:cNvPr>
          <p:cNvSpPr>
            <a:spLocks noGrp="1"/>
          </p:cNvSpPr>
          <p:nvPr>
            <p:ph idx="1"/>
          </p:nvPr>
        </p:nvSpPr>
        <p:spPr>
          <a:xfrm>
            <a:off x="838200" y="987228"/>
            <a:ext cx="10660582" cy="5632057"/>
          </a:xfrm>
        </p:spPr>
        <p:txBody>
          <a:bodyPr>
            <a:noAutofit/>
          </a:bodyPr>
          <a:lstStyle/>
          <a:p>
            <a:pPr marL="0" indent="0">
              <a:buNone/>
            </a:pPr>
            <a:r>
              <a:rPr lang="en-US" sz="1800" dirty="0">
                <a:latin typeface="Times New Roman" pitchFamily="18" charset="0"/>
                <a:cs typeface="Times New Roman" pitchFamily="18" charset="0"/>
              </a:rPr>
              <a:t>[1] </a:t>
            </a:r>
            <a:r>
              <a:rPr lang="en-IN" sz="1800" dirty="0">
                <a:latin typeface="Times New Roman" pitchFamily="18" charset="0"/>
                <a:cs typeface="Times New Roman" pitchFamily="18" charset="0"/>
              </a:rPr>
              <a:t>Wen-Hui Lin, Hsiao-Chung Lin, Ping Wang, Bao-Hua Wu, </a:t>
            </a:r>
            <a:r>
              <a:rPr lang="en-IN" sz="1800" dirty="0" err="1">
                <a:latin typeface="Times New Roman" pitchFamily="18" charset="0"/>
                <a:cs typeface="Times New Roman" pitchFamily="18" charset="0"/>
              </a:rPr>
              <a:t>Jeng</a:t>
            </a:r>
            <a:r>
              <a:rPr lang="en-IN" sz="1800" dirty="0">
                <a:latin typeface="Times New Roman" pitchFamily="18" charset="0"/>
                <a:cs typeface="Times New Roman" pitchFamily="18" charset="0"/>
              </a:rPr>
              <a:t>-Ying Tsai</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Using Convolutional Neural Networks to Network Intrusion Detection for Cyber Threats”, IEEE ICASI 2018.</a:t>
            </a:r>
          </a:p>
          <a:p>
            <a:pPr marL="0" indent="0">
              <a:buNone/>
            </a:pPr>
            <a:r>
              <a:rPr lang="en-IN" sz="1800" dirty="0">
                <a:latin typeface="Times New Roman" pitchFamily="18" charset="0"/>
                <a:cs typeface="Times New Roman" pitchFamily="18" charset="0"/>
              </a:rPr>
              <a:t>[2] </a:t>
            </a:r>
            <a:r>
              <a:rPr lang="en-IN" sz="1800" dirty="0" err="1">
                <a:latin typeface="Times New Roman" pitchFamily="18" charset="0"/>
                <a:cs typeface="Times New Roman" pitchFamily="18" charset="0"/>
              </a:rPr>
              <a:t>Sheraz</a:t>
            </a:r>
            <a:r>
              <a:rPr lang="en-IN" sz="1800" dirty="0">
                <a:latin typeface="Times New Roman" pitchFamily="18" charset="0"/>
                <a:cs typeface="Times New Roman" pitchFamily="18" charset="0"/>
              </a:rPr>
              <a:t> Naseer, and Yasir Saleem, “Enhanced Network Intrusion Detection using Deep Convolutional Neural Networks”, VOL. 12, NO. 10, Oct. 2018</a:t>
            </a:r>
          </a:p>
          <a:p>
            <a:pPr marL="0" indent="0">
              <a:buNone/>
            </a:pPr>
            <a:r>
              <a:rPr lang="en-IN" sz="1800" dirty="0">
                <a:latin typeface="Times New Roman" pitchFamily="18" charset="0"/>
                <a:cs typeface="Times New Roman" pitchFamily="18" charset="0"/>
              </a:rPr>
              <a:t>[3]r. u. khan, x. </a:t>
            </a:r>
            <a:r>
              <a:rPr lang="en-IN" sz="1800" dirty="0" err="1">
                <a:latin typeface="Times New Roman" pitchFamily="18" charset="0"/>
                <a:cs typeface="Times New Roman" pitchFamily="18" charset="0"/>
              </a:rPr>
              <a:t>zhang</a:t>
            </a:r>
            <a:r>
              <a:rPr lang="en-IN" sz="1800" dirty="0">
                <a:latin typeface="Times New Roman" pitchFamily="18" charset="0"/>
                <a:cs typeface="Times New Roman" pitchFamily="18" charset="0"/>
              </a:rPr>
              <a:t> et r. </a:t>
            </a:r>
            <a:r>
              <a:rPr lang="en-IN" sz="1800" dirty="0" err="1">
                <a:latin typeface="Times New Roman" pitchFamily="18" charset="0"/>
                <a:cs typeface="Times New Roman" pitchFamily="18" charset="0"/>
              </a:rPr>
              <a:t>kumar</a:t>
            </a:r>
            <a:r>
              <a:rPr lang="en-IN" sz="1800" dirty="0">
                <a:latin typeface="Times New Roman" pitchFamily="18" charset="0"/>
                <a:cs typeface="Times New Roman" pitchFamily="18" charset="0"/>
              </a:rPr>
              <a:t>, “Analysis of </a:t>
            </a:r>
            <a:r>
              <a:rPr lang="en-IN" sz="1800" dirty="0" err="1">
                <a:latin typeface="Times New Roman" pitchFamily="18" charset="0"/>
                <a:cs typeface="Times New Roman" pitchFamily="18" charset="0"/>
              </a:rPr>
              <a:t>resnet</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googlenet</a:t>
            </a:r>
            <a:r>
              <a:rPr lang="en-IN" sz="1800" dirty="0">
                <a:latin typeface="Times New Roman" pitchFamily="18" charset="0"/>
                <a:cs typeface="Times New Roman" pitchFamily="18" charset="0"/>
              </a:rPr>
              <a:t> models for malware detection, </a:t>
            </a:r>
            <a:r>
              <a:rPr lang="en-IN" sz="1800" i="1" dirty="0">
                <a:latin typeface="Times New Roman" pitchFamily="18" charset="0"/>
                <a:cs typeface="Times New Roman" pitchFamily="18" charset="0"/>
              </a:rPr>
              <a:t>Journal of Computer Virology and Hacking </a:t>
            </a:r>
            <a:r>
              <a:rPr lang="en-IN" sz="1800" i="1" dirty="0" err="1">
                <a:latin typeface="Times New Roman" pitchFamily="18" charset="0"/>
                <a:cs typeface="Times New Roman" pitchFamily="18" charset="0"/>
              </a:rPr>
              <a:t>Techniques</a:t>
            </a:r>
            <a:r>
              <a:rPr lang="en-IN" sz="1800" dirty="0" err="1">
                <a:latin typeface="Times New Roman" pitchFamily="18" charset="0"/>
                <a:cs typeface="Times New Roman" pitchFamily="18" charset="0"/>
              </a:rPr>
              <a:t>,”AUG</a:t>
            </a:r>
            <a:r>
              <a:rPr lang="en-IN" sz="1800" dirty="0">
                <a:latin typeface="Times New Roman" pitchFamily="18" charset="0"/>
                <a:cs typeface="Times New Roman" pitchFamily="18" charset="0"/>
              </a:rPr>
              <a:t> 2018.</a:t>
            </a:r>
          </a:p>
          <a:p>
            <a:pPr marL="0" indent="0">
              <a:buNone/>
            </a:pPr>
            <a:r>
              <a:rPr lang="en-IN" sz="1800" dirty="0">
                <a:latin typeface="Times New Roman" pitchFamily="18" charset="0"/>
                <a:cs typeface="Times New Roman" pitchFamily="18" charset="0"/>
              </a:rPr>
              <a:t>[4] r. u. khan, x. </a:t>
            </a:r>
            <a:r>
              <a:rPr lang="en-IN" sz="1800" dirty="0" err="1">
                <a:latin typeface="Times New Roman" pitchFamily="18" charset="0"/>
                <a:cs typeface="Times New Roman" pitchFamily="18" charset="0"/>
              </a:rPr>
              <a:t>zhang</a:t>
            </a:r>
            <a:r>
              <a:rPr lang="en-IN" sz="1800" dirty="0">
                <a:latin typeface="Times New Roman" pitchFamily="18" charset="0"/>
                <a:cs typeface="Times New Roman" pitchFamily="18" charset="0"/>
              </a:rPr>
              <a:t>, r. </a:t>
            </a:r>
            <a:r>
              <a:rPr lang="en-IN" sz="1800" dirty="0" err="1">
                <a:latin typeface="Times New Roman" pitchFamily="18" charset="0"/>
                <a:cs typeface="Times New Roman" pitchFamily="18" charset="0"/>
              </a:rPr>
              <a:t>kumar</a:t>
            </a:r>
            <a:r>
              <a:rPr lang="en-IN" sz="1800" dirty="0">
                <a:latin typeface="Times New Roman" pitchFamily="18" charset="0"/>
                <a:cs typeface="Times New Roman" pitchFamily="18" charset="0"/>
              </a:rPr>
              <a:t> et e. o. </a:t>
            </a:r>
            <a:r>
              <a:rPr lang="en-IN" sz="1800" dirty="0" err="1">
                <a:latin typeface="Times New Roman" pitchFamily="18" charset="0"/>
                <a:cs typeface="Times New Roman" pitchFamily="18" charset="0"/>
              </a:rPr>
              <a:t>aboagye</a:t>
            </a:r>
            <a:r>
              <a:rPr lang="en-IN" sz="1800" dirty="0">
                <a:latin typeface="Times New Roman" pitchFamily="18" charset="0"/>
                <a:cs typeface="Times New Roman" pitchFamily="18" charset="0"/>
              </a:rPr>
              <a:t>, “Evaluating the performance of </a:t>
            </a:r>
            <a:r>
              <a:rPr lang="en-IN" sz="1800" dirty="0" err="1">
                <a:latin typeface="Times New Roman" pitchFamily="18" charset="0"/>
                <a:cs typeface="Times New Roman" pitchFamily="18" charset="0"/>
              </a:rPr>
              <a:t>resnet</a:t>
            </a:r>
            <a:r>
              <a:rPr lang="en-IN" sz="1800" dirty="0">
                <a:latin typeface="Times New Roman" pitchFamily="18" charset="0"/>
                <a:cs typeface="Times New Roman" pitchFamily="18" charset="0"/>
              </a:rPr>
              <a:t> model based on image recognition,” </a:t>
            </a:r>
            <a:r>
              <a:rPr lang="en-IN" sz="1800" i="1" dirty="0">
                <a:latin typeface="Times New Roman" pitchFamily="18" charset="0"/>
                <a:cs typeface="Times New Roman" pitchFamily="18" charset="0"/>
              </a:rPr>
              <a:t>in Proceedings of the 2018 International Conference on Computing and Artificial Intelligence</a:t>
            </a:r>
            <a:r>
              <a:rPr lang="en-IN" sz="1800" dirty="0">
                <a:latin typeface="Times New Roman" pitchFamily="18" charset="0"/>
                <a:cs typeface="Times New Roman" pitchFamily="18" charset="0"/>
              </a:rPr>
              <a:t>, ICCAI 2018, (NEW YORK, NY, USA), P. 86–90, ACM, 2018. </a:t>
            </a:r>
          </a:p>
          <a:p>
            <a:pPr marL="0" indent="0">
              <a:buNone/>
            </a:pPr>
            <a:r>
              <a:rPr lang="en-IN" sz="1800" dirty="0">
                <a:latin typeface="Times New Roman" pitchFamily="18" charset="0"/>
                <a:cs typeface="Times New Roman" pitchFamily="18" charset="0"/>
              </a:rPr>
              <a:t>[5] r. </a:t>
            </a:r>
            <a:r>
              <a:rPr lang="en-IN" sz="1800" dirty="0" err="1">
                <a:latin typeface="Times New Roman" pitchFamily="18" charset="0"/>
                <a:cs typeface="Times New Roman" pitchFamily="18" charset="0"/>
              </a:rPr>
              <a:t>kumar</a:t>
            </a:r>
            <a:r>
              <a:rPr lang="en-IN" sz="1800" dirty="0">
                <a:latin typeface="Times New Roman" pitchFamily="18" charset="0"/>
                <a:cs typeface="Times New Roman" pitchFamily="18" charset="0"/>
              </a:rPr>
              <a:t>, z. </a:t>
            </a:r>
            <a:r>
              <a:rPr lang="en-IN" sz="1800" dirty="0" err="1">
                <a:latin typeface="Times New Roman" pitchFamily="18" charset="0"/>
                <a:cs typeface="Times New Roman" pitchFamily="18" charset="0"/>
              </a:rPr>
              <a:t>xiaosong</a:t>
            </a:r>
            <a:r>
              <a:rPr lang="en-IN" sz="1800" dirty="0">
                <a:latin typeface="Times New Roman" pitchFamily="18" charset="0"/>
                <a:cs typeface="Times New Roman" pitchFamily="18" charset="0"/>
              </a:rPr>
              <a:t>, r. u. khan,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ahad</a:t>
            </a:r>
            <a:r>
              <a:rPr lang="en-IN" sz="1800" dirty="0">
                <a:latin typeface="Times New Roman" pitchFamily="18" charset="0"/>
                <a:cs typeface="Times New Roman" pitchFamily="18" charset="0"/>
              </a:rPr>
              <a:t> et j. </a:t>
            </a:r>
            <a:r>
              <a:rPr lang="en-IN" sz="1800" dirty="0" err="1">
                <a:latin typeface="Times New Roman" pitchFamily="18" charset="0"/>
                <a:cs typeface="Times New Roman" pitchFamily="18" charset="0"/>
              </a:rPr>
              <a:t>kumar</a:t>
            </a:r>
            <a:r>
              <a:rPr lang="en-IN" sz="1800" dirty="0">
                <a:latin typeface="Times New Roman" pitchFamily="18" charset="0"/>
                <a:cs typeface="Times New Roman" pitchFamily="18" charset="0"/>
              </a:rPr>
              <a:t>, “Malicious code detection based on image processing using deep learning,” </a:t>
            </a:r>
            <a:r>
              <a:rPr lang="en-IN" sz="1800" i="1" dirty="0">
                <a:latin typeface="Times New Roman" pitchFamily="18" charset="0"/>
                <a:cs typeface="Times New Roman" pitchFamily="18" charset="0"/>
              </a:rPr>
              <a:t>in Proceedings of the 2018 International Conference on Computing and Artificial Intelligence</a:t>
            </a:r>
            <a:r>
              <a:rPr lang="en-IN" sz="1800" dirty="0">
                <a:latin typeface="Times New Roman" pitchFamily="18" charset="0"/>
                <a:cs typeface="Times New Roman" pitchFamily="18" charset="0"/>
              </a:rPr>
              <a:t>, ICCAI 2018, (NEW YORK, NY, USA), P. 81–85, ACM, 2018. </a:t>
            </a:r>
          </a:p>
          <a:p>
            <a:pPr marL="0" indent="0">
              <a:buNone/>
            </a:pPr>
            <a:r>
              <a:rPr lang="en-IN" sz="1800" dirty="0">
                <a:latin typeface="Times New Roman" pitchFamily="18" charset="0"/>
                <a:cs typeface="Times New Roman" pitchFamily="18" charset="0"/>
              </a:rPr>
              <a:t>[6] m. g. </a:t>
            </a:r>
            <a:r>
              <a:rPr lang="en-IN" sz="1800" dirty="0" err="1">
                <a:latin typeface="Times New Roman" pitchFamily="18" charset="0"/>
                <a:cs typeface="Times New Roman" pitchFamily="18" charset="0"/>
              </a:rPr>
              <a:t>raman</a:t>
            </a:r>
            <a:r>
              <a:rPr lang="en-IN" sz="1800" dirty="0">
                <a:latin typeface="Times New Roman" pitchFamily="18" charset="0"/>
                <a:cs typeface="Times New Roman" pitchFamily="18" charset="0"/>
              </a:rPr>
              <a:t>, n. </a:t>
            </a:r>
            <a:r>
              <a:rPr lang="en-IN" sz="1800" dirty="0" err="1">
                <a:latin typeface="Times New Roman" pitchFamily="18" charset="0"/>
                <a:cs typeface="Times New Roman" pitchFamily="18" charset="0"/>
              </a:rPr>
              <a:t>somu</a:t>
            </a:r>
            <a:r>
              <a:rPr lang="en-IN" sz="1800" dirty="0">
                <a:latin typeface="Times New Roman" pitchFamily="18" charset="0"/>
                <a:cs typeface="Times New Roman" pitchFamily="18" charset="0"/>
              </a:rPr>
              <a:t>, k. </a:t>
            </a:r>
            <a:r>
              <a:rPr lang="en-IN" sz="1800" dirty="0" err="1">
                <a:latin typeface="Times New Roman" pitchFamily="18" charset="0"/>
                <a:cs typeface="Times New Roman" pitchFamily="18" charset="0"/>
              </a:rPr>
              <a:t>kirthivasan</a:t>
            </a:r>
            <a:r>
              <a:rPr lang="en-IN" sz="1800" dirty="0">
                <a:latin typeface="Times New Roman" pitchFamily="18" charset="0"/>
                <a:cs typeface="Times New Roman" pitchFamily="18" charset="0"/>
              </a:rPr>
              <a:t> et v. s. </a:t>
            </a:r>
            <a:r>
              <a:rPr lang="en-IN" sz="1800" dirty="0" err="1">
                <a:latin typeface="Times New Roman" pitchFamily="18" charset="0"/>
                <a:cs typeface="Times New Roman" pitchFamily="18" charset="0"/>
              </a:rPr>
              <a:t>sriram</a:t>
            </a:r>
            <a:r>
              <a:rPr lang="en-IN" sz="1800" dirty="0">
                <a:latin typeface="Times New Roman" pitchFamily="18" charset="0"/>
                <a:cs typeface="Times New Roman" pitchFamily="18" charset="0"/>
              </a:rPr>
              <a:t>, “A hypergraph and arithmetic residue-based probabilistic neural network for classification in intrusion detection systems”, </a:t>
            </a:r>
            <a:r>
              <a:rPr lang="en-IN" sz="1800" i="1" dirty="0">
                <a:latin typeface="Times New Roman" pitchFamily="18" charset="0"/>
                <a:cs typeface="Times New Roman" pitchFamily="18" charset="0"/>
              </a:rPr>
              <a:t>Neural Networks</a:t>
            </a:r>
            <a:r>
              <a:rPr lang="en-IN" sz="1800" dirty="0">
                <a:latin typeface="Times New Roman" pitchFamily="18" charset="0"/>
                <a:cs typeface="Times New Roman" pitchFamily="18" charset="0"/>
              </a:rPr>
              <a:t>, VOL. 92, P. 89–97, 2017. </a:t>
            </a:r>
          </a:p>
          <a:p>
            <a:pPr marL="0" indent="0">
              <a:buNone/>
            </a:pPr>
            <a:r>
              <a:rPr lang="en-IN" sz="1800" dirty="0">
                <a:latin typeface="Times New Roman" pitchFamily="18" charset="0"/>
                <a:cs typeface="Times New Roman" pitchFamily="18" charset="0"/>
              </a:rPr>
              <a:t>[7] s. </a:t>
            </a:r>
            <a:r>
              <a:rPr lang="en-IN" sz="1800" dirty="0" err="1">
                <a:latin typeface="Times New Roman" pitchFamily="18" charset="0"/>
                <a:cs typeface="Times New Roman" pitchFamily="18" charset="0"/>
              </a:rPr>
              <a:t>venticinque</a:t>
            </a:r>
            <a:r>
              <a:rPr lang="en-IN" sz="1800" dirty="0">
                <a:latin typeface="Times New Roman" pitchFamily="18" charset="0"/>
                <a:cs typeface="Times New Roman" pitchFamily="18" charset="0"/>
              </a:rPr>
              <a:t> et a. </a:t>
            </a:r>
            <a:r>
              <a:rPr lang="en-IN" sz="1800" dirty="0" err="1">
                <a:latin typeface="Times New Roman" pitchFamily="18" charset="0"/>
                <a:cs typeface="Times New Roman" pitchFamily="18" charset="0"/>
              </a:rPr>
              <a:t>amato</a:t>
            </a:r>
            <a:r>
              <a:rPr lang="en-IN" sz="1800" dirty="0">
                <a:latin typeface="Times New Roman" pitchFamily="18" charset="0"/>
                <a:cs typeface="Times New Roman" pitchFamily="18" charset="0"/>
              </a:rPr>
              <a:t>, “Smart sensor and big data security and resilience, </a:t>
            </a:r>
            <a:r>
              <a:rPr lang="en-IN" sz="1800" i="1" dirty="0">
                <a:latin typeface="Times New Roman" pitchFamily="18" charset="0"/>
                <a:cs typeface="Times New Roman" pitchFamily="18" charset="0"/>
              </a:rPr>
              <a:t>in Security and Resilience in Intelligent Data- Centric Systems and Communication Networks</a:t>
            </a:r>
            <a:r>
              <a:rPr lang="en-IN" sz="1800" dirty="0">
                <a:latin typeface="Times New Roman" pitchFamily="18" charset="0"/>
                <a:cs typeface="Times New Roman" pitchFamily="18" charset="0"/>
              </a:rPr>
              <a:t>,” P. 123–141, ELSEVIER, 2018. </a:t>
            </a:r>
          </a:p>
          <a:p>
            <a:pPr marL="0" indent="0">
              <a:buNone/>
            </a:pPr>
            <a:r>
              <a:rPr lang="en-IN" sz="1800" dirty="0">
                <a:latin typeface="Times New Roman" pitchFamily="18" charset="0"/>
                <a:cs typeface="Times New Roman" pitchFamily="18" charset="0"/>
              </a:rPr>
              <a:t>[8] s. m. h. </a:t>
            </a:r>
            <a:r>
              <a:rPr lang="en-IN" sz="1800" dirty="0" err="1">
                <a:latin typeface="Times New Roman" pitchFamily="18" charset="0"/>
                <a:cs typeface="Times New Roman" pitchFamily="18" charset="0"/>
              </a:rPr>
              <a:t>bamakan</a:t>
            </a:r>
            <a:r>
              <a:rPr lang="en-IN" sz="1800" dirty="0">
                <a:latin typeface="Times New Roman" pitchFamily="18" charset="0"/>
                <a:cs typeface="Times New Roman" pitchFamily="18" charset="0"/>
              </a:rPr>
              <a:t>, h. wang et y. </a:t>
            </a:r>
            <a:r>
              <a:rPr lang="en-IN" sz="1800" dirty="0" err="1">
                <a:latin typeface="Times New Roman" pitchFamily="18" charset="0"/>
                <a:cs typeface="Times New Roman" pitchFamily="18" charset="0"/>
              </a:rPr>
              <a:t>shi</a:t>
            </a:r>
            <a:r>
              <a:rPr lang="en-IN" sz="1800" dirty="0">
                <a:latin typeface="Times New Roman" pitchFamily="18" charset="0"/>
                <a:cs typeface="Times New Roman" pitchFamily="18" charset="0"/>
              </a:rPr>
              <a:t>, “Ramp loss k- support vector classification-regression; a robust and sparse multi-class approach to the intrusion detection problem”, </a:t>
            </a:r>
            <a:r>
              <a:rPr lang="en-IN" sz="1800" i="1" dirty="0">
                <a:latin typeface="Times New Roman" pitchFamily="18" charset="0"/>
                <a:cs typeface="Times New Roman" pitchFamily="18" charset="0"/>
              </a:rPr>
              <a:t>Knowledge-Based Systems</a:t>
            </a:r>
            <a:r>
              <a:rPr lang="en-IN" sz="1800" dirty="0">
                <a:latin typeface="Times New Roman" pitchFamily="18" charset="0"/>
                <a:cs typeface="Times New Roman" pitchFamily="18" charset="0"/>
              </a:rPr>
              <a:t>, VOL. 126, P. 113–126, 2017. </a:t>
            </a:r>
          </a:p>
        </p:txBody>
      </p:sp>
      <p:sp>
        <p:nvSpPr>
          <p:cNvPr id="4" name="Slide Number Placeholder 3">
            <a:extLst>
              <a:ext uri="{FF2B5EF4-FFF2-40B4-BE49-F238E27FC236}">
                <a16:creationId xmlns:a16="http://schemas.microsoft.com/office/drawing/2014/main" id="{17E58881-7B5D-E265-E6CA-548D2CB0279F}"/>
              </a:ext>
            </a:extLst>
          </p:cNvPr>
          <p:cNvSpPr>
            <a:spLocks noGrp="1"/>
          </p:cNvSpPr>
          <p:nvPr>
            <p:ph type="sldNum" sz="quarter" idx="12"/>
          </p:nvPr>
        </p:nvSpPr>
        <p:spPr>
          <a:xfrm>
            <a:off x="8610600" y="6376015"/>
            <a:ext cx="2743200" cy="365125"/>
          </a:xfrm>
        </p:spPr>
        <p:txBody>
          <a:bodyPr/>
          <a:lstStyle/>
          <a:p>
            <a:fld id="{2182DC27-A019-44AC-9408-278810341A14}" type="slidenum">
              <a:rPr lang="en-IN" smtClean="0"/>
              <a:pPr/>
              <a:t>23</a:t>
            </a:fld>
            <a:endParaRPr lang="en-IN"/>
          </a:p>
        </p:txBody>
      </p:sp>
    </p:spTree>
    <p:extLst>
      <p:ext uri="{BB962C8B-B14F-4D97-AF65-F5344CB8AC3E}">
        <p14:creationId xmlns:p14="http://schemas.microsoft.com/office/powerpoint/2010/main" val="202870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79494-A076-6043-DA19-3A3537D89FC5}"/>
              </a:ext>
            </a:extLst>
          </p:cNvPr>
          <p:cNvSpPr>
            <a:spLocks noGrp="1"/>
          </p:cNvSpPr>
          <p:nvPr>
            <p:ph idx="1"/>
          </p:nvPr>
        </p:nvSpPr>
        <p:spPr>
          <a:xfrm>
            <a:off x="756920" y="2204720"/>
            <a:ext cx="10515600" cy="3830003"/>
          </a:xfrm>
        </p:spPr>
        <p:txBody>
          <a:bodyPr>
            <a:normAutofit/>
          </a:bodyPr>
          <a:lstStyle/>
          <a:p>
            <a:pPr marL="0" indent="0">
              <a:buNone/>
            </a:pPr>
            <a:r>
              <a:rPr lang="en-IN" sz="8800" b="1" dirty="0">
                <a:latin typeface="Curlz MT" panose="04040404050702020202" pitchFamily="82" charset="0"/>
              </a:rPr>
              <a:t>     </a:t>
            </a:r>
            <a:r>
              <a:rPr lang="en-IN" sz="9600" b="1" dirty="0">
                <a:latin typeface="Curlz MT" panose="04040404050702020202" pitchFamily="82" charset="0"/>
              </a:rPr>
              <a:t>THANK YOU</a:t>
            </a:r>
          </a:p>
        </p:txBody>
      </p:sp>
      <p:sp>
        <p:nvSpPr>
          <p:cNvPr id="6" name="Slide Number Placeholder 5">
            <a:extLst>
              <a:ext uri="{FF2B5EF4-FFF2-40B4-BE49-F238E27FC236}">
                <a16:creationId xmlns:a16="http://schemas.microsoft.com/office/drawing/2014/main" id="{5C43E63E-6223-4E14-66D5-DB393951E5EB}"/>
              </a:ext>
            </a:extLst>
          </p:cNvPr>
          <p:cNvSpPr>
            <a:spLocks noGrp="1"/>
          </p:cNvSpPr>
          <p:nvPr>
            <p:ph type="sldNum" sz="quarter" idx="12"/>
          </p:nvPr>
        </p:nvSpPr>
        <p:spPr/>
        <p:txBody>
          <a:bodyPr/>
          <a:lstStyle/>
          <a:p>
            <a:fld id="{2182DC27-A019-44AC-9408-278810341A14}" type="slidenum">
              <a:rPr lang="en-IN" smtClean="0"/>
              <a:pPr/>
              <a:t>24</a:t>
            </a:fld>
            <a:endParaRPr lang="en-IN"/>
          </a:p>
        </p:txBody>
      </p:sp>
    </p:spTree>
    <p:extLst>
      <p:ext uri="{BB962C8B-B14F-4D97-AF65-F5344CB8AC3E}">
        <p14:creationId xmlns:p14="http://schemas.microsoft.com/office/powerpoint/2010/main" val="21074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8818-EE7B-93D0-1454-38461C9E2B96}"/>
              </a:ext>
            </a:extLst>
          </p:cNvPr>
          <p:cNvSpPr>
            <a:spLocks noGrp="1"/>
          </p:cNvSpPr>
          <p:nvPr>
            <p:ph type="title"/>
          </p:nvPr>
        </p:nvSpPr>
        <p:spPr>
          <a:xfrm>
            <a:off x="838200" y="365125"/>
            <a:ext cx="10515600" cy="1018613"/>
          </a:xfrm>
        </p:spPr>
        <p:txBody>
          <a:bodyPr>
            <a:norm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FDC055-6FD0-04E0-B0B1-0CC03DEA84B9}"/>
              </a:ext>
            </a:extLst>
          </p:cNvPr>
          <p:cNvSpPr>
            <a:spLocks noGrp="1"/>
          </p:cNvSpPr>
          <p:nvPr>
            <p:ph idx="1"/>
          </p:nvPr>
        </p:nvSpPr>
        <p:spPr>
          <a:xfrm>
            <a:off x="838200" y="1351370"/>
            <a:ext cx="10515600" cy="5141504"/>
          </a:xfrm>
        </p:spPr>
        <p:txBody>
          <a:bodyPr>
            <a:normAutofit fontScale="92500"/>
          </a:bodyPr>
          <a:lstStyle/>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In earlier Many approaches have been proposed to detect cyber-attacks.</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Problems such as signature-based methods, histogram-based methods volume-based methods and information theory-based methods. </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accuracy of intrusion detection is not high in traditional machine learning technology.</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To overcome this problems we use deep learning.</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In this model we proposed Convolutional Neural Network algorithm. </a:t>
            </a:r>
          </a:p>
        </p:txBody>
      </p:sp>
      <p:sp>
        <p:nvSpPr>
          <p:cNvPr id="4" name="Slide Number Placeholder 3">
            <a:extLst>
              <a:ext uri="{FF2B5EF4-FFF2-40B4-BE49-F238E27FC236}">
                <a16:creationId xmlns:a16="http://schemas.microsoft.com/office/drawing/2014/main" id="{82E2A452-55BE-D1BB-12D9-985CDCB736F0}"/>
              </a:ext>
            </a:extLst>
          </p:cNvPr>
          <p:cNvSpPr>
            <a:spLocks noGrp="1"/>
          </p:cNvSpPr>
          <p:nvPr>
            <p:ph type="sldNum" sz="quarter" idx="12"/>
          </p:nvPr>
        </p:nvSpPr>
        <p:spPr/>
        <p:txBody>
          <a:bodyPr/>
          <a:lstStyle/>
          <a:p>
            <a:fld id="{2182DC27-A019-44AC-9408-278810341A14}" type="slidenum">
              <a:rPr lang="en-IN" smtClean="0"/>
              <a:pPr/>
              <a:t>3</a:t>
            </a:fld>
            <a:endParaRPr lang="en-IN" dirty="0"/>
          </a:p>
        </p:txBody>
      </p:sp>
    </p:spTree>
    <p:extLst>
      <p:ext uri="{BB962C8B-B14F-4D97-AF65-F5344CB8AC3E}">
        <p14:creationId xmlns:p14="http://schemas.microsoft.com/office/powerpoint/2010/main" val="6227489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E4-E758-5909-973C-E1F1E8688EA5}"/>
              </a:ext>
            </a:extLst>
          </p:cNvPr>
          <p:cNvSpPr>
            <a:spLocks noGrp="1"/>
          </p:cNvSpPr>
          <p:nvPr>
            <p:ph type="title"/>
          </p:nvPr>
        </p:nvSpPr>
        <p:spPr>
          <a:xfrm>
            <a:off x="838200" y="-106824"/>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24556-FC40-3BD5-7099-36EEB209F673}"/>
              </a:ext>
            </a:extLst>
          </p:cNvPr>
          <p:cNvSpPr>
            <a:spLocks noGrp="1"/>
          </p:cNvSpPr>
          <p:nvPr>
            <p:ph idx="1"/>
          </p:nvPr>
        </p:nvSpPr>
        <p:spPr>
          <a:xfrm>
            <a:off x="637492" y="918420"/>
            <a:ext cx="10515600" cy="5738249"/>
          </a:xfrm>
        </p:spPr>
        <p:txBody>
          <a:bodyPr>
            <a:normAutofit fontScale="92500" lnSpcReduction="20000"/>
          </a:bodyPr>
          <a:lstStyle/>
          <a:p>
            <a:pPr algn="just">
              <a:lnSpc>
                <a:spcPct val="150000"/>
              </a:lnSpc>
            </a:pPr>
            <a:r>
              <a:rPr lang="en-US" dirty="0"/>
              <a:t> </a:t>
            </a:r>
            <a:r>
              <a:rPr lang="en-IN" dirty="0">
                <a:latin typeface="Times New Roman" panose="02020603050405020304" pitchFamily="18" charset="0"/>
                <a:cs typeface="Times New Roman" panose="02020603050405020304" pitchFamily="18" charset="0"/>
              </a:rPr>
              <a:t>Nowadays Machine Learning is play more important role in the business as well as in scientific. </a:t>
            </a:r>
          </a:p>
          <a:p>
            <a:pPr algn="just">
              <a:lnSpc>
                <a:spcPct val="150000"/>
              </a:lnSpc>
            </a:pPr>
            <a:r>
              <a:rPr lang="en-IN" dirty="0">
                <a:latin typeface="Times New Roman" panose="02020603050405020304" pitchFamily="18" charset="0"/>
                <a:cs typeface="Times New Roman" panose="02020603050405020304" pitchFamily="18" charset="0"/>
              </a:rPr>
              <a:t> Machine learning comes with many technologies like deep learning, which helps classification techniques.it helps in recommendation process easily. </a:t>
            </a:r>
          </a:p>
          <a:p>
            <a:pPr algn="just">
              <a:lnSpc>
                <a:spcPct val="150000"/>
              </a:lnSpc>
            </a:pPr>
            <a:r>
              <a:rPr lang="en-IN" dirty="0">
                <a:latin typeface="Times New Roman" panose="02020603050405020304" pitchFamily="18" charset="0"/>
                <a:cs typeface="Times New Roman" panose="02020603050405020304" pitchFamily="18" charset="0"/>
              </a:rPr>
              <a:t>In recent years, network attack detection attracts increasing interest in social networking information security as the increasing security threats. </a:t>
            </a:r>
          </a:p>
          <a:p>
            <a:pPr algn="just">
              <a:lnSpc>
                <a:spcPct val="150000"/>
              </a:lnSpc>
            </a:pPr>
            <a:r>
              <a:rPr lang="en-IN" dirty="0">
                <a:latin typeface="Times New Roman" panose="02020603050405020304" pitchFamily="18" charset="0"/>
                <a:cs typeface="Times New Roman" panose="02020603050405020304" pitchFamily="18" charset="0"/>
              </a:rPr>
              <a:t> With the inexorably profound reconciliation of the Internet and society, the Internet is changing the manner by which individuals live, study and work, yet the different security dangers that we face are turning out to be increasingly genuine. </a:t>
            </a:r>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3DD82C50-4650-1AB6-4E8C-B5BF785DC8F7}"/>
              </a:ext>
            </a:extLst>
          </p:cNvPr>
          <p:cNvSpPr>
            <a:spLocks noGrp="1"/>
          </p:cNvSpPr>
          <p:nvPr>
            <p:ph type="sldNum" sz="quarter" idx="12"/>
          </p:nvPr>
        </p:nvSpPr>
        <p:spPr/>
        <p:txBody>
          <a:bodyPr/>
          <a:lstStyle/>
          <a:p>
            <a:fld id="{2182DC27-A019-44AC-9408-278810341A14}" type="slidenum">
              <a:rPr lang="en-IN" smtClean="0"/>
              <a:pPr/>
              <a:t>4</a:t>
            </a:fld>
            <a:endParaRPr lang="en-IN" dirty="0"/>
          </a:p>
        </p:txBody>
      </p:sp>
    </p:spTree>
    <p:extLst>
      <p:ext uri="{BB962C8B-B14F-4D97-AF65-F5344CB8AC3E}">
        <p14:creationId xmlns:p14="http://schemas.microsoft.com/office/powerpoint/2010/main" val="364594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A79-B2C3-4E56-96DB-9351897B62C9}"/>
              </a:ext>
            </a:extLst>
          </p:cNvPr>
          <p:cNvSpPr>
            <a:spLocks noGrp="1"/>
          </p:cNvSpPr>
          <p:nvPr>
            <p:ph type="ctrTitle"/>
          </p:nvPr>
        </p:nvSpPr>
        <p:spPr>
          <a:xfrm>
            <a:off x="0" y="18421"/>
            <a:ext cx="12192000" cy="146756"/>
          </a:xfrm>
        </p:spPr>
        <p:txBody>
          <a:bodyPr>
            <a:normAutofit fontScale="90000"/>
          </a:bodyPr>
          <a:lstStyle/>
          <a:p>
            <a:endParaRPr lang="en-IN" dirty="0"/>
          </a:p>
        </p:txBody>
      </p:sp>
      <p:sp>
        <p:nvSpPr>
          <p:cNvPr id="3" name="Subtitle 2">
            <a:extLst>
              <a:ext uri="{FF2B5EF4-FFF2-40B4-BE49-F238E27FC236}">
                <a16:creationId xmlns:a16="http://schemas.microsoft.com/office/drawing/2014/main" id="{2F7D466C-703A-4195-8B83-5CF01C913491}"/>
              </a:ext>
            </a:extLst>
          </p:cNvPr>
          <p:cNvSpPr>
            <a:spLocks noGrp="1"/>
          </p:cNvSpPr>
          <p:nvPr>
            <p:ph type="subTitle" idx="1"/>
          </p:nvPr>
        </p:nvSpPr>
        <p:spPr>
          <a:xfrm>
            <a:off x="756653" y="146757"/>
            <a:ext cx="10430933" cy="6248398"/>
          </a:xfrm>
        </p:spPr>
        <p:txBody>
          <a:bodyPr/>
          <a:lstStyle/>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 Intrusion Detection System (IDS), a huge research accomplishment in the data security field, can distinguish an attack, which could be a continuous intrusion or an interruption that has just happened.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project we are distinguishing whether system traffic conduct is ordinary or abnormal, or a five-classification arrangement issue, i.e., recognizing whether it is typical or any of the other four assault types: Denial of Service (DOS), User to Root (U2R), Probe (Probing) and Root to Local (R2L).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put it plainly, the primary inspiration of interruption recognition is to improve the exactness of classifiers in adequately distinguishing the meddling conduct.</a:t>
            </a:r>
          </a:p>
          <a:p>
            <a:endParaRPr lang="en-IN" dirty="0"/>
          </a:p>
        </p:txBody>
      </p:sp>
    </p:spTree>
    <p:extLst>
      <p:ext uri="{BB962C8B-B14F-4D97-AF65-F5344CB8AC3E}">
        <p14:creationId xmlns:p14="http://schemas.microsoft.com/office/powerpoint/2010/main" val="114456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408"/>
            <a:ext cx="10515600" cy="560718"/>
          </a:xfrm>
        </p:spPr>
        <p:txBody>
          <a:bodyPr>
            <a:normAutofit/>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4393848"/>
              </p:ext>
            </p:extLst>
          </p:nvPr>
        </p:nvGraphicFramePr>
        <p:xfrm>
          <a:off x="0" y="789029"/>
          <a:ext cx="12068355" cy="5554261"/>
        </p:xfrm>
        <a:graphic>
          <a:graphicData uri="http://schemas.openxmlformats.org/drawingml/2006/table">
            <a:tbl>
              <a:tblPr firstRow="1" bandRow="1">
                <a:tableStyleId>{5C22544A-7EE6-4342-B048-85BDC9FD1C3A}</a:tableStyleId>
              </a:tblPr>
              <a:tblGrid>
                <a:gridCol w="966158">
                  <a:extLst>
                    <a:ext uri="{9D8B030D-6E8A-4147-A177-3AD203B41FA5}">
                      <a16:colId xmlns:a16="http://schemas.microsoft.com/office/drawing/2014/main" val="20000"/>
                    </a:ext>
                  </a:extLst>
                </a:gridCol>
                <a:gridCol w="1984076">
                  <a:extLst>
                    <a:ext uri="{9D8B030D-6E8A-4147-A177-3AD203B41FA5}">
                      <a16:colId xmlns:a16="http://schemas.microsoft.com/office/drawing/2014/main" val="20001"/>
                    </a:ext>
                  </a:extLst>
                </a:gridCol>
                <a:gridCol w="1880558">
                  <a:extLst>
                    <a:ext uri="{9D8B030D-6E8A-4147-A177-3AD203B41FA5}">
                      <a16:colId xmlns:a16="http://schemas.microsoft.com/office/drawing/2014/main" val="20002"/>
                    </a:ext>
                  </a:extLst>
                </a:gridCol>
                <a:gridCol w="3769744">
                  <a:extLst>
                    <a:ext uri="{9D8B030D-6E8A-4147-A177-3AD203B41FA5}">
                      <a16:colId xmlns:a16="http://schemas.microsoft.com/office/drawing/2014/main" val="20003"/>
                    </a:ext>
                  </a:extLst>
                </a:gridCol>
                <a:gridCol w="3467819">
                  <a:extLst>
                    <a:ext uri="{9D8B030D-6E8A-4147-A177-3AD203B41FA5}">
                      <a16:colId xmlns:a16="http://schemas.microsoft.com/office/drawing/2014/main" val="20004"/>
                    </a:ext>
                  </a:extLst>
                </a:gridCol>
              </a:tblGrid>
              <a:tr h="439947">
                <a:tc>
                  <a:txBody>
                    <a:bodyPr/>
                    <a:lstStyle/>
                    <a:p>
                      <a:pPr algn="ctr"/>
                      <a:r>
                        <a:rPr lang="en-US" sz="1400" dirty="0">
                          <a:latin typeface="Times New Roman" panose="02020603050405020304" pitchFamily="18" charset="0"/>
                          <a:cs typeface="Times New Roman" panose="02020603050405020304" pitchFamily="18" charset="0"/>
                        </a:rPr>
                        <a:t>Sl. 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Implementation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Drawbacks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126699">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Algorithms In Context Of Intrusion Detection </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Tahir Mehmood  , Helmi B Md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Rais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detection of different attacks occurs in system. </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b="0" dirty="0">
                          <a:latin typeface="Times New Roman" panose="02020603050405020304" pitchFamily="18" charset="0"/>
                          <a:cs typeface="Times New Roman" panose="02020603050405020304" pitchFamily="18" charset="0"/>
                        </a:rPr>
                        <a:t>Fail to detect the different attacks occurs other than the dataset</a:t>
                      </a:r>
                      <a:r>
                        <a:rPr lang="en-IN" sz="14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1"/>
                  </a:ext>
                </a:extLst>
              </a:tr>
              <a:tr h="2987615">
                <a:tc>
                  <a:txBody>
                    <a:bodyPr/>
                    <a:lstStyle/>
                    <a:p>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Using Incremental Learning Method For Adaptive Network Intrusion Detection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dirty="0"/>
                        <a:t>WU Yang , Xiao-Chun Yun , Le-Jun Zhang</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The traditional static detecting model must relearn over all the old and new examples, even can’t relearn because of limited memory size.</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b="0" dirty="0">
                          <a:latin typeface="Times New Roman" panose="02020603050405020304" pitchFamily="18" charset="0"/>
                          <a:cs typeface="Times New Roman" panose="02020603050405020304" pitchFamily="18" charset="0"/>
                        </a:rPr>
                        <a:t>Fail to get more accuracy in result.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80306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00030353"/>
              </p:ext>
            </p:extLst>
          </p:nvPr>
        </p:nvGraphicFramePr>
        <p:xfrm>
          <a:off x="0" y="704147"/>
          <a:ext cx="12191999" cy="5449706"/>
        </p:xfrm>
        <a:graphic>
          <a:graphicData uri="http://schemas.openxmlformats.org/drawingml/2006/table">
            <a:tbl>
              <a:tblPr firstRow="1" bandRow="1">
                <a:tableStyleId>{5C22544A-7EE6-4342-B048-85BDC9FD1C3A}</a:tableStyleId>
              </a:tblPr>
              <a:tblGrid>
                <a:gridCol w="748799">
                  <a:extLst>
                    <a:ext uri="{9D8B030D-6E8A-4147-A177-3AD203B41FA5}">
                      <a16:colId xmlns:a16="http://schemas.microsoft.com/office/drawing/2014/main" val="20000"/>
                    </a:ext>
                  </a:extLst>
                </a:gridCol>
                <a:gridCol w="1843200">
                  <a:extLst>
                    <a:ext uri="{9D8B030D-6E8A-4147-A177-3AD203B41FA5}">
                      <a16:colId xmlns:a16="http://schemas.microsoft.com/office/drawing/2014/main" val="20001"/>
                    </a:ext>
                  </a:extLst>
                </a:gridCol>
                <a:gridCol w="1612800">
                  <a:extLst>
                    <a:ext uri="{9D8B030D-6E8A-4147-A177-3AD203B41FA5}">
                      <a16:colId xmlns:a16="http://schemas.microsoft.com/office/drawing/2014/main" val="20002"/>
                    </a:ext>
                  </a:extLst>
                </a:gridCol>
                <a:gridCol w="3733908">
                  <a:extLst>
                    <a:ext uri="{9D8B030D-6E8A-4147-A177-3AD203B41FA5}">
                      <a16:colId xmlns:a16="http://schemas.microsoft.com/office/drawing/2014/main" val="20003"/>
                    </a:ext>
                  </a:extLst>
                </a:gridCol>
                <a:gridCol w="4253292">
                  <a:extLst>
                    <a:ext uri="{9D8B030D-6E8A-4147-A177-3AD203B41FA5}">
                      <a16:colId xmlns:a16="http://schemas.microsoft.com/office/drawing/2014/main" val="20004"/>
                    </a:ext>
                  </a:extLst>
                </a:gridCol>
              </a:tblGrid>
              <a:tr h="430638">
                <a:tc>
                  <a:txBody>
                    <a:bodyPr/>
                    <a:lstStyle/>
                    <a:p>
                      <a:pPr algn="ctr"/>
                      <a:r>
                        <a:rPr lang="en-US" sz="1400" dirty="0">
                          <a:latin typeface="Times New Roman" panose="02020603050405020304" pitchFamily="18" charset="0"/>
                          <a:cs typeface="Times New Roman" panose="02020603050405020304" pitchFamily="18" charset="0"/>
                        </a:rPr>
                        <a:t>Sl. 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Implementation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Drawbacks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492548">
                <a:tc>
                  <a:txBody>
                    <a:bodyPr/>
                    <a:lstStyle/>
                    <a:p>
                      <a:pPr algn="ctr"/>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 Intrusion Detection Using Semi-Supervised Machine Learning </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dirty="0" err="1"/>
                        <a:t>Chidananda</a:t>
                      </a:r>
                      <a:r>
                        <a:rPr lang="en-IN" sz="2000" dirty="0"/>
                        <a:t> Murthy P, AS </a:t>
                      </a:r>
                      <a:r>
                        <a:rPr lang="en-IN" sz="2000" dirty="0" err="1"/>
                        <a:t>Manjunatha</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In  this model they show how to predict the unlabeled traffic.</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Fail to implement more set of different data and automatic preprocessing of data.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98828">
                <a:tc>
                  <a:txBody>
                    <a:bodyPr/>
                    <a:lstStyle/>
                    <a:p>
                      <a:pPr algn="ctr"/>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Intrusion Detection System Using PCA with Random Forest Approach </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t>Mr Subhash </a:t>
                      </a:r>
                      <a:r>
                        <a:rPr lang="en-IN" sz="2000" dirty="0" err="1"/>
                        <a:t>Waskle</a:t>
                      </a:r>
                      <a:r>
                        <a:rPr lang="en-IN" sz="2000" dirty="0"/>
                        <a:t>, Mr Lokesh Parashar, Mr Upendra Singh</a:t>
                      </a: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In this module they </a:t>
                      </a:r>
                      <a:r>
                        <a:rPr lang="en-US" sz="2000" dirty="0" err="1"/>
                        <a:t>organise</a:t>
                      </a:r>
                      <a:r>
                        <a:rPr lang="en-US" sz="2000" dirty="0"/>
                        <a:t> the dataset by reducing the dimensionality of the dataset and the random forest will help in classification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Fail to extract features from samples.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30679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803C-5708-3F4A-D19A-E8EB9798EC81}"/>
              </a:ext>
            </a:extLst>
          </p:cNvPr>
          <p:cNvSpPr>
            <a:spLocks noGrp="1"/>
          </p:cNvSpPr>
          <p:nvPr>
            <p:ph type="title"/>
          </p:nvPr>
        </p:nvSpPr>
        <p:spPr>
          <a:xfrm>
            <a:off x="956187" y="681037"/>
            <a:ext cx="10515600" cy="549275"/>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3AA4414-0FDC-A2FC-28B3-3EFD6835ECCB}"/>
              </a:ext>
            </a:extLst>
          </p:cNvPr>
          <p:cNvSpPr>
            <a:spLocks noGrp="1"/>
          </p:cNvSpPr>
          <p:nvPr>
            <p:ph idx="1"/>
          </p:nvPr>
        </p:nvSpPr>
        <p:spPr>
          <a:xfrm>
            <a:off x="838200" y="1383738"/>
            <a:ext cx="10515600" cy="4793225"/>
          </a:xfrm>
        </p:spPr>
        <p:txBody>
          <a:bodyPr>
            <a:normAutofit fontScale="85000" lnSpcReduction="20000"/>
          </a:bodyPr>
          <a:lstStyle/>
          <a:p>
            <a:pPr lvl="0" algn="just">
              <a:lnSpc>
                <a:spcPct val="150000"/>
              </a:lnSpc>
            </a:pPr>
            <a:r>
              <a:rPr lang="en-US" sz="3200" dirty="0">
                <a:latin typeface="Times New Roman" pitchFamily="18" charset="0"/>
                <a:cs typeface="Times New Roman" pitchFamily="18" charset="0"/>
              </a:rPr>
              <a:t>To achieve an network intrusion detection system based on </a:t>
            </a:r>
            <a:r>
              <a:rPr lang="en-US" sz="3200" dirty="0" err="1">
                <a:latin typeface="Times New Roman" pitchFamily="18" charset="0"/>
                <a:cs typeface="Times New Roman" pitchFamily="18" charset="0"/>
              </a:rPr>
              <a:t>convolutional</a:t>
            </a:r>
            <a:r>
              <a:rPr lang="en-US" sz="3200" dirty="0">
                <a:latin typeface="Times New Roman" pitchFamily="18" charset="0"/>
                <a:cs typeface="Times New Roman" pitchFamily="18" charset="0"/>
              </a:rPr>
              <a:t> neural networks.</a:t>
            </a:r>
            <a:endParaRPr lang="en-IN" sz="3200" dirty="0">
              <a:latin typeface="Times New Roman" pitchFamily="18" charset="0"/>
              <a:cs typeface="Times New Roman" pitchFamily="18" charset="0"/>
            </a:endParaRPr>
          </a:p>
          <a:p>
            <a:pPr lvl="0" algn="just">
              <a:lnSpc>
                <a:spcPct val="150000"/>
              </a:lnSpc>
            </a:pPr>
            <a:r>
              <a:rPr lang="en-US" sz="3200" dirty="0">
                <a:latin typeface="Times New Roman" pitchFamily="18" charset="0"/>
                <a:cs typeface="Times New Roman" pitchFamily="18" charset="0"/>
              </a:rPr>
              <a:t>To achieve an intrusion detection system which is designed to detect almost all types of malicious network attacks.</a:t>
            </a:r>
            <a:endParaRPr lang="en-IN" sz="3200" dirty="0">
              <a:latin typeface="Times New Roman" pitchFamily="18" charset="0"/>
              <a:cs typeface="Times New Roman" pitchFamily="18" charset="0"/>
            </a:endParaRPr>
          </a:p>
          <a:p>
            <a:pPr lvl="0" algn="just">
              <a:lnSpc>
                <a:spcPct val="150000"/>
              </a:lnSpc>
            </a:pPr>
            <a:r>
              <a:rPr lang="en-US" sz="3200" dirty="0">
                <a:latin typeface="Times New Roman" pitchFamily="18" charset="0"/>
                <a:cs typeface="Times New Roman" pitchFamily="18" charset="0"/>
              </a:rPr>
              <a:t>To achieve a system which combines the convolution of pooling operations to better extract the feature relationship between the data.</a:t>
            </a:r>
            <a:endParaRPr lang="en-IN" sz="3200" dirty="0">
              <a:latin typeface="Times New Roman" pitchFamily="18" charset="0"/>
              <a:cs typeface="Times New Roman" pitchFamily="18" charset="0"/>
            </a:endParaRPr>
          </a:p>
          <a:p>
            <a:pPr lvl="0" algn="just">
              <a:lnSpc>
                <a:spcPct val="150000"/>
              </a:lnSpc>
            </a:pPr>
            <a:r>
              <a:rPr lang="en-US" sz="3200" dirty="0">
                <a:latin typeface="Times New Roman" pitchFamily="18" charset="0"/>
                <a:cs typeface="Times New Roman" pitchFamily="18" charset="0"/>
              </a:rPr>
              <a:t>To achieve a more advanced technology that automatically extracts features from samples and get high accuracy of detection</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IN" dirty="0"/>
          </a:p>
        </p:txBody>
      </p:sp>
      <p:sp>
        <p:nvSpPr>
          <p:cNvPr id="4" name="Slide Number Placeholder 3">
            <a:extLst>
              <a:ext uri="{FF2B5EF4-FFF2-40B4-BE49-F238E27FC236}">
                <a16:creationId xmlns:a16="http://schemas.microsoft.com/office/drawing/2014/main" id="{E2FE9036-8203-2327-F6EA-C96E64F904EF}"/>
              </a:ext>
            </a:extLst>
          </p:cNvPr>
          <p:cNvSpPr>
            <a:spLocks noGrp="1"/>
          </p:cNvSpPr>
          <p:nvPr>
            <p:ph type="sldNum" sz="quarter" idx="12"/>
          </p:nvPr>
        </p:nvSpPr>
        <p:spPr/>
        <p:txBody>
          <a:bodyPr/>
          <a:lstStyle/>
          <a:p>
            <a:fld id="{2182DC27-A019-44AC-9408-278810341A14}" type="slidenum">
              <a:rPr lang="en-IN" smtClean="0"/>
              <a:pPr/>
              <a:t>8</a:t>
            </a:fld>
            <a:endParaRPr lang="en-IN"/>
          </a:p>
        </p:txBody>
      </p:sp>
    </p:spTree>
    <p:extLst>
      <p:ext uri="{BB962C8B-B14F-4D97-AF65-F5344CB8AC3E}">
        <p14:creationId xmlns:p14="http://schemas.microsoft.com/office/powerpoint/2010/main" val="107930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787E-2778-D2A3-FACB-8B8A16C77233}"/>
              </a:ext>
            </a:extLst>
          </p:cNvPr>
          <p:cNvSpPr>
            <a:spLocks noGrp="1"/>
          </p:cNvSpPr>
          <p:nvPr>
            <p:ph type="title"/>
          </p:nvPr>
        </p:nvSpPr>
        <p:spPr>
          <a:xfrm>
            <a:off x="838200" y="365126"/>
            <a:ext cx="10515600" cy="539442"/>
          </a:xfrm>
        </p:spPr>
        <p:txBody>
          <a:bodyPr>
            <a:normAutofit/>
          </a:bodyPr>
          <a:lstStyle/>
          <a:p>
            <a:pPr algn="ctr"/>
            <a:r>
              <a:rPr lang="en-IN" sz="2800" b="1" dirty="0">
                <a:latin typeface="Times New Roman" panose="02020603050405020304" pitchFamily="18" charset="0"/>
                <a:cs typeface="Times New Roman" panose="02020603050405020304" pitchFamily="18" charset="0"/>
              </a:rPr>
              <a:t>HARDWARE/SOFTWARE REQUIREMENTS</a:t>
            </a:r>
          </a:p>
        </p:txBody>
      </p:sp>
      <p:sp>
        <p:nvSpPr>
          <p:cNvPr id="4" name="Slide Number Placeholder 3">
            <a:extLst>
              <a:ext uri="{FF2B5EF4-FFF2-40B4-BE49-F238E27FC236}">
                <a16:creationId xmlns:a16="http://schemas.microsoft.com/office/drawing/2014/main" id="{4997F609-96E4-2FDF-EC67-5F4598AFB718}"/>
              </a:ext>
            </a:extLst>
          </p:cNvPr>
          <p:cNvSpPr>
            <a:spLocks noGrp="1"/>
          </p:cNvSpPr>
          <p:nvPr>
            <p:ph type="sldNum" sz="quarter" idx="12"/>
          </p:nvPr>
        </p:nvSpPr>
        <p:spPr/>
        <p:txBody>
          <a:bodyPr/>
          <a:lstStyle/>
          <a:p>
            <a:fld id="{2182DC27-A019-44AC-9408-278810341A14}" type="slidenum">
              <a:rPr lang="en-IN" smtClean="0"/>
              <a:pPr/>
              <a:t>9</a:t>
            </a:fld>
            <a:endParaRPr lang="en-IN" dirty="0"/>
          </a:p>
        </p:txBody>
      </p:sp>
      <p:sp>
        <p:nvSpPr>
          <p:cNvPr id="13" name="Rectangle 15">
            <a:extLst>
              <a:ext uri="{FF2B5EF4-FFF2-40B4-BE49-F238E27FC236}">
                <a16:creationId xmlns:a16="http://schemas.microsoft.com/office/drawing/2014/main" id="{A4B0B2F0-2D20-DE33-FF7B-F17EDF155CEE}"/>
              </a:ext>
            </a:extLst>
          </p:cNvPr>
          <p:cNvSpPr>
            <a:spLocks noChangeArrowheads="1"/>
          </p:cNvSpPr>
          <p:nvPr/>
        </p:nvSpPr>
        <p:spPr bwMode="auto">
          <a:xfrm>
            <a:off x="1018310" y="1569027"/>
            <a:ext cx="121681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C67BB3CA-9B27-4BB1-B415-281F9A28182B}"/>
              </a:ext>
            </a:extLst>
          </p:cNvPr>
          <p:cNvSpPr txBox="1"/>
          <p:nvPr/>
        </p:nvSpPr>
        <p:spPr>
          <a:xfrm>
            <a:off x="754722" y="904568"/>
            <a:ext cx="8545689" cy="5078313"/>
          </a:xfrm>
          <a:prstGeom prst="rect">
            <a:avLst/>
          </a:prstGeom>
          <a:noFill/>
        </p:spPr>
        <p:txBody>
          <a:bodyPr wrap="square">
            <a:spAutoFit/>
          </a:bodyPr>
          <a:lstStyle/>
          <a:p>
            <a:pPr marL="0" indent="0">
              <a:lnSpc>
                <a:spcPct val="150000"/>
              </a:lnSpc>
              <a:buNone/>
            </a:pPr>
            <a:r>
              <a:rPr lang="en-IN" sz="2400" b="1" dirty="0">
                <a:latin typeface="Times New Roman" panose="02020603050405020304" pitchFamily="18" charset="0"/>
                <a:cs typeface="Times New Roman" panose="02020603050405020304" pitchFamily="18" charset="0"/>
              </a:rPr>
              <a:t>Hardware Requirements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Processor : Intel i5 3.30 GHz.</a:t>
            </a:r>
          </a:p>
          <a:p>
            <a:pPr>
              <a:lnSpc>
                <a:spcPct val="150000"/>
              </a:lnSpc>
            </a:pPr>
            <a:r>
              <a:rPr lang="en-IN" sz="2400" dirty="0">
                <a:latin typeface="Times New Roman" panose="02020603050405020304" pitchFamily="18" charset="0"/>
                <a:cs typeface="Times New Roman" panose="02020603050405020304" pitchFamily="18" charset="0"/>
              </a:rPr>
              <a:t>Hard Disk: 40 GB (min)</a:t>
            </a:r>
          </a:p>
          <a:p>
            <a:pPr>
              <a:lnSpc>
                <a:spcPct val="150000"/>
              </a:lnSpc>
            </a:pPr>
            <a:r>
              <a:rPr lang="en-IN" sz="2400" dirty="0">
                <a:latin typeface="Times New Roman" panose="02020603050405020304" pitchFamily="18" charset="0"/>
                <a:cs typeface="Times New Roman" panose="02020603050405020304" pitchFamily="18" charset="0"/>
              </a:rPr>
              <a:t>Ram   : 8GB</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b="1" dirty="0">
                <a:latin typeface="Times New Roman" panose="02020603050405020304" pitchFamily="18" charset="0"/>
                <a:cs typeface="Times New Roman" panose="02020603050405020304" pitchFamily="18" charset="0"/>
              </a:rPr>
              <a:t>Software Requirements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Operating system : Windows 10</a:t>
            </a:r>
          </a:p>
          <a:p>
            <a:pPr>
              <a:lnSpc>
                <a:spcPct val="150000"/>
              </a:lnSpc>
            </a:pPr>
            <a:r>
              <a:rPr lang="en-IN" sz="2400" dirty="0">
                <a:latin typeface="Times New Roman" panose="02020603050405020304" pitchFamily="18" charset="0"/>
                <a:cs typeface="Times New Roman" panose="02020603050405020304" pitchFamily="18" charset="0"/>
              </a:rPr>
              <a:t> Coding Language: Python.  </a:t>
            </a:r>
          </a:p>
          <a:p>
            <a:pPr>
              <a:lnSpc>
                <a:spcPct val="150000"/>
              </a:lnSpc>
            </a:pPr>
            <a:r>
              <a:rPr lang="en-IN" sz="2400" dirty="0">
                <a:latin typeface="Times New Roman" panose="02020603050405020304" pitchFamily="18" charset="0"/>
                <a:cs typeface="Times New Roman" panose="02020603050405020304" pitchFamily="18" charset="0"/>
              </a:rPr>
              <a:t> Framework: Flask</a:t>
            </a:r>
          </a:p>
        </p:txBody>
      </p:sp>
    </p:spTree>
    <p:extLst>
      <p:ext uri="{BB962C8B-B14F-4D97-AF65-F5344CB8AC3E}">
        <p14:creationId xmlns:p14="http://schemas.microsoft.com/office/powerpoint/2010/main" val="379333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MAJORPROJECT_PPT</Template>
  <TotalTime>304</TotalTime>
  <Words>1503</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Curlz MT</vt:lpstr>
      <vt:lpstr>Times New Roman</vt:lpstr>
      <vt:lpstr>Times-Bold</vt:lpstr>
      <vt:lpstr>Wingdings</vt:lpstr>
      <vt:lpstr>Office Theme</vt:lpstr>
      <vt:lpstr>PowerPoint Presentation</vt:lpstr>
      <vt:lpstr>CONTENTS</vt:lpstr>
      <vt:lpstr>PROBLEM STATEMENT</vt:lpstr>
      <vt:lpstr>INTRODUCTION</vt:lpstr>
      <vt:lpstr>PowerPoint Presentation</vt:lpstr>
      <vt:lpstr>LITERATURE SURVEY</vt:lpstr>
      <vt:lpstr>PowerPoint Presentation</vt:lpstr>
      <vt:lpstr>OBJECTIVES</vt:lpstr>
      <vt:lpstr>HARDWARE/SOFTWARE REQUIREMENTS</vt:lpstr>
      <vt:lpstr>METHODOLOGY</vt:lpstr>
      <vt:lpstr>Continue….</vt:lpstr>
      <vt:lpstr>Continue…..</vt:lpstr>
      <vt:lpstr>PowerPoint Presentation</vt:lpstr>
      <vt:lpstr>RESULTS</vt:lpstr>
      <vt:lpstr>RESULTS</vt:lpstr>
      <vt:lpstr>RESULTS</vt:lpstr>
      <vt:lpstr>RESULTS</vt:lpstr>
      <vt:lpstr>RESULTS</vt:lpstr>
      <vt:lpstr>RESULTS</vt:lpstr>
      <vt:lpstr>BENEFITS/APPLICATION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lavanyak2050@outlook.com</dc:creator>
  <cp:lastModifiedBy>Zehra Pathan</cp:lastModifiedBy>
  <cp:revision>34</cp:revision>
  <dcterms:created xsi:type="dcterms:W3CDTF">2023-04-24T17:32:51Z</dcterms:created>
  <dcterms:modified xsi:type="dcterms:W3CDTF">2023-05-25T16:12:31Z</dcterms:modified>
</cp:coreProperties>
</file>