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3" r:id="rId7"/>
    <p:sldId id="264" r:id="rId8"/>
    <p:sldId id="260" r:id="rId9"/>
    <p:sldId id="261" r:id="rId10"/>
    <p:sldId id="265" r:id="rId11"/>
    <p:sldId id="266"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84949" y="5554254"/>
            <a:ext cx="6269347" cy="1021498"/>
          </a:xfrm>
        </p:spPr>
        <p:txBody>
          <a:bodyPr>
            <a:normAutofit/>
          </a:bodyPr>
          <a:lstStyle/>
          <a:p>
            <a:r>
              <a:rPr lang="en-US" sz="1400" dirty="0">
                <a:solidFill>
                  <a:schemeClr val="tx1">
                    <a:lumMod val="85000"/>
                    <a:lumOff val="15000"/>
                  </a:schemeClr>
                </a:solidFill>
              </a:rPr>
              <a:t>Suryanarayanan.S</a:t>
            </a:r>
          </a:p>
          <a:p>
            <a:r>
              <a:rPr lang="en-US" sz="1400" dirty="0">
                <a:solidFill>
                  <a:schemeClr val="tx1">
                    <a:lumMod val="85000"/>
                    <a:lumOff val="15000"/>
                  </a:schemeClr>
                </a:solidFill>
              </a:rPr>
              <a:t>212221220053</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F130C6-3724-4AA9-B497-09DC693474FA}"/>
              </a:ext>
            </a:extLst>
          </p:cNvPr>
          <p:cNvSpPr/>
          <p:nvPr/>
        </p:nvSpPr>
        <p:spPr>
          <a:xfrm>
            <a:off x="5184949" y="4300695"/>
            <a:ext cx="6374152" cy="5426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31232" y="1585992"/>
            <a:ext cx="6253317" cy="3686015"/>
          </a:xfrm>
        </p:spPr>
        <p:txBody>
          <a:bodyPr>
            <a:normAutofit fontScale="90000"/>
          </a:bodyPr>
          <a:lstStyle/>
          <a:p>
            <a:r>
              <a:rPr lang="en-US" b="0" i="0" dirty="0">
                <a:solidFill>
                  <a:schemeClr val="tx1"/>
                </a:solidFill>
                <a:effectLst/>
                <a:latin typeface="Söhne"/>
              </a:rPr>
              <a:t>Automated Visiting Card Management Application</a:t>
            </a:r>
            <a:endParaRPr lang="en-US" sz="8000" dirty="0">
              <a:solidFill>
                <a:schemeClr val="tx1"/>
              </a:solidFill>
            </a:endParaRPr>
          </a:p>
        </p:txBody>
      </p:sp>
      <p:pic>
        <p:nvPicPr>
          <p:cNvPr id="1026" name="Picture 2" descr="saveetha engineering logo">
            <a:extLst>
              <a:ext uri="{FF2B5EF4-FFF2-40B4-BE49-F238E27FC236}">
                <a16:creationId xmlns:a16="http://schemas.microsoft.com/office/drawing/2014/main" id="{3DB35DDF-0916-4ED6-8B01-1FAAFF3CD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164" y="41457"/>
            <a:ext cx="7364835" cy="11076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08F1FDB-A5DD-4048-9879-B158566EE076}"/>
              </a:ext>
            </a:extLst>
          </p:cNvPr>
          <p:cNvPicPr>
            <a:picLocks noChangeAspect="1"/>
          </p:cNvPicPr>
          <p:nvPr/>
        </p:nvPicPr>
        <p:blipFill>
          <a:blip r:embed="rId3"/>
          <a:stretch>
            <a:fillRect/>
          </a:stretch>
        </p:blipFill>
        <p:spPr>
          <a:xfrm>
            <a:off x="-2030835" y="0"/>
            <a:ext cx="6858000"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54206-88C2-4907-AD7B-139EEA3A5C5C}"/>
              </a:ext>
            </a:extLst>
          </p:cNvPr>
          <p:cNvSpPr txBox="1"/>
          <p:nvPr/>
        </p:nvSpPr>
        <p:spPr>
          <a:xfrm>
            <a:off x="2146998" y="2659796"/>
            <a:ext cx="7898004" cy="1200329"/>
          </a:xfrm>
          <a:prstGeom prst="rect">
            <a:avLst/>
          </a:prstGeom>
          <a:noFill/>
        </p:spPr>
        <p:txBody>
          <a:bodyPr wrap="square" rtlCol="0">
            <a:spAutoFit/>
          </a:bodyPr>
          <a:lstStyle/>
          <a:p>
            <a:pPr algn="ctr"/>
            <a:r>
              <a:rPr lang="en-US" sz="7200" b="1" dirty="0"/>
              <a:t>THANK YOU</a:t>
            </a:r>
            <a:endParaRPr lang="en-IN" sz="7200" b="1" dirty="0"/>
          </a:p>
        </p:txBody>
      </p:sp>
    </p:spTree>
    <p:extLst>
      <p:ext uri="{BB962C8B-B14F-4D97-AF65-F5344CB8AC3E}">
        <p14:creationId xmlns:p14="http://schemas.microsoft.com/office/powerpoint/2010/main" val="9360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E11A-DC5D-4438-9392-8B523360F83C}"/>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32229D16-0509-45C3-A7BF-72AF1296779E}"/>
              </a:ext>
            </a:extLst>
          </p:cNvPr>
          <p:cNvSpPr>
            <a:spLocks noGrp="1"/>
          </p:cNvSpPr>
          <p:nvPr>
            <p:ph idx="1"/>
          </p:nvPr>
        </p:nvSpPr>
        <p:spPr/>
        <p:txBody>
          <a:bodyPr/>
          <a:lstStyle/>
          <a:p>
            <a:r>
              <a:rPr lang="en-US" dirty="0"/>
              <a:t>The "Automated Visiting Card Management Application" is a comprehensive solution designed to alleviate the challenges associated with manual contact management. Leveraging the power of OpenCV, Tesseract OCR, and Python programming, the application seamlessly captures visiting cards through device cameras. The extracted text, including brand names and details, is processed with high accuracy using Tesseract OCR. The distinguishing feature lies in the automatic alphabetical sorting of captured cards, enhancing the efficiency of contact organization. This project provides a user-friendly and time-saving solution for professionals seeking an automated approach to streamline their business contact management processes.</a:t>
            </a:r>
            <a:endParaRPr lang="en-IN" dirty="0"/>
          </a:p>
        </p:txBody>
      </p:sp>
    </p:spTree>
    <p:extLst>
      <p:ext uri="{BB962C8B-B14F-4D97-AF65-F5344CB8AC3E}">
        <p14:creationId xmlns:p14="http://schemas.microsoft.com/office/powerpoint/2010/main" val="33798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A1F4-84D1-4CFE-8D2E-E9F4CA01C7C6}"/>
              </a:ext>
            </a:extLst>
          </p:cNvPr>
          <p:cNvSpPr>
            <a:spLocks noGrp="1"/>
          </p:cNvSpPr>
          <p:nvPr>
            <p:ph type="title"/>
          </p:nvPr>
        </p:nvSpPr>
        <p:spPr>
          <a:xfrm>
            <a:off x="1066800" y="-116281"/>
            <a:ext cx="10058400" cy="1450757"/>
          </a:xfrm>
        </p:spPr>
        <p:txBody>
          <a:bodyPr/>
          <a:lstStyle/>
          <a:p>
            <a:r>
              <a:rPr lang="en-US" dirty="0"/>
              <a:t>Literature Review</a:t>
            </a:r>
            <a:endParaRPr lang="en-IN" dirty="0"/>
          </a:p>
        </p:txBody>
      </p:sp>
      <p:graphicFrame>
        <p:nvGraphicFramePr>
          <p:cNvPr id="4" name="Table 4">
            <a:extLst>
              <a:ext uri="{FF2B5EF4-FFF2-40B4-BE49-F238E27FC236}">
                <a16:creationId xmlns:a16="http://schemas.microsoft.com/office/drawing/2014/main" id="{86BCCF7A-9D54-453E-8A42-A125D2E7CAF4}"/>
              </a:ext>
            </a:extLst>
          </p:cNvPr>
          <p:cNvGraphicFramePr>
            <a:graphicFrameLocks noGrp="1"/>
          </p:cNvGraphicFramePr>
          <p:nvPr>
            <p:ph idx="1"/>
            <p:extLst>
              <p:ext uri="{D42A27DB-BD31-4B8C-83A1-F6EECF244321}">
                <p14:modId xmlns:p14="http://schemas.microsoft.com/office/powerpoint/2010/main" val="1536055018"/>
              </p:ext>
            </p:extLst>
          </p:nvPr>
        </p:nvGraphicFramePr>
        <p:xfrm>
          <a:off x="1066800" y="1334476"/>
          <a:ext cx="10058400" cy="4821814"/>
        </p:xfrm>
        <a:graphic>
          <a:graphicData uri="http://schemas.openxmlformats.org/drawingml/2006/table">
            <a:tbl>
              <a:tblPr firstRow="1" bandRow="1">
                <a:tableStyleId>{073A0DAA-6AF3-43AB-8588-CEC1D06C72B9}</a:tableStyleId>
              </a:tblPr>
              <a:tblGrid>
                <a:gridCol w="721789">
                  <a:extLst>
                    <a:ext uri="{9D8B030D-6E8A-4147-A177-3AD203B41FA5}">
                      <a16:colId xmlns:a16="http://schemas.microsoft.com/office/drawing/2014/main" val="3429951573"/>
                    </a:ext>
                  </a:extLst>
                </a:gridCol>
                <a:gridCol w="3301571">
                  <a:extLst>
                    <a:ext uri="{9D8B030D-6E8A-4147-A177-3AD203B41FA5}">
                      <a16:colId xmlns:a16="http://schemas.microsoft.com/office/drawing/2014/main" val="398323512"/>
                    </a:ext>
                  </a:extLst>
                </a:gridCol>
                <a:gridCol w="2011680">
                  <a:extLst>
                    <a:ext uri="{9D8B030D-6E8A-4147-A177-3AD203B41FA5}">
                      <a16:colId xmlns:a16="http://schemas.microsoft.com/office/drawing/2014/main" val="199804108"/>
                    </a:ext>
                  </a:extLst>
                </a:gridCol>
                <a:gridCol w="2594801">
                  <a:extLst>
                    <a:ext uri="{9D8B030D-6E8A-4147-A177-3AD203B41FA5}">
                      <a16:colId xmlns:a16="http://schemas.microsoft.com/office/drawing/2014/main" val="2522800202"/>
                    </a:ext>
                  </a:extLst>
                </a:gridCol>
                <a:gridCol w="1428559">
                  <a:extLst>
                    <a:ext uri="{9D8B030D-6E8A-4147-A177-3AD203B41FA5}">
                      <a16:colId xmlns:a16="http://schemas.microsoft.com/office/drawing/2014/main" val="4083380896"/>
                    </a:ext>
                  </a:extLst>
                </a:gridCol>
              </a:tblGrid>
              <a:tr h="554614">
                <a:tc>
                  <a:txBody>
                    <a:bodyPr/>
                    <a:lstStyle/>
                    <a:p>
                      <a:r>
                        <a:rPr lang="en-US" dirty="0" err="1"/>
                        <a:t>Sno</a:t>
                      </a:r>
                      <a:r>
                        <a:rPr lang="en-US" dirty="0"/>
                        <a:t>.</a:t>
                      </a:r>
                      <a:endParaRPr lang="en-IN" dirty="0"/>
                    </a:p>
                  </a:txBody>
                  <a:tcPr/>
                </a:tc>
                <a:tc>
                  <a:txBody>
                    <a:bodyPr/>
                    <a:lstStyle/>
                    <a:p>
                      <a:r>
                        <a:rPr lang="en-US" dirty="0"/>
                        <a:t>Reference Paper</a:t>
                      </a:r>
                      <a:endParaRPr lang="en-IN" dirty="0"/>
                    </a:p>
                  </a:txBody>
                  <a:tcPr/>
                </a:tc>
                <a:tc>
                  <a:txBody>
                    <a:bodyPr/>
                    <a:lstStyle/>
                    <a:p>
                      <a:r>
                        <a:rPr lang="en-US" dirty="0"/>
                        <a:t>Author(s) name</a:t>
                      </a:r>
                      <a:endParaRPr lang="en-IN" dirty="0"/>
                    </a:p>
                  </a:txBody>
                  <a:tcPr/>
                </a:tc>
                <a:tc>
                  <a:txBody>
                    <a:bodyPr/>
                    <a:lstStyle/>
                    <a:p>
                      <a:r>
                        <a:rPr lang="en-US" dirty="0"/>
                        <a:t>Abstract</a:t>
                      </a:r>
                      <a:endParaRPr lang="en-IN" dirty="0"/>
                    </a:p>
                  </a:txBody>
                  <a:tcPr/>
                </a:tc>
                <a:tc>
                  <a:txBody>
                    <a:bodyPr/>
                    <a:lstStyle/>
                    <a:p>
                      <a:r>
                        <a:rPr lang="en-US" dirty="0"/>
                        <a:t>Year</a:t>
                      </a:r>
                      <a:endParaRPr lang="en-IN" dirty="0"/>
                    </a:p>
                  </a:txBody>
                  <a:tcPr/>
                </a:tc>
                <a:extLst>
                  <a:ext uri="{0D108BD9-81ED-4DB2-BD59-A6C34878D82A}">
                    <a16:rowId xmlns:a16="http://schemas.microsoft.com/office/drawing/2014/main" val="2686512510"/>
                  </a:ext>
                </a:extLst>
              </a:tr>
              <a:tr h="926343">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ID Card Storage System using Optical Character Recognition (OCR) on Android-based Smartphone</a:t>
                      </a:r>
                    </a:p>
                    <a:p>
                      <a:endParaRPr lang="en-IN" dirty="0"/>
                    </a:p>
                  </a:txBody>
                  <a:tcPr/>
                </a:tc>
                <a:tc>
                  <a:txBody>
                    <a:bodyPr/>
                    <a:lstStyle/>
                    <a:p>
                      <a:r>
                        <a:rPr lang="en-IN" sz="1800" b="0" i="0" u="none" strike="noStrike" kern="1200" dirty="0">
                          <a:solidFill>
                            <a:schemeClr val="dk1"/>
                          </a:solidFill>
                          <a:effectLst/>
                          <a:latin typeface="+mn-lt"/>
                          <a:ea typeface="+mn-ea"/>
                          <a:cs typeface="+mn-cs"/>
                        </a:rPr>
                        <a:t>-Jeklin </a:t>
                      </a:r>
                      <a:r>
                        <a:rPr lang="en-IN" sz="1800" b="0" i="0" u="none" strike="noStrike" kern="1200" dirty="0" err="1">
                          <a:solidFill>
                            <a:schemeClr val="dk1"/>
                          </a:solidFill>
                          <a:effectLst/>
                          <a:latin typeface="+mn-lt"/>
                          <a:ea typeface="+mn-ea"/>
                          <a:cs typeface="+mn-cs"/>
                        </a:rPr>
                        <a:t>Harefa</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-Alexander</a:t>
                      </a:r>
                    </a:p>
                    <a:p>
                      <a:r>
                        <a:rPr lang="en-IN" sz="1800" b="0" i="0" u="none" strike="noStrike" kern="1200" dirty="0">
                          <a:solidFill>
                            <a:schemeClr val="dk1"/>
                          </a:solidFill>
                          <a:effectLst/>
                          <a:latin typeface="+mn-lt"/>
                          <a:ea typeface="+mn-ea"/>
                          <a:cs typeface="+mn-cs"/>
                        </a:rPr>
                        <a:t>-Andry </a:t>
                      </a:r>
                      <a:r>
                        <a:rPr lang="en-IN" sz="1800" b="0" i="0" u="none" strike="noStrike" kern="1200" dirty="0" err="1">
                          <a:solidFill>
                            <a:schemeClr val="dk1"/>
                          </a:solidFill>
                          <a:effectLst/>
                          <a:latin typeface="+mn-lt"/>
                          <a:ea typeface="+mn-ea"/>
                          <a:cs typeface="+mn-cs"/>
                        </a:rPr>
                        <a:t>Chowanda</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-Emir </a:t>
                      </a:r>
                      <a:r>
                        <a:rPr lang="en-IN" sz="1800" b="0" i="0" u="none" strike="noStrike" kern="1200" dirty="0" err="1">
                          <a:solidFill>
                            <a:schemeClr val="dk1"/>
                          </a:solidFill>
                          <a:effectLst/>
                          <a:latin typeface="+mn-lt"/>
                          <a:ea typeface="+mn-ea"/>
                          <a:cs typeface="+mn-cs"/>
                        </a:rPr>
                        <a:t>Haikal</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-Fedrick</a:t>
                      </a:r>
                      <a:endParaRPr lang="en-IN" dirty="0"/>
                    </a:p>
                  </a:txBody>
                  <a:tcPr/>
                </a:tc>
                <a:tc>
                  <a:txBody>
                    <a:bodyPr/>
                    <a:lstStyle/>
                    <a:p>
                      <a:r>
                        <a:rPr lang="en-US" sz="1600" b="0" i="0" kern="1200" dirty="0">
                          <a:solidFill>
                            <a:schemeClr val="dk1"/>
                          </a:solidFill>
                          <a:effectLst/>
                          <a:latin typeface="+mn-lt"/>
                          <a:ea typeface="+mn-ea"/>
                          <a:cs typeface="+mn-cs"/>
                        </a:rPr>
                        <a:t>This research focuses on extracting the ID card image characters into an editable format by implementing the Optical Character Recognition (OCR) in the mobile platform (the average is 43 words).</a:t>
                      </a:r>
                      <a:endParaRPr lang="en-IN" sz="1600" dirty="0"/>
                    </a:p>
                  </a:txBody>
                  <a:tcPr/>
                </a:tc>
                <a:tc>
                  <a:txBody>
                    <a:bodyPr/>
                    <a:lstStyle/>
                    <a:p>
                      <a:r>
                        <a:rPr lang="en-US" dirty="0"/>
                        <a:t>2022</a:t>
                      </a:r>
                      <a:endParaRPr lang="en-IN" dirty="0"/>
                    </a:p>
                  </a:txBody>
                  <a:tcPr/>
                </a:tc>
                <a:extLst>
                  <a:ext uri="{0D108BD9-81ED-4DB2-BD59-A6C34878D82A}">
                    <a16:rowId xmlns:a16="http://schemas.microsoft.com/office/drawing/2014/main" val="23341583"/>
                  </a:ext>
                </a:extLst>
              </a:tr>
              <a:tr h="970616">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Using Image Processing and Optical Character Recognition to </a:t>
                      </a:r>
                      <a:r>
                        <a:rPr lang="en-US" sz="1800" b="1" i="0" kern="1200" dirty="0" err="1">
                          <a:solidFill>
                            <a:schemeClr val="dk1"/>
                          </a:solidFill>
                          <a:effectLst/>
                          <a:latin typeface="+mn-lt"/>
                          <a:ea typeface="+mn-ea"/>
                          <a:cs typeface="+mn-cs"/>
                        </a:rPr>
                        <a:t>Recognise</a:t>
                      </a:r>
                      <a:r>
                        <a:rPr lang="en-US" sz="1800" b="1" i="0" kern="1200" dirty="0">
                          <a:solidFill>
                            <a:schemeClr val="dk1"/>
                          </a:solidFill>
                          <a:effectLst/>
                          <a:latin typeface="+mn-lt"/>
                          <a:ea typeface="+mn-ea"/>
                          <a:cs typeface="+mn-cs"/>
                        </a:rPr>
                        <a:t> ID cards in the Online Process of Onboarding</a:t>
                      </a:r>
                    </a:p>
                    <a:p>
                      <a:endParaRPr lang="en-IN" dirty="0"/>
                    </a:p>
                  </a:txBody>
                  <a:tcPr/>
                </a:tc>
                <a:tc>
                  <a:txBody>
                    <a:bodyPr/>
                    <a:lstStyle/>
                    <a:p>
                      <a:r>
                        <a:rPr lang="en-IN" sz="1800" b="0" i="0" u="none" strike="noStrike" kern="1200" dirty="0">
                          <a:solidFill>
                            <a:schemeClr val="dk1"/>
                          </a:solidFill>
                          <a:effectLst/>
                          <a:latin typeface="+mn-lt"/>
                          <a:ea typeface="+mn-ea"/>
                          <a:cs typeface="+mn-cs"/>
                        </a:rPr>
                        <a:t>-Bektemyssova Gulnara</a:t>
                      </a:r>
                    </a:p>
                    <a:p>
                      <a:r>
                        <a:rPr lang="en-IN" sz="1800" b="0" i="0" u="none" strike="noStrike" kern="1200" dirty="0">
                          <a:solidFill>
                            <a:schemeClr val="dk1"/>
                          </a:solidFill>
                          <a:effectLst/>
                          <a:latin typeface="+mn-lt"/>
                          <a:ea typeface="+mn-ea"/>
                          <a:cs typeface="+mn-cs"/>
                        </a:rPr>
                        <a:t>-</a:t>
                      </a:r>
                      <a:r>
                        <a:rPr lang="en-IN" sz="1800" b="0" i="0" u="none" strike="noStrike" kern="1200" dirty="0" err="1">
                          <a:solidFill>
                            <a:schemeClr val="dk1"/>
                          </a:solidFill>
                          <a:effectLst/>
                          <a:latin typeface="+mn-lt"/>
                          <a:ea typeface="+mn-ea"/>
                          <a:cs typeface="+mn-cs"/>
                        </a:rPr>
                        <a:t>Akhmer</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Yerassyl</a:t>
                      </a:r>
                      <a:endParaRPr lang="en-IN" dirty="0"/>
                    </a:p>
                  </a:txBody>
                  <a:tcPr/>
                </a:tc>
                <a:tc>
                  <a:txBody>
                    <a:bodyPr/>
                    <a:lstStyle/>
                    <a:p>
                      <a:r>
                        <a:rPr lang="en-US" sz="1400" b="0" i="0" kern="1200" dirty="0">
                          <a:solidFill>
                            <a:schemeClr val="dk1"/>
                          </a:solidFill>
                          <a:effectLst/>
                          <a:latin typeface="+mn-lt"/>
                          <a:ea typeface="+mn-ea"/>
                          <a:cs typeface="+mn-cs"/>
                        </a:rPr>
                        <a:t>In this research, we realized an approach for identifying electronic ID cards using image detection and Optical Character Recognition (OCR). This paper provides a short outline of how banking institutions and other fintech companies utilize highly developed OCR tools to automate their processes.</a:t>
                      </a:r>
                      <a:endParaRPr lang="en-IN" sz="1400" dirty="0"/>
                    </a:p>
                  </a:txBody>
                  <a:tcPr/>
                </a:tc>
                <a:tc>
                  <a:txBody>
                    <a:bodyPr/>
                    <a:lstStyle/>
                    <a:p>
                      <a:r>
                        <a:rPr lang="en-US" dirty="0"/>
                        <a:t>2022</a:t>
                      </a:r>
                      <a:endParaRPr lang="en-IN" dirty="0"/>
                    </a:p>
                  </a:txBody>
                  <a:tcPr/>
                </a:tc>
                <a:extLst>
                  <a:ext uri="{0D108BD9-81ED-4DB2-BD59-A6C34878D82A}">
                    <a16:rowId xmlns:a16="http://schemas.microsoft.com/office/drawing/2014/main" val="1591771506"/>
                  </a:ext>
                </a:extLst>
              </a:tr>
            </a:tbl>
          </a:graphicData>
        </a:graphic>
      </p:graphicFrame>
    </p:spTree>
    <p:extLst>
      <p:ext uri="{BB962C8B-B14F-4D97-AF65-F5344CB8AC3E}">
        <p14:creationId xmlns:p14="http://schemas.microsoft.com/office/powerpoint/2010/main" val="29887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F28E364-7090-4630-83CA-62770BEAC280}"/>
              </a:ext>
            </a:extLst>
          </p:cNvPr>
          <p:cNvGraphicFramePr>
            <a:graphicFrameLocks noGrp="1"/>
          </p:cNvGraphicFramePr>
          <p:nvPr>
            <p:ph idx="1"/>
            <p:extLst>
              <p:ext uri="{D42A27DB-BD31-4B8C-83A1-F6EECF244321}">
                <p14:modId xmlns:p14="http://schemas.microsoft.com/office/powerpoint/2010/main" val="3616565439"/>
              </p:ext>
            </p:extLst>
          </p:nvPr>
        </p:nvGraphicFramePr>
        <p:xfrm>
          <a:off x="1096963" y="522514"/>
          <a:ext cx="10058400" cy="5253948"/>
        </p:xfrm>
        <a:graphic>
          <a:graphicData uri="http://schemas.openxmlformats.org/drawingml/2006/table">
            <a:tbl>
              <a:tblPr firstRow="1" bandRow="1">
                <a:tableStyleId>{073A0DAA-6AF3-43AB-8588-CEC1D06C72B9}</a:tableStyleId>
              </a:tblPr>
              <a:tblGrid>
                <a:gridCol w="942852">
                  <a:extLst>
                    <a:ext uri="{9D8B030D-6E8A-4147-A177-3AD203B41FA5}">
                      <a16:colId xmlns:a16="http://schemas.microsoft.com/office/drawing/2014/main" val="3477310204"/>
                    </a:ext>
                  </a:extLst>
                </a:gridCol>
                <a:gridCol w="3080508">
                  <a:extLst>
                    <a:ext uri="{9D8B030D-6E8A-4147-A177-3AD203B41FA5}">
                      <a16:colId xmlns:a16="http://schemas.microsoft.com/office/drawing/2014/main" val="2814030875"/>
                    </a:ext>
                  </a:extLst>
                </a:gridCol>
                <a:gridCol w="2011680">
                  <a:extLst>
                    <a:ext uri="{9D8B030D-6E8A-4147-A177-3AD203B41FA5}">
                      <a16:colId xmlns:a16="http://schemas.microsoft.com/office/drawing/2014/main" val="2684949612"/>
                    </a:ext>
                  </a:extLst>
                </a:gridCol>
                <a:gridCol w="2685237">
                  <a:extLst>
                    <a:ext uri="{9D8B030D-6E8A-4147-A177-3AD203B41FA5}">
                      <a16:colId xmlns:a16="http://schemas.microsoft.com/office/drawing/2014/main" val="4122418026"/>
                    </a:ext>
                  </a:extLst>
                </a:gridCol>
                <a:gridCol w="1338123">
                  <a:extLst>
                    <a:ext uri="{9D8B030D-6E8A-4147-A177-3AD203B41FA5}">
                      <a16:colId xmlns:a16="http://schemas.microsoft.com/office/drawing/2014/main" val="2599916460"/>
                    </a:ext>
                  </a:extLst>
                </a:gridCol>
              </a:tblGrid>
              <a:tr h="803868">
                <a:tc>
                  <a:txBody>
                    <a:bodyPr/>
                    <a:lstStyle/>
                    <a:p>
                      <a:r>
                        <a:rPr lang="en-US" dirty="0" err="1"/>
                        <a:t>Sno</a:t>
                      </a:r>
                      <a:r>
                        <a:rPr lang="en-US" dirty="0"/>
                        <a:t>.</a:t>
                      </a:r>
                      <a:endParaRPr lang="en-IN" dirty="0"/>
                    </a:p>
                  </a:txBody>
                  <a:tcPr/>
                </a:tc>
                <a:tc>
                  <a:txBody>
                    <a:bodyPr/>
                    <a:lstStyle/>
                    <a:p>
                      <a:r>
                        <a:rPr lang="en-US" dirty="0"/>
                        <a:t>Reference Paper</a:t>
                      </a:r>
                      <a:endParaRPr lang="en-IN" dirty="0"/>
                    </a:p>
                  </a:txBody>
                  <a:tcPr/>
                </a:tc>
                <a:tc>
                  <a:txBody>
                    <a:bodyPr/>
                    <a:lstStyle/>
                    <a:p>
                      <a:r>
                        <a:rPr lang="en-US" dirty="0"/>
                        <a:t>Author(s) Name</a:t>
                      </a:r>
                      <a:endParaRPr lang="en-IN" dirty="0"/>
                    </a:p>
                  </a:txBody>
                  <a:tcPr/>
                </a:tc>
                <a:tc>
                  <a:txBody>
                    <a:bodyPr/>
                    <a:lstStyle/>
                    <a:p>
                      <a:r>
                        <a:rPr lang="en-US" dirty="0"/>
                        <a:t>Abstract</a:t>
                      </a:r>
                      <a:endParaRPr lang="en-IN" dirty="0"/>
                    </a:p>
                  </a:txBody>
                  <a:tcPr/>
                </a:tc>
                <a:tc>
                  <a:txBody>
                    <a:bodyPr/>
                    <a:lstStyle/>
                    <a:p>
                      <a:r>
                        <a:rPr lang="en-US" dirty="0"/>
                        <a:t>Year</a:t>
                      </a:r>
                      <a:endParaRPr lang="en-IN" dirty="0"/>
                    </a:p>
                  </a:txBody>
                  <a:tcPr/>
                </a:tc>
                <a:extLst>
                  <a:ext uri="{0D108BD9-81ED-4DB2-BD59-A6C34878D82A}">
                    <a16:rowId xmlns:a16="http://schemas.microsoft.com/office/drawing/2014/main" val="3453792863"/>
                  </a:ext>
                </a:extLst>
              </a:tr>
              <a:tr h="1426866">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Hybrid Approach to Adaptive OCR for Historical Books</a:t>
                      </a:r>
                    </a:p>
                    <a:p>
                      <a:endParaRPr lang="en-IN" dirty="0"/>
                    </a:p>
                  </a:txBody>
                  <a:tcPr/>
                </a:tc>
                <a:tc>
                  <a:txBody>
                    <a:bodyPr/>
                    <a:lstStyle/>
                    <a:p>
                      <a:r>
                        <a:rPr lang="en-IN" sz="1800" b="0" i="0" u="none" strike="noStrike" kern="1200" dirty="0">
                          <a:solidFill>
                            <a:schemeClr val="dk1"/>
                          </a:solidFill>
                          <a:effectLst/>
                          <a:latin typeface="+mn-lt"/>
                          <a:ea typeface="+mn-ea"/>
                          <a:cs typeface="+mn-cs"/>
                        </a:rPr>
                        <a:t>-Vladimir </a:t>
                      </a:r>
                      <a:r>
                        <a:rPr lang="en-IN" sz="1800" b="0" i="0" u="none" strike="noStrike" kern="1200" dirty="0" err="1">
                          <a:solidFill>
                            <a:schemeClr val="dk1"/>
                          </a:solidFill>
                          <a:effectLst/>
                          <a:latin typeface="+mn-lt"/>
                          <a:ea typeface="+mn-ea"/>
                          <a:cs typeface="+mn-cs"/>
                        </a:rPr>
                        <a:t>Kluzner</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-Asaf </a:t>
                      </a:r>
                      <a:r>
                        <a:rPr lang="en-IN" sz="1800" b="0" i="0" u="none" strike="noStrike" kern="1200" dirty="0" err="1">
                          <a:solidFill>
                            <a:schemeClr val="dk1"/>
                          </a:solidFill>
                          <a:effectLst/>
                          <a:latin typeface="+mn-lt"/>
                          <a:ea typeface="+mn-ea"/>
                          <a:cs typeface="+mn-cs"/>
                        </a:rPr>
                        <a:t>Tzadok</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-Dan </a:t>
                      </a:r>
                      <a:r>
                        <a:rPr lang="en-IN" sz="1800" b="0" i="0" u="none" strike="noStrike" kern="1200" dirty="0" err="1">
                          <a:solidFill>
                            <a:schemeClr val="dk1"/>
                          </a:solidFill>
                          <a:effectLst/>
                          <a:latin typeface="+mn-lt"/>
                          <a:ea typeface="+mn-ea"/>
                          <a:cs typeface="+mn-cs"/>
                        </a:rPr>
                        <a:t>Chevion</a:t>
                      </a:r>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-Eugene </a:t>
                      </a:r>
                      <a:r>
                        <a:rPr lang="en-IN" sz="1800" b="0" i="0" u="none" strike="noStrike" kern="1200" dirty="0" err="1">
                          <a:solidFill>
                            <a:schemeClr val="dk1"/>
                          </a:solidFill>
                          <a:effectLst/>
                          <a:latin typeface="+mn-lt"/>
                          <a:ea typeface="+mn-ea"/>
                          <a:cs typeface="+mn-cs"/>
                        </a:rPr>
                        <a:t>Walach</a:t>
                      </a:r>
                      <a:endParaRPr lang="en-IN" dirty="0"/>
                    </a:p>
                  </a:txBody>
                  <a:tcPr/>
                </a:tc>
                <a:tc>
                  <a:txBody>
                    <a:bodyPr/>
                    <a:lstStyle/>
                    <a:p>
                      <a:r>
                        <a:rPr lang="en-US" sz="1400" b="0" i="0" kern="1200" dirty="0">
                          <a:solidFill>
                            <a:schemeClr val="dk1"/>
                          </a:solidFill>
                          <a:effectLst/>
                          <a:latin typeface="+mn-lt"/>
                          <a:ea typeface="+mn-ea"/>
                          <a:cs typeface="+mn-cs"/>
                        </a:rPr>
                        <a:t>Optical character recognition (OCR) technology is widely used to convert scanned documents to text. However, historical books still remain a challenge for state-of-the-art OCR engines. This work proposes a new approach to the OCR of large bodies of text by creating an adaptive mechanism that adjusts itself to each text being processed.</a:t>
                      </a:r>
                      <a:endParaRPr lang="en-IN" sz="1400" dirty="0"/>
                    </a:p>
                  </a:txBody>
                  <a:tcPr/>
                </a:tc>
                <a:tc>
                  <a:txBody>
                    <a:bodyPr/>
                    <a:lstStyle/>
                    <a:p>
                      <a:r>
                        <a:rPr lang="en-US" dirty="0"/>
                        <a:t>2011</a:t>
                      </a:r>
                      <a:endParaRPr lang="en-IN" dirty="0"/>
                    </a:p>
                  </a:txBody>
                  <a:tcPr/>
                </a:tc>
                <a:extLst>
                  <a:ext uri="{0D108BD9-81ED-4DB2-BD59-A6C34878D82A}">
                    <a16:rowId xmlns:a16="http://schemas.microsoft.com/office/drawing/2014/main" val="1609937235"/>
                  </a:ext>
                </a:extLst>
              </a:tr>
              <a:tr h="1426866">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Gray-scale character image recognition based on fuzzy DCT transform features</a:t>
                      </a:r>
                    </a:p>
                    <a:p>
                      <a:endParaRPr lang="en-IN" dirty="0"/>
                    </a:p>
                  </a:txBody>
                  <a:tcPr/>
                </a:tc>
                <a:tc>
                  <a:txBody>
                    <a:bodyPr/>
                    <a:lstStyle/>
                    <a:p>
                      <a:r>
                        <a:rPr lang="nl-NL" sz="1800" b="0" i="0" u="none" strike="noStrike" kern="1200" dirty="0">
                          <a:solidFill>
                            <a:schemeClr val="dk1"/>
                          </a:solidFill>
                          <a:effectLst/>
                          <a:latin typeface="+mn-lt"/>
                          <a:ea typeface="+mn-ea"/>
                          <a:cs typeface="+mn-cs"/>
                        </a:rPr>
                        <a:t>-Xuewen Wang</a:t>
                      </a:r>
                    </a:p>
                    <a:p>
                      <a:r>
                        <a:rPr lang="nl-NL" sz="1800" b="0" i="0" u="none" strike="noStrike" kern="1200" dirty="0">
                          <a:solidFill>
                            <a:schemeClr val="dk1"/>
                          </a:solidFill>
                          <a:effectLst/>
                          <a:latin typeface="+mn-lt"/>
                          <a:ea typeface="+mn-ea"/>
                          <a:cs typeface="+mn-cs"/>
                        </a:rPr>
                        <a:t>-Xiaoqing Ding</a:t>
                      </a:r>
                    </a:p>
                    <a:p>
                      <a:r>
                        <a:rPr lang="nl-NL" sz="1800" b="0" i="0" u="none" strike="noStrike" kern="1200" dirty="0">
                          <a:solidFill>
                            <a:schemeClr val="dk1"/>
                          </a:solidFill>
                          <a:effectLst/>
                          <a:latin typeface="+mn-lt"/>
                          <a:ea typeface="+mn-ea"/>
                          <a:cs typeface="+mn-cs"/>
                        </a:rPr>
                        <a:t>-Changsong Liu</a:t>
                      </a:r>
                      <a:endParaRPr lang="en-IN" dirty="0"/>
                    </a:p>
                  </a:txBody>
                  <a:tcPr/>
                </a:tc>
                <a:tc>
                  <a:txBody>
                    <a:bodyPr/>
                    <a:lstStyle/>
                    <a:p>
                      <a:r>
                        <a:rPr lang="en-US" sz="1400" b="0" i="0" kern="1200" dirty="0">
                          <a:solidFill>
                            <a:schemeClr val="dk1"/>
                          </a:solidFill>
                          <a:effectLst/>
                          <a:latin typeface="+mn-lt"/>
                          <a:ea typeface="+mn-ea"/>
                          <a:cs typeface="+mn-cs"/>
                        </a:rPr>
                        <a:t>We propose a method for recognizing gray-scale text images with noise and of extraordinary low resolution. First, a fuzzy classification of pixels in the gray-scale character images is applied to form the fuzzy attributed pixel graph using integral ratio techniques.</a:t>
                      </a:r>
                      <a:endParaRPr lang="en-IN" sz="1400" dirty="0"/>
                    </a:p>
                  </a:txBody>
                  <a:tcPr/>
                </a:tc>
                <a:tc>
                  <a:txBody>
                    <a:bodyPr/>
                    <a:lstStyle/>
                    <a:p>
                      <a:r>
                        <a:rPr lang="en-US" dirty="0"/>
                        <a:t>2000</a:t>
                      </a:r>
                      <a:endParaRPr lang="en-IN" dirty="0"/>
                    </a:p>
                  </a:txBody>
                  <a:tcPr/>
                </a:tc>
                <a:extLst>
                  <a:ext uri="{0D108BD9-81ED-4DB2-BD59-A6C34878D82A}">
                    <a16:rowId xmlns:a16="http://schemas.microsoft.com/office/drawing/2014/main" val="2495308999"/>
                  </a:ext>
                </a:extLst>
              </a:tr>
            </a:tbl>
          </a:graphicData>
        </a:graphic>
      </p:graphicFrame>
    </p:spTree>
    <p:extLst>
      <p:ext uri="{BB962C8B-B14F-4D97-AF65-F5344CB8AC3E}">
        <p14:creationId xmlns:p14="http://schemas.microsoft.com/office/powerpoint/2010/main" val="6379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7BEC-F718-4E85-8051-2F4C6FD4190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364145A-58FB-4A83-A66F-4730957F591A}"/>
              </a:ext>
            </a:extLst>
          </p:cNvPr>
          <p:cNvSpPr>
            <a:spLocks noGrp="1"/>
          </p:cNvSpPr>
          <p:nvPr>
            <p:ph idx="1"/>
          </p:nvPr>
        </p:nvSpPr>
        <p:spPr/>
        <p:txBody>
          <a:bodyPr/>
          <a:lstStyle/>
          <a:p>
            <a:r>
              <a:rPr lang="en-US" b="0" i="0" dirty="0">
                <a:solidFill>
                  <a:srgbClr val="0F0F0F"/>
                </a:solidFill>
                <a:effectLst/>
                <a:latin typeface="Söhne"/>
              </a:rPr>
              <a:t>Manually entering contact details from business cards is a time-consuming and error-prone task, leading to disorganized and hard-to-access information. The lack of an efficient system for sorting and managing these cards hinders professionals in maintaining an up-to-date and easily searchable digital contact list. This project aims to simplify and automate the process by developing an "Automated Visiting Card Management Application" using computer vision and OCR technologies. The goal is to provide a user-friendly solution that captures, extracts, and organizes business card data, eliminating the need for manual data entry and enhancing the overall efficiency of contact management.</a:t>
            </a:r>
            <a:endParaRPr lang="en-IN" dirty="0"/>
          </a:p>
        </p:txBody>
      </p:sp>
    </p:spTree>
    <p:extLst>
      <p:ext uri="{BB962C8B-B14F-4D97-AF65-F5344CB8AC3E}">
        <p14:creationId xmlns:p14="http://schemas.microsoft.com/office/powerpoint/2010/main" val="263217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C330-6D06-45C9-915E-967F504D862E}"/>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CBC36F4D-E645-431B-A0CB-D168D46D38EB}"/>
              </a:ext>
            </a:extLst>
          </p:cNvPr>
          <p:cNvSpPr>
            <a:spLocks noGrp="1"/>
          </p:cNvSpPr>
          <p:nvPr>
            <p:ph idx="1"/>
          </p:nvPr>
        </p:nvSpPr>
        <p:spPr/>
        <p:txBody>
          <a:bodyPr/>
          <a:lstStyle/>
          <a:p>
            <a:r>
              <a:rPr lang="en-US" b="0" i="0" dirty="0">
                <a:solidFill>
                  <a:srgbClr val="0F0F0F"/>
                </a:solidFill>
                <a:effectLst/>
                <a:latin typeface="Söhne"/>
              </a:rPr>
              <a:t>The "Automated Visiting Card Management Application" aims to simplify the process of capturing, organizing, and managing business cards. The proposed solution involves the development of a user-friendly mobile application by using the device camera to capture images of visiting cards.</a:t>
            </a:r>
          </a:p>
          <a:p>
            <a:r>
              <a:rPr lang="en-US" b="0" i="0" dirty="0">
                <a:solidFill>
                  <a:srgbClr val="0F0F0F"/>
                </a:solidFill>
                <a:effectLst/>
                <a:latin typeface="Söhne"/>
              </a:rPr>
              <a:t>The proposed solution aims to provide professionals with a hassle-free and efficient tool for managing their business contacts. By automating the capture and organization of visiting cards, the application seeks to save time, reduce errors, and enhance the overall user experience in the realm of contact management.</a:t>
            </a:r>
            <a:endParaRPr lang="en-IN" dirty="0"/>
          </a:p>
        </p:txBody>
      </p:sp>
    </p:spTree>
    <p:extLst>
      <p:ext uri="{BB962C8B-B14F-4D97-AF65-F5344CB8AC3E}">
        <p14:creationId xmlns:p14="http://schemas.microsoft.com/office/powerpoint/2010/main" val="108886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4BBB-53CE-439E-A6C2-3C029D84F1AB}"/>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21910D12-2F17-4B67-9E4F-B464C931054D}"/>
              </a:ext>
            </a:extLst>
          </p:cNvPr>
          <p:cNvSpPr>
            <a:spLocks noGrp="1"/>
          </p:cNvSpPr>
          <p:nvPr>
            <p:ph idx="1"/>
          </p:nvPr>
        </p:nvSpPr>
        <p:spPr/>
        <p:txBody>
          <a:bodyPr>
            <a:normAutofit lnSpcReduction="10000"/>
          </a:bodyPr>
          <a:lstStyle/>
          <a:p>
            <a:pPr algn="l"/>
            <a:r>
              <a:rPr lang="en-US" b="0" i="0" dirty="0">
                <a:effectLst/>
                <a:latin typeface="Söhne"/>
              </a:rPr>
              <a:t>The project of capturing visiting cards and extracting information from them has several potential scopes, ranging from a simple utility to a more comprehensive application. Here are different scopes for this project:</a:t>
            </a:r>
          </a:p>
          <a:p>
            <a:pPr algn="l">
              <a:buFont typeface="+mj-lt"/>
              <a:buAutoNum type="arabicPeriod"/>
            </a:pPr>
            <a:r>
              <a:rPr lang="en-US" b="1" i="0" dirty="0">
                <a:effectLst/>
                <a:latin typeface="Söhne"/>
              </a:rPr>
              <a:t>Basic Information Extraction:</a:t>
            </a:r>
            <a:endParaRPr lang="en-US" b="0" i="0" dirty="0">
              <a:effectLst/>
              <a:latin typeface="Söhne"/>
            </a:endParaRPr>
          </a:p>
          <a:p>
            <a:pPr marL="742950" lvl="1" indent="-285750" algn="l">
              <a:buFont typeface="+mj-lt"/>
              <a:buAutoNum type="arabicPeriod"/>
            </a:pPr>
            <a:r>
              <a:rPr lang="en-US" b="1" i="0" dirty="0">
                <a:effectLst/>
                <a:latin typeface="Söhne"/>
              </a:rPr>
              <a:t>Scope:</a:t>
            </a:r>
            <a:r>
              <a:rPr lang="en-US" b="0" i="0" dirty="0">
                <a:effectLst/>
                <a:latin typeface="Söhne"/>
              </a:rPr>
              <a:t> Capture a visiting card, extract text, and sort the images based on extracted information.</a:t>
            </a:r>
          </a:p>
          <a:p>
            <a:pPr marL="742950" lvl="1" indent="-285750" algn="l">
              <a:buFont typeface="+mj-lt"/>
              <a:buAutoNum type="arabicPeriod"/>
            </a:pPr>
            <a:r>
              <a:rPr lang="en-US" b="1" i="0" dirty="0">
                <a:effectLst/>
                <a:latin typeface="Söhne"/>
              </a:rPr>
              <a:t>Features:</a:t>
            </a:r>
            <a:r>
              <a:rPr lang="en-US" b="0" i="0" dirty="0">
                <a:effectLst/>
                <a:latin typeface="Söhne"/>
              </a:rPr>
              <a:t> Minimal user interaction, basic OCR, sorting images based on extracted text, and storing them in folders.</a:t>
            </a:r>
          </a:p>
          <a:p>
            <a:pPr algn="l">
              <a:buFont typeface="+mj-lt"/>
              <a:buAutoNum type="arabicPeriod"/>
            </a:pPr>
            <a:r>
              <a:rPr lang="en-US" b="1" i="0" dirty="0">
                <a:effectLst/>
                <a:latin typeface="Söhne"/>
              </a:rPr>
              <a:t>Enhanced OCR and Sorting:</a:t>
            </a:r>
            <a:endParaRPr lang="en-US" b="0" i="0" dirty="0">
              <a:effectLst/>
              <a:latin typeface="Söhne"/>
            </a:endParaRPr>
          </a:p>
          <a:p>
            <a:pPr marL="742950" lvl="1" indent="-285750" algn="l">
              <a:buFont typeface="+mj-lt"/>
              <a:buAutoNum type="arabicPeriod"/>
            </a:pPr>
            <a:r>
              <a:rPr lang="en-US" b="1" i="0" dirty="0">
                <a:effectLst/>
                <a:latin typeface="Söhne"/>
              </a:rPr>
              <a:t>Scope:</a:t>
            </a:r>
            <a:r>
              <a:rPr lang="en-US" b="0" i="0" dirty="0">
                <a:effectLst/>
                <a:latin typeface="Söhne"/>
              </a:rPr>
              <a:t> Improve OCR accuracy by implementing advanced preprocessing techniques.</a:t>
            </a:r>
          </a:p>
          <a:p>
            <a:pPr marL="742950" lvl="1" indent="-285750" algn="l">
              <a:buFont typeface="+mj-lt"/>
              <a:buAutoNum type="arabicPeriod"/>
            </a:pPr>
            <a:r>
              <a:rPr lang="en-US" b="1" i="0" dirty="0">
                <a:effectLst/>
                <a:latin typeface="Söhne"/>
              </a:rPr>
              <a:t>Features:</a:t>
            </a:r>
            <a:r>
              <a:rPr lang="en-US" b="0" i="0" dirty="0">
                <a:effectLst/>
                <a:latin typeface="Söhne"/>
              </a:rPr>
              <a:t> Utilize more sophisticated image preprocessing, multilingual support, and advanced OCR configurations.</a:t>
            </a:r>
          </a:p>
          <a:p>
            <a:endParaRPr lang="en-IN" dirty="0"/>
          </a:p>
        </p:txBody>
      </p:sp>
    </p:spTree>
    <p:extLst>
      <p:ext uri="{BB962C8B-B14F-4D97-AF65-F5344CB8AC3E}">
        <p14:creationId xmlns:p14="http://schemas.microsoft.com/office/powerpoint/2010/main" val="340589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1F43-5379-4F65-AD7C-2E00724EAD0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897D6294-EC68-4314-ABD4-AF96B0A130F5}"/>
              </a:ext>
            </a:extLst>
          </p:cNvPr>
          <p:cNvSpPr>
            <a:spLocks noGrp="1"/>
          </p:cNvSpPr>
          <p:nvPr>
            <p:ph idx="1"/>
          </p:nvPr>
        </p:nvSpPr>
        <p:spPr/>
        <p:txBody>
          <a:bodyPr>
            <a:noAutofit/>
          </a:bodyPr>
          <a:lstStyle/>
          <a:p>
            <a:pPr algn="l">
              <a:buFont typeface="+mj-lt"/>
              <a:buAutoNum type="arabicPeriod"/>
            </a:pPr>
            <a:r>
              <a:rPr lang="en-US" sz="2400" b="1" i="0" dirty="0">
                <a:effectLst/>
                <a:latin typeface="Söhne"/>
              </a:rPr>
              <a:t>Efficient Information Handling</a:t>
            </a:r>
            <a:endParaRPr lang="en-US" sz="2400" b="0" i="0" dirty="0">
              <a:effectLst/>
              <a:latin typeface="Söhne"/>
            </a:endParaRPr>
          </a:p>
          <a:p>
            <a:pPr algn="l">
              <a:buFont typeface="+mj-lt"/>
              <a:buAutoNum type="arabicPeriod"/>
            </a:pPr>
            <a:r>
              <a:rPr lang="en-US" sz="2400" b="1" i="0" dirty="0">
                <a:effectLst/>
                <a:latin typeface="Söhne"/>
              </a:rPr>
              <a:t>Organization and Accessibility</a:t>
            </a:r>
            <a:endParaRPr lang="en-US" sz="2400" b="0" i="0" dirty="0">
              <a:effectLst/>
              <a:latin typeface="Söhne"/>
            </a:endParaRPr>
          </a:p>
          <a:p>
            <a:pPr algn="l">
              <a:buFont typeface="+mj-lt"/>
              <a:buAutoNum type="arabicPeriod"/>
            </a:pPr>
            <a:r>
              <a:rPr lang="en-US" sz="2400" b="1" i="0" dirty="0">
                <a:effectLst/>
                <a:latin typeface="Söhne"/>
              </a:rPr>
              <a:t>Time Saving</a:t>
            </a:r>
            <a:endParaRPr lang="en-US" sz="2400" b="0" i="0" dirty="0">
              <a:effectLst/>
              <a:latin typeface="Söhne"/>
            </a:endParaRPr>
          </a:p>
          <a:p>
            <a:pPr algn="l">
              <a:buFont typeface="+mj-lt"/>
              <a:buAutoNum type="arabicPeriod"/>
            </a:pPr>
            <a:r>
              <a:rPr lang="en-US" sz="2400" b="1" i="0" dirty="0">
                <a:effectLst/>
                <a:latin typeface="Söhne"/>
              </a:rPr>
              <a:t>Reduced Data Entry Errors</a:t>
            </a:r>
            <a:endParaRPr lang="en-US" sz="2400" b="0" i="0" dirty="0">
              <a:effectLst/>
              <a:latin typeface="Söhne"/>
            </a:endParaRPr>
          </a:p>
          <a:p>
            <a:pPr algn="l">
              <a:buFont typeface="+mj-lt"/>
              <a:buAutoNum type="arabicPeriod"/>
            </a:pPr>
            <a:r>
              <a:rPr lang="en-US" sz="2400" b="1" i="0" dirty="0">
                <a:effectLst/>
                <a:latin typeface="Söhne"/>
              </a:rPr>
              <a:t>Mobile Accessibility</a:t>
            </a:r>
            <a:endParaRPr lang="en-US" sz="2400" b="0" i="0" dirty="0">
              <a:effectLst/>
              <a:latin typeface="Söhne"/>
            </a:endParaRPr>
          </a:p>
          <a:p>
            <a:pPr algn="l">
              <a:buFont typeface="+mj-lt"/>
              <a:buAutoNum type="arabicPeriod"/>
            </a:pPr>
            <a:r>
              <a:rPr lang="en-US" sz="2400" b="1" i="0" dirty="0">
                <a:effectLst/>
                <a:latin typeface="Söhne"/>
              </a:rPr>
              <a:t>Customization and User Preferences</a:t>
            </a:r>
            <a:endParaRPr lang="en-US" sz="2400" b="0" i="0" dirty="0">
              <a:effectLst/>
              <a:latin typeface="Söhne"/>
            </a:endParaRPr>
          </a:p>
          <a:p>
            <a:endParaRPr lang="en-IN" sz="1800" dirty="0"/>
          </a:p>
        </p:txBody>
      </p:sp>
    </p:spTree>
    <p:extLst>
      <p:ext uri="{BB962C8B-B14F-4D97-AF65-F5344CB8AC3E}">
        <p14:creationId xmlns:p14="http://schemas.microsoft.com/office/powerpoint/2010/main" val="343567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8C82-5E04-420A-AA16-789AED548B21}"/>
              </a:ext>
            </a:extLst>
          </p:cNvPr>
          <p:cNvSpPr>
            <a:spLocks noGrp="1"/>
          </p:cNvSpPr>
          <p:nvPr>
            <p:ph type="title"/>
          </p:nvPr>
        </p:nvSpPr>
        <p:spPr/>
        <p:txBody>
          <a:bodyPr/>
          <a:lstStyle/>
          <a:p>
            <a:r>
              <a:rPr lang="en-US" dirty="0"/>
              <a:t>Flowchart </a:t>
            </a:r>
            <a:endParaRPr lang="en-IN" dirty="0"/>
          </a:p>
        </p:txBody>
      </p:sp>
      <p:pic>
        <p:nvPicPr>
          <p:cNvPr id="19" name="image9.jpeg">
            <a:extLst>
              <a:ext uri="{FF2B5EF4-FFF2-40B4-BE49-F238E27FC236}">
                <a16:creationId xmlns:a16="http://schemas.microsoft.com/office/drawing/2014/main" id="{FB1EDEFB-696B-4FF8-A6AA-31F60B5F9501}"/>
              </a:ext>
            </a:extLst>
          </p:cNvPr>
          <p:cNvPicPr/>
          <p:nvPr/>
        </p:nvPicPr>
        <p:blipFill>
          <a:blip r:embed="rId2" cstate="print"/>
          <a:stretch>
            <a:fillRect/>
          </a:stretch>
        </p:blipFill>
        <p:spPr>
          <a:xfrm>
            <a:off x="2340029" y="2203704"/>
            <a:ext cx="7511942" cy="3744091"/>
          </a:xfrm>
          <a:prstGeom prst="rect">
            <a:avLst/>
          </a:prstGeom>
        </p:spPr>
      </p:pic>
    </p:spTree>
    <p:extLst>
      <p:ext uri="{BB962C8B-B14F-4D97-AF65-F5344CB8AC3E}">
        <p14:creationId xmlns:p14="http://schemas.microsoft.com/office/powerpoint/2010/main" val="148971139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{427860D7-8B43-4D5F-A219-D19FC488107E}tf56160789_win32</Template>
  <TotalTime>214</TotalTime>
  <Words>768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Söhne</vt:lpstr>
      <vt:lpstr>Custom</vt:lpstr>
      <vt:lpstr>Automated Visiting Card Management Application</vt:lpstr>
      <vt:lpstr>Abstract </vt:lpstr>
      <vt:lpstr>Literature Review</vt:lpstr>
      <vt:lpstr>PowerPoint Presentation</vt:lpstr>
      <vt:lpstr>Problem Statement</vt:lpstr>
      <vt:lpstr>Proposed Solution</vt:lpstr>
      <vt:lpstr>Scope</vt:lpstr>
      <vt:lpstr>Advantages</vt:lpstr>
      <vt:lpstr>Flowchart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Visiting Card Management Application</dc:title>
  <dc:creator>SURYANARAYANAN SRINIVASAN</dc:creator>
  <cp:lastModifiedBy>SURYANARAYANAN SRINIVASAN</cp:lastModifiedBy>
  <cp:revision>14</cp:revision>
  <dcterms:created xsi:type="dcterms:W3CDTF">2023-11-17T13:29:09Z</dcterms:created>
  <dcterms:modified xsi:type="dcterms:W3CDTF">2023-12-15T17:52:56Z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