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9" r:id="rId3"/>
    <p:sldId id="297" r:id="rId4"/>
    <p:sldId id="290" r:id="rId5"/>
    <p:sldId id="291" r:id="rId6"/>
    <p:sldId id="310" r:id="rId7"/>
    <p:sldId id="311" r:id="rId8"/>
    <p:sldId id="299" r:id="rId9"/>
    <p:sldId id="309" r:id="rId10"/>
    <p:sldId id="292" r:id="rId11"/>
    <p:sldId id="294" r:id="rId12"/>
    <p:sldId id="295" r:id="rId13"/>
    <p:sldId id="302" r:id="rId14"/>
    <p:sldId id="303" r:id="rId15"/>
    <p:sldId id="301" r:id="rId16"/>
    <p:sldId id="304" r:id="rId17"/>
    <p:sldId id="306" r:id="rId18"/>
    <p:sldId id="305" r:id="rId19"/>
    <p:sldId id="296" r:id="rId20"/>
    <p:sldId id="307" r:id="rId21"/>
    <p:sldId id="308" r:id="rId22"/>
    <p:sldId id="312" r:id="rId23"/>
    <p:sldId id="298" r:id="rId24"/>
    <p:sldId id="300" r:id="rId25"/>
    <p:sldId id="26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259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9AF5B-5540-41DD-A044-6766A673A319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56BFC-7285-4B40-B198-B05FCBE6D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08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Fonctionne pas toujours le –p, on peut le faire manuellement avec –e mais ça marche pas trop non plus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184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trop polyvalent (permet d’interagir avec des branches et des fichiers)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651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le </a:t>
            </a:r>
            <a:r>
              <a:rPr lang="fr-FR" dirty="0" err="1"/>
              <a:t>token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dans le Vault prévu à cet effet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004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rm</a:t>
            </a:r>
            <a:r>
              <a:rPr lang="fr-FR" dirty="0"/>
              <a:t> –</a:t>
            </a:r>
            <a:r>
              <a:rPr lang="fr-FR" dirty="0" err="1"/>
              <a:t>cached</a:t>
            </a:r>
            <a:r>
              <a:rPr lang="fr-FR" dirty="0"/>
              <a:t> </a:t>
            </a:r>
            <a:r>
              <a:rPr lang="fr-FR" dirty="0" err="1"/>
              <a:t>nomdufichier</a:t>
            </a:r>
            <a:r>
              <a:rPr lang="fr-FR" dirty="0"/>
              <a:t> </a:t>
            </a:r>
          </a:p>
          <a:p>
            <a:r>
              <a:rPr lang="fr-FR" dirty="0"/>
              <a:t>Fonctionne aussi mais attention à ne pas oublier le –</a:t>
            </a:r>
            <a:r>
              <a:rPr lang="fr-FR" dirty="0" err="1"/>
              <a:t>cached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18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3DCCD-3668-215B-6AE8-043C4BB1E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4DD300-B3D9-FD86-894B-17D4CCFF35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C2CED1E-879E-ABE4-84E3-315986FA6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retirer un fichier du commit </a:t>
            </a:r>
          </a:p>
          <a:p>
            <a:r>
              <a:rPr lang="fr-FR" dirty="0"/>
              <a:t>Git reset </a:t>
            </a:r>
            <a:r>
              <a:rPr lang="fr-FR" dirty="0" err="1"/>
              <a:t>nomdufichier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8977E-BC71-C6B8-1309-67F2839FA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51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BB79B-1DBE-18AA-D1D6-4446A4624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852D21-BD24-9FA9-D0A0-36665CE91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BB7B4-242C-43FB-B372-1882AE4B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6E00-7D72-4E86-9426-36A613088232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E257E9-CDC2-A2B3-0324-DBF09722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D74EEF-5198-2BC0-5CCE-72C555B0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9F2-7C9B-4C14-B7EB-B2D0F34709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83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9CBE4-598F-CD41-8900-20F24995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6FB83E-E57B-4AEF-76B1-D889355CA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07573A-290F-ABD0-2619-C5DF3201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6E00-7D72-4E86-9426-36A613088232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396A62-E47F-470E-C910-3992147C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B4F698-A7DA-7BE6-D932-6DFEE346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9F2-7C9B-4C14-B7EB-B2D0F34709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16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2982C6-1557-DAB9-8197-3CDDF16AD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6E8C10-025F-B27A-6FC5-8960E72CB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3D0B8D-47A3-7771-F29C-F4E0CE4D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6E00-7D72-4E86-9426-36A613088232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63690-EA06-EB28-A9A5-75434134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C30350-A1E3-1999-F204-FE4E8A21F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9F2-7C9B-4C14-B7EB-B2D0F34709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7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A96EF-0351-D811-9ED0-19A25460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A512A-D0F2-0344-298A-35D84A820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A575D2-9E66-FE8A-36CA-2E00A36C6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6E00-7D72-4E86-9426-36A613088232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6D66DE-F36F-F216-101B-99F25202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A5F985-FD32-EC5E-B9E2-6935E95D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9F2-7C9B-4C14-B7EB-B2D0F34709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85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3F169-541D-D254-B8A8-D9984CDC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AF7812-A7A8-2039-3C7F-129DEBEBA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DCA610-DC54-ADA0-B6DE-86D26659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6E00-7D72-4E86-9426-36A613088232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E2AEDF-A00D-7A77-7CB0-3AF45DCE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D28B30-DDA3-219C-8F85-4B54ED2C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9F2-7C9B-4C14-B7EB-B2D0F34709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97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117853-95F3-C2C2-8CBD-9392F6E1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931C0-5B86-64B9-63C3-15BE01905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3A94FA-833D-FE4F-DE3F-8CC6D7384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AB038A-D0FE-EABF-A66F-EE11001D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6E00-7D72-4E86-9426-36A613088232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AF0E46-EA57-607D-3A08-E1B4ED04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DE17FB-3822-FD08-2454-5EED5E71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9F2-7C9B-4C14-B7EB-B2D0F34709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74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747E63-380A-F328-BB9C-6F5D9257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CA4C6-694F-0ADD-3C2B-C9518784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41E271-76C2-7485-ADE4-945EAA088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A51437-9ED3-D4F8-C683-C17B84D50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912AE1-E47F-2FB6-8817-E0DB11F6F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137093-6132-6141-8E58-6CC36C5B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6E00-7D72-4E86-9426-36A613088232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3B86B8-8968-7D04-69D2-2053A6CF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0A6EE3E-0701-8BF5-7740-69FED65A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9F2-7C9B-4C14-B7EB-B2D0F34709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00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D8B4D-953A-45DE-343A-C70B2184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1152A1-675D-BE2A-F199-0AD4AA7B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6E00-7D72-4E86-9426-36A613088232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8B09A8-0E70-10FC-00EC-6D0E9760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AB2992-E643-595B-DA74-0EA6B0B3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9F2-7C9B-4C14-B7EB-B2D0F34709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15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473EA9-D0D9-E025-4106-7A43CC35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6E00-7D72-4E86-9426-36A613088232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0BB5E5-B4C4-1C7E-5E64-BB5AE589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327910-E310-1EC5-B3EF-46E2F7F6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9F2-7C9B-4C14-B7EB-B2D0F34709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71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4ADD6-2635-89A7-E9AC-43D9A959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5C42B9-517E-4D00-5795-0A3834DC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3D87DF-2E49-4906-13C5-757CD2BF5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98286C-45F7-AC89-A2E5-B813B4D3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6E00-7D72-4E86-9426-36A613088232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39802E-C690-BE11-9FB1-CFB14D06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FE759C-D004-E7B5-DBB6-3F89136C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9F2-7C9B-4C14-B7EB-B2D0F34709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6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49D544-2382-A25C-09F6-F46698E4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D0966F-1EA0-85EE-4065-2D7753BE0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4EED93-EF0D-99AB-83AA-24786E885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33B5ED-66CD-C3CA-7A4D-712BC394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56E00-7D72-4E86-9426-36A613088232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0C52E6-255E-96C6-5B80-9EE80BFF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5F1F5D-CEE6-9EC4-2512-41522BAF1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D9F2-7C9B-4C14-B7EB-B2D0F34709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33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734C95-2984-74E2-EF22-2971186E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F8C9E3-7570-0482-77E9-261CD065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FE41F7-F674-2904-FE62-BE2B18DFF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056E00-7D72-4E86-9426-36A613088232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6AA6E2-FF09-A2AF-169F-F95E37600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AC382B-1227-2240-474E-0C77F8D39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1D9F2-7C9B-4C14-B7EB-B2D0F34709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16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surybang/Search-Operator/commits/main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docs.github.com/fr/get-started/writing-on-github/getting-started-with-writing-and-formatting-on-github/basic-writing-and-formatting-synta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hyperlink" Target="https://github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Bd2QUYoENw?feature=oembed" TargetMode="Externa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5_oLadkjg0?feature=oembed" TargetMode="Externa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datalab.sspcloud.fr/" TargetMode="Externa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Ru5SaIXp4k?feature=oembed" TargetMode="Externa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datalab.sspcloud.fr/" TargetMode="Externa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N6NdRP0GLE?feature=oembed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0xIguH9Vq0?feature=oembed" TargetMode="Externa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datalab.sspcloud.fr/" TargetMode="External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bacademy.org/2021/labs/bhubaneswar/students/deepak-chaudhry/ia_PPFP.html" TargetMode="Externa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ED982-F235-DA92-A3F9-58182F69B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C572FA-D1F5-F12D-99F5-3B052FF48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02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it push meme --force : r/ProgrammerHumor">
            <a:extLst>
              <a:ext uri="{FF2B5EF4-FFF2-40B4-BE49-F238E27FC236}">
                <a16:creationId xmlns:a16="http://schemas.microsoft.com/office/drawing/2014/main" id="{6CA621BE-10F3-E7EB-9C9A-B2CAA90EE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68" y="1247472"/>
            <a:ext cx="4592877" cy="448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8">
            <a:extLst>
              <a:ext uri="{FF2B5EF4-FFF2-40B4-BE49-F238E27FC236}">
                <a16:creationId xmlns:a16="http://schemas.microsoft.com/office/drawing/2014/main" id="{B2371BDA-0DE2-B7AD-0E16-2DD145E5668A}"/>
              </a:ext>
            </a:extLst>
          </p:cNvPr>
          <p:cNvSpPr txBox="1"/>
          <p:nvPr/>
        </p:nvSpPr>
        <p:spPr>
          <a:xfrm>
            <a:off x="629769" y="5785743"/>
            <a:ext cx="4592876" cy="369332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err="1"/>
              <a:t>Commitez</a:t>
            </a:r>
            <a:r>
              <a:rPr lang="fr-FR" sz="1800" dirty="0"/>
              <a:t> souvent, mais pas trop souvent.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E3D2B-03E1-23FB-FF6F-05439BF7417B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EB9C278B-F903-E3D5-B24C-FA094A3A69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8" name="Image 7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DFE93E8F-3A22-0AA3-CEDD-2ECCAC915E51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2FBC029-A396-8B16-ABDD-EFCFD8025650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bonnes habitudes : le </a:t>
            </a:r>
            <a:r>
              <a:rPr lang="fr-FR" b="1" dirty="0">
                <a:solidFill>
                  <a:srgbClr val="252324"/>
                </a:solidFill>
              </a:rPr>
              <a:t>commit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1E8B0FE5-0485-4D36-3C0B-1CFB6D2E17CA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sp>
        <p:nvSpPr>
          <p:cNvPr id="2" name="ZoneTexte 8">
            <a:extLst>
              <a:ext uri="{FF2B5EF4-FFF2-40B4-BE49-F238E27FC236}">
                <a16:creationId xmlns:a16="http://schemas.microsoft.com/office/drawing/2014/main" id="{3EE723B1-43B2-193A-6DBA-922F650B3797}"/>
              </a:ext>
            </a:extLst>
          </p:cNvPr>
          <p:cNvSpPr txBox="1"/>
          <p:nvPr/>
        </p:nvSpPr>
        <p:spPr>
          <a:xfrm>
            <a:off x="6619164" y="1901224"/>
            <a:ext cx="4304234" cy="245687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Vos </a:t>
            </a:r>
            <a:r>
              <a:rPr lang="fr-FR" sz="1800" i="1" dirty="0" err="1"/>
              <a:t>commits</a:t>
            </a:r>
            <a:r>
              <a:rPr lang="fr-FR" sz="1800" i="1" dirty="0"/>
              <a:t> </a:t>
            </a:r>
            <a:r>
              <a:rPr lang="fr-FR" sz="1800" dirty="0"/>
              <a:t>doivent être </a:t>
            </a:r>
            <a:r>
              <a:rPr lang="fr-FR" sz="1800" b="1" dirty="0"/>
              <a:t>groupés</a:t>
            </a:r>
            <a:r>
              <a:rPr lang="fr-FR" sz="1800" dirty="0"/>
              <a:t> et </a:t>
            </a:r>
            <a:r>
              <a:rPr lang="fr-FR" sz="1800" b="1" dirty="0"/>
              <a:t>avoir du sens</a:t>
            </a:r>
            <a:r>
              <a:rPr lang="fr-FR" sz="1800" dirty="0"/>
              <a:t>. </a:t>
            </a:r>
          </a:p>
          <a:p>
            <a:pPr algn="ctr"/>
            <a:endParaRPr lang="fr-FR" sz="1800" dirty="0"/>
          </a:p>
          <a:p>
            <a:pPr algn="ctr"/>
            <a:r>
              <a:rPr lang="fr-FR" sz="1800" dirty="0"/>
              <a:t>Découpez votre travail en </a:t>
            </a:r>
            <a:r>
              <a:rPr lang="fr-FR" sz="1800" b="1" dirty="0"/>
              <a:t>plusieurs étapes</a:t>
            </a:r>
            <a:r>
              <a:rPr lang="fr-FR" sz="1800" dirty="0"/>
              <a:t> afin qu’on puisse </a:t>
            </a:r>
            <a:r>
              <a:rPr lang="fr-FR" sz="1800" b="1" dirty="0"/>
              <a:t>comprendre</a:t>
            </a:r>
            <a:r>
              <a:rPr lang="fr-FR" sz="1800" dirty="0"/>
              <a:t> ce qu’il se passe dans </a:t>
            </a:r>
            <a:r>
              <a:rPr lang="fr-FR" sz="1800" b="1" dirty="0"/>
              <a:t>l’historique</a:t>
            </a:r>
          </a:p>
          <a:p>
            <a:pPr algn="ctr"/>
            <a:endParaRPr lang="fr-FR" sz="1800" dirty="0"/>
          </a:p>
          <a:p>
            <a:pPr algn="ctr"/>
            <a:r>
              <a:rPr lang="fr-FR" sz="1800" dirty="0">
                <a:hlinkClick r:id="rId7"/>
              </a:rPr>
              <a:t>Exemple ici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08250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93740-3DFA-A874-F872-19E6A5449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8">
            <a:extLst>
              <a:ext uri="{FF2B5EF4-FFF2-40B4-BE49-F238E27FC236}">
                <a16:creationId xmlns:a16="http://schemas.microsoft.com/office/drawing/2014/main" id="{E8F9C404-72A1-1E2A-67BD-61590FDA548F}"/>
              </a:ext>
            </a:extLst>
          </p:cNvPr>
          <p:cNvSpPr txBox="1"/>
          <p:nvPr/>
        </p:nvSpPr>
        <p:spPr>
          <a:xfrm>
            <a:off x="6509922" y="1646234"/>
            <a:ext cx="4795671" cy="178276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Ajoutez un </a:t>
            </a:r>
            <a:r>
              <a:rPr lang="fr-FR" sz="1800" b="1" dirty="0"/>
              <a:t>README</a:t>
            </a:r>
            <a:r>
              <a:rPr lang="fr-FR" sz="1800" dirty="0"/>
              <a:t> à votre projet.</a:t>
            </a:r>
          </a:p>
          <a:p>
            <a:pPr algn="ctr"/>
            <a:r>
              <a:rPr lang="fr-FR" sz="1800" dirty="0"/>
              <a:t>Il doit être </a:t>
            </a:r>
            <a:r>
              <a:rPr lang="fr-FR" sz="1800" b="1" dirty="0"/>
              <a:t>lisible</a:t>
            </a:r>
            <a:r>
              <a:rPr lang="fr-FR" sz="1800" dirty="0"/>
              <a:t> et contenir des </a:t>
            </a:r>
            <a:r>
              <a:rPr lang="fr-FR" sz="1800" b="1" dirty="0"/>
              <a:t>informations importantes</a:t>
            </a:r>
            <a:r>
              <a:rPr lang="fr-FR" sz="1800" dirty="0"/>
              <a:t> pour le lecteur.</a:t>
            </a:r>
          </a:p>
          <a:p>
            <a:pPr algn="ctr"/>
            <a:endParaRPr lang="fr-FR" sz="1800" dirty="0"/>
          </a:p>
          <a:p>
            <a:pPr algn="ctr"/>
            <a:r>
              <a:rPr lang="fr-FR" sz="1800" dirty="0"/>
              <a:t>Aussi bien en entreprise qu’en tant qu’étudiant (pour les potentiels recruteurs)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7FBE9-582F-5EBE-F814-5C32673FFE0C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308CFCBE-07C9-83C1-8B56-A856D2C9918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8" name="Image 7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ACF41897-65F5-FFF9-2CCD-9A91ED7D802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D950232-E7CF-E95B-C6B2-90C5536475BE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bonnes habitudes : </a:t>
            </a:r>
            <a:r>
              <a:rPr lang="fr-FR" b="1" dirty="0">
                <a:solidFill>
                  <a:srgbClr val="252324"/>
                </a:solidFill>
              </a:rPr>
              <a:t>README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0F33C85F-A955-C852-5279-EC9D0F1A1428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F4ECD6B-DCA2-0B96-57AD-304888D14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275" y="1389713"/>
            <a:ext cx="4921878" cy="36994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30E6A4-079B-7CF0-D753-9803097D3769}"/>
              </a:ext>
            </a:extLst>
          </p:cNvPr>
          <p:cNvSpPr/>
          <p:nvPr/>
        </p:nvSpPr>
        <p:spPr>
          <a:xfrm>
            <a:off x="1180532" y="1937982"/>
            <a:ext cx="716508" cy="125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B67E7-C128-FC9D-AA48-51A2BE88DC60}"/>
              </a:ext>
            </a:extLst>
          </p:cNvPr>
          <p:cNvSpPr/>
          <p:nvPr/>
        </p:nvSpPr>
        <p:spPr>
          <a:xfrm>
            <a:off x="1235595" y="2820538"/>
            <a:ext cx="791097" cy="125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8D0117-3C0F-3C61-FAF8-410D8F07D2A1}"/>
              </a:ext>
            </a:extLst>
          </p:cNvPr>
          <p:cNvSpPr/>
          <p:nvPr/>
        </p:nvSpPr>
        <p:spPr>
          <a:xfrm>
            <a:off x="2841482" y="3696269"/>
            <a:ext cx="884357" cy="2138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8">
            <a:extLst>
              <a:ext uri="{FF2B5EF4-FFF2-40B4-BE49-F238E27FC236}">
                <a16:creationId xmlns:a16="http://schemas.microsoft.com/office/drawing/2014/main" id="{43D1FF80-D7A3-EC71-164D-3CFF569B2DBB}"/>
              </a:ext>
            </a:extLst>
          </p:cNvPr>
          <p:cNvSpPr txBox="1"/>
          <p:nvPr/>
        </p:nvSpPr>
        <p:spPr>
          <a:xfrm>
            <a:off x="6509922" y="3696269"/>
            <a:ext cx="4795671" cy="67502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b="1" dirty="0"/>
              <a:t>Le titre du projet </a:t>
            </a:r>
            <a:r>
              <a:rPr lang="fr-FR" sz="1800" dirty="0"/>
              <a:t>doit être parlant et le </a:t>
            </a:r>
            <a:r>
              <a:rPr lang="fr-FR" sz="1800" b="1" dirty="0"/>
              <a:t>nom du fichier </a:t>
            </a:r>
            <a:r>
              <a:rPr lang="fr-FR" sz="1800" dirty="0"/>
              <a:t>aussi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9EF6339-5BF9-EA04-A174-5D52EBB30BE9}"/>
              </a:ext>
            </a:extLst>
          </p:cNvPr>
          <p:cNvSpPr txBox="1"/>
          <p:nvPr/>
        </p:nvSpPr>
        <p:spPr>
          <a:xfrm>
            <a:off x="2038302" y="5283621"/>
            <a:ext cx="249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7"/>
              </a:rPr>
              <a:t>Ressources </a:t>
            </a:r>
            <a:r>
              <a:rPr lang="fr-FR" dirty="0" err="1">
                <a:hlinkClick r:id="rId7"/>
              </a:rPr>
              <a:t>markdown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24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022ED-657C-3534-F960-297E3F0EB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8">
            <a:extLst>
              <a:ext uri="{FF2B5EF4-FFF2-40B4-BE49-F238E27FC236}">
                <a16:creationId xmlns:a16="http://schemas.microsoft.com/office/drawing/2014/main" id="{1E4284DC-406E-5CB3-A638-8189B394D8C7}"/>
              </a:ext>
            </a:extLst>
          </p:cNvPr>
          <p:cNvSpPr txBox="1"/>
          <p:nvPr/>
        </p:nvSpPr>
        <p:spPr>
          <a:xfrm>
            <a:off x="6755641" y="1623860"/>
            <a:ext cx="4304234" cy="2129422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Quand vous utilisez le paramètre </a:t>
            </a:r>
            <a:r>
              <a:rPr lang="fr-FR" sz="1800" b="1" dirty="0"/>
              <a:t>–force</a:t>
            </a:r>
            <a:r>
              <a:rPr lang="fr-FR" sz="1800" dirty="0"/>
              <a:t>, vous passez </a:t>
            </a:r>
            <a:r>
              <a:rPr lang="fr-FR" sz="1800" b="1" dirty="0"/>
              <a:t>tous les « verrous » de sécurité</a:t>
            </a:r>
            <a:r>
              <a:rPr lang="fr-FR" sz="1800" dirty="0"/>
              <a:t> de </a:t>
            </a:r>
            <a:r>
              <a:rPr lang="fr-FR" sz="1800" i="1" dirty="0"/>
              <a:t>git</a:t>
            </a:r>
            <a:r>
              <a:rPr lang="fr-FR" sz="1800" dirty="0"/>
              <a:t>.</a:t>
            </a:r>
          </a:p>
          <a:p>
            <a:pPr algn="ctr"/>
            <a:endParaRPr lang="fr-FR" sz="1800" dirty="0"/>
          </a:p>
          <a:p>
            <a:pPr algn="ctr"/>
            <a:r>
              <a:rPr lang="fr-FR" sz="1800" dirty="0"/>
              <a:t>Il est généralement </a:t>
            </a:r>
            <a:r>
              <a:rPr lang="fr-FR" sz="1800" b="1" dirty="0"/>
              <a:t>peu recommandé </a:t>
            </a:r>
            <a:r>
              <a:rPr lang="fr-FR" sz="1800" dirty="0"/>
              <a:t>d’utiliser des commandes qui contiennent ce mot-clé.</a:t>
            </a:r>
          </a:p>
          <a:p>
            <a:pPr algn="ctr"/>
            <a:endParaRPr lang="fr-FR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54876-82E7-E719-E272-FE039240D7F6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E223D279-AA76-2F6D-35CA-25B458B7707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8" name="Image 7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FE00FA2E-49D7-EF02-8695-2D0DC476EFD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8814446-4758-B435-9879-9AD184C50750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bonnes habitudes : ne pas abuser du </a:t>
            </a:r>
            <a:r>
              <a:rPr lang="fr-FR" b="1" dirty="0">
                <a:solidFill>
                  <a:srgbClr val="252324"/>
                </a:solidFill>
              </a:rPr>
              <a:t>--force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4DB2F0B5-3651-5003-F830-A359CEF768FE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sp>
        <p:nvSpPr>
          <p:cNvPr id="14" name="ZoneTexte 8">
            <a:extLst>
              <a:ext uri="{FF2B5EF4-FFF2-40B4-BE49-F238E27FC236}">
                <a16:creationId xmlns:a16="http://schemas.microsoft.com/office/drawing/2014/main" id="{18328A16-D610-9A07-D1B5-F1FC2B360973}"/>
              </a:ext>
            </a:extLst>
          </p:cNvPr>
          <p:cNvSpPr txBox="1"/>
          <p:nvPr/>
        </p:nvSpPr>
        <p:spPr>
          <a:xfrm>
            <a:off x="6755641" y="3879411"/>
            <a:ext cx="4304234" cy="1164226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Faites donc </a:t>
            </a:r>
            <a:r>
              <a:rPr lang="fr-FR" sz="1800" b="1" dirty="0"/>
              <a:t>très attention</a:t>
            </a:r>
            <a:r>
              <a:rPr lang="fr-FR" sz="1800" dirty="0"/>
              <a:t> à ce que vous pourriez demander à une IA générative</a:t>
            </a:r>
          </a:p>
          <a:p>
            <a:pPr algn="ctr"/>
            <a:endParaRPr lang="fr-FR" sz="1800" dirty="0"/>
          </a:p>
          <a:p>
            <a:pPr algn="ctr"/>
            <a:r>
              <a:rPr lang="fr-FR" sz="1800" dirty="0"/>
              <a:t> ¯\_(ツ)_/¯</a:t>
            </a:r>
          </a:p>
        </p:txBody>
      </p:sp>
      <p:pic>
        <p:nvPicPr>
          <p:cNvPr id="1028" name="Picture 4" descr="Meme Git Compilation | by Lulu Ilmaknun Qurotaini | Medium">
            <a:extLst>
              <a:ext uri="{FF2B5EF4-FFF2-40B4-BE49-F238E27FC236}">
                <a16:creationId xmlns:a16="http://schemas.microsoft.com/office/drawing/2014/main" id="{FB33DB5C-37AB-CC70-F625-C3DDA393C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98" y="1628541"/>
            <a:ext cx="3740170" cy="340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46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229183-66DF-D16A-0D8A-9FCC9819D627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1571B64-BE07-A9A7-461B-642166EEDB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DA2B8ACC-ACBA-AE3E-5A04-19F5D28E8B2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D45220-53A4-06D3-7605-98A6A18F3D32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Créer un compte GitHub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34B086F-400F-40AA-BB30-B66F9FBB0DCE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0B1066A-AD22-70F1-40FB-9DCBD9580FF9}"/>
              </a:ext>
            </a:extLst>
          </p:cNvPr>
          <p:cNvSpPr txBox="1"/>
          <p:nvPr/>
        </p:nvSpPr>
        <p:spPr>
          <a:xfrm>
            <a:off x="4552950" y="5583703"/>
            <a:ext cx="3086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hlinkClick r:id="rId7"/>
              </a:rPr>
              <a:t>https://github.com/</a:t>
            </a:r>
            <a:endParaRPr lang="fr-FR" sz="2400" dirty="0"/>
          </a:p>
        </p:txBody>
      </p:sp>
      <p:pic>
        <p:nvPicPr>
          <p:cNvPr id="11" name="Média en ligne 10" title="[Git] Créer un compte GitHub">
            <a:hlinkClick r:id="" action="ppaction://media"/>
            <a:extLst>
              <a:ext uri="{FF2B5EF4-FFF2-40B4-BE49-F238E27FC236}">
                <a16:creationId xmlns:a16="http://schemas.microsoft.com/office/drawing/2014/main" id="{217B2598-7D8E-F1FF-8298-0655AEEA95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2564262" y="1256308"/>
            <a:ext cx="7063474" cy="397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2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229183-66DF-D16A-0D8A-9FCC9819D627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1571B64-BE07-A9A7-461B-642166EEDB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DA2B8ACC-ACBA-AE3E-5A04-19F5D28E8B2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ED45220-53A4-06D3-7605-98A6A18F3D32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Créer son premier </a:t>
            </a:r>
            <a:r>
              <a:rPr lang="fr-FR" i="1" dirty="0">
                <a:solidFill>
                  <a:srgbClr val="252324"/>
                </a:solidFill>
              </a:rPr>
              <a:t>repo</a:t>
            </a:r>
            <a:endParaRPr lang="fr-FR" dirty="0">
              <a:solidFill>
                <a:srgbClr val="252324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934B086F-400F-40AA-BB30-B66F9FBB0DCE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pic>
        <p:nvPicPr>
          <p:cNvPr id="2" name="Média en ligne 1" title="[Git] Créer son premier repo">
            <a:hlinkClick r:id="" action="ppaction://media"/>
            <a:extLst>
              <a:ext uri="{FF2B5EF4-FFF2-40B4-BE49-F238E27FC236}">
                <a16:creationId xmlns:a16="http://schemas.microsoft.com/office/drawing/2014/main" id="{3EFDE861-74C2-9819-08D9-20134C1B8D6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551551" y="1389713"/>
            <a:ext cx="7088898" cy="398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7ADD8B2-8DD1-74A2-10DD-A9FA2B4DD8D9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La plateforme </a:t>
            </a:r>
            <a:r>
              <a:rPr lang="fr-FR" dirty="0" err="1">
                <a:solidFill>
                  <a:srgbClr val="252324"/>
                </a:solidFill>
              </a:rPr>
              <a:t>Onyxia</a:t>
            </a:r>
            <a:r>
              <a:rPr lang="fr-FR" dirty="0">
                <a:solidFill>
                  <a:srgbClr val="252324"/>
                </a:solidFill>
              </a:rPr>
              <a:t> – Créer un compte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FD779BB-4E6E-1EDF-D24D-6D0B4D4A12DD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Interlude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1DB157-95B9-9369-8E0D-44AFD8B2F1A0}"/>
              </a:ext>
            </a:extLst>
          </p:cNvPr>
          <p:cNvSpPr txBox="1"/>
          <p:nvPr/>
        </p:nvSpPr>
        <p:spPr>
          <a:xfrm>
            <a:off x="4506320" y="5749809"/>
            <a:ext cx="4225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hlinkClick r:id="rId3"/>
              </a:rPr>
              <a:t>https://datalab.sspcloud.fr/</a:t>
            </a:r>
            <a:endParaRPr lang="fr-FR" sz="2400" dirty="0"/>
          </a:p>
        </p:txBody>
      </p:sp>
      <p:pic>
        <p:nvPicPr>
          <p:cNvPr id="8" name="Média en ligne 7" title="[Onyxia] Créer son compte">
            <a:hlinkClick r:id="" action="ppaction://media"/>
            <a:extLst>
              <a:ext uri="{FF2B5EF4-FFF2-40B4-BE49-F238E27FC236}">
                <a16:creationId xmlns:a16="http://schemas.microsoft.com/office/drawing/2014/main" id="{E4989EE2-2691-1A23-3F8A-811D3E304B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55023" y="1530255"/>
            <a:ext cx="7081953" cy="39835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546979-7EE0-B076-7C46-7FC46B335EA6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6C7C59F3-A734-6AF4-DE4D-22137532929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10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11" name="Image 10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39EDCE45-B60D-1EF6-5485-B09AFBB8331B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7ADD8B2-8DD1-74A2-10DD-A9FA2B4DD8D9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La plateforme </a:t>
            </a:r>
            <a:r>
              <a:rPr lang="fr-FR" dirty="0" err="1">
                <a:solidFill>
                  <a:srgbClr val="252324"/>
                </a:solidFill>
              </a:rPr>
              <a:t>Onyxia</a:t>
            </a:r>
            <a:r>
              <a:rPr lang="fr-FR" dirty="0">
                <a:solidFill>
                  <a:srgbClr val="252324"/>
                </a:solidFill>
              </a:rPr>
              <a:t> – Catalogue de services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FD779BB-4E6E-1EDF-D24D-6D0B4D4A12DD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Interlude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1DB157-95B9-9369-8E0D-44AFD8B2F1A0}"/>
              </a:ext>
            </a:extLst>
          </p:cNvPr>
          <p:cNvSpPr txBox="1"/>
          <p:nvPr/>
        </p:nvSpPr>
        <p:spPr>
          <a:xfrm>
            <a:off x="4506320" y="5749809"/>
            <a:ext cx="4225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hlinkClick r:id="rId3"/>
              </a:rPr>
              <a:t>https://datalab.sspcloud.fr/</a:t>
            </a:r>
            <a:endParaRPr lang="fr-F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546979-7EE0-B076-7C46-7FC46B335EA6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6C7C59F3-A734-6AF4-DE4D-22137532929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0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11" name="Image 10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39EDCE45-B60D-1EF6-5485-B09AFBB8331B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pic>
        <p:nvPicPr>
          <p:cNvPr id="2" name="Média en ligne 1" title="[Onyxia] Catalogue de services">
            <a:hlinkClick r:id="" action="ppaction://media"/>
            <a:extLst>
              <a:ext uri="{FF2B5EF4-FFF2-40B4-BE49-F238E27FC236}">
                <a16:creationId xmlns:a16="http://schemas.microsoft.com/office/drawing/2014/main" id="{BAD0E892-D1CE-93D4-8476-6B0920D63B0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2533933" y="1425337"/>
            <a:ext cx="7124133" cy="400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3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7ADD8B2-8DD1-74A2-10DD-A9FA2B4DD8D9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La plateforme </a:t>
            </a:r>
            <a:r>
              <a:rPr lang="fr-FR" dirty="0" err="1">
                <a:solidFill>
                  <a:srgbClr val="252324"/>
                </a:solidFill>
              </a:rPr>
              <a:t>Onyxia</a:t>
            </a:r>
            <a:r>
              <a:rPr lang="fr-FR" dirty="0">
                <a:solidFill>
                  <a:srgbClr val="252324"/>
                </a:solidFill>
              </a:rPr>
              <a:t> – Créer son environnement de travail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FD779BB-4E6E-1EDF-D24D-6D0B4D4A12DD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Interlude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1DB157-95B9-9369-8E0D-44AFD8B2F1A0}"/>
              </a:ext>
            </a:extLst>
          </p:cNvPr>
          <p:cNvSpPr txBox="1"/>
          <p:nvPr/>
        </p:nvSpPr>
        <p:spPr>
          <a:xfrm>
            <a:off x="4506320" y="5749809"/>
            <a:ext cx="4225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hlinkClick r:id="rId4"/>
              </a:rPr>
              <a:t>https://datalab.sspcloud.fr/</a:t>
            </a:r>
            <a:endParaRPr lang="fr-FR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546979-7EE0-B076-7C46-7FC46B335EA6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6C7C59F3-A734-6AF4-DE4D-22137532929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10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11" name="Image 10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39EDCE45-B60D-1EF6-5485-B09AFBB8331B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pic>
        <p:nvPicPr>
          <p:cNvPr id="3" name="Média en ligne 2" title="Onyxia Créer son env  et workflow git">
            <a:hlinkClick r:id="" action="ppaction://media"/>
            <a:extLst>
              <a:ext uri="{FF2B5EF4-FFF2-40B4-BE49-F238E27FC236}">
                <a16:creationId xmlns:a16="http://schemas.microsoft.com/office/drawing/2014/main" id="{CF0307E7-D78A-42A1-49D9-E99F0C0F4F2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2927948" y="1389577"/>
            <a:ext cx="7116804" cy="400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0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E52786-6A32-69E7-AF8D-3F77A9518A18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Un peu de pratique – Premier workflow</a:t>
            </a:r>
            <a:endParaRPr lang="fr-FR" i="1" dirty="0">
              <a:solidFill>
                <a:srgbClr val="252324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B550300-E134-FC10-66DB-E4205106CC83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00401B-09E5-DA00-DD08-CA6FB054A2B5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E2E828EC-F669-3FBE-B4BE-2A64D4350EC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8" name="Image 7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F259B2A0-0A7F-13C4-D8AE-7A6507FB4CB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8101B85-53A3-AA7A-48E2-CF69F2FFF055}"/>
              </a:ext>
            </a:extLst>
          </p:cNvPr>
          <p:cNvSpPr txBox="1"/>
          <p:nvPr/>
        </p:nvSpPr>
        <p:spPr>
          <a:xfrm>
            <a:off x="2850110" y="1743904"/>
            <a:ext cx="6491780" cy="2925412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Faites un nouveau fichier « file.txt » avec « </a:t>
            </a:r>
            <a:r>
              <a:rPr lang="fr-FR" sz="1800" b="1" dirty="0" err="1"/>
              <a:t>touch</a:t>
            </a:r>
            <a:r>
              <a:rPr lang="fr-FR" sz="1800" b="1" dirty="0"/>
              <a:t> file.txt </a:t>
            </a:r>
            <a:r>
              <a:rPr lang="fr-FR" sz="1800" dirty="0"/>
              <a:t>»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Observez son statut avec « </a:t>
            </a:r>
            <a:r>
              <a:rPr lang="fr-FR" sz="1800" b="1" dirty="0"/>
              <a:t>git </a:t>
            </a:r>
            <a:r>
              <a:rPr lang="fr-FR" sz="1800" b="1" dirty="0" err="1"/>
              <a:t>status</a:t>
            </a:r>
            <a:r>
              <a:rPr lang="fr-FR" sz="1800" b="1" dirty="0"/>
              <a:t> </a:t>
            </a:r>
            <a:r>
              <a:rPr lang="fr-FR" sz="1800" dirty="0"/>
              <a:t>»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Ajoutez-le à l’index avec « </a:t>
            </a:r>
            <a:r>
              <a:rPr lang="fr-FR" sz="1800" b="1" dirty="0"/>
              <a:t>git </a:t>
            </a:r>
            <a:r>
              <a:rPr lang="fr-FR" sz="1800" b="1" dirty="0" err="1"/>
              <a:t>add</a:t>
            </a:r>
            <a:r>
              <a:rPr lang="fr-FR" sz="1800" b="1" dirty="0"/>
              <a:t> </a:t>
            </a:r>
            <a:r>
              <a:rPr lang="fr-FR" sz="1800" b="1" dirty="0" err="1"/>
              <a:t>nomdufichier</a:t>
            </a:r>
            <a:r>
              <a:rPr lang="fr-FR" sz="1800" dirty="0"/>
              <a:t> »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Observez à nouveau son statut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Faites un </a:t>
            </a:r>
            <a:r>
              <a:rPr lang="fr-FR" sz="1800" i="1" dirty="0"/>
              <a:t>commit</a:t>
            </a:r>
            <a:r>
              <a:rPr lang="fr-FR" sz="1800" dirty="0"/>
              <a:t> avec « </a:t>
            </a:r>
            <a:r>
              <a:rPr lang="fr-FR" sz="1800" b="1" dirty="0"/>
              <a:t>git commit –m « message</a:t>
            </a:r>
            <a:r>
              <a:rPr lang="fr-FR" sz="1800" dirty="0"/>
              <a:t> » »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Faites votre premier </a:t>
            </a:r>
            <a:r>
              <a:rPr lang="fr-FR" sz="1800" i="1" dirty="0"/>
              <a:t>push </a:t>
            </a:r>
            <a:r>
              <a:rPr lang="fr-FR" sz="1800" dirty="0"/>
              <a:t>avec « </a:t>
            </a:r>
            <a:r>
              <a:rPr lang="fr-FR" sz="1800" b="1" dirty="0"/>
              <a:t>git push </a:t>
            </a:r>
            <a:r>
              <a:rPr lang="fr-FR" sz="1800" dirty="0"/>
              <a:t>»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Observez votre repo avec GitHub</a:t>
            </a:r>
          </a:p>
        </p:txBody>
      </p:sp>
    </p:spTree>
    <p:extLst>
      <p:ext uri="{BB962C8B-B14F-4D97-AF65-F5344CB8AC3E}">
        <p14:creationId xmlns:p14="http://schemas.microsoft.com/office/powerpoint/2010/main" val="1150493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F85008-49A7-3146-0013-702A178EF50D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7B9AF8B1-F5DF-EB12-F83A-2761F4E8EE0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52CAFCCB-5DF9-58A6-BC5A-8DE1261A87F0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2412E31-9C31-9DE8-71C3-5E0F30B06CBD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Afficher les fichiers cachés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5406ADB-C47C-7F21-128E-D1C2E5845FB8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0B3998-F034-0F3F-BB9D-ADCC89713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6096" y="1181964"/>
            <a:ext cx="2366448" cy="36967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033E658-16A2-1C3C-477D-D78F1E05A9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9164" y="1181963"/>
            <a:ext cx="3401864" cy="369677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07767A3-3598-767A-DAC7-41F7ABF2D53B}"/>
              </a:ext>
            </a:extLst>
          </p:cNvPr>
          <p:cNvSpPr txBox="1"/>
          <p:nvPr/>
        </p:nvSpPr>
        <p:spPr>
          <a:xfrm>
            <a:off x="3766036" y="5232928"/>
            <a:ext cx="519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Le fichier </a:t>
            </a:r>
            <a:r>
              <a:rPr lang="fr-FR" sz="1600" b="1" dirty="0"/>
              <a:t>.git</a:t>
            </a:r>
            <a:r>
              <a:rPr lang="fr-FR" sz="1600" dirty="0"/>
              <a:t> est </a:t>
            </a:r>
            <a:r>
              <a:rPr lang="fr-FR" sz="1600" b="1" dirty="0"/>
              <a:t>caché par défaut </a:t>
            </a:r>
            <a:r>
              <a:rPr lang="fr-FR" sz="1600" dirty="0"/>
              <a:t>dans l’explorateur, il est nécessaire de modifier les paramètres </a:t>
            </a:r>
          </a:p>
        </p:txBody>
      </p:sp>
    </p:spTree>
    <p:extLst>
      <p:ext uri="{BB962C8B-B14F-4D97-AF65-F5344CB8AC3E}">
        <p14:creationId xmlns:p14="http://schemas.microsoft.com/office/powerpoint/2010/main" val="289527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DDED25-A1BA-B551-F202-B5AACC811916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E100F6BC-CBAA-2F13-5C61-E66AABD41BA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38BC0D15-613F-498F-1104-BA094CA5F900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36A14B9-3712-C7C0-AA8A-93220E07835A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14A737A-C260-0249-F3AF-71238ACE921F}"/>
              </a:ext>
            </a:extLst>
          </p:cNvPr>
          <p:cNvSpPr txBox="1"/>
          <p:nvPr/>
        </p:nvSpPr>
        <p:spPr>
          <a:xfrm>
            <a:off x="627158" y="827772"/>
            <a:ext cx="3881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Qu’est ce que c’est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856C90-DAFC-4B03-4188-76299C171706}"/>
              </a:ext>
            </a:extLst>
          </p:cNvPr>
          <p:cNvSpPr txBox="1"/>
          <p:nvPr/>
        </p:nvSpPr>
        <p:spPr>
          <a:xfrm>
            <a:off x="627158" y="1421750"/>
            <a:ext cx="1093768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Git est un </a:t>
            </a:r>
            <a:r>
              <a:rPr lang="fr-FR" b="1" dirty="0"/>
              <a:t>système de gestion de versions distribué*</a:t>
            </a:r>
            <a:r>
              <a:rPr lang="fr-FR" dirty="0"/>
              <a:t> qui permet de suivre l’évolution du code, de collaborer efficacement et de gérer différentes versions d’un projet. </a:t>
            </a:r>
          </a:p>
          <a:p>
            <a:endParaRPr lang="fr-FR" dirty="0"/>
          </a:p>
          <a:p>
            <a:r>
              <a:rPr lang="fr-FR" sz="1600" dirty="0"/>
              <a:t>*Chaque utilisateur dispose de </a:t>
            </a:r>
            <a:r>
              <a:rPr lang="fr-FR" sz="1600" b="1" dirty="0"/>
              <a:t>sa propre copie </a:t>
            </a:r>
            <a:r>
              <a:rPr lang="fr-FR" sz="1600" dirty="0"/>
              <a:t>du projet.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600" dirty="0"/>
          </a:p>
          <a:p>
            <a:pPr>
              <a:lnSpc>
                <a:spcPct val="150000"/>
              </a:lnSpc>
            </a:pPr>
            <a:r>
              <a:rPr lang="fr-FR" sz="1600" b="1" dirty="0"/>
              <a:t>Suivi des modifications</a:t>
            </a:r>
            <a:r>
              <a:rPr lang="fr-FR" sz="1600" dirty="0"/>
              <a:t> : chaque changement est historisé et réversible.</a:t>
            </a:r>
          </a:p>
          <a:p>
            <a:pPr>
              <a:lnSpc>
                <a:spcPct val="150000"/>
              </a:lnSpc>
            </a:pPr>
            <a:r>
              <a:rPr lang="fr-FR" sz="1600" b="1" dirty="0"/>
              <a:t>Collaboration efficace</a:t>
            </a:r>
            <a:r>
              <a:rPr lang="fr-FR" sz="1600" dirty="0"/>
              <a:t> : plusieurs personnes peuvent travailler en parallèle sans écraser le travail des autres.</a:t>
            </a:r>
          </a:p>
          <a:p>
            <a:pPr>
              <a:lnSpc>
                <a:spcPct val="150000"/>
              </a:lnSpc>
            </a:pPr>
            <a:r>
              <a:rPr lang="fr-FR" sz="1600" b="1" dirty="0"/>
              <a:t>Branches et fusion</a:t>
            </a:r>
            <a:r>
              <a:rPr lang="fr-FR" sz="1600" dirty="0"/>
              <a:t> : développer de nouvelles fonctionnalités sans friction (et pouvoir revenir en arrière).</a:t>
            </a:r>
          </a:p>
          <a:p>
            <a:pPr>
              <a:lnSpc>
                <a:spcPct val="150000"/>
              </a:lnSpc>
            </a:pPr>
            <a:r>
              <a:rPr lang="fr-FR" sz="1600" b="1" dirty="0"/>
              <a:t>Sécurité et traçabilité</a:t>
            </a:r>
            <a:r>
              <a:rPr lang="fr-FR" sz="1600" dirty="0"/>
              <a:t> : chaque modification est signée et stockée de manière fiable.</a:t>
            </a:r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b="1" dirty="0"/>
              <a:t>Exemples de plateformes utilisant Git</a:t>
            </a:r>
            <a:r>
              <a:rPr lang="fr-FR" sz="1600" dirty="0"/>
              <a:t> : GitHub, </a:t>
            </a:r>
            <a:r>
              <a:rPr lang="fr-FR" sz="1600" dirty="0" err="1"/>
              <a:t>GitLab</a:t>
            </a:r>
            <a:r>
              <a:rPr lang="fr-FR" sz="1600" dirty="0"/>
              <a:t>, </a:t>
            </a:r>
            <a:r>
              <a:rPr lang="fr-FR" sz="1600" dirty="0" err="1"/>
              <a:t>Bitbucket</a:t>
            </a:r>
            <a:r>
              <a:rPr lang="fr-FR" sz="1600" dirty="0"/>
              <a:t> …</a:t>
            </a:r>
          </a:p>
          <a:p>
            <a:r>
              <a:rPr lang="fr-FR" sz="1600" b="1" dirty="0"/>
              <a:t>Adopté par l’écosystème des entreprises </a:t>
            </a:r>
            <a:r>
              <a:rPr lang="fr-FR" sz="1600" dirty="0"/>
              <a:t>(Data &amp; Dev) mais aussi par les outils (Tableau, </a:t>
            </a:r>
            <a:r>
              <a:rPr lang="fr-FR" sz="1600" dirty="0" err="1"/>
              <a:t>Metabase</a:t>
            </a:r>
            <a:r>
              <a:rPr lang="fr-FR" sz="1600" dirty="0"/>
              <a:t>, </a:t>
            </a:r>
            <a:r>
              <a:rPr lang="fr-FR" sz="1600" dirty="0" err="1"/>
              <a:t>PowerBI</a:t>
            </a:r>
            <a:r>
              <a:rPr lang="fr-FR" sz="1600" dirty="0"/>
              <a:t> …)</a:t>
            </a:r>
          </a:p>
        </p:txBody>
      </p:sp>
    </p:spTree>
    <p:extLst>
      <p:ext uri="{BB962C8B-B14F-4D97-AF65-F5344CB8AC3E}">
        <p14:creationId xmlns:p14="http://schemas.microsoft.com/office/powerpoint/2010/main" val="60737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56F9F-C51A-9DF6-2E7D-E8536270F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AD061E8-4C73-67E3-4227-5846E40D4BEF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Un peu de pratique – Comprendre la « </a:t>
            </a:r>
            <a:r>
              <a:rPr lang="fr-FR" i="1" dirty="0" err="1">
                <a:solidFill>
                  <a:srgbClr val="252324"/>
                </a:solidFill>
              </a:rPr>
              <a:t>staging</a:t>
            </a:r>
            <a:r>
              <a:rPr lang="fr-FR" i="1" dirty="0">
                <a:solidFill>
                  <a:srgbClr val="252324"/>
                </a:solidFill>
              </a:rPr>
              <a:t> area </a:t>
            </a:r>
            <a:r>
              <a:rPr lang="fr-FR" dirty="0">
                <a:solidFill>
                  <a:srgbClr val="252324"/>
                </a:solidFill>
              </a:rPr>
              <a:t>»</a:t>
            </a:r>
            <a:endParaRPr lang="fr-FR" i="1" dirty="0">
              <a:solidFill>
                <a:srgbClr val="252324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4A22D08-EC5A-1EF8-64B9-A53015EF7944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7E8D62-A3C5-929C-0DAF-CB4C63C7CA2F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3946E50F-0C49-1C80-30D1-EECF3B1153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8" name="Image 7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E5E8809F-764A-8BB5-9D07-FA0489E36D97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D1A6BC3-E9CD-ADF2-E9D8-96F9EC69065E}"/>
              </a:ext>
            </a:extLst>
          </p:cNvPr>
          <p:cNvSpPr txBox="1"/>
          <p:nvPr/>
        </p:nvSpPr>
        <p:spPr>
          <a:xfrm>
            <a:off x="2610752" y="1904829"/>
            <a:ext cx="6970496" cy="256951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Faites un nouveau fichier « file2.txt » avec « </a:t>
            </a:r>
            <a:r>
              <a:rPr lang="fr-FR" sz="1800" b="1" dirty="0" err="1"/>
              <a:t>echo</a:t>
            </a:r>
            <a:r>
              <a:rPr lang="fr-FR" sz="1800" b="1" dirty="0"/>
              <a:t>  « 1 » &gt;  file2.txt </a:t>
            </a:r>
            <a:r>
              <a:rPr lang="fr-FR" sz="1800" dirty="0"/>
              <a:t>»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Observez son statut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Ajoutez-le à l’index et observez à nouveau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Saisir «</a:t>
            </a:r>
            <a:r>
              <a:rPr lang="fr-FR" sz="1800" b="1" dirty="0"/>
              <a:t> </a:t>
            </a:r>
            <a:r>
              <a:rPr lang="fr-FR" sz="1800" b="1" dirty="0" err="1"/>
              <a:t>echo</a:t>
            </a:r>
            <a:r>
              <a:rPr lang="fr-FR" sz="1800" b="1" dirty="0"/>
              <a:t> « 2 » &gt;&gt; file2.txt </a:t>
            </a:r>
            <a:r>
              <a:rPr lang="fr-FR" sz="1800" dirty="0"/>
              <a:t>» et observez son statut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Saisir  la commande « </a:t>
            </a:r>
            <a:r>
              <a:rPr lang="fr-FR" sz="1800" b="1" dirty="0"/>
              <a:t>git reset file2.txt </a:t>
            </a:r>
            <a:r>
              <a:rPr lang="fr-FR" sz="1800" dirty="0"/>
              <a:t>»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Observez le statut, qu’en concluez-vous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fr-F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83458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A78A7-D5B0-F03E-F205-566E61F3F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F873E25-3E09-2F82-F22E-5682397451E2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Un peu de pratique – Ce qu’implique le </a:t>
            </a:r>
            <a:r>
              <a:rPr lang="fr-FR" b="1" i="1" dirty="0">
                <a:solidFill>
                  <a:srgbClr val="252324"/>
                </a:solidFill>
              </a:rPr>
              <a:t>commit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8A9CB81-C03D-D268-AB32-81F4EDBB3651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C2D06F-1C86-CA54-02C3-379F5BDF1F06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A5F707C6-A58C-689E-43A4-A830C65887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8" name="Image 7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AD7FA043-BF5A-2F3A-0B58-50C2925A547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C4ACC3E-B759-67DD-B5B0-31B91E2C383E}"/>
              </a:ext>
            </a:extLst>
          </p:cNvPr>
          <p:cNvSpPr txBox="1"/>
          <p:nvPr/>
        </p:nvSpPr>
        <p:spPr>
          <a:xfrm>
            <a:off x="2332840" y="1743904"/>
            <a:ext cx="7767961" cy="353513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Faites un nouveau fichier « </a:t>
            </a:r>
            <a:r>
              <a:rPr lang="fr-FR" sz="1800" b="1" dirty="0"/>
              <a:t>file3.txt </a:t>
            </a:r>
            <a:r>
              <a:rPr lang="fr-FR" sz="1800" dirty="0"/>
              <a:t>»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Ajoutez du texte dedans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Ajoutez-le à l’index et faites un </a:t>
            </a:r>
            <a:r>
              <a:rPr lang="fr-FR" sz="1800" i="1" dirty="0"/>
              <a:t>commit </a:t>
            </a:r>
            <a:r>
              <a:rPr lang="fr-FR" sz="1800" dirty="0"/>
              <a:t>(</a:t>
            </a:r>
            <a:r>
              <a:rPr lang="fr-FR" sz="1800" b="1" dirty="0"/>
              <a:t>git commit –m « message »</a:t>
            </a:r>
            <a:r>
              <a:rPr lang="fr-FR" sz="18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Saisir la commande « </a:t>
            </a:r>
            <a:r>
              <a:rPr lang="fr-FR" sz="1800" b="1" dirty="0"/>
              <a:t>git reset file3.txt </a:t>
            </a:r>
            <a:r>
              <a:rPr lang="fr-FR" sz="1800" dirty="0"/>
              <a:t>»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Observez le statut, qu’en concluez-vous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Saisir la commande « </a:t>
            </a:r>
            <a:r>
              <a:rPr lang="fr-FR" sz="1800" b="1" dirty="0"/>
              <a:t>git reset –soft HEAD~1 </a:t>
            </a:r>
            <a:r>
              <a:rPr lang="fr-FR" sz="1800" dirty="0"/>
              <a:t>»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1800" dirty="0"/>
              <a:t>Observez le statut, qu’en concluez-vous 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fr-F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fr-F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fr-F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fr-FR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470437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64BE2-581E-3A59-5454-DA428D92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28B55-E3F3-2106-5DC3-3846AA63B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Faire exo sur le git reset –hard pour montrer comment on peut faire perdre les </a:t>
            </a:r>
            <a:r>
              <a:rPr lang="fr-FR" dirty="0" err="1"/>
              <a:t>modifs</a:t>
            </a:r>
            <a:r>
              <a:rPr lang="fr-FR" dirty="0"/>
              <a:t> d’un collègue</a:t>
            </a:r>
          </a:p>
        </p:txBody>
      </p:sp>
    </p:spTree>
    <p:extLst>
      <p:ext uri="{BB962C8B-B14F-4D97-AF65-F5344CB8AC3E}">
        <p14:creationId xmlns:p14="http://schemas.microsoft.com/office/powerpoint/2010/main" val="2498892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E928AE6-68F6-AB00-5B73-3EDEBE5D6D9E}"/>
              </a:ext>
            </a:extLst>
          </p:cNvPr>
          <p:cNvSpPr txBox="1"/>
          <p:nvPr/>
        </p:nvSpPr>
        <p:spPr>
          <a:xfrm>
            <a:off x="3048569" y="3105835"/>
            <a:ext cx="609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https://inseefrlab.github.io/formation-bonnes-pratiques-git-R/slides/light.html#/utiliser-des-fonctions</a:t>
            </a:r>
          </a:p>
        </p:txBody>
      </p:sp>
    </p:spTree>
    <p:extLst>
      <p:ext uri="{BB962C8B-B14F-4D97-AF65-F5344CB8AC3E}">
        <p14:creationId xmlns:p14="http://schemas.microsoft.com/office/powerpoint/2010/main" val="3234570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A2FBA4-7E88-8E4A-A9EF-B68DA7203AB8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52324"/>
                </a:solidFill>
              </a:rPr>
              <a:t>Un peu de lecture pour aller plus loin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8DFF743-7934-7E5E-4326-4B98D7041ED3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Ressources supplémentaires</a:t>
            </a:r>
          </a:p>
        </p:txBody>
      </p:sp>
      <p:pic>
        <p:nvPicPr>
          <p:cNvPr id="1026" name="Picture 2" descr="Effective Pandas 2: Opinionated Patterns for Data Manipulation (Treading on  Python Book 4) (English Edition) eBook : Harrison, Matt: Amazon.fr:  Boutique Kindle">
            <a:extLst>
              <a:ext uri="{FF2B5EF4-FFF2-40B4-BE49-F238E27FC236}">
                <a16:creationId xmlns:a16="http://schemas.microsoft.com/office/drawing/2014/main" id="{65829A3E-9E77-54FD-2180-82CB0E2C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93" y="1714500"/>
            <a:ext cx="229393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0">
            <a:extLst>
              <a:ext uri="{FF2B5EF4-FFF2-40B4-BE49-F238E27FC236}">
                <a16:creationId xmlns:a16="http://schemas.microsoft.com/office/drawing/2014/main" id="{C2EC2598-B8A0-456F-FBEB-E69CF288C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009" y="1097432"/>
            <a:ext cx="3868676" cy="466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.fr - Clean Code: A Handbook of Agile Software Craftsmanship (Robert  C. Martin) - Martin, Robert - Livres">
            <a:extLst>
              <a:ext uri="{FF2B5EF4-FFF2-40B4-BE49-F238E27FC236}">
                <a16:creationId xmlns:a16="http://schemas.microsoft.com/office/drawing/2014/main" id="{68C23462-5923-A7E0-8076-8FD5B9677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987" y="1714500"/>
            <a:ext cx="2666548" cy="352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.fr - Designing Data–Intensive Applications - Kleppmann, Martin -  Livres">
            <a:extLst>
              <a:ext uri="{FF2B5EF4-FFF2-40B4-BE49-F238E27FC236}">
                <a16:creationId xmlns:a16="http://schemas.microsoft.com/office/drawing/2014/main" id="{9A51F93C-AEB0-3B35-8B05-7EA59093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08" y="3588080"/>
            <a:ext cx="1742992" cy="228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76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BB9F2-6488-10AC-0689-106954A1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35D595-B31D-8246-73FA-F46441AF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316" y="1457030"/>
            <a:ext cx="10515600" cy="4351338"/>
          </a:xfrm>
        </p:spPr>
        <p:txBody>
          <a:bodyPr/>
          <a:lstStyle/>
          <a:p>
            <a:r>
              <a:rPr lang="fr-FR" dirty="0"/>
              <a:t>Créer un environnement virtuel avec </a:t>
            </a:r>
            <a:r>
              <a:rPr lang="fr-FR" i="1" dirty="0" err="1"/>
              <a:t>pip</a:t>
            </a:r>
            <a:r>
              <a:rPr lang="fr-FR" i="1" dirty="0"/>
              <a:t> </a:t>
            </a:r>
          </a:p>
          <a:p>
            <a:r>
              <a:rPr lang="fr-FR" dirty="0"/>
              <a:t>Écrire un fichier </a:t>
            </a:r>
            <a:r>
              <a:rPr lang="fr-FR" i="1" dirty="0"/>
              <a:t>requirements.txt</a:t>
            </a:r>
          </a:p>
          <a:p>
            <a:r>
              <a:rPr lang="fr-FR" dirty="0"/>
              <a:t>Utiliser son environnement virtuel (avec </a:t>
            </a:r>
            <a:r>
              <a:rPr lang="fr-FR" dirty="0" err="1"/>
              <a:t>VSCode</a:t>
            </a:r>
            <a:r>
              <a:rPr lang="fr-FR" dirty="0"/>
              <a:t> et </a:t>
            </a:r>
            <a:r>
              <a:rPr lang="fr-FR" dirty="0" err="1"/>
              <a:t>JupyterLab</a:t>
            </a:r>
            <a:r>
              <a:rPr lang="fr-FR" dirty="0"/>
              <a:t>) </a:t>
            </a:r>
          </a:p>
          <a:p>
            <a:r>
              <a:rPr lang="fr-FR"/>
              <a:t>https://www.sspcloud.fr/formation?path=%5B%22Introduction%20to%20Python%22%2C%22Data%20Manipulation%22%5D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64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88AE51-4805-782B-DEDD-2A32FD0F4286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78ED137E-795A-696E-CCE8-5C5B9D6BC07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F97CCD08-53BC-A6F1-2C97-2DB433A475A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13CFAE5-59AE-4918-664A-D75C2D6364D1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F6AEFFC-6D01-CC8A-A8DB-C6434D8ED282}"/>
              </a:ext>
            </a:extLst>
          </p:cNvPr>
          <p:cNvSpPr txBox="1"/>
          <p:nvPr/>
        </p:nvSpPr>
        <p:spPr>
          <a:xfrm>
            <a:off x="627158" y="827772"/>
            <a:ext cx="3881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Qu’est ce que c’est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0D7389B-BE57-1440-60F8-EDD71E7FB035}"/>
              </a:ext>
            </a:extLst>
          </p:cNvPr>
          <p:cNvSpPr txBox="1"/>
          <p:nvPr/>
        </p:nvSpPr>
        <p:spPr>
          <a:xfrm>
            <a:off x="5624990" y="5221881"/>
            <a:ext cx="942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  <a:hlinkClick r:id="rId6"/>
              </a:rPr>
              <a:t>Source</a:t>
            </a:r>
            <a:endParaRPr lang="fr-FR" dirty="0">
              <a:solidFill>
                <a:srgbClr val="252324"/>
              </a:solidFill>
            </a:endParaRPr>
          </a:p>
        </p:txBody>
      </p:sp>
      <p:pic>
        <p:nvPicPr>
          <p:cNvPr id="2052" name="Picture 4" descr="git excercise">
            <a:extLst>
              <a:ext uri="{FF2B5EF4-FFF2-40B4-BE49-F238E27FC236}">
                <a16:creationId xmlns:a16="http://schemas.microsoft.com/office/drawing/2014/main" id="{6DD22D92-B951-EE9A-8EA0-FF035A685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345" y="1310426"/>
            <a:ext cx="7779564" cy="354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88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62826-02EB-4B5F-0CCD-6954BDA86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9343B8-8FB1-C27B-A1AB-A0B8551CEC08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DABEDA86-C0B1-306B-B744-8ADC7E4A963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2AF50F9C-7C0B-9C4E-E7C2-C0E9A33FE6A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18E84915-B725-10C0-311D-F4A2E5704347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D43FBC9-D489-2DE9-0BF5-4F66811148C7}"/>
              </a:ext>
            </a:extLst>
          </p:cNvPr>
          <p:cNvSpPr txBox="1"/>
          <p:nvPr/>
        </p:nvSpPr>
        <p:spPr>
          <a:xfrm>
            <a:off x="627157" y="827772"/>
            <a:ext cx="5630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Suivi des modifications et arrêter d’avoir 1 000 versions du même fichier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2213772-0C0C-4EB0-2BB5-2F1F47D86465}"/>
              </a:ext>
            </a:extLst>
          </p:cNvPr>
          <p:cNvSpPr txBox="1"/>
          <p:nvPr/>
        </p:nvSpPr>
        <p:spPr>
          <a:xfrm>
            <a:off x="2478140" y="1613866"/>
            <a:ext cx="1110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Sans Git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079535D-E754-61F7-1482-986B543638B0}"/>
              </a:ext>
            </a:extLst>
          </p:cNvPr>
          <p:cNvGrpSpPr/>
          <p:nvPr/>
        </p:nvGrpSpPr>
        <p:grpSpPr>
          <a:xfrm>
            <a:off x="2549575" y="2046811"/>
            <a:ext cx="880837" cy="952942"/>
            <a:chOff x="2531103" y="1807972"/>
            <a:chExt cx="880837" cy="952942"/>
          </a:xfrm>
        </p:grpSpPr>
        <p:pic>
          <p:nvPicPr>
            <p:cNvPr id="1026" name="Picture 2" descr="Fichier python - Icônes interface gratuites">
              <a:extLst>
                <a:ext uri="{FF2B5EF4-FFF2-40B4-BE49-F238E27FC236}">
                  <a16:creationId xmlns:a16="http://schemas.microsoft.com/office/drawing/2014/main" id="{1D927508-7507-49BC-6D08-522C205A98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745" y="1807972"/>
              <a:ext cx="581552" cy="581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6F641591-3C6F-63EE-37EB-6FDCF9AB46B1}"/>
                </a:ext>
              </a:extLst>
            </p:cNvPr>
            <p:cNvSpPr txBox="1"/>
            <p:nvPr/>
          </p:nvSpPr>
          <p:spPr>
            <a:xfrm>
              <a:off x="2531103" y="2453137"/>
              <a:ext cx="8808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/>
                <a:t>Projet.py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3A9D1E5-1921-E656-B551-2AE7F2F005C8}"/>
              </a:ext>
            </a:extLst>
          </p:cNvPr>
          <p:cNvGrpSpPr/>
          <p:nvPr/>
        </p:nvGrpSpPr>
        <p:grpSpPr>
          <a:xfrm>
            <a:off x="2549575" y="3093999"/>
            <a:ext cx="880837" cy="891386"/>
            <a:chOff x="2531103" y="1807972"/>
            <a:chExt cx="880837" cy="891386"/>
          </a:xfrm>
        </p:grpSpPr>
        <p:pic>
          <p:nvPicPr>
            <p:cNvPr id="17" name="Picture 2" descr="Fichier python - Icônes interface gratuites">
              <a:extLst>
                <a:ext uri="{FF2B5EF4-FFF2-40B4-BE49-F238E27FC236}">
                  <a16:creationId xmlns:a16="http://schemas.microsoft.com/office/drawing/2014/main" id="{37E5C0AA-EA3E-8C68-A409-4B63B3FE8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745" y="1807972"/>
              <a:ext cx="581552" cy="581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378055F-DFE0-8BD0-9A14-657CF34820D2}"/>
                </a:ext>
              </a:extLst>
            </p:cNvPr>
            <p:cNvSpPr txBox="1"/>
            <p:nvPr/>
          </p:nvSpPr>
          <p:spPr>
            <a:xfrm>
              <a:off x="2531103" y="2453137"/>
              <a:ext cx="8808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000" dirty="0"/>
                <a:t>Projet_v2.py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48D6D11-5C47-A857-75A4-E29EC63CDBA8}"/>
              </a:ext>
            </a:extLst>
          </p:cNvPr>
          <p:cNvGrpSpPr/>
          <p:nvPr/>
        </p:nvGrpSpPr>
        <p:grpSpPr>
          <a:xfrm>
            <a:off x="2549575" y="4141187"/>
            <a:ext cx="880837" cy="899081"/>
            <a:chOff x="2531103" y="1807972"/>
            <a:chExt cx="880837" cy="899081"/>
          </a:xfrm>
        </p:grpSpPr>
        <p:pic>
          <p:nvPicPr>
            <p:cNvPr id="20" name="Picture 2" descr="Fichier python - Icônes interface gratuites">
              <a:extLst>
                <a:ext uri="{FF2B5EF4-FFF2-40B4-BE49-F238E27FC236}">
                  <a16:creationId xmlns:a16="http://schemas.microsoft.com/office/drawing/2014/main" id="{7BE3761F-9B0F-AEB6-0E77-9015B5DE40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745" y="1807972"/>
              <a:ext cx="581552" cy="581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C0112AC9-F206-ACD0-85D3-34DD7AB5A77A}"/>
                </a:ext>
              </a:extLst>
            </p:cNvPr>
            <p:cNvSpPr txBox="1"/>
            <p:nvPr/>
          </p:nvSpPr>
          <p:spPr>
            <a:xfrm>
              <a:off x="2531103" y="2453137"/>
              <a:ext cx="880837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050" dirty="0"/>
                <a:t>Projet_vf.py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3660B7E-1EA6-BFA0-24CA-7663525CEDD4}"/>
              </a:ext>
            </a:extLst>
          </p:cNvPr>
          <p:cNvGrpSpPr/>
          <p:nvPr/>
        </p:nvGrpSpPr>
        <p:grpSpPr>
          <a:xfrm>
            <a:off x="2549575" y="5188374"/>
            <a:ext cx="880837" cy="860609"/>
            <a:chOff x="2531103" y="1807972"/>
            <a:chExt cx="880837" cy="860609"/>
          </a:xfrm>
        </p:grpSpPr>
        <p:pic>
          <p:nvPicPr>
            <p:cNvPr id="23" name="Picture 2" descr="Fichier python - Icônes interface gratuites">
              <a:extLst>
                <a:ext uri="{FF2B5EF4-FFF2-40B4-BE49-F238E27FC236}">
                  <a16:creationId xmlns:a16="http://schemas.microsoft.com/office/drawing/2014/main" id="{02E0691C-C119-8DA1-0CED-5A3D0BF65A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745" y="1807972"/>
              <a:ext cx="581552" cy="581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5AE42E4-0B06-17E1-AE56-4BC9FEC860FE}"/>
                </a:ext>
              </a:extLst>
            </p:cNvPr>
            <p:cNvSpPr txBox="1"/>
            <p:nvPr/>
          </p:nvSpPr>
          <p:spPr>
            <a:xfrm>
              <a:off x="2531103" y="2453137"/>
              <a:ext cx="88083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800" dirty="0"/>
                <a:t>Projet_vf_bis.py</a:t>
              </a:r>
            </a:p>
          </p:txBody>
        </p:sp>
      </p:grpSp>
      <p:sp>
        <p:nvSpPr>
          <p:cNvPr id="25" name="Flèche : bas 24">
            <a:extLst>
              <a:ext uri="{FF2B5EF4-FFF2-40B4-BE49-F238E27FC236}">
                <a16:creationId xmlns:a16="http://schemas.microsoft.com/office/drawing/2014/main" id="{2DED300C-2816-00BD-8C0A-E690D724C29F}"/>
              </a:ext>
            </a:extLst>
          </p:cNvPr>
          <p:cNvSpPr/>
          <p:nvPr/>
        </p:nvSpPr>
        <p:spPr>
          <a:xfrm>
            <a:off x="1965278" y="1798532"/>
            <a:ext cx="88710" cy="4217652"/>
          </a:xfrm>
          <a:prstGeom prst="downArrow">
            <a:avLst/>
          </a:prstGeom>
          <a:solidFill>
            <a:srgbClr val="2569ED"/>
          </a:solidFill>
          <a:ln>
            <a:solidFill>
              <a:srgbClr val="2569ED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6150F3C-56B4-C184-04E7-480062DFA006}"/>
              </a:ext>
            </a:extLst>
          </p:cNvPr>
          <p:cNvSpPr txBox="1"/>
          <p:nvPr/>
        </p:nvSpPr>
        <p:spPr>
          <a:xfrm rot="16200000">
            <a:off x="1227062" y="3460000"/>
            <a:ext cx="98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20B3EA-BA0F-853F-3832-365F098B438C}"/>
              </a:ext>
            </a:extLst>
          </p:cNvPr>
          <p:cNvSpPr txBox="1"/>
          <p:nvPr/>
        </p:nvSpPr>
        <p:spPr>
          <a:xfrm>
            <a:off x="4759591" y="1613866"/>
            <a:ext cx="1110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6"/>
                </a:solidFill>
              </a:rPr>
              <a:t>Avec Git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0754C34-B0A8-450F-73C3-5CD9E8008038}"/>
              </a:ext>
            </a:extLst>
          </p:cNvPr>
          <p:cNvGrpSpPr/>
          <p:nvPr/>
        </p:nvGrpSpPr>
        <p:grpSpPr>
          <a:xfrm>
            <a:off x="4831026" y="2046811"/>
            <a:ext cx="880837" cy="952942"/>
            <a:chOff x="2531103" y="1807972"/>
            <a:chExt cx="880837" cy="952942"/>
          </a:xfrm>
        </p:grpSpPr>
        <p:pic>
          <p:nvPicPr>
            <p:cNvPr id="11" name="Picture 2" descr="Fichier python - Icônes interface gratuites">
              <a:extLst>
                <a:ext uri="{FF2B5EF4-FFF2-40B4-BE49-F238E27FC236}">
                  <a16:creationId xmlns:a16="http://schemas.microsoft.com/office/drawing/2014/main" id="{168A2700-2C3C-67E6-AF90-08366E56E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745" y="1807972"/>
              <a:ext cx="581552" cy="581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1890C72-98AF-3F6A-9E36-D6BA1FB0C9DC}"/>
                </a:ext>
              </a:extLst>
            </p:cNvPr>
            <p:cNvSpPr txBox="1"/>
            <p:nvPr/>
          </p:nvSpPr>
          <p:spPr>
            <a:xfrm>
              <a:off x="2531103" y="2453137"/>
              <a:ext cx="8808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/>
                <a:t>Projet.py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00A76A04-D0A3-774D-6A18-3D881FD2A198}"/>
              </a:ext>
            </a:extLst>
          </p:cNvPr>
          <p:cNvGrpSpPr/>
          <p:nvPr/>
        </p:nvGrpSpPr>
        <p:grpSpPr>
          <a:xfrm>
            <a:off x="4831026" y="3093999"/>
            <a:ext cx="880837" cy="952942"/>
            <a:chOff x="2531103" y="1807972"/>
            <a:chExt cx="880837" cy="952942"/>
          </a:xfrm>
        </p:grpSpPr>
        <p:pic>
          <p:nvPicPr>
            <p:cNvPr id="14" name="Picture 2" descr="Fichier python - Icônes interface gratuites">
              <a:extLst>
                <a:ext uri="{FF2B5EF4-FFF2-40B4-BE49-F238E27FC236}">
                  <a16:creationId xmlns:a16="http://schemas.microsoft.com/office/drawing/2014/main" id="{72090C45-6A25-988B-C2E9-2F064CF8C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745" y="1807972"/>
              <a:ext cx="581552" cy="581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1659693-89BB-5820-6298-010023BD9A1C}"/>
                </a:ext>
              </a:extLst>
            </p:cNvPr>
            <p:cNvSpPr txBox="1"/>
            <p:nvPr/>
          </p:nvSpPr>
          <p:spPr>
            <a:xfrm>
              <a:off x="2531103" y="2453137"/>
              <a:ext cx="8808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/>
                <a:t>Projet.py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A9896BC1-982E-F7ED-8FB5-A4BF3726E651}"/>
              </a:ext>
            </a:extLst>
          </p:cNvPr>
          <p:cNvGrpSpPr/>
          <p:nvPr/>
        </p:nvGrpSpPr>
        <p:grpSpPr>
          <a:xfrm>
            <a:off x="4831026" y="4141187"/>
            <a:ext cx="880837" cy="952942"/>
            <a:chOff x="2531103" y="1807972"/>
            <a:chExt cx="880837" cy="952942"/>
          </a:xfrm>
        </p:grpSpPr>
        <p:pic>
          <p:nvPicPr>
            <p:cNvPr id="29" name="Picture 2" descr="Fichier python - Icônes interface gratuites">
              <a:extLst>
                <a:ext uri="{FF2B5EF4-FFF2-40B4-BE49-F238E27FC236}">
                  <a16:creationId xmlns:a16="http://schemas.microsoft.com/office/drawing/2014/main" id="{633F7C03-5FFE-62B5-E726-1D335967A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745" y="1807972"/>
              <a:ext cx="581552" cy="581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0FB15DFD-2811-8654-58EA-563C2966AD1C}"/>
                </a:ext>
              </a:extLst>
            </p:cNvPr>
            <p:cNvSpPr txBox="1"/>
            <p:nvPr/>
          </p:nvSpPr>
          <p:spPr>
            <a:xfrm>
              <a:off x="2531103" y="2453137"/>
              <a:ext cx="8808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/>
                <a:t>Projet.py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F96C3FE9-CEE9-DE6B-022C-EBFFA31A31E1}"/>
              </a:ext>
            </a:extLst>
          </p:cNvPr>
          <p:cNvGrpSpPr/>
          <p:nvPr/>
        </p:nvGrpSpPr>
        <p:grpSpPr>
          <a:xfrm>
            <a:off x="4831026" y="5188374"/>
            <a:ext cx="880837" cy="952942"/>
            <a:chOff x="2531103" y="1807972"/>
            <a:chExt cx="880837" cy="952942"/>
          </a:xfrm>
        </p:grpSpPr>
        <p:pic>
          <p:nvPicPr>
            <p:cNvPr id="32" name="Picture 2" descr="Fichier python - Icônes interface gratuites">
              <a:extLst>
                <a:ext uri="{FF2B5EF4-FFF2-40B4-BE49-F238E27FC236}">
                  <a16:creationId xmlns:a16="http://schemas.microsoft.com/office/drawing/2014/main" id="{50E6C49E-2757-E989-2DE1-F9BA823BC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0745" y="1807972"/>
              <a:ext cx="581552" cy="581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A3AF6BEA-D5F0-B8F2-DC30-5B1C9BE689CE}"/>
                </a:ext>
              </a:extLst>
            </p:cNvPr>
            <p:cNvSpPr txBox="1"/>
            <p:nvPr/>
          </p:nvSpPr>
          <p:spPr>
            <a:xfrm>
              <a:off x="2531103" y="2453137"/>
              <a:ext cx="8808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/>
                <a:t>Projet.py</a:t>
              </a:r>
            </a:p>
          </p:txBody>
        </p:sp>
      </p:grpSp>
      <p:sp>
        <p:nvSpPr>
          <p:cNvPr id="38" name="ZoneTexte 8">
            <a:extLst>
              <a:ext uri="{FF2B5EF4-FFF2-40B4-BE49-F238E27FC236}">
                <a16:creationId xmlns:a16="http://schemas.microsoft.com/office/drawing/2014/main" id="{6CE9C370-9FCA-67C1-FBF4-232D2AD8D3A0}"/>
              </a:ext>
            </a:extLst>
          </p:cNvPr>
          <p:cNvSpPr txBox="1"/>
          <p:nvPr/>
        </p:nvSpPr>
        <p:spPr>
          <a:xfrm>
            <a:off x="7578705" y="3041646"/>
            <a:ext cx="3607491" cy="116981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Renommer != Versionner </a:t>
            </a:r>
          </a:p>
          <a:p>
            <a:endParaRPr lang="fr-FR" sz="1400" dirty="0"/>
          </a:p>
          <a:p>
            <a:r>
              <a:rPr lang="fr-FR" sz="1400" dirty="0"/>
              <a:t>Vous n’avez pas les traces des modifications effectuées (Qui ? Quoi ? Quand ?)</a:t>
            </a:r>
          </a:p>
        </p:txBody>
      </p:sp>
    </p:spTree>
    <p:extLst>
      <p:ext uri="{BB962C8B-B14F-4D97-AF65-F5344CB8AC3E}">
        <p14:creationId xmlns:p14="http://schemas.microsoft.com/office/powerpoint/2010/main" val="320283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5A19415-C422-8ABB-AB16-1F01CB943D02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Encourager le travail collaboratif et le partage des 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D06A5-CB37-F0FA-862A-1107C8EE4C55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76FDEBA-6BE4-D69B-30C3-A2904849807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7" name="Image 6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1CB9FD85-E572-ACAA-2ECF-255D3424F0D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57888461-D3C1-81F4-6C2C-329A17A9E632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pic>
        <p:nvPicPr>
          <p:cNvPr id="1032" name="Picture 8" descr="Le tout nouveau logo de Google Drive PNG transparents - StickPNG">
            <a:extLst>
              <a:ext uri="{FF2B5EF4-FFF2-40B4-BE49-F238E27FC236}">
                <a16:creationId xmlns:a16="http://schemas.microsoft.com/office/drawing/2014/main" id="{182B8970-483E-4C99-5E52-15EDB7C8C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9041">
            <a:off x="1871662" y="2646258"/>
            <a:ext cx="1311751" cy="87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97812200-806F-5138-CCBD-01B4699C9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3566">
            <a:off x="3289249" y="2188612"/>
            <a:ext cx="708612" cy="70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B1A60BA-BAF4-74B7-F441-809C7D44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3330">
            <a:off x="3098598" y="3596298"/>
            <a:ext cx="1108082" cy="55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scord Vector Logo - Download Free SVG Icon | Worldvectorlogo">
            <a:extLst>
              <a:ext uri="{FF2B5EF4-FFF2-40B4-BE49-F238E27FC236}">
                <a16:creationId xmlns:a16="http://schemas.microsoft.com/office/drawing/2014/main" id="{3AEE5A75-9B50-2782-D768-58FE57A33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7229">
            <a:off x="2299687" y="4287626"/>
            <a:ext cx="749296" cy="8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3028A48-0FC5-1C94-35F4-82C7C5B5C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635" y="4937669"/>
            <a:ext cx="801837" cy="80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icrosoft Teams — Wikipédia">
            <a:extLst>
              <a:ext uri="{FF2B5EF4-FFF2-40B4-BE49-F238E27FC236}">
                <a16:creationId xmlns:a16="http://schemas.microsoft.com/office/drawing/2014/main" id="{2E5AAD03-A497-D730-4E1C-82161339F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000" y="1696046"/>
            <a:ext cx="777019" cy="72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lack (plateforme) — Wikipédia">
            <a:extLst>
              <a:ext uri="{FF2B5EF4-FFF2-40B4-BE49-F238E27FC236}">
                <a16:creationId xmlns:a16="http://schemas.microsoft.com/office/drawing/2014/main" id="{43A20E1C-DDC8-FA24-18F0-C2460C4E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3477" y="3214757"/>
            <a:ext cx="1780017" cy="72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lé USB 2.0 &quot;Rotate&quot;, 64GB, 15MB/s, Noir/Argenté | Hama">
            <a:extLst>
              <a:ext uri="{FF2B5EF4-FFF2-40B4-BE49-F238E27FC236}">
                <a16:creationId xmlns:a16="http://schemas.microsoft.com/office/drawing/2014/main" id="{23ED7483-90F3-1983-95CB-316ECC5F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667" y="4501212"/>
            <a:ext cx="1688406" cy="168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4E875E70-8A04-F39A-27ED-A4A627E85EEE}"/>
              </a:ext>
            </a:extLst>
          </p:cNvPr>
          <p:cNvSpPr/>
          <p:nvPr/>
        </p:nvSpPr>
        <p:spPr>
          <a:xfrm>
            <a:off x="2491516" y="1593945"/>
            <a:ext cx="1077374" cy="3755237"/>
          </a:xfrm>
          <a:prstGeom prst="mathMultiply">
            <a:avLst/>
          </a:prstGeom>
          <a:solidFill>
            <a:srgbClr val="FF0000">
              <a:alpha val="5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igne de multiplication 10">
            <a:extLst>
              <a:ext uri="{FF2B5EF4-FFF2-40B4-BE49-F238E27FC236}">
                <a16:creationId xmlns:a16="http://schemas.microsoft.com/office/drawing/2014/main" id="{CA13F8D1-DD25-5C2C-811C-F9AB7418B972}"/>
              </a:ext>
            </a:extLst>
          </p:cNvPr>
          <p:cNvSpPr/>
          <p:nvPr/>
        </p:nvSpPr>
        <p:spPr>
          <a:xfrm>
            <a:off x="10539618" y="4760737"/>
            <a:ext cx="828335" cy="1031257"/>
          </a:xfrm>
          <a:prstGeom prst="mathMultiply">
            <a:avLst/>
          </a:prstGeom>
          <a:solidFill>
            <a:srgbClr val="FF0000">
              <a:alpha val="51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8">
            <a:extLst>
              <a:ext uri="{FF2B5EF4-FFF2-40B4-BE49-F238E27FC236}">
                <a16:creationId xmlns:a16="http://schemas.microsoft.com/office/drawing/2014/main" id="{11591470-2344-F96B-0A37-04A76C1462CA}"/>
              </a:ext>
            </a:extLst>
          </p:cNvPr>
          <p:cNvSpPr txBox="1"/>
          <p:nvPr/>
        </p:nvSpPr>
        <p:spPr>
          <a:xfrm rot="20928140">
            <a:off x="5997132" y="1442267"/>
            <a:ext cx="3607491" cy="966112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L’envoi de fichier par mail n’est jamais une bonne solution.</a:t>
            </a:r>
          </a:p>
          <a:p>
            <a:pPr algn="ctr"/>
            <a:endParaRPr lang="fr-FR" sz="1400" dirty="0"/>
          </a:p>
          <a:p>
            <a:pPr algn="r"/>
            <a:r>
              <a:rPr lang="fr-FR" sz="1200" i="1" dirty="0"/>
              <a:t>Et la clef </a:t>
            </a:r>
            <a:r>
              <a:rPr lang="fr-FR" sz="1200" i="1" dirty="0" err="1"/>
              <a:t>usb</a:t>
            </a:r>
            <a:r>
              <a:rPr lang="fr-FR" sz="1200" i="1" dirty="0"/>
              <a:t> oubliée à la maison non plus …</a:t>
            </a:r>
          </a:p>
        </p:txBody>
      </p:sp>
      <p:sp>
        <p:nvSpPr>
          <p:cNvPr id="13" name="ZoneTexte 8">
            <a:extLst>
              <a:ext uri="{FF2B5EF4-FFF2-40B4-BE49-F238E27FC236}">
                <a16:creationId xmlns:a16="http://schemas.microsoft.com/office/drawing/2014/main" id="{C2893475-D14F-47B1-CEF9-3D3CF2342EFD}"/>
              </a:ext>
            </a:extLst>
          </p:cNvPr>
          <p:cNvSpPr txBox="1"/>
          <p:nvPr/>
        </p:nvSpPr>
        <p:spPr>
          <a:xfrm rot="228750">
            <a:off x="6003788" y="2914329"/>
            <a:ext cx="3607491" cy="116981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Avec Git, vous pouvez sauvegarder votre projet dans un « </a:t>
            </a:r>
            <a:r>
              <a:rPr lang="fr-FR" sz="1400" i="1" dirty="0"/>
              <a:t>repo » </a:t>
            </a:r>
            <a:r>
              <a:rPr lang="fr-FR" sz="1400" dirty="0"/>
              <a:t>pour y accéder partout*</a:t>
            </a:r>
          </a:p>
          <a:p>
            <a:pPr algn="ctr"/>
            <a:endParaRPr lang="fr-FR" sz="1400" dirty="0"/>
          </a:p>
          <a:p>
            <a:pPr algn="r"/>
            <a:r>
              <a:rPr lang="fr-FR" sz="1200" i="1" dirty="0"/>
              <a:t> *À condition d’avoir internet</a:t>
            </a:r>
          </a:p>
        </p:txBody>
      </p:sp>
      <p:sp>
        <p:nvSpPr>
          <p:cNvPr id="14" name="ZoneTexte 8">
            <a:extLst>
              <a:ext uri="{FF2B5EF4-FFF2-40B4-BE49-F238E27FC236}">
                <a16:creationId xmlns:a16="http://schemas.microsoft.com/office/drawing/2014/main" id="{82F73AF5-2E96-EC90-5C97-32D5C1EC037A}"/>
              </a:ext>
            </a:extLst>
          </p:cNvPr>
          <p:cNvSpPr txBox="1"/>
          <p:nvPr/>
        </p:nvSpPr>
        <p:spPr>
          <a:xfrm>
            <a:off x="6056601" y="4384612"/>
            <a:ext cx="3607491" cy="80340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Vous pouvez travailler en parallèle sur le même projet à plusieurs</a:t>
            </a:r>
          </a:p>
        </p:txBody>
      </p:sp>
    </p:spTree>
    <p:extLst>
      <p:ext uri="{BB962C8B-B14F-4D97-AF65-F5344CB8AC3E}">
        <p14:creationId xmlns:p14="http://schemas.microsoft.com/office/powerpoint/2010/main" val="200553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4DC9687-3E67-4687-AFDA-D52455776F82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Notions : Création et clonage d’un repo</a:t>
            </a:r>
            <a:endParaRPr lang="fr-FR" b="1" dirty="0">
              <a:solidFill>
                <a:srgbClr val="25232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BC0710-E9DE-FA66-4DF9-430A471AAB06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BF9379FB-8F2D-D2E5-7256-1CB1D16D43E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7" name="Image 6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53A173C5-179A-05FE-2770-AEF253F0F28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8A8F36F-C822-0F76-FCC2-1C6A2AAF6138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27F2AD3-06D7-4F89-B267-F64DF2A8F9D2}"/>
              </a:ext>
            </a:extLst>
          </p:cNvPr>
          <p:cNvSpPr txBox="1"/>
          <p:nvPr/>
        </p:nvSpPr>
        <p:spPr>
          <a:xfrm>
            <a:off x="1914537" y="1699755"/>
            <a:ext cx="3240000" cy="1440000"/>
          </a:xfrm>
          <a:prstGeom prst="rect">
            <a:avLst/>
          </a:prstGeom>
          <a:noFill/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Git </a:t>
            </a:r>
            <a:r>
              <a:rPr lang="fr-FR" sz="1400" b="1" dirty="0"/>
              <a:t>init</a:t>
            </a:r>
          </a:p>
          <a:p>
            <a:pPr algn="ctr"/>
            <a:endParaRPr lang="fr-FR" sz="1400" b="1" dirty="0"/>
          </a:p>
          <a:p>
            <a:pPr algn="ctr"/>
            <a:r>
              <a:rPr lang="fr-FR" sz="1400" dirty="0"/>
              <a:t>Initialise un repo dans le dossier </a:t>
            </a:r>
            <a:r>
              <a:rPr lang="fr-FR" sz="1400" b="1" dirty="0"/>
              <a:t>local</a:t>
            </a:r>
          </a:p>
          <a:p>
            <a:pPr algn="ctr"/>
            <a:endParaRPr lang="fr-FR" sz="1400" dirty="0"/>
          </a:p>
        </p:txBody>
      </p:sp>
      <p:sp>
        <p:nvSpPr>
          <p:cNvPr id="11" name="ZoneTexte 8">
            <a:extLst>
              <a:ext uri="{FF2B5EF4-FFF2-40B4-BE49-F238E27FC236}">
                <a16:creationId xmlns:a16="http://schemas.microsoft.com/office/drawing/2014/main" id="{0AB74625-CD62-C8C9-9E11-BF91B8F179B7}"/>
              </a:ext>
            </a:extLst>
          </p:cNvPr>
          <p:cNvSpPr txBox="1"/>
          <p:nvPr/>
        </p:nvSpPr>
        <p:spPr>
          <a:xfrm>
            <a:off x="7144137" y="1695937"/>
            <a:ext cx="3240000" cy="1440000"/>
          </a:xfrm>
          <a:prstGeom prst="rect">
            <a:avLst/>
          </a:prstGeom>
          <a:noFill/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fr-FR"/>
            </a:defPPr>
            <a:lvl1pPr indent="0" algn="ctr">
              <a:defRPr sz="1400"/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/>
              <a:t>Git </a:t>
            </a:r>
            <a:r>
              <a:rPr lang="fr-FR" b="1" dirty="0"/>
              <a:t>clone </a:t>
            </a:r>
            <a:r>
              <a:rPr lang="fr-FR" b="1" i="1" dirty="0"/>
              <a:t>url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Récupérer un </a:t>
            </a:r>
            <a:r>
              <a:rPr lang="fr-FR" b="1" dirty="0"/>
              <a:t>repo distant </a:t>
            </a:r>
            <a:r>
              <a:rPr lang="fr-FR" dirty="0"/>
              <a:t>depuis un </a:t>
            </a:r>
            <a:r>
              <a:rPr lang="fr-FR" b="1" dirty="0"/>
              <a:t>url</a:t>
            </a:r>
            <a:r>
              <a:rPr lang="fr-FR" dirty="0"/>
              <a:t> spécifié</a:t>
            </a:r>
          </a:p>
        </p:txBody>
      </p:sp>
      <p:sp>
        <p:nvSpPr>
          <p:cNvPr id="15" name="ZoneTexte 8">
            <a:extLst>
              <a:ext uri="{FF2B5EF4-FFF2-40B4-BE49-F238E27FC236}">
                <a16:creationId xmlns:a16="http://schemas.microsoft.com/office/drawing/2014/main" id="{6DF6AC45-563D-E2BD-215B-9B3E650DA7AA}"/>
              </a:ext>
            </a:extLst>
          </p:cNvPr>
          <p:cNvSpPr txBox="1"/>
          <p:nvPr/>
        </p:nvSpPr>
        <p:spPr>
          <a:xfrm>
            <a:off x="7144137" y="3793429"/>
            <a:ext cx="3240000" cy="1440000"/>
          </a:xfrm>
          <a:prstGeom prst="rect">
            <a:avLst/>
          </a:prstGeom>
          <a:noFill/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fr-FR"/>
            </a:defPPr>
            <a:lvl1pPr indent="0" algn="ctr">
              <a:defRPr sz="1400"/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endParaRPr lang="fr-FR" dirty="0"/>
          </a:p>
          <a:p>
            <a:r>
              <a:rPr lang="fr-FR" dirty="0"/>
              <a:t>Nécessite d’avoir </a:t>
            </a:r>
            <a:r>
              <a:rPr lang="fr-FR" b="1" dirty="0"/>
              <a:t>créer le </a:t>
            </a:r>
            <a:r>
              <a:rPr lang="fr-FR" b="1" i="1" dirty="0"/>
              <a:t>repo</a:t>
            </a:r>
            <a:r>
              <a:rPr lang="fr-FR" b="1" dirty="0"/>
              <a:t> à l’avance</a:t>
            </a:r>
            <a:r>
              <a:rPr lang="fr-FR" dirty="0"/>
              <a:t> dans la forge logicielle 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80AE66-6F90-408B-5B49-FF02DD1CCB5A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8764137" y="3135937"/>
            <a:ext cx="0" cy="657492"/>
          </a:xfrm>
          <a:prstGeom prst="straightConnector1">
            <a:avLst/>
          </a:prstGeom>
          <a:ln>
            <a:solidFill>
              <a:srgbClr val="25232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8">
            <a:extLst>
              <a:ext uri="{FF2B5EF4-FFF2-40B4-BE49-F238E27FC236}">
                <a16:creationId xmlns:a16="http://schemas.microsoft.com/office/drawing/2014/main" id="{D5A0DF34-945C-A35C-0BBB-07C9379F1D06}"/>
              </a:ext>
            </a:extLst>
          </p:cNvPr>
          <p:cNvSpPr txBox="1"/>
          <p:nvPr/>
        </p:nvSpPr>
        <p:spPr>
          <a:xfrm>
            <a:off x="1914537" y="3793429"/>
            <a:ext cx="3240000" cy="1440000"/>
          </a:xfrm>
          <a:prstGeom prst="rect">
            <a:avLst/>
          </a:prstGeom>
          <a:noFill/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fr-FR"/>
            </a:defPPr>
            <a:lvl1pPr indent="0" algn="ctr">
              <a:defRPr sz="1400"/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endParaRPr lang="fr-FR" dirty="0"/>
          </a:p>
          <a:p>
            <a:r>
              <a:rPr lang="fr-FR" dirty="0"/>
              <a:t>Nécessite de devoir </a:t>
            </a:r>
            <a:r>
              <a:rPr lang="fr-FR" b="1" i="1" dirty="0"/>
              <a:t>pusher</a:t>
            </a:r>
            <a:r>
              <a:rPr lang="fr-FR" i="1" dirty="0"/>
              <a:t> </a:t>
            </a:r>
            <a:r>
              <a:rPr lang="fr-FR" dirty="0"/>
              <a:t>le repo local dans la forge logicielle par la suite</a:t>
            </a:r>
          </a:p>
          <a:p>
            <a:r>
              <a:rPr lang="fr-FR" dirty="0"/>
              <a:t>(GitHub, </a:t>
            </a:r>
            <a:r>
              <a:rPr lang="fr-FR" dirty="0" err="1"/>
              <a:t>GitLab</a:t>
            </a:r>
            <a:r>
              <a:rPr lang="fr-FR" dirty="0"/>
              <a:t>, </a:t>
            </a:r>
            <a:r>
              <a:rPr lang="fr-FR" dirty="0" err="1"/>
              <a:t>BitBucket</a:t>
            </a:r>
            <a:r>
              <a:rPr lang="fr-FR" dirty="0"/>
              <a:t> …)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2AE9B45-4238-2651-7C5D-35FA6F369DE5}"/>
              </a:ext>
            </a:extLst>
          </p:cNvPr>
          <p:cNvCxnSpPr/>
          <p:nvPr/>
        </p:nvCxnSpPr>
        <p:spPr>
          <a:xfrm>
            <a:off x="3518614" y="3135937"/>
            <a:ext cx="0" cy="657492"/>
          </a:xfrm>
          <a:prstGeom prst="straightConnector1">
            <a:avLst/>
          </a:prstGeom>
          <a:ln>
            <a:solidFill>
              <a:srgbClr val="25232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05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83E05-F443-80F6-A574-F04324214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DEC23CC-BDE9-8247-7A98-2977401739D9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Notions : Cycle de vie des fichiers</a:t>
            </a:r>
            <a:endParaRPr lang="fr-FR" b="1" dirty="0">
              <a:solidFill>
                <a:srgbClr val="25232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B6335-02FA-FEA7-8D73-7584E06DC2EF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0D92EA5D-8C37-15A6-B42B-77238166A6C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7" name="Image 6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732401ED-636C-EF1E-42DA-761500353FA4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182369F7-2A3A-CAAC-4054-4D912EF9D257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29214D0-EBA9-6BA1-ECE8-39A4CBD1AF55}"/>
              </a:ext>
            </a:extLst>
          </p:cNvPr>
          <p:cNvSpPr txBox="1"/>
          <p:nvPr/>
        </p:nvSpPr>
        <p:spPr>
          <a:xfrm>
            <a:off x="1914537" y="1624571"/>
            <a:ext cx="3240000" cy="1440000"/>
          </a:xfrm>
          <a:prstGeom prst="rect">
            <a:avLst/>
          </a:prstGeom>
          <a:noFill/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Git </a:t>
            </a:r>
            <a:r>
              <a:rPr lang="fr-FR" sz="1400" b="1" dirty="0" err="1"/>
              <a:t>add</a:t>
            </a:r>
            <a:r>
              <a:rPr lang="fr-FR" sz="1400" b="1" dirty="0"/>
              <a:t> . </a:t>
            </a:r>
            <a:r>
              <a:rPr lang="fr-FR" sz="1400" dirty="0"/>
              <a:t>ou</a:t>
            </a:r>
            <a:r>
              <a:rPr lang="fr-FR" sz="1400" b="1" dirty="0"/>
              <a:t> </a:t>
            </a:r>
            <a:r>
              <a:rPr lang="fr-FR" sz="1400" b="1" dirty="0" err="1"/>
              <a:t>nomdufichier</a:t>
            </a:r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r>
              <a:rPr lang="fr-FR" sz="1400" dirty="0"/>
              <a:t>Ajoute </a:t>
            </a:r>
            <a:r>
              <a:rPr lang="fr-FR" sz="1400" b="1" dirty="0"/>
              <a:t>tous les fichiers </a:t>
            </a:r>
            <a:r>
              <a:rPr lang="fr-FR" sz="1400" dirty="0"/>
              <a:t>du répertoire courant ou seulement </a:t>
            </a:r>
            <a:r>
              <a:rPr lang="fr-FR" sz="1400" b="1" dirty="0"/>
              <a:t>le fichier nommé</a:t>
            </a:r>
          </a:p>
          <a:p>
            <a:pPr algn="ctr"/>
            <a:endParaRPr lang="fr-FR" sz="1400" dirty="0"/>
          </a:p>
        </p:txBody>
      </p:sp>
      <p:sp>
        <p:nvSpPr>
          <p:cNvPr id="11" name="ZoneTexte 8">
            <a:extLst>
              <a:ext uri="{FF2B5EF4-FFF2-40B4-BE49-F238E27FC236}">
                <a16:creationId xmlns:a16="http://schemas.microsoft.com/office/drawing/2014/main" id="{D03E96C8-8513-76AA-E57D-A9CE1EFC4712}"/>
              </a:ext>
            </a:extLst>
          </p:cNvPr>
          <p:cNvSpPr txBox="1"/>
          <p:nvPr/>
        </p:nvSpPr>
        <p:spPr>
          <a:xfrm>
            <a:off x="7144137" y="1695937"/>
            <a:ext cx="3240000" cy="1440000"/>
          </a:xfrm>
          <a:prstGeom prst="rect">
            <a:avLst/>
          </a:prstGeom>
          <a:noFill/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fr-FR"/>
            </a:defPPr>
            <a:lvl1pPr indent="0" algn="ctr">
              <a:defRPr sz="1400"/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/>
              <a:t>Git </a:t>
            </a:r>
            <a:r>
              <a:rPr lang="fr-FR" b="1" dirty="0" err="1"/>
              <a:t>add</a:t>
            </a:r>
            <a:r>
              <a:rPr lang="fr-FR" b="1" dirty="0"/>
              <a:t> –p </a:t>
            </a:r>
            <a:r>
              <a:rPr lang="fr-FR" b="1" dirty="0" err="1"/>
              <a:t>nomdufichier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Permet de faire du « </a:t>
            </a:r>
            <a:r>
              <a:rPr lang="fr-FR" b="1" i="1" dirty="0"/>
              <a:t>cherry-</a:t>
            </a:r>
            <a:r>
              <a:rPr lang="fr-FR" b="1" i="1" dirty="0" err="1"/>
              <a:t>pick</a:t>
            </a:r>
            <a:r>
              <a:rPr lang="fr-FR" dirty="0"/>
              <a:t> » sur le code à mettre dans le </a:t>
            </a:r>
            <a:r>
              <a:rPr lang="fr-FR" b="1" dirty="0"/>
              <a:t>commit</a:t>
            </a:r>
          </a:p>
        </p:txBody>
      </p:sp>
      <p:pic>
        <p:nvPicPr>
          <p:cNvPr id="3" name="Image 2" descr="Une image contenant dessin humoristique, dessin, clipart, jouet&#10;&#10;Le contenu généré par l’IA peut être incorrect.">
            <a:extLst>
              <a:ext uri="{FF2B5EF4-FFF2-40B4-BE49-F238E27FC236}">
                <a16:creationId xmlns:a16="http://schemas.microsoft.com/office/drawing/2014/main" id="{C4C73DCD-52FE-838E-97F2-8B615A407B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879" y="2270086"/>
            <a:ext cx="1402516" cy="93271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2A2BC43-7D8F-DBC5-6236-7EA73D3F1D11}"/>
              </a:ext>
            </a:extLst>
          </p:cNvPr>
          <p:cNvSpPr txBox="1"/>
          <p:nvPr/>
        </p:nvSpPr>
        <p:spPr>
          <a:xfrm>
            <a:off x="1914537" y="3721993"/>
            <a:ext cx="3240000" cy="1440000"/>
          </a:xfrm>
          <a:prstGeom prst="rect">
            <a:avLst/>
          </a:prstGeom>
          <a:noFill/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Git </a:t>
            </a:r>
            <a:r>
              <a:rPr lang="fr-FR" sz="1400" b="1" dirty="0" err="1"/>
              <a:t>status</a:t>
            </a:r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r>
              <a:rPr lang="fr-FR" sz="1400" dirty="0"/>
              <a:t>Affiche l’état de </a:t>
            </a:r>
            <a:r>
              <a:rPr lang="fr-FR" sz="1400" b="1" i="1" dirty="0"/>
              <a:t>l’index</a:t>
            </a:r>
            <a:r>
              <a:rPr lang="fr-FR" sz="1400" dirty="0"/>
              <a:t> contenu dans le repo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616F5A8-0D47-71F8-3194-57A8D7C81477}"/>
              </a:ext>
            </a:extLst>
          </p:cNvPr>
          <p:cNvSpPr txBox="1"/>
          <p:nvPr/>
        </p:nvSpPr>
        <p:spPr>
          <a:xfrm>
            <a:off x="7144137" y="3721993"/>
            <a:ext cx="3240000" cy="1440000"/>
          </a:xfrm>
          <a:prstGeom prst="rect">
            <a:avLst/>
          </a:prstGeom>
          <a:noFill/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/>
              <a:t>.</a:t>
            </a:r>
            <a:r>
              <a:rPr lang="fr-FR" sz="1400" b="1" dirty="0" err="1"/>
              <a:t>gitignore</a:t>
            </a:r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r>
              <a:rPr lang="fr-FR" sz="1400" dirty="0"/>
              <a:t>Fichier permettant de spécifier à l’index </a:t>
            </a:r>
            <a:r>
              <a:rPr lang="fr-FR" sz="1400" b="1" dirty="0"/>
              <a:t>les fichiers à ne pas suivre</a:t>
            </a:r>
          </a:p>
        </p:txBody>
      </p:sp>
    </p:spTree>
    <p:extLst>
      <p:ext uri="{BB962C8B-B14F-4D97-AF65-F5344CB8AC3E}">
        <p14:creationId xmlns:p14="http://schemas.microsoft.com/office/powerpoint/2010/main" val="352956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11C22-4516-E233-F0A0-EECFB795A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 descr="Une image contenant capture d’écran&#10;&#10;Le contenu généré par l’IA peut être incorrect.">
            <a:extLst>
              <a:ext uri="{FF2B5EF4-FFF2-40B4-BE49-F238E27FC236}">
                <a16:creationId xmlns:a16="http://schemas.microsoft.com/office/drawing/2014/main" id="{F26CDA44-A227-82C5-9FB2-E5C127417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" y="4773780"/>
            <a:ext cx="8896350" cy="254317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4B74451-2B40-F5CD-7025-34F92209B45C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Notions : Les branches</a:t>
            </a:r>
            <a:endParaRPr lang="fr-FR" b="1" dirty="0">
              <a:solidFill>
                <a:srgbClr val="252324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129378-1CFF-3320-5721-CE69DB7EEF5A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0FD39546-1E06-2E75-C7B7-E082F8EA6B9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0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7" name="Image 6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74A8D5FC-9AD6-F48A-7BB0-2398D797959B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ADF81BF1-0F88-4001-8AD4-01FB246B934F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sp>
        <p:nvSpPr>
          <p:cNvPr id="2" name="ZoneTexte 8">
            <a:extLst>
              <a:ext uri="{FF2B5EF4-FFF2-40B4-BE49-F238E27FC236}">
                <a16:creationId xmlns:a16="http://schemas.microsoft.com/office/drawing/2014/main" id="{23227277-6034-03F4-BE95-2799AD4E2469}"/>
              </a:ext>
            </a:extLst>
          </p:cNvPr>
          <p:cNvSpPr txBox="1"/>
          <p:nvPr/>
        </p:nvSpPr>
        <p:spPr>
          <a:xfrm>
            <a:off x="618000" y="1477776"/>
            <a:ext cx="3240000" cy="1440000"/>
          </a:xfrm>
          <a:prstGeom prst="rect">
            <a:avLst/>
          </a:prstGeom>
          <a:noFill/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Git </a:t>
            </a:r>
            <a:r>
              <a:rPr lang="fr-FR" sz="1400" b="1" dirty="0" err="1"/>
              <a:t>branch</a:t>
            </a:r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r>
              <a:rPr lang="fr-FR" sz="1400" dirty="0"/>
              <a:t>Permet de </a:t>
            </a:r>
            <a:r>
              <a:rPr lang="fr-FR" sz="1400" b="1" dirty="0"/>
              <a:t>lister</a:t>
            </a:r>
            <a:r>
              <a:rPr lang="fr-FR" sz="1400" dirty="0"/>
              <a:t> toutes les branches</a:t>
            </a:r>
          </a:p>
          <a:p>
            <a:pPr algn="ctr"/>
            <a:r>
              <a:rPr lang="fr-FR" sz="1400" dirty="0"/>
              <a:t>La mention « </a:t>
            </a:r>
            <a:r>
              <a:rPr lang="fr-FR" sz="1400" b="1" dirty="0"/>
              <a:t>*</a:t>
            </a:r>
            <a:r>
              <a:rPr lang="fr-FR" sz="1400" dirty="0"/>
              <a:t> » à côté d’une branche indique que c’est celle qui est active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39E376-3E6E-0B3F-DE2F-C09F9EDE7032}"/>
              </a:ext>
            </a:extLst>
          </p:cNvPr>
          <p:cNvSpPr txBox="1"/>
          <p:nvPr/>
        </p:nvSpPr>
        <p:spPr>
          <a:xfrm>
            <a:off x="8334000" y="1458361"/>
            <a:ext cx="3240000" cy="1440000"/>
          </a:xfrm>
          <a:prstGeom prst="rect">
            <a:avLst/>
          </a:prstGeom>
          <a:noFill/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fr-FR"/>
            </a:defPPr>
            <a:lvl1pPr indent="0" algn="ctr">
              <a:defRPr sz="1400"/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/>
              <a:t>Git </a:t>
            </a:r>
            <a:r>
              <a:rPr lang="fr-FR" b="1" dirty="0" err="1"/>
              <a:t>branch</a:t>
            </a:r>
            <a:r>
              <a:rPr lang="fr-FR" dirty="0"/>
              <a:t> </a:t>
            </a:r>
            <a:r>
              <a:rPr lang="fr-FR" b="1" dirty="0"/>
              <a:t>–d nom-branche</a:t>
            </a:r>
          </a:p>
          <a:p>
            <a:endParaRPr lang="fr-FR" dirty="0"/>
          </a:p>
          <a:p>
            <a:r>
              <a:rPr lang="fr-FR" dirty="0"/>
              <a:t>Permet de supprimer une branche avec le nom indiqué</a:t>
            </a:r>
          </a:p>
          <a:p>
            <a:endParaRPr lang="fr-FR" dirty="0"/>
          </a:p>
        </p:txBody>
      </p:sp>
      <p:sp>
        <p:nvSpPr>
          <p:cNvPr id="15" name="ZoneTexte 8">
            <a:extLst>
              <a:ext uri="{FF2B5EF4-FFF2-40B4-BE49-F238E27FC236}">
                <a16:creationId xmlns:a16="http://schemas.microsoft.com/office/drawing/2014/main" id="{3675276F-2075-18D4-6D36-DC13E0A99EAA}"/>
              </a:ext>
            </a:extLst>
          </p:cNvPr>
          <p:cNvSpPr txBox="1"/>
          <p:nvPr/>
        </p:nvSpPr>
        <p:spPr>
          <a:xfrm>
            <a:off x="4476000" y="1472983"/>
            <a:ext cx="3240000" cy="1440000"/>
          </a:xfrm>
          <a:prstGeom prst="rect">
            <a:avLst/>
          </a:prstGeom>
          <a:noFill/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fr-FR"/>
            </a:defPPr>
            <a:lvl1pPr indent="0" algn="ctr">
              <a:defRPr sz="1400"/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/>
              <a:t>Git </a:t>
            </a:r>
            <a:r>
              <a:rPr lang="fr-FR" b="1" dirty="0" err="1"/>
              <a:t>branch</a:t>
            </a:r>
            <a:r>
              <a:rPr lang="fr-FR" dirty="0"/>
              <a:t> </a:t>
            </a:r>
            <a:r>
              <a:rPr lang="fr-FR" b="1" dirty="0"/>
              <a:t>nom-branche</a:t>
            </a:r>
          </a:p>
          <a:p>
            <a:endParaRPr lang="fr-FR" dirty="0"/>
          </a:p>
          <a:p>
            <a:r>
              <a:rPr lang="fr-FR" dirty="0"/>
              <a:t>Permet de créer une nouvelle branche avec le nom indiqué.</a:t>
            </a:r>
          </a:p>
          <a:p>
            <a:endParaRPr lang="fr-FR" dirty="0"/>
          </a:p>
        </p:txBody>
      </p:sp>
      <p:sp>
        <p:nvSpPr>
          <p:cNvPr id="19" name="ZoneTexte 8">
            <a:extLst>
              <a:ext uri="{FF2B5EF4-FFF2-40B4-BE49-F238E27FC236}">
                <a16:creationId xmlns:a16="http://schemas.microsoft.com/office/drawing/2014/main" id="{32923AAF-5639-0715-B721-2168D8AAD16E}"/>
              </a:ext>
            </a:extLst>
          </p:cNvPr>
          <p:cNvSpPr txBox="1"/>
          <p:nvPr/>
        </p:nvSpPr>
        <p:spPr>
          <a:xfrm>
            <a:off x="629768" y="3602923"/>
            <a:ext cx="3240000" cy="1440000"/>
          </a:xfrm>
          <a:prstGeom prst="rect">
            <a:avLst/>
          </a:prstGeom>
          <a:noFill/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Git </a:t>
            </a:r>
            <a:r>
              <a:rPr lang="fr-FR" sz="1400" b="1" dirty="0" err="1"/>
              <a:t>checkout</a:t>
            </a:r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r>
              <a:rPr lang="fr-FR" sz="1400" dirty="0"/>
              <a:t>Change de branche ou restaure les fichiers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0697B43-953A-EA4C-E073-564AE3E2D570}"/>
              </a:ext>
            </a:extLst>
          </p:cNvPr>
          <p:cNvSpPr txBox="1"/>
          <p:nvPr/>
        </p:nvSpPr>
        <p:spPr>
          <a:xfrm>
            <a:off x="8334000" y="3604791"/>
            <a:ext cx="3240000" cy="1440000"/>
          </a:xfrm>
          <a:prstGeom prst="rect">
            <a:avLst/>
          </a:prstGeom>
          <a:noFill/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fr-FR"/>
            </a:defPPr>
            <a:lvl1pPr indent="0" algn="ctr">
              <a:defRPr sz="1400"/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/>
              <a:t>Git </a:t>
            </a:r>
            <a:r>
              <a:rPr lang="fr-FR" b="1" dirty="0"/>
              <a:t>switch</a:t>
            </a:r>
          </a:p>
          <a:p>
            <a:endParaRPr lang="fr-FR" dirty="0"/>
          </a:p>
          <a:p>
            <a:r>
              <a:rPr lang="fr-FR" dirty="0"/>
              <a:t>Permet de changer de branche, créer, supprimer … en fonction des paramètres</a:t>
            </a:r>
          </a:p>
          <a:p>
            <a:r>
              <a:rPr lang="fr-FR" dirty="0"/>
              <a:t>(pour les </a:t>
            </a:r>
            <a:r>
              <a:rPr lang="fr-FR" i="1" dirty="0" err="1"/>
              <a:t>coolkids</a:t>
            </a:r>
            <a:r>
              <a:rPr lang="fr-FR" dirty="0"/>
              <a:t> )</a:t>
            </a:r>
          </a:p>
        </p:txBody>
      </p:sp>
      <p:sp>
        <p:nvSpPr>
          <p:cNvPr id="21" name="ZoneTexte 8">
            <a:extLst>
              <a:ext uri="{FF2B5EF4-FFF2-40B4-BE49-F238E27FC236}">
                <a16:creationId xmlns:a16="http://schemas.microsoft.com/office/drawing/2014/main" id="{8887A6E7-660B-1E22-2672-2EF723EB67B9}"/>
              </a:ext>
            </a:extLst>
          </p:cNvPr>
          <p:cNvSpPr txBox="1"/>
          <p:nvPr/>
        </p:nvSpPr>
        <p:spPr>
          <a:xfrm>
            <a:off x="4476000" y="3604792"/>
            <a:ext cx="3240000" cy="1440000"/>
          </a:xfrm>
          <a:prstGeom prst="rect">
            <a:avLst/>
          </a:prstGeom>
          <a:noFill/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defPPr>
              <a:defRPr lang="fr-FR"/>
            </a:defPPr>
            <a:lvl1pPr indent="0" algn="ctr">
              <a:defRPr sz="1400"/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fr-FR" dirty="0"/>
              <a:t>Git </a:t>
            </a:r>
            <a:r>
              <a:rPr lang="fr-FR" b="1" dirty="0" err="1"/>
              <a:t>checkout</a:t>
            </a:r>
            <a:r>
              <a:rPr lang="fr-FR" b="1" dirty="0"/>
              <a:t> –b nom-branche</a:t>
            </a:r>
          </a:p>
          <a:p>
            <a:endParaRPr lang="fr-FR" dirty="0"/>
          </a:p>
          <a:p>
            <a:r>
              <a:rPr lang="fr-FR" dirty="0"/>
              <a:t>Permet de créer une nouvelle branche avec le nom indiqué et d’y basculer</a:t>
            </a:r>
          </a:p>
        </p:txBody>
      </p:sp>
      <p:pic>
        <p:nvPicPr>
          <p:cNvPr id="2050" name="Picture 2" descr="Thumbs Up Kid GIFs | Tenor">
            <a:extLst>
              <a:ext uri="{FF2B5EF4-FFF2-40B4-BE49-F238E27FC236}">
                <a16:creationId xmlns:a16="http://schemas.microsoft.com/office/drawing/2014/main" id="{58E0B21A-0A6F-8719-5233-83C40E81D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0858">
            <a:off x="10611940" y="3186128"/>
            <a:ext cx="1580817" cy="89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4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25CFFD0-60CB-CC71-D811-7DCE04A5DC57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Git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24218D6-19BB-40C3-F20A-83DF21CE98C0}"/>
              </a:ext>
            </a:extLst>
          </p:cNvPr>
          <p:cNvSpPr txBox="1"/>
          <p:nvPr/>
        </p:nvSpPr>
        <p:spPr>
          <a:xfrm>
            <a:off x="629768" y="812632"/>
            <a:ext cx="598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Différences entre git </a:t>
            </a:r>
            <a:r>
              <a:rPr lang="fr-FR" b="1" dirty="0" err="1">
                <a:solidFill>
                  <a:srgbClr val="252324"/>
                </a:solidFill>
              </a:rPr>
              <a:t>add</a:t>
            </a:r>
            <a:r>
              <a:rPr lang="fr-FR" dirty="0">
                <a:solidFill>
                  <a:srgbClr val="252324"/>
                </a:solidFill>
              </a:rPr>
              <a:t>, </a:t>
            </a:r>
            <a:r>
              <a:rPr lang="fr-FR" b="1" dirty="0">
                <a:solidFill>
                  <a:srgbClr val="252324"/>
                </a:solidFill>
              </a:rPr>
              <a:t>commit</a:t>
            </a:r>
            <a:r>
              <a:rPr lang="fr-FR" dirty="0">
                <a:solidFill>
                  <a:srgbClr val="252324"/>
                </a:solidFill>
              </a:rPr>
              <a:t> et </a:t>
            </a:r>
            <a:r>
              <a:rPr lang="fr-FR" b="1" dirty="0">
                <a:solidFill>
                  <a:srgbClr val="252324"/>
                </a:solidFill>
              </a:rPr>
              <a:t>push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75B71B-7E81-A9F3-0F52-31064902C8D4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F0B0A5A2-7471-6EAA-D6F5-7E945945D88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8" name="Image 7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DE87214A-1959-D551-4603-43F61308AF6D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70CEC25-1DF7-2EBB-4CE4-5476D3959733}"/>
              </a:ext>
            </a:extLst>
          </p:cNvPr>
          <p:cNvSpPr txBox="1"/>
          <p:nvPr/>
        </p:nvSpPr>
        <p:spPr>
          <a:xfrm>
            <a:off x="629768" y="1315314"/>
            <a:ext cx="7767961" cy="1908730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1800" dirty="0"/>
              <a:t>1. Git </a:t>
            </a:r>
            <a:r>
              <a:rPr lang="fr-FR" sz="1800" dirty="0" err="1"/>
              <a:t>add</a:t>
            </a:r>
            <a:r>
              <a:rPr lang="fr-FR" sz="1800" dirty="0"/>
              <a:t> → Mettre un objet dans un carton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/>
              <a:t>Imaginez que vous vouliez envoyer un colis, vous commencez (</a:t>
            </a:r>
            <a:r>
              <a:rPr lang="fr-FR" sz="1600" i="1" dirty="0"/>
              <a:t>normalement</a:t>
            </a:r>
            <a:r>
              <a:rPr lang="fr-FR" sz="1600" dirty="0"/>
              <a:t>) par choisir ce que vous voulez mettre dedans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b="1" dirty="0"/>
              <a:t>Git </a:t>
            </a:r>
            <a:r>
              <a:rPr lang="fr-FR" sz="1600" b="1" dirty="0" err="1"/>
              <a:t>add</a:t>
            </a:r>
            <a:r>
              <a:rPr lang="fr-FR" sz="1600" b="1" dirty="0"/>
              <a:t> </a:t>
            </a:r>
            <a:r>
              <a:rPr lang="fr-FR" sz="1600" dirty="0"/>
              <a:t>permet de faire ça, on ajoute ce qu’on veut mettre dans notre carton</a:t>
            </a:r>
          </a:p>
          <a:p>
            <a:pPr lvl="1">
              <a:lnSpc>
                <a:spcPct val="150000"/>
              </a:lnSpc>
            </a:pPr>
            <a:r>
              <a:rPr lang="fr-FR" sz="1600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fr-FR" sz="1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69B2FB-9D93-A7E9-FEE3-39D6C699DA41}"/>
              </a:ext>
            </a:extLst>
          </p:cNvPr>
          <p:cNvSpPr txBox="1"/>
          <p:nvPr/>
        </p:nvSpPr>
        <p:spPr>
          <a:xfrm>
            <a:off x="2321241" y="2908599"/>
            <a:ext cx="7767961" cy="211145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1800" dirty="0"/>
              <a:t>2. Git commit → Fermer et scotcher le colis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/>
              <a:t>Une fois la sélection effectuée, on ferme le carton et on le scotche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b="1" dirty="0"/>
              <a:t>Git commit </a:t>
            </a:r>
            <a:r>
              <a:rPr lang="fr-FR" sz="1600" dirty="0"/>
              <a:t>permet de « </a:t>
            </a:r>
            <a:r>
              <a:rPr lang="fr-FR" sz="1600" i="1" dirty="0"/>
              <a:t>finaliser</a:t>
            </a:r>
            <a:r>
              <a:rPr lang="fr-FR" sz="1600" dirty="0"/>
              <a:t> » le colis, on y dépose une étiquette pour savoir ce qu’il contient (le message)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i="1" dirty="0"/>
              <a:t>Le colis est prêt mais il est encore sur la table du salon</a:t>
            </a:r>
          </a:p>
          <a:p>
            <a:pPr lvl="1">
              <a:lnSpc>
                <a:spcPct val="150000"/>
              </a:lnSpc>
            </a:pPr>
            <a:r>
              <a:rPr lang="fr-FR" sz="1600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fr-FR" sz="18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547C45-B8E9-C24B-F081-A9598ED77FFA}"/>
              </a:ext>
            </a:extLst>
          </p:cNvPr>
          <p:cNvSpPr txBox="1"/>
          <p:nvPr/>
        </p:nvSpPr>
        <p:spPr>
          <a:xfrm>
            <a:off x="5223667" y="4809799"/>
            <a:ext cx="6868250" cy="1193689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1800" dirty="0"/>
              <a:t>3. Git push → Le colis est récupérer par un transporteur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600" dirty="0"/>
              <a:t>Le </a:t>
            </a:r>
            <a:r>
              <a:rPr lang="fr-FR" sz="1600" b="1" dirty="0"/>
              <a:t>commit</a:t>
            </a:r>
            <a:r>
              <a:rPr lang="fr-FR" sz="1600" dirty="0"/>
              <a:t> est envoyé et les autres peuvent le voir</a:t>
            </a:r>
          </a:p>
        </p:txBody>
      </p:sp>
      <p:pic>
        <p:nvPicPr>
          <p:cNvPr id="13" name="Graphique 12" descr="Boîte avec un remplissage uni">
            <a:extLst>
              <a:ext uri="{FF2B5EF4-FFF2-40B4-BE49-F238E27FC236}">
                <a16:creationId xmlns:a16="http://schemas.microsoft.com/office/drawing/2014/main" id="{5F104CD9-1832-0873-2A00-E2E9AE032F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3906" y="2451399"/>
            <a:ext cx="914400" cy="914400"/>
          </a:xfrm>
          <a:prstGeom prst="rect">
            <a:avLst/>
          </a:prstGeom>
        </p:spPr>
      </p:pic>
      <p:pic>
        <p:nvPicPr>
          <p:cNvPr id="17" name="Graphique 16" descr="Liste de contrôle avec un remplissage uni">
            <a:extLst>
              <a:ext uri="{FF2B5EF4-FFF2-40B4-BE49-F238E27FC236}">
                <a16:creationId xmlns:a16="http://schemas.microsoft.com/office/drawing/2014/main" id="{C0712DD8-571C-8B28-D3CE-486403E8A8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28693" y="862291"/>
            <a:ext cx="914400" cy="914400"/>
          </a:xfrm>
          <a:prstGeom prst="rect">
            <a:avLst/>
          </a:prstGeom>
        </p:spPr>
      </p:pic>
      <p:pic>
        <p:nvPicPr>
          <p:cNvPr id="19" name="Graphique 18" descr="Camion avec un remplissage uni">
            <a:extLst>
              <a:ext uri="{FF2B5EF4-FFF2-40B4-BE49-F238E27FC236}">
                <a16:creationId xmlns:a16="http://schemas.microsoft.com/office/drawing/2014/main" id="{5ADDCCB7-C3BF-1E90-AB9E-FE1921596E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66275" y="42711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35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1299</Words>
  <Application>Microsoft Office PowerPoint</Application>
  <PresentationFormat>Grand écran</PresentationFormat>
  <Paragraphs>196</Paragraphs>
  <Slides>25</Slides>
  <Notes>6</Notes>
  <HiddenSlides>1</HiddenSlides>
  <MMClips>5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Geist SemiBold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KEMPENAER Natacha</dc:creator>
  <cp:lastModifiedBy>KEMPENAER Natacha</cp:lastModifiedBy>
  <cp:revision>1</cp:revision>
  <dcterms:created xsi:type="dcterms:W3CDTF">2025-03-10T22:33:35Z</dcterms:created>
  <dcterms:modified xsi:type="dcterms:W3CDTF">2025-03-10T23:07:46Z</dcterms:modified>
</cp:coreProperties>
</file>