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notesSlides/notesSlide5.xml" ContentType="application/vnd.openxmlformats-officedocument.presentationml.notesSl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3" r:id="rId3"/>
    <p:sldId id="265" r:id="rId4"/>
    <p:sldId id="266" r:id="rId5"/>
    <p:sldId id="269" r:id="rId6"/>
    <p:sldId id="270" r:id="rId7"/>
    <p:sldId id="271" r:id="rId8"/>
    <p:sldId id="272" r:id="rId9"/>
    <p:sldId id="273" r:id="rId10"/>
    <p:sldId id="275" r:id="rId11"/>
    <p:sldId id="276" r:id="rId12"/>
    <p:sldId id="277" r:id="rId13"/>
    <p:sldId id="278" r:id="rId14"/>
    <p:sldId id="279" r:id="rId15"/>
    <p:sldId id="274" r:id="rId16"/>
    <p:sldId id="280" r:id="rId17"/>
    <p:sldId id="281" r:id="rId18"/>
    <p:sldId id="283" r:id="rId19"/>
    <p:sldId id="282" r:id="rId20"/>
    <p:sldId id="284" r:id="rId21"/>
    <p:sldId id="285" r:id="rId22"/>
    <p:sldId id="286" r:id="rId23"/>
    <p:sldId id="287" r:id="rId24"/>
    <p:sldId id="288" r:id="rId2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79" userDrawn="1">
          <p15:clr>
            <a:srgbClr val="A4A3A4"/>
          </p15:clr>
        </p15:guide>
        <p15:guide id="3" pos="74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324"/>
    <a:srgbClr val="2569ED"/>
    <a:srgbClr val="9BBAF7"/>
    <a:srgbClr val="FF5050"/>
    <a:srgbClr val="DEC6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74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101" y="154"/>
      </p:cViewPr>
      <p:guideLst>
        <p:guide orient="horz" pos="2160"/>
        <p:guide pos="279"/>
        <p:guide pos="74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sfa\Desktop\Cours-MEDAS\Exercices\Excel%204%20-%20Graphiqu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sfa\Desktop\Cours-MEDAS\Exercices\Excel%204%20-%20Graphiqu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sfa\Desktop\Cours-MEDAS\Exercices\Excel%204%20-%20Graphiqu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sfa\Desktop\Cours-MEDAS\Exercices\Excel%204%20-%20Graphiqu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sfa\Desktop\Cours-MEDAS\Exercices\Excel%204%20-%20Graphique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sfa\Desktop\Cours-MEDAS\Exercices\Excel%204%20-%20Graphiqu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fr-FR"/>
              <a:t>Classement des clubs de ligue 1 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8.48750281214848E-2"/>
          <c:y val="5.4545454545454501E-2"/>
          <c:w val="0.83825838020247501"/>
          <c:h val="0.88379813886900505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strRef>
              <c:f>'Exercice 1'!$C$7:$C$26</c:f>
              <c:strCache>
                <c:ptCount val="20"/>
                <c:pt idx="0">
                  <c:v> Paris SG </c:v>
                </c:pt>
                <c:pt idx="1">
                  <c:v> Marseille </c:v>
                </c:pt>
                <c:pt idx="2">
                  <c:v> Lyon </c:v>
                </c:pt>
                <c:pt idx="3">
                  <c:v> Saint-Etienne </c:v>
                </c:pt>
                <c:pt idx="4">
                  <c:v> Nice </c:v>
                </c:pt>
                <c:pt idx="5">
                  <c:v> Lille </c:v>
                </c:pt>
                <c:pt idx="6">
                  <c:v> Montpellier </c:v>
                </c:pt>
                <c:pt idx="7">
                  <c:v> Lorient </c:v>
                </c:pt>
                <c:pt idx="8">
                  <c:v> Bordeaux </c:v>
                </c:pt>
                <c:pt idx="9">
                  <c:v> Rennes </c:v>
                </c:pt>
                <c:pt idx="10">
                  <c:v> Toulouse </c:v>
                </c:pt>
                <c:pt idx="11">
                  <c:v> Bastia </c:v>
                </c:pt>
                <c:pt idx="12">
                  <c:v> Reims </c:v>
                </c:pt>
                <c:pt idx="13">
                  <c:v> Valenciennes </c:v>
                </c:pt>
                <c:pt idx="14">
                  <c:v> Ajaccio </c:v>
                </c:pt>
                <c:pt idx="15">
                  <c:v> Evian TG </c:v>
                </c:pt>
                <c:pt idx="16">
                  <c:v> Sochaux </c:v>
                </c:pt>
                <c:pt idx="17">
                  <c:v> Nancy </c:v>
                </c:pt>
                <c:pt idx="18">
                  <c:v> Brest </c:v>
                </c:pt>
                <c:pt idx="19">
                  <c:v> Troyes </c:v>
                </c:pt>
              </c:strCache>
            </c:strRef>
          </c:xVal>
          <c:yVal>
            <c:numRef>
              <c:f>'Exercice 1'!$D$7:$D$26</c:f>
              <c:numCache>
                <c:formatCode>General</c:formatCode>
                <c:ptCount val="20"/>
                <c:pt idx="0">
                  <c:v>67</c:v>
                </c:pt>
                <c:pt idx="1">
                  <c:v>61</c:v>
                </c:pt>
                <c:pt idx="2">
                  <c:v>59</c:v>
                </c:pt>
                <c:pt idx="3">
                  <c:v>54</c:v>
                </c:pt>
                <c:pt idx="4">
                  <c:v>54</c:v>
                </c:pt>
                <c:pt idx="5">
                  <c:v>53</c:v>
                </c:pt>
                <c:pt idx="6">
                  <c:v>48</c:v>
                </c:pt>
                <c:pt idx="7">
                  <c:v>47</c:v>
                </c:pt>
                <c:pt idx="8">
                  <c:v>46</c:v>
                </c:pt>
                <c:pt idx="9">
                  <c:v>42</c:v>
                </c:pt>
                <c:pt idx="10">
                  <c:v>41</c:v>
                </c:pt>
                <c:pt idx="11">
                  <c:v>39</c:v>
                </c:pt>
                <c:pt idx="12">
                  <c:v>37</c:v>
                </c:pt>
                <c:pt idx="13">
                  <c:v>37</c:v>
                </c:pt>
                <c:pt idx="14">
                  <c:v>35</c:v>
                </c:pt>
                <c:pt idx="15">
                  <c:v>34</c:v>
                </c:pt>
                <c:pt idx="16">
                  <c:v>32</c:v>
                </c:pt>
                <c:pt idx="17">
                  <c:v>31</c:v>
                </c:pt>
                <c:pt idx="18">
                  <c:v>29</c:v>
                </c:pt>
                <c:pt idx="19">
                  <c:v>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47E-415B-9D5A-390D530F64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022584"/>
        <c:axId val="2090025656"/>
      </c:scatterChart>
      <c:valAx>
        <c:axId val="2090022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fr-FR"/>
          </a:p>
        </c:txPr>
        <c:crossAx val="2090025656"/>
        <c:crosses val="autoZero"/>
        <c:crossBetween val="midCat"/>
      </c:valAx>
      <c:valAx>
        <c:axId val="2090025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0022584"/>
        <c:crosses val="autoZero"/>
        <c:crossBetween val="midCat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5911788200388"/>
          <c:y val="5.8372849914210295E-2"/>
          <c:w val="0.38722830841796951"/>
          <c:h val="0.93578986509436868"/>
        </c:manualLayout>
      </c:layout>
      <c:doughnutChart>
        <c:varyColors val="1"/>
        <c:ser>
          <c:idx val="0"/>
          <c:order val="0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9EC0-4ADC-8843-8451346242EE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9EC0-4ADC-8843-8451346242EE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9EC0-4ADC-8843-8451346242EE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9EC0-4ADC-8843-8451346242EE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9EC0-4ADC-8843-8451346242EE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9EC0-4ADC-8843-8451346242EE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9EC0-4ADC-8843-8451346242EE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7-9EC0-4ADC-8843-8451346242EE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8-9EC0-4ADC-8843-8451346242EE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9-9EC0-4ADC-8843-8451346242EE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A-9EC0-4ADC-8843-8451346242EE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B-9EC0-4ADC-8843-8451346242EE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C-9EC0-4ADC-8843-8451346242EE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D-9EC0-4ADC-8843-8451346242EE}"/>
              </c:ext>
            </c:extLst>
          </c:dPt>
          <c:dPt>
            <c:idx val="14"/>
            <c:bubble3D val="0"/>
            <c:extLst>
              <c:ext xmlns:c16="http://schemas.microsoft.com/office/drawing/2014/chart" uri="{C3380CC4-5D6E-409C-BE32-E72D297353CC}">
                <c16:uniqueId val="{0000000E-9EC0-4ADC-8843-8451346242EE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F-9EC0-4ADC-8843-8451346242EE}"/>
              </c:ext>
            </c:extLst>
          </c:dPt>
          <c:dPt>
            <c:idx val="16"/>
            <c:bubble3D val="0"/>
            <c:extLst>
              <c:ext xmlns:c16="http://schemas.microsoft.com/office/drawing/2014/chart" uri="{C3380CC4-5D6E-409C-BE32-E72D297353CC}">
                <c16:uniqueId val="{00000010-9EC0-4ADC-8843-8451346242EE}"/>
              </c:ext>
            </c:extLst>
          </c:dPt>
          <c:dPt>
            <c:idx val="17"/>
            <c:bubble3D val="0"/>
            <c:extLst>
              <c:ext xmlns:c16="http://schemas.microsoft.com/office/drawing/2014/chart" uri="{C3380CC4-5D6E-409C-BE32-E72D297353CC}">
                <c16:uniqueId val="{00000011-9EC0-4ADC-8843-8451346242EE}"/>
              </c:ext>
            </c:extLst>
          </c:dPt>
          <c:dPt>
            <c:idx val="18"/>
            <c:bubble3D val="0"/>
            <c:extLst>
              <c:ext xmlns:c16="http://schemas.microsoft.com/office/drawing/2014/chart" uri="{C3380CC4-5D6E-409C-BE32-E72D297353CC}">
                <c16:uniqueId val="{00000012-9EC0-4ADC-8843-8451346242EE}"/>
              </c:ext>
            </c:extLst>
          </c:dPt>
          <c:dPt>
            <c:idx val="19"/>
            <c:bubble3D val="0"/>
            <c:extLst>
              <c:ext xmlns:c16="http://schemas.microsoft.com/office/drawing/2014/chart" uri="{C3380CC4-5D6E-409C-BE32-E72D297353CC}">
                <c16:uniqueId val="{00000013-9EC0-4ADC-8843-8451346242EE}"/>
              </c:ext>
            </c:extLst>
          </c:dPt>
          <c:dPt>
            <c:idx val="20"/>
            <c:bubble3D val="0"/>
            <c:extLst>
              <c:ext xmlns:c16="http://schemas.microsoft.com/office/drawing/2014/chart" uri="{C3380CC4-5D6E-409C-BE32-E72D297353CC}">
                <c16:uniqueId val="{00000014-9EC0-4ADC-8843-8451346242EE}"/>
              </c:ext>
            </c:extLst>
          </c:dPt>
          <c:dPt>
            <c:idx val="21"/>
            <c:bubble3D val="0"/>
            <c:extLst>
              <c:ext xmlns:c16="http://schemas.microsoft.com/office/drawing/2014/chart" uri="{C3380CC4-5D6E-409C-BE32-E72D297353CC}">
                <c16:uniqueId val="{00000015-9EC0-4ADC-8843-8451346242EE}"/>
              </c:ext>
            </c:extLst>
          </c:dPt>
          <c:cat>
            <c:strRef>
              <c:f>'Exercice 5'!$C$5:$C$26</c:f>
              <c:strCache>
                <c:ptCount val="22"/>
                <c:pt idx="0">
                  <c:v>Alsace </c:v>
                </c:pt>
                <c:pt idx="1">
                  <c:v>Aquitaine </c:v>
                </c:pt>
                <c:pt idx="2">
                  <c:v>Auvergne</c:v>
                </c:pt>
                <c:pt idx="3">
                  <c:v>Bourgogne</c:v>
                </c:pt>
                <c:pt idx="4">
                  <c:v>Bretagne</c:v>
                </c:pt>
                <c:pt idx="5">
                  <c:v>Centre</c:v>
                </c:pt>
                <c:pt idx="6">
                  <c:v>Champagne-Ardenne</c:v>
                </c:pt>
                <c:pt idx="7">
                  <c:v>Corse</c:v>
                </c:pt>
                <c:pt idx="8">
                  <c:v>Franche-Comté</c:v>
                </c:pt>
                <c:pt idx="9">
                  <c:v>Île-de-France</c:v>
                </c:pt>
                <c:pt idx="10">
                  <c:v>Languedoc-Roussillon</c:v>
                </c:pt>
                <c:pt idx="11">
                  <c:v>Limousin</c:v>
                </c:pt>
                <c:pt idx="12">
                  <c:v>Lorraine</c:v>
                </c:pt>
                <c:pt idx="13">
                  <c:v>Midi-Pyrénées</c:v>
                </c:pt>
                <c:pt idx="14">
                  <c:v>Nord-Pas-de-Calais</c:v>
                </c:pt>
                <c:pt idx="15">
                  <c:v>Basse-Normandie</c:v>
                </c:pt>
                <c:pt idx="16">
                  <c:v>Haute-Normandie</c:v>
                </c:pt>
                <c:pt idx="17">
                  <c:v>Pays de la Loire</c:v>
                </c:pt>
                <c:pt idx="18">
                  <c:v>Picardie</c:v>
                </c:pt>
                <c:pt idx="19">
                  <c:v>Poitou-Charentes</c:v>
                </c:pt>
                <c:pt idx="20">
                  <c:v>Provence-Alpes-Côte d'Azur</c:v>
                </c:pt>
                <c:pt idx="21">
                  <c:v>Rhône-Alpes</c:v>
                </c:pt>
              </c:strCache>
            </c:strRef>
          </c:cat>
          <c:val>
            <c:numRef>
              <c:f>'Exercice 5'!$D$5:$D$26</c:f>
              <c:numCache>
                <c:formatCode>#,##0</c:formatCode>
                <c:ptCount val="22"/>
                <c:pt idx="0">
                  <c:v>307</c:v>
                </c:pt>
                <c:pt idx="1">
                  <c:v>517</c:v>
                </c:pt>
                <c:pt idx="2">
                  <c:v>216</c:v>
                </c:pt>
                <c:pt idx="3">
                  <c:v>307</c:v>
                </c:pt>
                <c:pt idx="4">
                  <c:v>492</c:v>
                </c:pt>
                <c:pt idx="5">
                  <c:v>441</c:v>
                </c:pt>
                <c:pt idx="6">
                  <c:v>195</c:v>
                </c:pt>
                <c:pt idx="7">
                  <c:v>80</c:v>
                </c:pt>
                <c:pt idx="8">
                  <c:v>175</c:v>
                </c:pt>
                <c:pt idx="9">
                  <c:v>1491</c:v>
                </c:pt>
                <c:pt idx="10">
                  <c:v>460</c:v>
                </c:pt>
                <c:pt idx="11">
                  <c:v>123</c:v>
                </c:pt>
                <c:pt idx="12">
                  <c:v>287</c:v>
                </c:pt>
                <c:pt idx="13">
                  <c:v>427</c:v>
                </c:pt>
                <c:pt idx="14">
                  <c:v>447</c:v>
                </c:pt>
                <c:pt idx="15">
                  <c:v>234</c:v>
                </c:pt>
                <c:pt idx="16">
                  <c:v>275</c:v>
                </c:pt>
                <c:pt idx="17">
                  <c:v>591</c:v>
                </c:pt>
                <c:pt idx="18">
                  <c:v>262</c:v>
                </c:pt>
                <c:pt idx="19">
                  <c:v>309</c:v>
                </c:pt>
                <c:pt idx="20">
                  <c:v>987</c:v>
                </c:pt>
                <c:pt idx="21">
                  <c:v>1011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9EC0-4ADC-8843-8451346242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1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r>
              <a:rPr lang="fr-FR"/>
              <a:t>Répartition par genre des populations européennes</a:t>
            </a:r>
          </a:p>
        </c:rich>
      </c:tx>
      <c:overlay val="0"/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 w="3175">
          <a:solidFill>
            <a:srgbClr val="808080"/>
          </a:solidFill>
          <a:prstDash val="solid"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'C:\Users\G\Desktop\COURS UEs\2014 2015 ISUPFERE FA1 TRAVAUX et notes Apprentis\[ISUPFEREFA1SCHWARTZCESAR2015.xlsx]GRAPHIQUES (3)'!$G$4</c:f>
              <c:strCache>
                <c:ptCount val="1"/>
                <c:pt idx="0">
                  <c:v>Hommes</c:v>
                </c:pt>
              </c:strCache>
            </c:strRef>
          </c:tx>
          <c:invertIfNegative val="0"/>
          <c:cat>
            <c:strRef>
              <c:f>'[3]GRAPHIQUES (3)'!$C$5:$C$9</c:f>
              <c:strCache>
                <c:ptCount val="5"/>
                <c:pt idx="0">
                  <c:v>Allemagne</c:v>
                </c:pt>
                <c:pt idx="1">
                  <c:v>Espagne</c:v>
                </c:pt>
                <c:pt idx="2">
                  <c:v>France</c:v>
                </c:pt>
                <c:pt idx="3">
                  <c:v>Italie</c:v>
                </c:pt>
                <c:pt idx="4">
                  <c:v>Royaume-Uni</c:v>
                </c:pt>
              </c:strCache>
            </c:strRef>
          </c:cat>
          <c:val>
            <c:numRef>
              <c:f>'[3]GRAPHIQUES (3)'!$G$5:$G$9</c:f>
              <c:numCache>
                <c:formatCode>General</c:formatCode>
                <c:ptCount val="5"/>
                <c:pt idx="0">
                  <c:v>40618773.365999997</c:v>
                </c:pt>
                <c:pt idx="1">
                  <c:v>23181919.721999999</c:v>
                </c:pt>
                <c:pt idx="2">
                  <c:v>31116979.52</c:v>
                </c:pt>
                <c:pt idx="3">
                  <c:v>29641274.621999998</c:v>
                </c:pt>
                <c:pt idx="4">
                  <c:v>31126178.645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6F-4984-8AC6-4C6C0197493D}"/>
            </c:ext>
          </c:extLst>
        </c:ser>
        <c:ser>
          <c:idx val="1"/>
          <c:order val="1"/>
          <c:tx>
            <c:strRef>
              <c:f>'C:\Users\G\Desktop\COURS UEs\2014 2015 ISUPFERE FA1 TRAVAUX et notes Apprentis\[ISUPFEREFA1SCHWARTZCESAR2015.xlsx]GRAPHIQUES (3)'!$H$4</c:f>
              <c:strCache>
                <c:ptCount val="1"/>
                <c:pt idx="0">
                  <c:v>Femmes</c:v>
                </c:pt>
              </c:strCache>
            </c:strRef>
          </c:tx>
          <c:invertIfNegative val="0"/>
          <c:cat>
            <c:strRef>
              <c:f>'[3]GRAPHIQUES (3)'!$C$5:$C$9</c:f>
              <c:strCache>
                <c:ptCount val="5"/>
                <c:pt idx="0">
                  <c:v>Allemagne</c:v>
                </c:pt>
                <c:pt idx="1">
                  <c:v>Espagne</c:v>
                </c:pt>
                <c:pt idx="2">
                  <c:v>France</c:v>
                </c:pt>
                <c:pt idx="3">
                  <c:v>Italie</c:v>
                </c:pt>
                <c:pt idx="4">
                  <c:v>Royaume-Uni</c:v>
                </c:pt>
              </c:strCache>
            </c:strRef>
          </c:cat>
          <c:val>
            <c:numRef>
              <c:f>'[3]GRAPHIQUES (3)'!$H$5:$H$9</c:f>
              <c:numCache>
                <c:formatCode>General</c:formatCode>
                <c:ptCount val="5"/>
                <c:pt idx="0">
                  <c:v>42107852.634000003</c:v>
                </c:pt>
                <c:pt idx="1">
                  <c:v>23745043.278000001</c:v>
                </c:pt>
                <c:pt idx="2">
                  <c:v>33174300.48</c:v>
                </c:pt>
                <c:pt idx="3">
                  <c:v>31349002.378000002</c:v>
                </c:pt>
                <c:pt idx="4">
                  <c:v>32010086.355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6F-4984-8AC6-4C6C01974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-2126569672"/>
        <c:axId val="-2130655320"/>
        <c:axId val="0"/>
      </c:bar3DChart>
      <c:catAx>
        <c:axId val="-2126569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0655320"/>
        <c:crosses val="autoZero"/>
        <c:auto val="1"/>
        <c:lblAlgn val="ctr"/>
        <c:lblOffset val="100"/>
        <c:noMultiLvlLbl val="0"/>
      </c:catAx>
      <c:valAx>
        <c:axId val="-213065532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26569672"/>
        <c:crosses val="autoZero"/>
        <c:crossBetween val="between"/>
      </c:valAx>
      <c:spPr>
        <a:noFill/>
        <a:ln w="25400">
          <a:noFill/>
        </a:ln>
      </c:spPr>
    </c:plotArea>
    <c:legend>
      <c:legendPos val="r"/>
      <c:layout>
        <c:manualLayout>
          <c:xMode val="edge"/>
          <c:yMode val="edge"/>
          <c:x val="0.90873423943026199"/>
          <c:y val="0.49220212521978401"/>
          <c:w val="8.1947138773258404E-2"/>
          <c:h val="0.146695818362511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5911788200388"/>
          <c:y val="0.30594374326768692"/>
          <c:w val="0.57036885402739901"/>
          <c:h val="0.51103540434526351"/>
        </c:manualLayout>
      </c:layout>
      <c:doughnutChart>
        <c:varyColors val="1"/>
        <c:ser>
          <c:idx val="0"/>
          <c:order val="0"/>
          <c:dPt>
            <c:idx val="0"/>
            <c:bubble3D val="0"/>
            <c:extLst>
              <c:ext xmlns:c16="http://schemas.microsoft.com/office/drawing/2014/chart" uri="{C3380CC4-5D6E-409C-BE32-E72D297353CC}">
                <c16:uniqueId val="{00000000-7ACD-41DA-B1E7-67DDF5936AB1}"/>
              </c:ext>
            </c:extLst>
          </c:dPt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7ACD-41DA-B1E7-67DDF5936AB1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7ACD-41DA-B1E7-67DDF5936AB1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7ACD-41DA-B1E7-67DDF5936AB1}"/>
              </c:ext>
            </c:extLst>
          </c:dPt>
          <c:dPt>
            <c:idx val="4"/>
            <c:bubble3D val="0"/>
            <c:extLst>
              <c:ext xmlns:c16="http://schemas.microsoft.com/office/drawing/2014/chart" uri="{C3380CC4-5D6E-409C-BE32-E72D297353CC}">
                <c16:uniqueId val="{00000004-7ACD-41DA-B1E7-67DDF5936AB1}"/>
              </c:ext>
            </c:extLst>
          </c:dPt>
          <c:dPt>
            <c:idx val="5"/>
            <c:bubble3D val="0"/>
            <c:extLst>
              <c:ext xmlns:c16="http://schemas.microsoft.com/office/drawing/2014/chart" uri="{C3380CC4-5D6E-409C-BE32-E72D297353CC}">
                <c16:uniqueId val="{00000005-7ACD-41DA-B1E7-67DDF5936AB1}"/>
              </c:ext>
            </c:extLst>
          </c:dPt>
          <c:dPt>
            <c:idx val="6"/>
            <c:bubble3D val="0"/>
            <c:extLst>
              <c:ext xmlns:c16="http://schemas.microsoft.com/office/drawing/2014/chart" uri="{C3380CC4-5D6E-409C-BE32-E72D297353CC}">
                <c16:uniqueId val="{00000006-7ACD-41DA-B1E7-67DDF5936AB1}"/>
              </c:ext>
            </c:extLst>
          </c:dPt>
          <c:dPt>
            <c:idx val="7"/>
            <c:bubble3D val="0"/>
            <c:extLst>
              <c:ext xmlns:c16="http://schemas.microsoft.com/office/drawing/2014/chart" uri="{C3380CC4-5D6E-409C-BE32-E72D297353CC}">
                <c16:uniqueId val="{00000007-7ACD-41DA-B1E7-67DDF5936AB1}"/>
              </c:ext>
            </c:extLst>
          </c:dPt>
          <c:dPt>
            <c:idx val="8"/>
            <c:bubble3D val="0"/>
            <c:extLst>
              <c:ext xmlns:c16="http://schemas.microsoft.com/office/drawing/2014/chart" uri="{C3380CC4-5D6E-409C-BE32-E72D297353CC}">
                <c16:uniqueId val="{00000008-7ACD-41DA-B1E7-67DDF5936AB1}"/>
              </c:ext>
            </c:extLst>
          </c:dPt>
          <c:dPt>
            <c:idx val="9"/>
            <c:bubble3D val="0"/>
            <c:extLst>
              <c:ext xmlns:c16="http://schemas.microsoft.com/office/drawing/2014/chart" uri="{C3380CC4-5D6E-409C-BE32-E72D297353CC}">
                <c16:uniqueId val="{00000009-7ACD-41DA-B1E7-67DDF5936AB1}"/>
              </c:ext>
            </c:extLst>
          </c:dPt>
          <c:dPt>
            <c:idx val="10"/>
            <c:bubble3D val="0"/>
            <c:extLst>
              <c:ext xmlns:c16="http://schemas.microsoft.com/office/drawing/2014/chart" uri="{C3380CC4-5D6E-409C-BE32-E72D297353CC}">
                <c16:uniqueId val="{0000000A-7ACD-41DA-B1E7-67DDF5936AB1}"/>
              </c:ext>
            </c:extLst>
          </c:dPt>
          <c:dPt>
            <c:idx val="11"/>
            <c:bubble3D val="0"/>
            <c:extLst>
              <c:ext xmlns:c16="http://schemas.microsoft.com/office/drawing/2014/chart" uri="{C3380CC4-5D6E-409C-BE32-E72D297353CC}">
                <c16:uniqueId val="{0000000B-7ACD-41DA-B1E7-67DDF5936AB1}"/>
              </c:ext>
            </c:extLst>
          </c:dPt>
          <c:dPt>
            <c:idx val="12"/>
            <c:bubble3D val="0"/>
            <c:extLst>
              <c:ext xmlns:c16="http://schemas.microsoft.com/office/drawing/2014/chart" uri="{C3380CC4-5D6E-409C-BE32-E72D297353CC}">
                <c16:uniqueId val="{0000000C-7ACD-41DA-B1E7-67DDF5936AB1}"/>
              </c:ext>
            </c:extLst>
          </c:dPt>
          <c:dPt>
            <c:idx val="13"/>
            <c:bubble3D val="0"/>
            <c:extLst>
              <c:ext xmlns:c16="http://schemas.microsoft.com/office/drawing/2014/chart" uri="{C3380CC4-5D6E-409C-BE32-E72D297353CC}">
                <c16:uniqueId val="{0000000D-7ACD-41DA-B1E7-67DDF5936AB1}"/>
              </c:ext>
            </c:extLst>
          </c:dPt>
          <c:dPt>
            <c:idx val="14"/>
            <c:bubble3D val="0"/>
            <c:extLst>
              <c:ext xmlns:c16="http://schemas.microsoft.com/office/drawing/2014/chart" uri="{C3380CC4-5D6E-409C-BE32-E72D297353CC}">
                <c16:uniqueId val="{0000000E-7ACD-41DA-B1E7-67DDF5936AB1}"/>
              </c:ext>
            </c:extLst>
          </c:dPt>
          <c:dPt>
            <c:idx val="15"/>
            <c:bubble3D val="0"/>
            <c:extLst>
              <c:ext xmlns:c16="http://schemas.microsoft.com/office/drawing/2014/chart" uri="{C3380CC4-5D6E-409C-BE32-E72D297353CC}">
                <c16:uniqueId val="{0000000F-7ACD-41DA-B1E7-67DDF5936AB1}"/>
              </c:ext>
            </c:extLst>
          </c:dPt>
          <c:dPt>
            <c:idx val="16"/>
            <c:bubble3D val="0"/>
            <c:extLst>
              <c:ext xmlns:c16="http://schemas.microsoft.com/office/drawing/2014/chart" uri="{C3380CC4-5D6E-409C-BE32-E72D297353CC}">
                <c16:uniqueId val="{00000010-7ACD-41DA-B1E7-67DDF5936AB1}"/>
              </c:ext>
            </c:extLst>
          </c:dPt>
          <c:dPt>
            <c:idx val="17"/>
            <c:bubble3D val="0"/>
            <c:extLst>
              <c:ext xmlns:c16="http://schemas.microsoft.com/office/drawing/2014/chart" uri="{C3380CC4-5D6E-409C-BE32-E72D297353CC}">
                <c16:uniqueId val="{00000011-7ACD-41DA-B1E7-67DDF5936AB1}"/>
              </c:ext>
            </c:extLst>
          </c:dPt>
          <c:dPt>
            <c:idx val="18"/>
            <c:bubble3D val="0"/>
            <c:extLst>
              <c:ext xmlns:c16="http://schemas.microsoft.com/office/drawing/2014/chart" uri="{C3380CC4-5D6E-409C-BE32-E72D297353CC}">
                <c16:uniqueId val="{00000012-7ACD-41DA-B1E7-67DDF5936AB1}"/>
              </c:ext>
            </c:extLst>
          </c:dPt>
          <c:dPt>
            <c:idx val="19"/>
            <c:bubble3D val="0"/>
            <c:extLst>
              <c:ext xmlns:c16="http://schemas.microsoft.com/office/drawing/2014/chart" uri="{C3380CC4-5D6E-409C-BE32-E72D297353CC}">
                <c16:uniqueId val="{00000013-7ACD-41DA-B1E7-67DDF5936AB1}"/>
              </c:ext>
            </c:extLst>
          </c:dPt>
          <c:dPt>
            <c:idx val="20"/>
            <c:bubble3D val="0"/>
            <c:extLst>
              <c:ext xmlns:c16="http://schemas.microsoft.com/office/drawing/2014/chart" uri="{C3380CC4-5D6E-409C-BE32-E72D297353CC}">
                <c16:uniqueId val="{00000014-7ACD-41DA-B1E7-67DDF5936AB1}"/>
              </c:ext>
            </c:extLst>
          </c:dPt>
          <c:dPt>
            <c:idx val="21"/>
            <c:bubble3D val="0"/>
            <c:extLst>
              <c:ext xmlns:c16="http://schemas.microsoft.com/office/drawing/2014/chart" uri="{C3380CC4-5D6E-409C-BE32-E72D297353CC}">
                <c16:uniqueId val="{00000015-7ACD-41DA-B1E7-67DDF5936AB1}"/>
              </c:ext>
            </c:extLst>
          </c:dPt>
          <c:cat>
            <c:strRef>
              <c:f>'Exercice 5'!$C$5:$C$26</c:f>
              <c:strCache>
                <c:ptCount val="22"/>
                <c:pt idx="0">
                  <c:v>Alsace </c:v>
                </c:pt>
                <c:pt idx="1">
                  <c:v>Aquitaine </c:v>
                </c:pt>
                <c:pt idx="2">
                  <c:v>Auvergne</c:v>
                </c:pt>
                <c:pt idx="3">
                  <c:v>Bourgogne</c:v>
                </c:pt>
                <c:pt idx="4">
                  <c:v>Bretagne</c:v>
                </c:pt>
                <c:pt idx="5">
                  <c:v>Centre</c:v>
                </c:pt>
                <c:pt idx="6">
                  <c:v>Champagne-Ardenne</c:v>
                </c:pt>
                <c:pt idx="7">
                  <c:v>Corse</c:v>
                </c:pt>
                <c:pt idx="8">
                  <c:v>Franche-Comté</c:v>
                </c:pt>
                <c:pt idx="9">
                  <c:v>Île-de-France</c:v>
                </c:pt>
                <c:pt idx="10">
                  <c:v>Languedoc-Roussillon</c:v>
                </c:pt>
                <c:pt idx="11">
                  <c:v>Limousin</c:v>
                </c:pt>
                <c:pt idx="12">
                  <c:v>Lorraine</c:v>
                </c:pt>
                <c:pt idx="13">
                  <c:v>Midi-Pyrénées</c:v>
                </c:pt>
                <c:pt idx="14">
                  <c:v>Nord-Pas-de-Calais</c:v>
                </c:pt>
                <c:pt idx="15">
                  <c:v>Basse-Normandie</c:v>
                </c:pt>
                <c:pt idx="16">
                  <c:v>Haute-Normandie</c:v>
                </c:pt>
                <c:pt idx="17">
                  <c:v>Pays de la Loire</c:v>
                </c:pt>
                <c:pt idx="18">
                  <c:v>Picardie</c:v>
                </c:pt>
                <c:pt idx="19">
                  <c:v>Poitou-Charentes</c:v>
                </c:pt>
                <c:pt idx="20">
                  <c:v>Provence-Alpes-Côte d'Azur</c:v>
                </c:pt>
                <c:pt idx="21">
                  <c:v>Rhône-Alpes</c:v>
                </c:pt>
              </c:strCache>
            </c:strRef>
          </c:cat>
          <c:val>
            <c:numRef>
              <c:f>'Exercice 5'!$D$5:$D$26</c:f>
              <c:numCache>
                <c:formatCode>#,##0</c:formatCode>
                <c:ptCount val="22"/>
                <c:pt idx="0">
                  <c:v>307</c:v>
                </c:pt>
                <c:pt idx="1">
                  <c:v>517</c:v>
                </c:pt>
                <c:pt idx="2">
                  <c:v>216</c:v>
                </c:pt>
                <c:pt idx="3">
                  <c:v>307</c:v>
                </c:pt>
                <c:pt idx="4">
                  <c:v>492</c:v>
                </c:pt>
                <c:pt idx="5">
                  <c:v>441</c:v>
                </c:pt>
                <c:pt idx="6">
                  <c:v>195</c:v>
                </c:pt>
                <c:pt idx="7">
                  <c:v>80</c:v>
                </c:pt>
                <c:pt idx="8">
                  <c:v>175</c:v>
                </c:pt>
                <c:pt idx="9">
                  <c:v>1491</c:v>
                </c:pt>
                <c:pt idx="10">
                  <c:v>460</c:v>
                </c:pt>
                <c:pt idx="11">
                  <c:v>123</c:v>
                </c:pt>
                <c:pt idx="12">
                  <c:v>287</c:v>
                </c:pt>
                <c:pt idx="13">
                  <c:v>427</c:v>
                </c:pt>
                <c:pt idx="14">
                  <c:v>447</c:v>
                </c:pt>
                <c:pt idx="15">
                  <c:v>234</c:v>
                </c:pt>
                <c:pt idx="16">
                  <c:v>275</c:v>
                </c:pt>
                <c:pt idx="17">
                  <c:v>591</c:v>
                </c:pt>
                <c:pt idx="18">
                  <c:v>262</c:v>
                </c:pt>
                <c:pt idx="19">
                  <c:v>309</c:v>
                </c:pt>
                <c:pt idx="20">
                  <c:v>987</c:v>
                </c:pt>
                <c:pt idx="21">
                  <c:v>1011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6-7ACD-41DA-B1E7-67DDF5936A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8.48750281214848E-2"/>
          <c:y val="5.4545454545454501E-2"/>
          <c:w val="0.83825838020247501"/>
          <c:h val="0.88379813886900505"/>
        </c:manualLayout>
      </c:layout>
      <c:scatterChart>
        <c:scatterStyle val="smoothMarker"/>
        <c:varyColors val="0"/>
        <c:ser>
          <c:idx val="0"/>
          <c:order val="0"/>
          <c:marker>
            <c:symbol val="none"/>
          </c:marker>
          <c:xVal>
            <c:strRef>
              <c:f>'Exercice 1'!$C$7:$C$26</c:f>
              <c:strCache>
                <c:ptCount val="20"/>
                <c:pt idx="0">
                  <c:v> Paris SG </c:v>
                </c:pt>
                <c:pt idx="1">
                  <c:v> Marseille </c:v>
                </c:pt>
                <c:pt idx="2">
                  <c:v> Lyon </c:v>
                </c:pt>
                <c:pt idx="3">
                  <c:v> Saint-Etienne </c:v>
                </c:pt>
                <c:pt idx="4">
                  <c:v> Nice </c:v>
                </c:pt>
                <c:pt idx="5">
                  <c:v> Lille </c:v>
                </c:pt>
                <c:pt idx="6">
                  <c:v> Montpellier </c:v>
                </c:pt>
                <c:pt idx="7">
                  <c:v> Lorient </c:v>
                </c:pt>
                <c:pt idx="8">
                  <c:v> Bordeaux </c:v>
                </c:pt>
                <c:pt idx="9">
                  <c:v> Rennes </c:v>
                </c:pt>
                <c:pt idx="10">
                  <c:v> Toulouse </c:v>
                </c:pt>
                <c:pt idx="11">
                  <c:v> Bastia </c:v>
                </c:pt>
                <c:pt idx="12">
                  <c:v> Reims </c:v>
                </c:pt>
                <c:pt idx="13">
                  <c:v> Valenciennes </c:v>
                </c:pt>
                <c:pt idx="14">
                  <c:v> Ajaccio </c:v>
                </c:pt>
                <c:pt idx="15">
                  <c:v> Evian TG </c:v>
                </c:pt>
                <c:pt idx="16">
                  <c:v> Sochaux </c:v>
                </c:pt>
                <c:pt idx="17">
                  <c:v> Nancy </c:v>
                </c:pt>
                <c:pt idx="18">
                  <c:v> Brest </c:v>
                </c:pt>
                <c:pt idx="19">
                  <c:v> Troyes </c:v>
                </c:pt>
              </c:strCache>
            </c:strRef>
          </c:xVal>
          <c:yVal>
            <c:numRef>
              <c:f>'Exercice 1'!$D$7:$D$26</c:f>
              <c:numCache>
                <c:formatCode>General</c:formatCode>
                <c:ptCount val="20"/>
                <c:pt idx="0">
                  <c:v>67</c:v>
                </c:pt>
                <c:pt idx="1">
                  <c:v>61</c:v>
                </c:pt>
                <c:pt idx="2">
                  <c:v>59</c:v>
                </c:pt>
                <c:pt idx="3">
                  <c:v>54</c:v>
                </c:pt>
                <c:pt idx="4">
                  <c:v>54</c:v>
                </c:pt>
                <c:pt idx="5">
                  <c:v>53</c:v>
                </c:pt>
                <c:pt idx="6">
                  <c:v>48</c:v>
                </c:pt>
                <c:pt idx="7">
                  <c:v>47</c:v>
                </c:pt>
                <c:pt idx="8">
                  <c:v>46</c:v>
                </c:pt>
                <c:pt idx="9">
                  <c:v>42</c:v>
                </c:pt>
                <c:pt idx="10">
                  <c:v>41</c:v>
                </c:pt>
                <c:pt idx="11">
                  <c:v>39</c:v>
                </c:pt>
                <c:pt idx="12">
                  <c:v>37</c:v>
                </c:pt>
                <c:pt idx="13">
                  <c:v>37</c:v>
                </c:pt>
                <c:pt idx="14">
                  <c:v>35</c:v>
                </c:pt>
                <c:pt idx="15">
                  <c:v>34</c:v>
                </c:pt>
                <c:pt idx="16">
                  <c:v>32</c:v>
                </c:pt>
                <c:pt idx="17">
                  <c:v>31</c:v>
                </c:pt>
                <c:pt idx="18">
                  <c:v>29</c:v>
                </c:pt>
                <c:pt idx="19">
                  <c:v>25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6C2-4147-8971-6439053F3D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90022584"/>
        <c:axId val="2090025656"/>
      </c:scatterChart>
      <c:valAx>
        <c:axId val="209002258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Calibri"/>
                <a:ea typeface="Calibri"/>
                <a:cs typeface="Calibri"/>
              </a:defRPr>
            </a:pPr>
            <a:endParaRPr lang="fr-FR"/>
          </a:p>
        </c:txPr>
        <c:crossAx val="2090025656"/>
        <c:crosses val="autoZero"/>
        <c:crossBetween val="midCat"/>
      </c:valAx>
      <c:valAx>
        <c:axId val="209002565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900225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 w="3175">
          <a:solidFill>
            <a:srgbClr val="808080"/>
          </a:solidFill>
          <a:prstDash val="solid"/>
        </a:ln>
      </c:spPr>
    </c:floor>
    <c:sideWall>
      <c:thickness val="0"/>
      <c:spPr>
        <a:noFill/>
        <a:ln w="25400">
          <a:noFill/>
        </a:ln>
      </c:spPr>
    </c:sideWall>
    <c:backWall>
      <c:thickness val="0"/>
      <c:spPr>
        <a:noFill/>
        <a:ln w="25400">
          <a:noFill/>
        </a:ln>
      </c:spPr>
    </c:backWall>
    <c:plotArea>
      <c:layout/>
      <c:bar3DChart>
        <c:barDir val="col"/>
        <c:grouping val="percentStacked"/>
        <c:varyColors val="0"/>
        <c:ser>
          <c:idx val="0"/>
          <c:order val="0"/>
          <c:tx>
            <c:strRef>
              <c:f>'C:\Users\G\Desktop\COURS UEs\2014 2015 ISUPFERE FA1 TRAVAUX et notes Apprentis\[ISUPFEREFA1SCHWARTZCESAR2015.xlsx]GRAPHIQUES (3)'!$G$4</c:f>
              <c:strCache>
                <c:ptCount val="1"/>
                <c:pt idx="0">
                  <c:v>Hommes</c:v>
                </c:pt>
              </c:strCache>
            </c:strRef>
          </c:tx>
          <c:invertIfNegative val="0"/>
          <c:cat>
            <c:strRef>
              <c:f>'[3]GRAPHIQUES (3)'!$C$5:$C$9</c:f>
              <c:strCache>
                <c:ptCount val="5"/>
                <c:pt idx="0">
                  <c:v>Allemagne</c:v>
                </c:pt>
                <c:pt idx="1">
                  <c:v>Espagne</c:v>
                </c:pt>
                <c:pt idx="2">
                  <c:v>France</c:v>
                </c:pt>
                <c:pt idx="3">
                  <c:v>Italie</c:v>
                </c:pt>
                <c:pt idx="4">
                  <c:v>Royaume-Uni</c:v>
                </c:pt>
              </c:strCache>
            </c:strRef>
          </c:cat>
          <c:val>
            <c:numRef>
              <c:f>'[3]GRAPHIQUES (3)'!$G$5:$G$9</c:f>
              <c:numCache>
                <c:formatCode>General</c:formatCode>
                <c:ptCount val="5"/>
                <c:pt idx="0">
                  <c:v>40618773.365999997</c:v>
                </c:pt>
                <c:pt idx="1">
                  <c:v>23181919.721999999</c:v>
                </c:pt>
                <c:pt idx="2">
                  <c:v>31116979.52</c:v>
                </c:pt>
                <c:pt idx="3">
                  <c:v>29641274.621999998</c:v>
                </c:pt>
                <c:pt idx="4">
                  <c:v>31126178.645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45-47D8-992B-DC1AD99245DB}"/>
            </c:ext>
          </c:extLst>
        </c:ser>
        <c:ser>
          <c:idx val="1"/>
          <c:order val="1"/>
          <c:tx>
            <c:strRef>
              <c:f>'C:\Users\G\Desktop\COURS UEs\2014 2015 ISUPFERE FA1 TRAVAUX et notes Apprentis\[ISUPFEREFA1SCHWARTZCESAR2015.xlsx]GRAPHIQUES (3)'!$H$4</c:f>
              <c:strCache>
                <c:ptCount val="1"/>
                <c:pt idx="0">
                  <c:v>Femmes</c:v>
                </c:pt>
              </c:strCache>
            </c:strRef>
          </c:tx>
          <c:invertIfNegative val="0"/>
          <c:cat>
            <c:strRef>
              <c:f>'[3]GRAPHIQUES (3)'!$C$5:$C$9</c:f>
              <c:strCache>
                <c:ptCount val="5"/>
                <c:pt idx="0">
                  <c:v>Allemagne</c:v>
                </c:pt>
                <c:pt idx="1">
                  <c:v>Espagne</c:v>
                </c:pt>
                <c:pt idx="2">
                  <c:v>France</c:v>
                </c:pt>
                <c:pt idx="3">
                  <c:v>Italie</c:v>
                </c:pt>
                <c:pt idx="4">
                  <c:v>Royaume-Uni</c:v>
                </c:pt>
              </c:strCache>
            </c:strRef>
          </c:cat>
          <c:val>
            <c:numRef>
              <c:f>'[3]GRAPHIQUES (3)'!$H$5:$H$9</c:f>
              <c:numCache>
                <c:formatCode>General</c:formatCode>
                <c:ptCount val="5"/>
                <c:pt idx="0">
                  <c:v>42107852.634000003</c:v>
                </c:pt>
                <c:pt idx="1">
                  <c:v>23745043.278000001</c:v>
                </c:pt>
                <c:pt idx="2">
                  <c:v>33174300.48</c:v>
                </c:pt>
                <c:pt idx="3">
                  <c:v>31349002.378000002</c:v>
                </c:pt>
                <c:pt idx="4">
                  <c:v>32010086.355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45-47D8-992B-DC1AD99245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pyramid"/>
        <c:axId val="-2126569672"/>
        <c:axId val="-2130655320"/>
        <c:axId val="0"/>
      </c:bar3DChart>
      <c:catAx>
        <c:axId val="-2126569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130655320"/>
        <c:crosses val="autoZero"/>
        <c:auto val="1"/>
        <c:lblAlgn val="ctr"/>
        <c:lblOffset val="100"/>
        <c:noMultiLvlLbl val="0"/>
      </c:catAx>
      <c:valAx>
        <c:axId val="-2130655320"/>
        <c:scaling>
          <c:orientation val="minMax"/>
        </c:scaling>
        <c:delete val="0"/>
        <c:axPos val="l"/>
        <c:majorGridlines/>
        <c:numFmt formatCode="0%" sourceLinked="1"/>
        <c:majorTickMark val="out"/>
        <c:minorTickMark val="none"/>
        <c:tickLblPos val="nextTo"/>
        <c:crossAx val="-21265696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AA5B3F-595D-4239-8BE8-0A6B75E17165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418A0-981B-4388-AF01-C46C2D0008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291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8973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541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RECHERCHEX pour plusieurs valeurs ? Par exemple pain ? </a:t>
            </a:r>
          </a:p>
          <a:p>
            <a:r>
              <a:rPr lang="fr-FR" dirty="0"/>
              <a:t>=RECHERCHEX("pain";C5:C11;B5:B11;"absent inventaire";0;1)</a:t>
            </a:r>
          </a:p>
          <a:p>
            <a:endParaRPr lang="fr-FR" dirty="0"/>
          </a:p>
          <a:p>
            <a:r>
              <a:rPr lang="fr-FR" dirty="0"/>
              <a:t>On préfère utiliser FILTRE dans ce cas</a:t>
            </a:r>
          </a:p>
          <a:p>
            <a:r>
              <a:rPr lang="fi-FI" dirty="0"/>
              <a:t>=FILTRE(B5:B11; C5:C11="pain")</a:t>
            </a:r>
            <a:endParaRPr lang="fr-FR" dirty="0"/>
          </a:p>
          <a:p>
            <a:endParaRPr lang="fr-FR" dirty="0"/>
          </a:p>
          <a:p>
            <a:r>
              <a:rPr lang="fr-FR" dirty="0"/>
              <a:t>Pour toutes questions du type « quels sont les objets avec un prix inférieur/supérieur à X … Combien de N dans P….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6669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Moins couteux en ressources qu’une </a:t>
            </a:r>
            <a:r>
              <a:rPr lang="fr-FR" dirty="0" err="1"/>
              <a:t>rechercheX</a:t>
            </a:r>
            <a:r>
              <a:rPr lang="fr-FR" dirty="0"/>
              <a:t> également</a:t>
            </a:r>
          </a:p>
          <a:p>
            <a:r>
              <a:rPr lang="fr-FR" dirty="0"/>
              <a:t>Et contrairement à une </a:t>
            </a:r>
            <a:r>
              <a:rPr lang="fr-FR" dirty="0" err="1"/>
              <a:t>rechercheV</a:t>
            </a:r>
            <a:r>
              <a:rPr lang="fr-FR" dirty="0"/>
              <a:t> on peut chercher « à gauche » de la cellule critère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8350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Pour le 3eme en analyse exploratoire c’est ok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679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Créer un tableau sur les données et le mettre en référence</a:t>
            </a:r>
          </a:p>
          <a:p>
            <a:r>
              <a:rPr lang="fr-FR" dirty="0"/>
              <a:t>Attention à l’affichage </a:t>
            </a:r>
            <a:r>
              <a:rPr lang="fr-FR"/>
              <a:t>du détail des données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2418A0-981B-4388-AF01-C46C2D0008C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698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BF2A40-832F-C84F-88DD-062369D37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F43796-6C20-A0CA-3502-8F5A3D140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4BB50F-C9AB-B49B-7461-EDEE97CB6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43C46A-0390-4C1A-F75D-A885C1B3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7BD2A0-A150-BE7C-0DF1-86CD04A21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89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863C6-C4F5-44FF-0351-93769DA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D9E0F32-3B50-5411-9EF9-ECE3A075E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1F3410-35A6-2604-B27F-DE58E2D9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133556-122F-13CC-8661-9B5308EF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173E09-85D3-6AB9-9B23-890060CE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62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02D0C18-CA6F-2BE7-1ECC-25BDEAA670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31340C4-8380-CD46-DD06-88685D7EF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11E1F4-1D3A-577E-3B20-AC9E43701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879F8-F62A-05C6-B611-852FEEC4A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8D4F01-88C9-701E-38AF-B9DB8C603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3183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1024B-5167-AFD5-B1DA-933B67036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169D10-0F2F-6C5D-10BA-0D33C1A28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BB39ED-AF85-28B2-C702-37F89DE42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349D5B-DB11-C901-BCC3-FBE415C6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07485A-8BA8-FD4F-7F91-28A54701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38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AC144-938E-8101-DD79-E6959AD9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5BF9B7-F041-CCD8-E7D8-D1BC53587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271D2-2E18-8F52-0AED-5C6FB1DAE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7C377F-1860-0146-7FA7-64C0E7EE7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69CA5B-9B37-18F7-1BE1-06E68D2C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36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1DF924-0295-DD05-0CC5-20F733E7D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6653D2-911B-60B0-5E38-182A3334B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0C6E3F-85D3-3C19-646E-A5984B658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35EABC-8328-9C95-2774-E9626145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DA8E250-B5F8-1D7C-F0D7-828FBED12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090CAF-7803-6638-8218-BA6D231B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671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13543-D9EB-53B6-0EB9-838EB702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A48229-DFF1-58C2-042D-CF997D5E3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E122254-6CF7-959A-6354-857C36065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520D89-AB15-5CA6-4543-41C983985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84AD50A-5B62-0E8E-EFFD-5626849A48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76C966F-D8CC-04C8-1449-AA455BDD3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5C8DCC1-0078-18EB-E0AC-CAC35C7C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E43495-55C2-C2DB-36F6-4E7A94F0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98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AAF64E-6CBD-62F5-E92E-9A2721F0A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FE1110A-542D-C6C7-CF12-9570EAF81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DFCA05-C1FE-2822-3C51-FC1C087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5816A7-DE34-0206-C5B9-497FFD59E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05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B4717BC-0E6C-8755-3E37-7B3CB58B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F612A0-FCC9-BECF-707F-0DC5A0B8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C96D0A1-479A-2FC6-4805-F798551B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459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85058-F337-505B-5E8C-C2D4AC5D9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1DF94-11DB-D99E-DDF4-5D21DF6D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91AC34-E84C-26D2-3A48-6466EF762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9046AA-8988-510F-14A7-D9650C8A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C55909-7F4A-39D5-2F31-B20D32E0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172B1AB-60F1-6422-7CF2-6FE8D3A93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4744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02BAD1-10CA-E722-7869-F805C4915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0066DAF-57C7-4009-5DDE-165E59351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7686D47-B620-BDEC-6CD6-56CF62F2B7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CDA0676-46A0-0A5D-AFEC-FD535796D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419CC-B691-4045-886C-1987944E00B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416B602-2CF3-2D45-1BAF-AD56B4675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5BFB360-2F10-5989-98E3-CD85B6B94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150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6938E9C-E634-3411-BAB2-A06C7470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3030C-E0DC-3B7B-1857-93F1A154D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9BD5F2-2F89-CDBA-27A4-973E0C3A5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0419CC-B691-4045-886C-1987944E00BC}" type="datetimeFigureOut">
              <a:rPr lang="fr-FR" smtClean="0"/>
              <a:t>22/03/2025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CB88B-5F47-38C5-E22F-3EE9D1868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6CCEC1-2EAE-D25D-9577-7637D7A79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74EA78-6566-4BE3-ACB2-B2F0B606A8B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94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.xml"/><Relationship Id="rId3" Type="http://schemas.openxmlformats.org/officeDocument/2006/relationships/image" Target="../media/image5.png"/><Relationship Id="rId7" Type="http://schemas.openxmlformats.org/officeDocument/2006/relationships/chart" Target="../charts/chart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Relationship Id="rId9" Type="http://schemas.openxmlformats.org/officeDocument/2006/relationships/chart" Target="../charts/char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V8COG85RDRA?feature=oembed" TargetMode="Externa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notesSlide" Target="../notesSlides/notesSlide6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bWbpAQB8SA?feature=oembed" TargetMode="Externa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pt-BXaDhEw?feature=oembed" TargetMode="Externa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@lexceleur" TargetMode="Externa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support.microsoft.com/fr-fr/office/fonctions-excel-par-cat%C3%A9gorie-5f91f4e9-7b42-46d2-9bd1-63f26a86c0eb" TargetMode="Externa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uXceGQ3Buk0?feature=oembed" TargetMode="Externa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569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7D6C5D-221A-1413-DDB6-437BB78D1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055" y="2672287"/>
            <a:ext cx="9144000" cy="1301779"/>
          </a:xfrm>
        </p:spPr>
        <p:txBody>
          <a:bodyPr>
            <a:normAutofit/>
          </a:bodyPr>
          <a:lstStyle/>
          <a:p>
            <a:pPr algn="l"/>
            <a:br>
              <a:rPr lang="fr-FR" sz="4400" dirty="0">
                <a:solidFill>
                  <a:schemeClr val="bg1"/>
                </a:solidFill>
                <a:latin typeface="Geist SemiBold" pitchFamily="2" charset="0"/>
                <a:ea typeface="Geist SemiBold" pitchFamily="2" charset="0"/>
                <a:cs typeface="Geist SemiBold" pitchFamily="2" charset="0"/>
              </a:rPr>
            </a:br>
            <a:r>
              <a:rPr lang="fr-FR" sz="4400" dirty="0">
                <a:solidFill>
                  <a:schemeClr val="bg1"/>
                </a:solidFill>
                <a:latin typeface="Geist SemiBold" pitchFamily="2" charset="0"/>
                <a:ea typeface="Geist SemiBold" pitchFamily="2" charset="0"/>
                <a:cs typeface="Geist SemiBold" pitchFamily="2" charset="0"/>
              </a:rPr>
              <a:t>Outils de données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7725523-1600-00AE-4D63-D907E3B10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7010" y="2694331"/>
            <a:ext cx="1027729" cy="749964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9F739F56-DC32-551C-4E5C-1AA817C9C53B}"/>
              </a:ext>
            </a:extLst>
          </p:cNvPr>
          <p:cNvSpPr txBox="1">
            <a:spLocks/>
          </p:cNvSpPr>
          <p:nvPr/>
        </p:nvSpPr>
        <p:spPr>
          <a:xfrm>
            <a:off x="629055" y="2879387"/>
            <a:ext cx="9144000" cy="490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2800" dirty="0">
                <a:solidFill>
                  <a:schemeClr val="bg1"/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USID0F</a:t>
            </a:r>
            <a:endParaRPr lang="fr-FR" sz="4400" dirty="0">
              <a:solidFill>
                <a:schemeClr val="bg1"/>
              </a:solidFill>
              <a:latin typeface="Geist SemiBold" pitchFamily="2" charset="0"/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10" name="Titre 1">
            <a:extLst>
              <a:ext uri="{FF2B5EF4-FFF2-40B4-BE49-F238E27FC236}">
                <a16:creationId xmlns:a16="http://schemas.microsoft.com/office/drawing/2014/main" id="{0D4FC7B4-9F4D-7F95-D4DB-544370D7F66C}"/>
              </a:ext>
            </a:extLst>
          </p:cNvPr>
          <p:cNvSpPr txBox="1">
            <a:spLocks/>
          </p:cNvSpPr>
          <p:nvPr/>
        </p:nvSpPr>
        <p:spPr>
          <a:xfrm>
            <a:off x="629055" y="4745882"/>
            <a:ext cx="9144000" cy="4901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500" dirty="0">
                <a:solidFill>
                  <a:schemeClr val="bg1"/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Excel, Python et Git</a:t>
            </a:r>
          </a:p>
        </p:txBody>
      </p:sp>
      <p:pic>
        <p:nvPicPr>
          <p:cNvPr id="16" name="Image 15" descr="Une image contenant symbole, logo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494D235E-4558-609C-B34F-BA49686EF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055" y="-959123"/>
            <a:ext cx="1582961" cy="1472807"/>
          </a:xfrm>
          <a:prstGeom prst="rect">
            <a:avLst/>
          </a:prstGeom>
        </p:spPr>
      </p:pic>
      <p:pic>
        <p:nvPicPr>
          <p:cNvPr id="18" name="Image 17" descr="Une image contenant clipart, symbole, Graphique, conception&#10;&#10;Le contenu généré par l’IA peut être incorrect.">
            <a:extLst>
              <a:ext uri="{FF2B5EF4-FFF2-40B4-BE49-F238E27FC236}">
                <a16:creationId xmlns:a16="http://schemas.microsoft.com/office/drawing/2014/main" id="{A4913504-37D7-96D0-C374-6892181D29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694" y="1230867"/>
            <a:ext cx="1460125" cy="1475753"/>
          </a:xfrm>
          <a:prstGeom prst="rect">
            <a:avLst/>
          </a:prstGeom>
        </p:spPr>
      </p:pic>
      <p:pic>
        <p:nvPicPr>
          <p:cNvPr id="20" name="Image 19" descr="Une image contenant symbole, noir et blanc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A0F872A0-D38D-7593-EB79-FB247303D6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7058" y="3423803"/>
            <a:ext cx="1472807" cy="1472807"/>
          </a:xfrm>
          <a:prstGeom prst="rect">
            <a:avLst/>
          </a:prstGeom>
        </p:spPr>
      </p:pic>
      <p:pic>
        <p:nvPicPr>
          <p:cNvPr id="21" name="Image 20" descr="Une image contenant symbole, logo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E2D5966C-759B-BDAA-582D-1F4DA7E06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055" y="5613793"/>
            <a:ext cx="1582961" cy="147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7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295C57-634B-961E-7211-2D42D5847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605" y="1204884"/>
            <a:ext cx="10515600" cy="695325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=RECHERCHEV(</a:t>
            </a:r>
            <a:r>
              <a:rPr lang="fr-FR" dirty="0" err="1">
                <a:solidFill>
                  <a:schemeClr val="accent4"/>
                </a:solidFill>
              </a:rPr>
              <a:t>valeur_cherchée</a:t>
            </a:r>
            <a:r>
              <a:rPr lang="fr-FR" dirty="0">
                <a:solidFill>
                  <a:schemeClr val="accent4"/>
                </a:solidFill>
              </a:rPr>
              <a:t> </a:t>
            </a:r>
            <a:r>
              <a:rPr lang="fr-FR" dirty="0"/>
              <a:t>; </a:t>
            </a:r>
            <a:r>
              <a:rPr lang="fr-FR" dirty="0">
                <a:solidFill>
                  <a:srgbClr val="FF0000"/>
                </a:solidFill>
              </a:rPr>
              <a:t>table</a:t>
            </a:r>
            <a:r>
              <a:rPr lang="fr-FR" dirty="0"/>
              <a:t>; </a:t>
            </a:r>
            <a:r>
              <a:rPr lang="fr-FR" dirty="0">
                <a:solidFill>
                  <a:srgbClr val="00B050"/>
                </a:solidFill>
              </a:rPr>
              <a:t>colonne</a:t>
            </a:r>
            <a:r>
              <a:rPr lang="fr-FR" dirty="0"/>
              <a:t> ; [</a:t>
            </a:r>
            <a:r>
              <a:rPr lang="fr-FR" dirty="0">
                <a:solidFill>
                  <a:schemeClr val="bg2">
                    <a:lumMod val="50000"/>
                  </a:schemeClr>
                </a:solidFill>
              </a:rPr>
              <a:t>exact</a:t>
            </a:r>
            <a:r>
              <a:rPr lang="fr-FR" dirty="0"/>
              <a:t>])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8DD2E27-5B5C-24F8-F6CA-263049E1ED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125" r="23246" b="3644"/>
          <a:stretch/>
        </p:blipFill>
        <p:spPr>
          <a:xfrm>
            <a:off x="1230263" y="3468460"/>
            <a:ext cx="4832445" cy="1915711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F7CF5A4-4FB8-2BFE-302D-25F49C201DD2}"/>
              </a:ext>
            </a:extLst>
          </p:cNvPr>
          <p:cNvSpPr/>
          <p:nvPr/>
        </p:nvSpPr>
        <p:spPr>
          <a:xfrm>
            <a:off x="2248294" y="3661962"/>
            <a:ext cx="3603010" cy="16580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E177479-ADA3-8F3D-4A30-91452F7774C6}"/>
              </a:ext>
            </a:extLst>
          </p:cNvPr>
          <p:cNvCxnSpPr>
            <a:cxnSpLocks/>
          </p:cNvCxnSpPr>
          <p:nvPr/>
        </p:nvCxnSpPr>
        <p:spPr>
          <a:xfrm flipV="1">
            <a:off x="5162945" y="2923073"/>
            <a:ext cx="9786" cy="703818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D3BDE64-D9D6-2344-C456-15A420FCFCF9}"/>
              </a:ext>
            </a:extLst>
          </p:cNvPr>
          <p:cNvSpPr/>
          <p:nvPr/>
        </p:nvSpPr>
        <p:spPr>
          <a:xfrm>
            <a:off x="2261943" y="3914446"/>
            <a:ext cx="914400" cy="23883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EE90B92A-35DD-CBDD-6302-501498F0460F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127640" y="3006795"/>
            <a:ext cx="889505" cy="907651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AC70820-F6A5-39F6-D894-89A3D642C907}"/>
              </a:ext>
            </a:extLst>
          </p:cNvPr>
          <p:cNvSpPr/>
          <p:nvPr/>
        </p:nvSpPr>
        <p:spPr>
          <a:xfrm>
            <a:off x="4585734" y="3694941"/>
            <a:ext cx="1217801" cy="15569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4C15228-95F3-B20D-5204-BBEBC18857CE}"/>
              </a:ext>
            </a:extLst>
          </p:cNvPr>
          <p:cNvCxnSpPr>
            <a:cxnSpLocks/>
          </p:cNvCxnSpPr>
          <p:nvPr/>
        </p:nvCxnSpPr>
        <p:spPr>
          <a:xfrm flipV="1">
            <a:off x="5574444" y="2922241"/>
            <a:ext cx="293065" cy="1111623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47BB2D3C-4E97-0CCD-CAE2-828AF8163151}"/>
              </a:ext>
            </a:extLst>
          </p:cNvPr>
          <p:cNvSpPr txBox="1"/>
          <p:nvPr/>
        </p:nvSpPr>
        <p:spPr>
          <a:xfrm>
            <a:off x="969885" y="1888645"/>
            <a:ext cx="980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: </a:t>
            </a:r>
          </a:p>
          <a:p>
            <a:pPr algn="just"/>
            <a:r>
              <a:rPr lang="fr-FR" b="1" dirty="0"/>
              <a:t>Rechercher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le prix </a:t>
            </a:r>
            <a:r>
              <a:rPr lang="fr-FR" dirty="0"/>
              <a:t>d’un </a:t>
            </a:r>
            <a:r>
              <a:rPr lang="fr-FR" b="1" dirty="0">
                <a:solidFill>
                  <a:srgbClr val="00B0F0"/>
                </a:solidFill>
              </a:rPr>
              <a:t>croissant</a:t>
            </a:r>
            <a:r>
              <a:rPr lang="fr-FR" dirty="0"/>
              <a:t> à partir d’un </a:t>
            </a:r>
            <a:r>
              <a:rPr lang="fr-FR" b="1" dirty="0">
                <a:solidFill>
                  <a:srgbClr val="FF0000"/>
                </a:solidFill>
              </a:rPr>
              <a:t>inventaire</a:t>
            </a:r>
            <a:r>
              <a:rPr lang="fr-FR" dirty="0"/>
              <a:t> avec la fonction </a:t>
            </a:r>
            <a:r>
              <a:rPr lang="fr-FR" b="1" dirty="0"/>
              <a:t>RECHERCHEV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D2B6F36A-37E5-3DB7-5303-CEDBA696FBBE}"/>
              </a:ext>
            </a:extLst>
          </p:cNvPr>
          <p:cNvSpPr txBox="1"/>
          <p:nvPr/>
        </p:nvSpPr>
        <p:spPr>
          <a:xfrm>
            <a:off x="7064405" y="3873268"/>
            <a:ext cx="42095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La valeur cherchée </a:t>
            </a:r>
            <a:r>
              <a:rPr lang="fr-FR" dirty="0"/>
              <a:t>doit toujours être dans la colonne </a:t>
            </a:r>
            <a:r>
              <a:rPr lang="fr-FR" b="1" dirty="0"/>
              <a:t>la plus à gauche </a:t>
            </a:r>
            <a:r>
              <a:rPr lang="fr-FR" dirty="0"/>
              <a:t>car la fonction recherche automatiquement dans cette dernière</a:t>
            </a:r>
            <a:endParaRPr lang="fr-FR" b="1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32A1BF05-04CE-0A9C-FC16-E9FA8C55C5C9}"/>
              </a:ext>
            </a:extLst>
          </p:cNvPr>
          <p:cNvSpPr txBox="1"/>
          <p:nvPr/>
        </p:nvSpPr>
        <p:spPr>
          <a:xfrm>
            <a:off x="969885" y="2545130"/>
            <a:ext cx="609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=RECHERCHEV("</a:t>
            </a:r>
            <a:r>
              <a:rPr lang="fr-FR" sz="2400" dirty="0">
                <a:solidFill>
                  <a:srgbClr val="00B0F0"/>
                </a:solidFill>
              </a:rPr>
              <a:t>croissant</a:t>
            </a:r>
            <a:r>
              <a:rPr lang="fr-FR" sz="2400" dirty="0"/>
              <a:t>";</a:t>
            </a:r>
            <a:r>
              <a:rPr lang="fr-FR" sz="2400" dirty="0">
                <a:solidFill>
                  <a:srgbClr val="FF0000"/>
                </a:solidFill>
              </a:rPr>
              <a:t>B5:D11</a:t>
            </a:r>
            <a:r>
              <a:rPr lang="fr-FR" sz="2400" dirty="0"/>
              <a:t>;</a:t>
            </a:r>
            <a:r>
              <a:rPr lang="fr-FR" sz="2400" dirty="0">
                <a:solidFill>
                  <a:srgbClr val="00B050"/>
                </a:solidFill>
              </a:rPr>
              <a:t>3</a:t>
            </a:r>
            <a:r>
              <a:rPr lang="fr-FR" sz="2400" dirty="0"/>
              <a:t>;FAUX)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2A3D80D-944A-3AD1-6BFA-3CE75E1C99E5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Graphique 52">
            <a:extLst>
              <a:ext uri="{FF2B5EF4-FFF2-40B4-BE49-F238E27FC236}">
                <a16:creationId xmlns:a16="http://schemas.microsoft.com/office/drawing/2014/main" id="{4F7D14AF-9EF9-D684-32E9-4259F826D73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54" name="Image 53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BAD6D4EA-251F-D063-09CE-167036520745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55" name="Titre 1">
            <a:extLst>
              <a:ext uri="{FF2B5EF4-FFF2-40B4-BE49-F238E27FC236}">
                <a16:creationId xmlns:a16="http://schemas.microsoft.com/office/drawing/2014/main" id="{407728E9-FE87-2872-F1FB-2E9D72AFE7E2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RECHERCHE</a:t>
            </a:r>
            <a:r>
              <a:rPr lang="fr-FR" sz="3500" dirty="0">
                <a:solidFill>
                  <a:srgbClr val="252324"/>
                </a:solidFill>
              </a:rPr>
              <a:t>V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962CA2-359C-64A5-2153-A41B24881A28}"/>
              </a:ext>
            </a:extLst>
          </p:cNvPr>
          <p:cNvSpPr/>
          <p:nvPr/>
        </p:nvSpPr>
        <p:spPr>
          <a:xfrm>
            <a:off x="1806605" y="1050878"/>
            <a:ext cx="9132075" cy="6726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254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3DD9FF-89B9-D5A7-7B7F-6B3FB0EDC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738" y="1160757"/>
            <a:ext cx="10515600" cy="562733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=RECHERCHEH(</a:t>
            </a:r>
            <a:r>
              <a:rPr lang="fr-FR" dirty="0" err="1">
                <a:solidFill>
                  <a:srgbClr val="00B0F0"/>
                </a:solidFill>
              </a:rPr>
              <a:t>valeur_cherchée</a:t>
            </a:r>
            <a:r>
              <a:rPr lang="fr-FR" dirty="0"/>
              <a:t>; </a:t>
            </a:r>
            <a:r>
              <a:rPr lang="fr-FR" dirty="0">
                <a:solidFill>
                  <a:srgbClr val="FF0000"/>
                </a:solidFill>
              </a:rPr>
              <a:t>table</a:t>
            </a:r>
            <a:r>
              <a:rPr lang="fr-FR" dirty="0"/>
              <a:t>; </a:t>
            </a:r>
            <a:r>
              <a:rPr lang="fr-FR" dirty="0">
                <a:solidFill>
                  <a:srgbClr val="00B050"/>
                </a:solidFill>
              </a:rPr>
              <a:t>ligne</a:t>
            </a:r>
            <a:r>
              <a:rPr lang="fr-FR" dirty="0"/>
              <a:t>; [exact])</a:t>
            </a:r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2E956F-E6E7-E2C7-BD09-8BFC8FFC4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45" y="3829761"/>
            <a:ext cx="5838825" cy="150495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DE9BBD-C8A7-D68A-DE0D-A252A7D51C57}"/>
              </a:ext>
            </a:extLst>
          </p:cNvPr>
          <p:cNvSpPr/>
          <p:nvPr/>
        </p:nvSpPr>
        <p:spPr>
          <a:xfrm>
            <a:off x="3500650" y="4135272"/>
            <a:ext cx="723332" cy="1676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5E2A15-9254-1E79-07B8-B1D2C41E0471}"/>
              </a:ext>
            </a:extLst>
          </p:cNvPr>
          <p:cNvSpPr/>
          <p:nvPr/>
        </p:nvSpPr>
        <p:spPr>
          <a:xfrm>
            <a:off x="1105469" y="4080681"/>
            <a:ext cx="5486399" cy="9348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CBAC6F-601B-F6B3-B884-4C868327A675}"/>
              </a:ext>
            </a:extLst>
          </p:cNvPr>
          <p:cNvSpPr/>
          <p:nvPr/>
        </p:nvSpPr>
        <p:spPr>
          <a:xfrm>
            <a:off x="1105469" y="4810836"/>
            <a:ext cx="5486399" cy="16769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D084D899-AC92-CCF5-E547-6CA15CD88D8B}"/>
              </a:ext>
            </a:extLst>
          </p:cNvPr>
          <p:cNvCxnSpPr>
            <a:cxnSpLocks/>
          </p:cNvCxnSpPr>
          <p:nvPr/>
        </p:nvCxnSpPr>
        <p:spPr>
          <a:xfrm flipV="1">
            <a:off x="4124910" y="3025096"/>
            <a:ext cx="804332" cy="1785740"/>
          </a:xfrm>
          <a:prstGeom prst="straightConnector1">
            <a:avLst/>
          </a:prstGeom>
          <a:ln>
            <a:solidFill>
              <a:srgbClr val="00B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126E29E-5D68-FC88-B3F4-8A2D2B6F0BF7}"/>
              </a:ext>
            </a:extLst>
          </p:cNvPr>
          <p:cNvCxnSpPr>
            <a:cxnSpLocks/>
          </p:cNvCxnSpPr>
          <p:nvPr/>
        </p:nvCxnSpPr>
        <p:spPr>
          <a:xfrm flipV="1">
            <a:off x="4124910" y="3048703"/>
            <a:ext cx="19034" cy="1042213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6E46F8A-B11E-C860-A03C-E182B5278B75}"/>
              </a:ext>
            </a:extLst>
          </p:cNvPr>
          <p:cNvCxnSpPr>
            <a:cxnSpLocks/>
          </p:cNvCxnSpPr>
          <p:nvPr/>
        </p:nvCxnSpPr>
        <p:spPr>
          <a:xfrm flipV="1">
            <a:off x="3582306" y="3075691"/>
            <a:ext cx="0" cy="1143428"/>
          </a:xfrm>
          <a:prstGeom prst="straightConnector1">
            <a:avLst/>
          </a:prstGeom>
          <a:ln>
            <a:solidFill>
              <a:srgbClr val="00B0F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B948AC34-DCD3-94E6-5AB3-E53FA56DFD11}"/>
              </a:ext>
            </a:extLst>
          </p:cNvPr>
          <p:cNvSpPr txBox="1"/>
          <p:nvPr/>
        </p:nvSpPr>
        <p:spPr>
          <a:xfrm>
            <a:off x="927100" y="1968262"/>
            <a:ext cx="9396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Exemple : </a:t>
            </a:r>
          </a:p>
          <a:p>
            <a:pPr algn="just"/>
            <a:r>
              <a:rPr lang="fr-FR" b="1" dirty="0"/>
              <a:t>Rechercher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le prix </a:t>
            </a:r>
            <a:r>
              <a:rPr lang="fr-FR" dirty="0"/>
              <a:t>du </a:t>
            </a:r>
            <a:r>
              <a:rPr lang="fr-FR" b="1" dirty="0">
                <a:solidFill>
                  <a:srgbClr val="00B0F0"/>
                </a:solidFill>
              </a:rPr>
              <a:t>produit n°3 </a:t>
            </a:r>
            <a:r>
              <a:rPr lang="fr-FR" dirty="0"/>
              <a:t>à partir d’un </a:t>
            </a:r>
            <a:r>
              <a:rPr lang="fr-FR" b="1" dirty="0">
                <a:solidFill>
                  <a:srgbClr val="FF0000"/>
                </a:solidFill>
              </a:rPr>
              <a:t>inventaire</a:t>
            </a:r>
            <a:r>
              <a:rPr lang="fr-FR" dirty="0"/>
              <a:t> avec la fonction </a:t>
            </a:r>
            <a:r>
              <a:rPr lang="fr-FR" b="1" dirty="0"/>
              <a:t>RECHERCHEV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D5048E4-8CFA-CC37-2C9E-587C24A4AC4A}"/>
              </a:ext>
            </a:extLst>
          </p:cNvPr>
          <p:cNvSpPr txBox="1"/>
          <p:nvPr/>
        </p:nvSpPr>
        <p:spPr>
          <a:xfrm>
            <a:off x="7466118" y="4691418"/>
            <a:ext cx="4209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dirty="0"/>
              <a:t>La valeur cherchée </a:t>
            </a:r>
            <a:r>
              <a:rPr lang="fr-FR" dirty="0"/>
              <a:t>doit toujours être</a:t>
            </a:r>
            <a:r>
              <a:rPr lang="fr-FR" b="1" dirty="0"/>
              <a:t> la première ligne </a:t>
            </a:r>
            <a:r>
              <a:rPr lang="fr-FR" dirty="0"/>
              <a:t>car la fonction recherche automatiquement dans cette dernière</a:t>
            </a:r>
            <a:endParaRPr lang="fr-FR" b="1" dirty="0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185C247-3D1C-0FEA-08AF-E57651503FC9}"/>
              </a:ext>
            </a:extLst>
          </p:cNvPr>
          <p:cNvSpPr txBox="1"/>
          <p:nvPr/>
        </p:nvSpPr>
        <p:spPr>
          <a:xfrm>
            <a:off x="822498" y="2619208"/>
            <a:ext cx="6094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=RECHERCHEH(</a:t>
            </a:r>
            <a:r>
              <a:rPr lang="fr-FR" sz="2800" dirty="0">
                <a:solidFill>
                  <a:srgbClr val="00B0F0"/>
                </a:solidFill>
              </a:rPr>
              <a:t>3</a:t>
            </a:r>
            <a:r>
              <a:rPr lang="fr-FR" sz="2800" dirty="0"/>
              <a:t>;</a:t>
            </a:r>
            <a:r>
              <a:rPr lang="fr-FR" sz="2800" dirty="0">
                <a:solidFill>
                  <a:srgbClr val="FF0000"/>
                </a:solidFill>
              </a:rPr>
              <a:t>G5:M8</a:t>
            </a:r>
            <a:r>
              <a:rPr lang="fr-FR" sz="2800" dirty="0"/>
              <a:t>;</a:t>
            </a:r>
            <a:r>
              <a:rPr lang="fr-FR" sz="2800" dirty="0">
                <a:solidFill>
                  <a:srgbClr val="00B050"/>
                </a:solidFill>
              </a:rPr>
              <a:t>4</a:t>
            </a:r>
            <a:r>
              <a:rPr lang="fr-FR" sz="2800" dirty="0"/>
              <a:t>;FAUX)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CF2DE05-2C03-12A5-276F-E51A91CB6B93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Graphique 39">
            <a:extLst>
              <a:ext uri="{FF2B5EF4-FFF2-40B4-BE49-F238E27FC236}">
                <a16:creationId xmlns:a16="http://schemas.microsoft.com/office/drawing/2014/main" id="{8EC86F7B-2F02-A63B-41F0-F60C0C8527E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41" name="Image 40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5841CB41-ED13-B694-E708-1C8462700B97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42" name="Titre 1">
            <a:extLst>
              <a:ext uri="{FF2B5EF4-FFF2-40B4-BE49-F238E27FC236}">
                <a16:creationId xmlns:a16="http://schemas.microsoft.com/office/drawing/2014/main" id="{9ADFD74B-DCF2-F0B7-DFE3-2C21883F0A1A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RECHERCHE</a:t>
            </a:r>
            <a:r>
              <a:rPr lang="fr-FR" sz="3500" dirty="0">
                <a:solidFill>
                  <a:srgbClr val="252324"/>
                </a:solidFill>
              </a:rPr>
              <a:t>H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A3C721-0DE7-D5A0-DDDA-4524C30E2139}"/>
              </a:ext>
            </a:extLst>
          </p:cNvPr>
          <p:cNvSpPr/>
          <p:nvPr/>
        </p:nvSpPr>
        <p:spPr>
          <a:xfrm>
            <a:off x="1909738" y="1050878"/>
            <a:ext cx="8476208" cy="67261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7902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D610D4-BF8F-3974-4568-99A26E391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13545"/>
            <a:ext cx="10515600" cy="356341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/>
              <a:t>=RECHERCHEX("</a:t>
            </a:r>
            <a:r>
              <a:rPr lang="fr-FR" sz="2400" dirty="0">
                <a:solidFill>
                  <a:srgbClr val="00B0F0"/>
                </a:solidFill>
              </a:rPr>
              <a:t>baguette</a:t>
            </a:r>
            <a:r>
              <a:rPr lang="fr-FR" sz="2400" dirty="0"/>
              <a:t>";</a:t>
            </a:r>
            <a:r>
              <a:rPr lang="fr-FR" sz="2400" dirty="0">
                <a:solidFill>
                  <a:srgbClr val="00B0F0"/>
                </a:solidFill>
              </a:rPr>
              <a:t>B5:B11</a:t>
            </a:r>
            <a:r>
              <a:rPr lang="fr-FR" sz="2400" dirty="0"/>
              <a:t>;</a:t>
            </a:r>
            <a:r>
              <a:rPr lang="fr-FR" sz="2400" dirty="0">
                <a:solidFill>
                  <a:srgbClr val="00B050"/>
                </a:solidFill>
              </a:rPr>
              <a:t>D5:D11</a:t>
            </a:r>
            <a:r>
              <a:rPr lang="fr-FR" sz="2400" dirty="0"/>
              <a:t>;"absent inventaire"; 0; 1)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BEA63F-97AE-7B26-715B-08F3509A6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47" y="4132525"/>
            <a:ext cx="4476750" cy="1943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EE802C-5D61-C023-E9CB-C60D22946787}"/>
              </a:ext>
            </a:extLst>
          </p:cNvPr>
          <p:cNvSpPr/>
          <p:nvPr/>
        </p:nvSpPr>
        <p:spPr>
          <a:xfrm>
            <a:off x="4110361" y="4341182"/>
            <a:ext cx="1216241" cy="160685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3AB14D-367C-C8EF-C20A-D6BE13B0CEED}"/>
              </a:ext>
            </a:extLst>
          </p:cNvPr>
          <p:cNvSpPr/>
          <p:nvPr/>
        </p:nvSpPr>
        <p:spPr>
          <a:xfrm>
            <a:off x="1777014" y="4351541"/>
            <a:ext cx="1294660" cy="160685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52B881-C59C-0803-CD94-ECCB275A6CD4}"/>
              </a:ext>
            </a:extLst>
          </p:cNvPr>
          <p:cNvSpPr/>
          <p:nvPr/>
        </p:nvSpPr>
        <p:spPr>
          <a:xfrm>
            <a:off x="1777014" y="5504154"/>
            <a:ext cx="1294660" cy="20418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4820730-D481-9E71-4DC2-5920D98874C1}"/>
              </a:ext>
            </a:extLst>
          </p:cNvPr>
          <p:cNvCxnSpPr/>
          <p:nvPr/>
        </p:nvCxnSpPr>
        <p:spPr>
          <a:xfrm flipH="1">
            <a:off x="2593075" y="3507475"/>
            <a:ext cx="1016758" cy="1996679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E92DCA5-A4FC-77CB-FA44-FD544EDEFDB5}"/>
              </a:ext>
            </a:extLst>
          </p:cNvPr>
          <p:cNvCxnSpPr>
            <a:cxnSpLocks/>
          </p:cNvCxnSpPr>
          <p:nvPr/>
        </p:nvCxnSpPr>
        <p:spPr>
          <a:xfrm flipH="1">
            <a:off x="2722728" y="3507475"/>
            <a:ext cx="2190466" cy="833707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5E2ADA2-2BDD-81FC-5D85-3841CBA9467F}"/>
              </a:ext>
            </a:extLst>
          </p:cNvPr>
          <p:cNvCxnSpPr>
            <a:cxnSpLocks/>
          </p:cNvCxnSpPr>
          <p:nvPr/>
        </p:nvCxnSpPr>
        <p:spPr>
          <a:xfrm flipH="1">
            <a:off x="4913194" y="3429000"/>
            <a:ext cx="982639" cy="901823"/>
          </a:xfrm>
          <a:prstGeom prst="straightConnector1">
            <a:avLst/>
          </a:prstGeom>
          <a:ln w="19050" cap="flat" cmpd="sng" algn="ctr">
            <a:solidFill>
              <a:srgbClr val="00B05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9A7F442-DCEE-521B-6048-A10B4E71AC83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Graphique 18">
            <a:extLst>
              <a:ext uri="{FF2B5EF4-FFF2-40B4-BE49-F238E27FC236}">
                <a16:creationId xmlns:a16="http://schemas.microsoft.com/office/drawing/2014/main" id="{21F3DFE2-C453-6FBE-7FB3-F4441A97C3D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0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20" name="Image 19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AD8D2FFF-9C74-D188-78E6-8CEF8E8F03E7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3925FC8E-620E-E702-EE14-3BFB8F83B03F}"/>
              </a:ext>
            </a:extLst>
          </p:cNvPr>
          <p:cNvSpPr txBox="1"/>
          <p:nvPr/>
        </p:nvSpPr>
        <p:spPr>
          <a:xfrm>
            <a:off x="927100" y="2349996"/>
            <a:ext cx="73794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Exemple : </a:t>
            </a:r>
          </a:p>
          <a:p>
            <a:pPr algn="just"/>
            <a:r>
              <a:rPr lang="fr-FR" b="1" dirty="0"/>
              <a:t>Rechercher</a:t>
            </a:r>
            <a:r>
              <a:rPr lang="fr-FR" dirty="0"/>
              <a:t> </a:t>
            </a:r>
            <a:r>
              <a:rPr lang="fr-FR" b="1" dirty="0">
                <a:solidFill>
                  <a:srgbClr val="00B050"/>
                </a:solidFill>
              </a:rPr>
              <a:t>le prix </a:t>
            </a:r>
            <a:r>
              <a:rPr lang="fr-FR" b="1" dirty="0">
                <a:solidFill>
                  <a:srgbClr val="00B0F0"/>
                </a:solidFill>
              </a:rPr>
              <a:t>d’une baguette </a:t>
            </a:r>
            <a:r>
              <a:rPr lang="fr-FR" dirty="0"/>
              <a:t>avec la fonction </a:t>
            </a:r>
            <a:r>
              <a:rPr lang="fr-FR" b="1" dirty="0"/>
              <a:t>RECHERCHEX</a:t>
            </a:r>
          </a:p>
        </p:txBody>
      </p:sp>
      <p:sp>
        <p:nvSpPr>
          <p:cNvPr id="23" name="Titre 1">
            <a:extLst>
              <a:ext uri="{FF2B5EF4-FFF2-40B4-BE49-F238E27FC236}">
                <a16:creationId xmlns:a16="http://schemas.microsoft.com/office/drawing/2014/main" id="{466303D1-9BB4-D6E8-01DD-A0D42DC4DC22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RECHERCHE</a:t>
            </a:r>
            <a:r>
              <a:rPr lang="fr-FR" sz="3500" dirty="0">
                <a:solidFill>
                  <a:srgbClr val="252324"/>
                </a:solidFill>
              </a:rPr>
              <a:t>X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12DD7BF-37B5-B447-AF0B-165C32B18FA0}"/>
              </a:ext>
            </a:extLst>
          </p:cNvPr>
          <p:cNvSpPr txBox="1"/>
          <p:nvPr/>
        </p:nvSpPr>
        <p:spPr>
          <a:xfrm>
            <a:off x="2722728" y="1161421"/>
            <a:ext cx="70816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dirty="0"/>
              <a:t>=RECHERCHEX(</a:t>
            </a:r>
            <a:r>
              <a:rPr lang="fr-FR" sz="1800" dirty="0" err="1">
                <a:solidFill>
                  <a:srgbClr val="00B0F0"/>
                </a:solidFill>
              </a:rPr>
              <a:t>valeur_cherchée</a:t>
            </a:r>
            <a:r>
              <a:rPr lang="fr-FR" sz="1800" dirty="0"/>
              <a:t>; </a:t>
            </a:r>
            <a:r>
              <a:rPr lang="fr-FR" sz="1800" dirty="0">
                <a:solidFill>
                  <a:srgbClr val="00B0F0"/>
                </a:solidFill>
              </a:rPr>
              <a:t>table</a:t>
            </a:r>
            <a:r>
              <a:rPr lang="fr-FR" sz="1800" dirty="0"/>
              <a:t>; </a:t>
            </a:r>
            <a:r>
              <a:rPr lang="fr-FR" sz="1800" dirty="0" err="1">
                <a:solidFill>
                  <a:srgbClr val="00B050"/>
                </a:solidFill>
              </a:rPr>
              <a:t>table_renvoyée</a:t>
            </a:r>
            <a:r>
              <a:rPr lang="fr-FR" sz="1800" dirty="0"/>
              <a:t>; [</a:t>
            </a:r>
            <a:r>
              <a:rPr lang="fr-FR" sz="1800" dirty="0" err="1"/>
              <a:t>si_non_trouvé</a:t>
            </a:r>
            <a:r>
              <a:rPr lang="fr-FR" sz="1800" dirty="0"/>
              <a:t>]; [</a:t>
            </a:r>
            <a:r>
              <a:rPr lang="fr-FR" sz="1800" dirty="0" err="1"/>
              <a:t>mode_correspondance</a:t>
            </a:r>
            <a:r>
              <a:rPr lang="fr-FR" sz="1800" dirty="0"/>
              <a:t>]; [</a:t>
            </a:r>
            <a:r>
              <a:rPr lang="fr-FR" sz="1800" dirty="0" err="1"/>
              <a:t>mode_recherche</a:t>
            </a:r>
            <a:r>
              <a:rPr lang="fr-FR" sz="1800" dirty="0"/>
              <a:t>])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B2F6F5-D6EB-2E8F-7654-97BB1E6248F2}"/>
              </a:ext>
            </a:extLst>
          </p:cNvPr>
          <p:cNvSpPr/>
          <p:nvPr/>
        </p:nvSpPr>
        <p:spPr>
          <a:xfrm>
            <a:off x="2593075" y="1161421"/>
            <a:ext cx="6398334" cy="734329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30F4014-F3C3-9044-9E49-9330929E4F93}"/>
              </a:ext>
            </a:extLst>
          </p:cNvPr>
          <p:cNvCxnSpPr>
            <a:cxnSpLocks/>
          </p:cNvCxnSpPr>
          <p:nvPr/>
        </p:nvCxnSpPr>
        <p:spPr>
          <a:xfrm>
            <a:off x="7729859" y="3507475"/>
            <a:ext cx="0" cy="108041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C052909C-31D0-7CE2-BB3B-72FE8E30A686}"/>
              </a:ext>
            </a:extLst>
          </p:cNvPr>
          <p:cNvSpPr txBox="1"/>
          <p:nvPr/>
        </p:nvSpPr>
        <p:spPr>
          <a:xfrm>
            <a:off x="5921825" y="4514633"/>
            <a:ext cx="3706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Valeur de retour par défaut si la recherche n’aboutit à rien</a:t>
            </a:r>
          </a:p>
        </p:txBody>
      </p:sp>
    </p:spTree>
    <p:extLst>
      <p:ext uri="{BB962C8B-B14F-4D97-AF65-F5344CB8AC3E}">
        <p14:creationId xmlns:p14="http://schemas.microsoft.com/office/powerpoint/2010/main" val="3641433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393DA2FF-53F8-2A12-13C1-B8E60F3ED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58186" y="2103757"/>
            <a:ext cx="4724400" cy="3781425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D6A93A-5491-ABBC-C8B9-DC8AB9D2C8FD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949A0AAF-3964-A298-B0E9-CC9AE5CEAF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10826524-2B9B-4065-ABA8-890770112D63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9" name="Titre 1">
            <a:extLst>
              <a:ext uri="{FF2B5EF4-FFF2-40B4-BE49-F238E27FC236}">
                <a16:creationId xmlns:a16="http://schemas.microsoft.com/office/drawing/2014/main" id="{072A7F6D-946C-2582-568B-9C09D1A4AD24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INDEX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51E7452F-64FA-1FB9-5689-2A8C761A98EB}"/>
              </a:ext>
            </a:extLst>
          </p:cNvPr>
          <p:cNvSpPr txBox="1"/>
          <p:nvPr/>
        </p:nvSpPr>
        <p:spPr>
          <a:xfrm>
            <a:off x="3848967" y="1119008"/>
            <a:ext cx="390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dirty="0"/>
              <a:t>=</a:t>
            </a:r>
            <a:r>
              <a:rPr lang="fr-FR" dirty="0"/>
              <a:t>INDEX(</a:t>
            </a:r>
            <a:r>
              <a:rPr lang="fr-FR" dirty="0" err="1">
                <a:solidFill>
                  <a:srgbClr val="00B0F0"/>
                </a:solidFill>
              </a:rPr>
              <a:t>plage_recherche</a:t>
            </a:r>
            <a:r>
              <a:rPr lang="fr-FR" dirty="0"/>
              <a:t>;  </a:t>
            </a:r>
            <a:r>
              <a:rPr lang="fr-FR" dirty="0" err="1">
                <a:solidFill>
                  <a:srgbClr val="FF0000"/>
                </a:solidFill>
              </a:rPr>
              <a:t>num_ligne</a:t>
            </a:r>
            <a:r>
              <a:rPr lang="fr-FR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B63FED-BD14-3F75-19E0-553D8141D767}"/>
              </a:ext>
            </a:extLst>
          </p:cNvPr>
          <p:cNvSpPr txBox="1"/>
          <p:nvPr/>
        </p:nvSpPr>
        <p:spPr>
          <a:xfrm>
            <a:off x="709414" y="1864585"/>
            <a:ext cx="609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Exemple : </a:t>
            </a:r>
          </a:p>
          <a:p>
            <a:pPr algn="just"/>
            <a:r>
              <a:rPr lang="fr-FR" b="1" dirty="0"/>
              <a:t>Rechercher </a:t>
            </a:r>
            <a:r>
              <a:rPr lang="fr-FR" dirty="0"/>
              <a:t>le </a:t>
            </a:r>
            <a:r>
              <a:rPr lang="fr-FR" dirty="0">
                <a:solidFill>
                  <a:srgbClr val="00B0F0"/>
                </a:solidFill>
              </a:rPr>
              <a:t>type</a:t>
            </a:r>
            <a:r>
              <a:rPr lang="fr-FR" dirty="0"/>
              <a:t> de </a:t>
            </a:r>
            <a:r>
              <a:rPr lang="fr-FR" dirty="0">
                <a:solidFill>
                  <a:srgbClr val="FF0000"/>
                </a:solidFill>
              </a:rPr>
              <a:t>la ligne numéro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16886F-FB01-DFD3-821D-85F3E0DE280C}"/>
              </a:ext>
            </a:extLst>
          </p:cNvPr>
          <p:cNvSpPr/>
          <p:nvPr/>
        </p:nvSpPr>
        <p:spPr>
          <a:xfrm>
            <a:off x="3701223" y="1063699"/>
            <a:ext cx="4153064" cy="4638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9589EDD-81BC-82CF-140C-811D727CC3BF}"/>
              </a:ext>
            </a:extLst>
          </p:cNvPr>
          <p:cNvSpPr txBox="1"/>
          <p:nvPr/>
        </p:nvSpPr>
        <p:spPr>
          <a:xfrm>
            <a:off x="709414" y="3012821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dirty="0"/>
              <a:t>=INDEX(</a:t>
            </a:r>
            <a:r>
              <a:rPr lang="fr-FR" sz="1800" dirty="0">
                <a:solidFill>
                  <a:srgbClr val="00B0F0"/>
                </a:solidFill>
              </a:rPr>
              <a:t>C5:C11</a:t>
            </a:r>
            <a:r>
              <a:rPr lang="fr-FR" sz="1800" dirty="0"/>
              <a:t>; </a:t>
            </a:r>
            <a:r>
              <a:rPr lang="fr-FR" sz="1800" dirty="0">
                <a:solidFill>
                  <a:srgbClr val="FF0000"/>
                </a:solidFill>
              </a:rPr>
              <a:t>7</a:t>
            </a:r>
            <a:r>
              <a:rPr lang="fr-FR" sz="1800" dirty="0"/>
              <a:t>)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58FD3267-6F64-716A-2C0B-10EA0DE758D1}"/>
              </a:ext>
            </a:extLst>
          </p:cNvPr>
          <p:cNvCxnSpPr/>
          <p:nvPr/>
        </p:nvCxnSpPr>
        <p:spPr>
          <a:xfrm>
            <a:off x="2586251" y="3316406"/>
            <a:ext cx="4220299" cy="14534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020C20A-4608-696B-3E0E-74B987168A06}"/>
              </a:ext>
            </a:extLst>
          </p:cNvPr>
          <p:cNvCxnSpPr>
            <a:cxnSpLocks/>
          </p:cNvCxnSpPr>
          <p:nvPr/>
        </p:nvCxnSpPr>
        <p:spPr>
          <a:xfrm>
            <a:off x="1909115" y="3338879"/>
            <a:ext cx="7644318" cy="844160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C065470-3687-58F8-B581-84CD4D81EE67}"/>
              </a:ext>
            </a:extLst>
          </p:cNvPr>
          <p:cNvSpPr/>
          <p:nvPr/>
        </p:nvSpPr>
        <p:spPr>
          <a:xfrm>
            <a:off x="9171296" y="4205512"/>
            <a:ext cx="1059273" cy="1622081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66F459F-2F3C-2B13-90F1-9978644C9BE7}"/>
              </a:ext>
            </a:extLst>
          </p:cNvPr>
          <p:cNvSpPr txBox="1"/>
          <p:nvPr/>
        </p:nvSpPr>
        <p:spPr>
          <a:xfrm>
            <a:off x="800399" y="5072619"/>
            <a:ext cx="609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La fonction </a:t>
            </a:r>
            <a:r>
              <a:rPr lang="fr-FR" b="1" dirty="0">
                <a:solidFill>
                  <a:srgbClr val="252324"/>
                </a:solidFill>
              </a:rPr>
              <a:t>INDEX</a:t>
            </a:r>
            <a:r>
              <a:rPr lang="fr-FR" dirty="0">
                <a:solidFill>
                  <a:srgbClr val="252324"/>
                </a:solidFill>
              </a:rPr>
              <a:t> permet de </a:t>
            </a:r>
            <a:r>
              <a:rPr lang="fr-FR" b="1" dirty="0">
                <a:solidFill>
                  <a:srgbClr val="252324"/>
                </a:solidFill>
              </a:rPr>
              <a:t>renvoyer une valeur</a:t>
            </a:r>
            <a:r>
              <a:rPr lang="fr-FR" dirty="0">
                <a:solidFill>
                  <a:srgbClr val="252324"/>
                </a:solidFill>
              </a:rPr>
              <a:t> par rapport à un numéro de ligne</a:t>
            </a:r>
          </a:p>
        </p:txBody>
      </p:sp>
    </p:spTree>
    <p:extLst>
      <p:ext uri="{BB962C8B-B14F-4D97-AF65-F5344CB8AC3E}">
        <p14:creationId xmlns:p14="http://schemas.microsoft.com/office/powerpoint/2010/main" val="2925686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139C40-66F3-2865-7606-0ECE91213294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FD814BF-182C-0583-60B9-710DA021EC2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408DBB3E-A2CC-3E2B-8C9E-8017A1E518C6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1DEF45AF-DBE4-272F-F112-3B2DE7364DDB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EQUIV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C0A85F96-4F03-3B2A-6F32-D5AACAFACB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4127" y="1948759"/>
            <a:ext cx="5476875" cy="389572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DD5D2FE2-5E74-63F9-6B7A-CB44011ECE10}"/>
              </a:ext>
            </a:extLst>
          </p:cNvPr>
          <p:cNvSpPr txBox="1"/>
          <p:nvPr/>
        </p:nvSpPr>
        <p:spPr>
          <a:xfrm>
            <a:off x="4019264" y="1105979"/>
            <a:ext cx="5916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dirty="0"/>
              <a:t>=</a:t>
            </a:r>
            <a:r>
              <a:rPr lang="fr-FR" dirty="0"/>
              <a:t>EQUIV(</a:t>
            </a:r>
            <a:r>
              <a:rPr lang="fr-FR" dirty="0" err="1">
                <a:solidFill>
                  <a:srgbClr val="00B0F0"/>
                </a:solidFill>
              </a:rPr>
              <a:t>critère_recherché</a:t>
            </a:r>
            <a:r>
              <a:rPr lang="fr-FR" dirty="0"/>
              <a:t>;  </a:t>
            </a:r>
            <a:r>
              <a:rPr lang="fr-FR" dirty="0" err="1">
                <a:solidFill>
                  <a:srgbClr val="00B0F0"/>
                </a:solidFill>
              </a:rPr>
              <a:t>plage_de_recherche</a:t>
            </a:r>
            <a:r>
              <a:rPr lang="fr-FR" dirty="0">
                <a:solidFill>
                  <a:srgbClr val="252324"/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FAE9B6-5033-E992-E37B-6A83B0706005}"/>
              </a:ext>
            </a:extLst>
          </p:cNvPr>
          <p:cNvSpPr/>
          <p:nvPr/>
        </p:nvSpPr>
        <p:spPr>
          <a:xfrm>
            <a:off x="4019264" y="1066945"/>
            <a:ext cx="5670646" cy="4638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4D2485-33EE-6E0B-D1A5-2238FE6CADE2}"/>
              </a:ext>
            </a:extLst>
          </p:cNvPr>
          <p:cNvSpPr txBox="1"/>
          <p:nvPr/>
        </p:nvSpPr>
        <p:spPr>
          <a:xfrm>
            <a:off x="709414" y="1864585"/>
            <a:ext cx="609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Exemple : </a:t>
            </a:r>
          </a:p>
          <a:p>
            <a:pPr algn="just"/>
            <a:r>
              <a:rPr lang="fr-FR" dirty="0"/>
              <a:t>Afficher </a:t>
            </a:r>
            <a:r>
              <a:rPr lang="fr-FR" dirty="0">
                <a:solidFill>
                  <a:srgbClr val="252324"/>
                </a:solidFill>
              </a:rPr>
              <a:t>le numéro de ligne </a:t>
            </a:r>
            <a:r>
              <a:rPr lang="fr-FR" dirty="0"/>
              <a:t>contenant "</a:t>
            </a:r>
            <a:r>
              <a:rPr lang="fr-FR" b="1" dirty="0">
                <a:solidFill>
                  <a:srgbClr val="00B0F0"/>
                </a:solidFill>
              </a:rPr>
              <a:t>eau 50cl</a:t>
            </a:r>
            <a:r>
              <a:rPr lang="fr-FR" dirty="0"/>
              <a:t>"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BB77B24-01FB-5474-08F9-B8BB37945072}"/>
              </a:ext>
            </a:extLst>
          </p:cNvPr>
          <p:cNvSpPr txBox="1"/>
          <p:nvPr/>
        </p:nvSpPr>
        <p:spPr>
          <a:xfrm>
            <a:off x="709414" y="3012821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sz="1800" dirty="0"/>
              <a:t>=</a:t>
            </a:r>
            <a:r>
              <a:rPr lang="fr-FR" dirty="0"/>
              <a:t>EQUIV</a:t>
            </a:r>
            <a:r>
              <a:rPr lang="fr-FR" sz="1800" dirty="0"/>
              <a:t>(«</a:t>
            </a:r>
            <a:r>
              <a:rPr lang="fr-FR" sz="1800" dirty="0">
                <a:solidFill>
                  <a:srgbClr val="00B0F0"/>
                </a:solidFill>
              </a:rPr>
              <a:t>eau 50cl </a:t>
            </a:r>
            <a:r>
              <a:rPr lang="fr-FR" sz="1800" dirty="0"/>
              <a:t>»; </a:t>
            </a:r>
            <a:r>
              <a:rPr lang="fr-FR" dirty="0">
                <a:solidFill>
                  <a:srgbClr val="00B0F0"/>
                </a:solidFill>
              </a:rPr>
              <a:t>B</a:t>
            </a:r>
            <a:r>
              <a:rPr lang="fr-FR" sz="1800" dirty="0">
                <a:solidFill>
                  <a:srgbClr val="00B0F0"/>
                </a:solidFill>
              </a:rPr>
              <a:t>5:B11</a:t>
            </a:r>
            <a:r>
              <a:rPr lang="fr-FR" sz="1800" dirty="0"/>
              <a:t>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125FAD8-BEED-0359-A124-60EE528F159D}"/>
              </a:ext>
            </a:extLst>
          </p:cNvPr>
          <p:cNvCxnSpPr>
            <a:cxnSpLocks/>
          </p:cNvCxnSpPr>
          <p:nvPr/>
        </p:nvCxnSpPr>
        <p:spPr>
          <a:xfrm>
            <a:off x="1909115" y="3338879"/>
            <a:ext cx="5146778" cy="1302578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00FA756E-EA0C-6A5D-02D4-D3AD9B249BE7}"/>
              </a:ext>
            </a:extLst>
          </p:cNvPr>
          <p:cNvCxnSpPr>
            <a:cxnSpLocks/>
          </p:cNvCxnSpPr>
          <p:nvPr/>
        </p:nvCxnSpPr>
        <p:spPr>
          <a:xfrm>
            <a:off x="3173104" y="3338879"/>
            <a:ext cx="3882789" cy="707682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ACC6BB7-CD42-A6A4-2DDD-35AA37DA33A9}"/>
              </a:ext>
            </a:extLst>
          </p:cNvPr>
          <p:cNvSpPr/>
          <p:nvPr/>
        </p:nvSpPr>
        <p:spPr>
          <a:xfrm>
            <a:off x="7008125" y="4046561"/>
            <a:ext cx="1311757" cy="1631392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B7CA87-CD16-A52E-5F3A-6229539DF911}"/>
              </a:ext>
            </a:extLst>
          </p:cNvPr>
          <p:cNvSpPr/>
          <p:nvPr/>
        </p:nvSpPr>
        <p:spPr>
          <a:xfrm>
            <a:off x="7008125" y="4527774"/>
            <a:ext cx="1311757" cy="19785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B3F1ABC8-615E-2AF2-7ABE-66D031593210}"/>
              </a:ext>
            </a:extLst>
          </p:cNvPr>
          <p:cNvSpPr txBox="1"/>
          <p:nvPr/>
        </p:nvSpPr>
        <p:spPr>
          <a:xfrm>
            <a:off x="586854" y="5072619"/>
            <a:ext cx="5308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La fonction </a:t>
            </a:r>
            <a:r>
              <a:rPr lang="fr-FR" b="1" dirty="0">
                <a:solidFill>
                  <a:srgbClr val="252324"/>
                </a:solidFill>
              </a:rPr>
              <a:t>EQUIV</a:t>
            </a:r>
            <a:r>
              <a:rPr lang="fr-FR" dirty="0">
                <a:solidFill>
                  <a:srgbClr val="252324"/>
                </a:solidFill>
              </a:rPr>
              <a:t> permet de </a:t>
            </a:r>
            <a:r>
              <a:rPr lang="fr-FR" b="1" dirty="0">
                <a:solidFill>
                  <a:srgbClr val="252324"/>
                </a:solidFill>
              </a:rPr>
              <a:t>renvoyer le numéro de ligne</a:t>
            </a:r>
            <a:r>
              <a:rPr lang="fr-FR" dirty="0">
                <a:solidFill>
                  <a:srgbClr val="252324"/>
                </a:solidFill>
              </a:rPr>
              <a:t> par rapport à </a:t>
            </a:r>
            <a:r>
              <a:rPr lang="fr-FR" i="1" dirty="0">
                <a:solidFill>
                  <a:srgbClr val="252324"/>
                </a:solidFill>
              </a:rPr>
              <a:t>un critère de recherche</a:t>
            </a:r>
          </a:p>
        </p:txBody>
      </p:sp>
    </p:spTree>
    <p:extLst>
      <p:ext uri="{BB962C8B-B14F-4D97-AF65-F5344CB8AC3E}">
        <p14:creationId xmlns:p14="http://schemas.microsoft.com/office/powerpoint/2010/main" val="2646967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>
            <a:extLst>
              <a:ext uri="{FF2B5EF4-FFF2-40B4-BE49-F238E27FC236}">
                <a16:creationId xmlns:a16="http://schemas.microsoft.com/office/drawing/2014/main" id="{3DBC6A2F-8475-43BB-0987-7420044F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891" y="2329790"/>
            <a:ext cx="4771253" cy="2767739"/>
          </a:xfrm>
          <a:prstGeom prst="rect">
            <a:avLst/>
          </a:prstGeom>
        </p:spPr>
      </p:pic>
      <p:pic>
        <p:nvPicPr>
          <p:cNvPr id="1026" name="Picture 2" descr="Distracted Boyfriend Meme - Imgflip">
            <a:extLst>
              <a:ext uri="{FF2B5EF4-FFF2-40B4-BE49-F238E27FC236}">
                <a16:creationId xmlns:a16="http://schemas.microsoft.com/office/drawing/2014/main" id="{A37DF3FD-3ABA-3018-93EF-17F3975031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9" t="11919"/>
          <a:stretch/>
        </p:blipFill>
        <p:spPr bwMode="auto">
          <a:xfrm>
            <a:off x="0" y="3843791"/>
            <a:ext cx="4852485" cy="3125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BD8ED0-F74E-2973-832B-F65399DAB394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3B5806AD-74FC-D9FB-6DAA-113CF3CDCF8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100000"/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578BA28F-C24B-CD9D-B088-B2AC1541D413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4BB2779-140B-4ACA-FF39-B1F411580F91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INDEX</a:t>
            </a:r>
            <a:r>
              <a:rPr lang="fr-FR" sz="3500" dirty="0">
                <a:solidFill>
                  <a:srgbClr val="252324"/>
                </a:solidFill>
              </a:rPr>
              <a:t>+</a:t>
            </a:r>
            <a:r>
              <a:rPr lang="fr-FR" sz="3500" dirty="0">
                <a:solidFill>
                  <a:srgbClr val="2569ED"/>
                </a:solidFill>
              </a:rPr>
              <a:t>EQUIV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2CA93D-649B-6973-8C7B-29DA0C814D52}"/>
              </a:ext>
            </a:extLst>
          </p:cNvPr>
          <p:cNvSpPr txBox="1"/>
          <p:nvPr/>
        </p:nvSpPr>
        <p:spPr>
          <a:xfrm>
            <a:off x="4804383" y="5579593"/>
            <a:ext cx="69447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dirty="0">
                <a:solidFill>
                  <a:srgbClr val="252324"/>
                </a:solidFill>
              </a:rPr>
              <a:t>Les fonctions </a:t>
            </a:r>
            <a:r>
              <a:rPr lang="fr-FR" b="1" dirty="0">
                <a:solidFill>
                  <a:srgbClr val="252324"/>
                </a:solidFill>
              </a:rPr>
              <a:t>INDEX</a:t>
            </a:r>
            <a:r>
              <a:rPr lang="fr-FR" dirty="0">
                <a:solidFill>
                  <a:srgbClr val="252324"/>
                </a:solidFill>
              </a:rPr>
              <a:t> et </a:t>
            </a:r>
            <a:r>
              <a:rPr lang="fr-FR" b="1" dirty="0">
                <a:solidFill>
                  <a:srgbClr val="252324"/>
                </a:solidFill>
              </a:rPr>
              <a:t>EQUIV</a:t>
            </a:r>
            <a:r>
              <a:rPr lang="fr-FR" dirty="0">
                <a:solidFill>
                  <a:srgbClr val="252324"/>
                </a:solidFill>
              </a:rPr>
              <a:t> sont </a:t>
            </a:r>
            <a:r>
              <a:rPr lang="fr-FR" b="1" dirty="0">
                <a:solidFill>
                  <a:srgbClr val="252324"/>
                </a:solidFill>
              </a:rPr>
              <a:t>complémentaires</a:t>
            </a:r>
            <a:r>
              <a:rPr lang="fr-FR" dirty="0">
                <a:solidFill>
                  <a:srgbClr val="252324"/>
                </a:solidFill>
              </a:rPr>
              <a:t> et permettent d’effectuer des recherches plus simples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0859BD-3F7E-4374-8CEE-644DFDA4B708}"/>
              </a:ext>
            </a:extLst>
          </p:cNvPr>
          <p:cNvSpPr txBox="1"/>
          <p:nvPr/>
        </p:nvSpPr>
        <p:spPr>
          <a:xfrm>
            <a:off x="3718471" y="1154851"/>
            <a:ext cx="69447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=INDEX(</a:t>
            </a:r>
            <a:r>
              <a:rPr lang="fr-FR" dirty="0">
                <a:solidFill>
                  <a:srgbClr val="00B0F0"/>
                </a:solidFill>
              </a:rPr>
              <a:t>plage</a:t>
            </a:r>
            <a:r>
              <a:rPr lang="fr-FR" dirty="0"/>
              <a:t>; EQUIV(</a:t>
            </a:r>
            <a:r>
              <a:rPr lang="fr-FR" dirty="0" err="1">
                <a:solidFill>
                  <a:srgbClr val="FF0000"/>
                </a:solidFill>
              </a:rPr>
              <a:t>critère_recherché</a:t>
            </a:r>
            <a:r>
              <a:rPr lang="fr-FR" dirty="0">
                <a:solidFill>
                  <a:srgbClr val="FF0000"/>
                </a:solidFill>
              </a:rPr>
              <a:t>; </a:t>
            </a:r>
            <a:r>
              <a:rPr lang="fr-FR" dirty="0" err="1">
                <a:solidFill>
                  <a:srgbClr val="FF0000"/>
                </a:solidFill>
              </a:rPr>
              <a:t>plage_recherche</a:t>
            </a:r>
            <a:r>
              <a:rPr lang="fr-FR" dirty="0"/>
              <a:t>; [type]))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01A52F-4595-8FBA-3D9D-8993BDF12376}"/>
              </a:ext>
            </a:extLst>
          </p:cNvPr>
          <p:cNvSpPr/>
          <p:nvPr/>
        </p:nvSpPr>
        <p:spPr>
          <a:xfrm>
            <a:off x="3757559" y="1119930"/>
            <a:ext cx="6866531" cy="4638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ccolade fermante 13">
            <a:extLst>
              <a:ext uri="{FF2B5EF4-FFF2-40B4-BE49-F238E27FC236}">
                <a16:creationId xmlns:a16="http://schemas.microsoft.com/office/drawing/2014/main" id="{C4C950C9-54FF-2B8B-ECCD-F0460B1F84AD}"/>
              </a:ext>
            </a:extLst>
          </p:cNvPr>
          <p:cNvSpPr/>
          <p:nvPr/>
        </p:nvSpPr>
        <p:spPr>
          <a:xfrm rot="5400000">
            <a:off x="7265115" y="-569215"/>
            <a:ext cx="185235" cy="421715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D0F5305-2B04-DBFF-9017-805ECCCBB10E}"/>
              </a:ext>
            </a:extLst>
          </p:cNvPr>
          <p:cNvSpPr txBox="1"/>
          <p:nvPr/>
        </p:nvSpPr>
        <p:spPr>
          <a:xfrm>
            <a:off x="6749232" y="1626718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rgbClr val="FF0000"/>
                </a:solidFill>
              </a:rPr>
              <a:t>num_ligne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6417541-2384-EA13-A07F-90B90657207F}"/>
              </a:ext>
            </a:extLst>
          </p:cNvPr>
          <p:cNvSpPr txBox="1"/>
          <p:nvPr/>
        </p:nvSpPr>
        <p:spPr>
          <a:xfrm>
            <a:off x="708991" y="2644878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=INDEX(</a:t>
            </a:r>
            <a:r>
              <a:rPr lang="fr-FR" dirty="0">
                <a:solidFill>
                  <a:srgbClr val="00B0F0"/>
                </a:solidFill>
              </a:rPr>
              <a:t>C5:C11</a:t>
            </a:r>
            <a:r>
              <a:rPr lang="fr-FR" dirty="0"/>
              <a:t>;EQUIV("</a:t>
            </a:r>
            <a:r>
              <a:rPr lang="fr-FR" dirty="0">
                <a:solidFill>
                  <a:srgbClr val="FF0000"/>
                </a:solidFill>
              </a:rPr>
              <a:t>baguette</a:t>
            </a:r>
            <a:r>
              <a:rPr lang="fr-FR" dirty="0"/>
              <a:t>";</a:t>
            </a:r>
            <a:r>
              <a:rPr lang="fr-FR" dirty="0">
                <a:solidFill>
                  <a:srgbClr val="FF0000"/>
                </a:solidFill>
              </a:rPr>
              <a:t>B5:B11</a:t>
            </a:r>
            <a:r>
              <a:rPr lang="fr-FR" dirty="0"/>
              <a:t>;0))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55D2029-48F4-2CFE-BC91-403A106345C7}"/>
              </a:ext>
            </a:extLst>
          </p:cNvPr>
          <p:cNvSpPr txBox="1"/>
          <p:nvPr/>
        </p:nvSpPr>
        <p:spPr>
          <a:xfrm>
            <a:off x="709414" y="1864585"/>
            <a:ext cx="60971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Exemple : </a:t>
            </a:r>
          </a:p>
          <a:p>
            <a:pPr algn="just"/>
            <a:r>
              <a:rPr lang="fr-FR" b="1" dirty="0"/>
              <a:t>Rechercher</a:t>
            </a:r>
            <a:r>
              <a:rPr lang="fr-FR" dirty="0"/>
              <a:t> le </a:t>
            </a:r>
            <a:r>
              <a:rPr lang="fr-FR" dirty="0">
                <a:solidFill>
                  <a:srgbClr val="00B0F0"/>
                </a:solidFill>
              </a:rPr>
              <a:t>type</a:t>
            </a:r>
            <a:r>
              <a:rPr lang="fr-FR" dirty="0"/>
              <a:t> d'une </a:t>
            </a:r>
            <a:r>
              <a:rPr lang="fr-FR" dirty="0">
                <a:solidFill>
                  <a:srgbClr val="FF0000"/>
                </a:solidFill>
              </a:rPr>
              <a:t>baguette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0D8232F-C702-BECD-ED07-1FA533B20EE1}"/>
              </a:ext>
            </a:extLst>
          </p:cNvPr>
          <p:cNvCxnSpPr>
            <a:cxnSpLocks/>
          </p:cNvCxnSpPr>
          <p:nvPr/>
        </p:nvCxnSpPr>
        <p:spPr>
          <a:xfrm>
            <a:off x="4251278" y="3014209"/>
            <a:ext cx="2101755" cy="1770024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86EE47F-AA75-243B-771F-F82DE4107D78}"/>
              </a:ext>
            </a:extLst>
          </p:cNvPr>
          <p:cNvCxnSpPr>
            <a:cxnSpLocks/>
          </p:cNvCxnSpPr>
          <p:nvPr/>
        </p:nvCxnSpPr>
        <p:spPr>
          <a:xfrm>
            <a:off x="1999397" y="2951533"/>
            <a:ext cx="6066430" cy="1821618"/>
          </a:xfrm>
          <a:prstGeom prst="straightConnector1">
            <a:avLst/>
          </a:prstGeom>
          <a:ln w="1905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164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DF87CC6-55E0-7B14-7A88-3279EA8D5B8A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8A009D45-03D0-3FE3-2119-91F35D566BAE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Les graphiques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00000000-0008-0000-0A00-0000E5B811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7704801"/>
              </p:ext>
            </p:extLst>
          </p:nvPr>
        </p:nvGraphicFramePr>
        <p:xfrm>
          <a:off x="2019850" y="1652136"/>
          <a:ext cx="8247835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610F2A7-E6DC-8D0A-A5D5-6D9DC408FCFA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13DC9292-0270-9FEC-2D4C-16ED1A0606E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16" name="Image 1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FF61B42F-CEA1-DA72-F21B-4D042D6A781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1AE7A6C3-6E05-72B8-46B0-1E5BF397F876}"/>
              </a:ext>
            </a:extLst>
          </p:cNvPr>
          <p:cNvSpPr txBox="1"/>
          <p:nvPr/>
        </p:nvSpPr>
        <p:spPr>
          <a:xfrm>
            <a:off x="442913" y="685390"/>
            <a:ext cx="247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erreurs à éviter</a:t>
            </a:r>
          </a:p>
        </p:txBody>
      </p:sp>
    </p:spTree>
    <p:extLst>
      <p:ext uri="{BB962C8B-B14F-4D97-AF65-F5344CB8AC3E}">
        <p14:creationId xmlns:p14="http://schemas.microsoft.com/office/powerpoint/2010/main" val="3893551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000000-0008-0000-0A00-0000E1B811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6359638"/>
              </p:ext>
            </p:extLst>
          </p:nvPr>
        </p:nvGraphicFramePr>
        <p:xfrm>
          <a:off x="762270" y="1330454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05A2911D-8313-4705-F304-82335FB73B6D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Les graphiques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C594D96-D045-7FD3-1891-5F29EA3BF4A4}"/>
              </a:ext>
            </a:extLst>
          </p:cNvPr>
          <p:cNvSpPr txBox="1"/>
          <p:nvPr/>
        </p:nvSpPr>
        <p:spPr>
          <a:xfrm>
            <a:off x="627158" y="827772"/>
            <a:ext cx="247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erreurs à éviter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6EC546-9B22-5B39-D142-959369DF29C5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" name="Graphique 8">
            <a:extLst>
              <a:ext uri="{FF2B5EF4-FFF2-40B4-BE49-F238E27FC236}">
                <a16:creationId xmlns:a16="http://schemas.microsoft.com/office/drawing/2014/main" id="{2D62BE1C-1E63-7E1B-7A95-44DC14FE4C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10" name="Image 9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EAC47F41-763C-A933-5BC8-1B289D47024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178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00000000-0008-0000-0A00-0000E9B811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417658"/>
              </p:ext>
            </p:extLst>
          </p:nvPr>
        </p:nvGraphicFramePr>
        <p:xfrm>
          <a:off x="1972225" y="1235122"/>
          <a:ext cx="8247550" cy="4658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itre 1">
            <a:extLst>
              <a:ext uri="{FF2B5EF4-FFF2-40B4-BE49-F238E27FC236}">
                <a16:creationId xmlns:a16="http://schemas.microsoft.com/office/drawing/2014/main" id="{10324E83-18A5-E25A-E4C0-06792046CD36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Les graphiques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E4550E1-3688-DA2F-C55E-EB07C819FD74}"/>
              </a:ext>
            </a:extLst>
          </p:cNvPr>
          <p:cNvSpPr txBox="1"/>
          <p:nvPr/>
        </p:nvSpPr>
        <p:spPr>
          <a:xfrm>
            <a:off x="558800" y="827773"/>
            <a:ext cx="247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erreurs à éviter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AE598D-082F-D354-C236-9FEB9BCCBECF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C088201F-4109-47B0-7B83-1C0A66D65D0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9" name="Image 8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74D6F7FE-D114-AF12-D215-F0B58E05A5D9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020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2">
            <a:extLst>
              <a:ext uri="{FF2B5EF4-FFF2-40B4-BE49-F238E27FC236}">
                <a16:creationId xmlns:a16="http://schemas.microsoft.com/office/drawing/2014/main" id="{00000000-0008-0000-0A00-000003000000}"/>
              </a:ext>
            </a:extLst>
          </p:cNvPr>
          <p:cNvSpPr txBox="1"/>
          <p:nvPr/>
        </p:nvSpPr>
        <p:spPr>
          <a:xfrm>
            <a:off x="4759527" y="3429000"/>
            <a:ext cx="2489199" cy="182093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b="1" dirty="0"/>
              <a:t>Diagramme en anneau 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/>
              <a:t>Il n'a pas de titre. On ne sait pas ce qui est représenté.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/>
              <a:t>Il</a:t>
            </a:r>
            <a:r>
              <a:rPr lang="fr-FR" sz="1100" baseline="0" dirty="0"/>
              <a:t> y a trop de portions représentées (22) donc cela devient illisible</a:t>
            </a:r>
          </a:p>
          <a:p>
            <a:pPr algn="just"/>
            <a:endParaRPr lang="fr-FR" sz="1100" baseline="0" dirty="0"/>
          </a:p>
          <a:p>
            <a:pPr algn="just"/>
            <a:r>
              <a:rPr lang="fr-FR" sz="1100" baseline="0" dirty="0"/>
              <a:t>Les couleurs sont trop proches</a:t>
            </a:r>
            <a:endParaRPr lang="fr-FR" sz="1100" dirty="0"/>
          </a:p>
        </p:txBody>
      </p:sp>
      <p:sp>
        <p:nvSpPr>
          <p:cNvPr id="4" name="ZoneTexte 8">
            <a:extLst>
              <a:ext uri="{FF2B5EF4-FFF2-40B4-BE49-F238E27FC236}">
                <a16:creationId xmlns:a16="http://schemas.microsoft.com/office/drawing/2014/main" id="{00000000-0008-0000-0A00-000009000000}"/>
              </a:ext>
            </a:extLst>
          </p:cNvPr>
          <p:cNvSpPr txBox="1"/>
          <p:nvPr/>
        </p:nvSpPr>
        <p:spPr>
          <a:xfrm>
            <a:off x="1167568" y="3429000"/>
            <a:ext cx="2408640" cy="2255293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b="1" dirty="0"/>
              <a:t>La courbe</a:t>
            </a:r>
          </a:p>
          <a:p>
            <a:endParaRPr lang="fr-FR" sz="1100" dirty="0"/>
          </a:p>
          <a:p>
            <a:pPr algn="just"/>
            <a:r>
              <a:rPr lang="fr-FR" sz="1100" dirty="0"/>
              <a:t>On ne sait pas ce qui est représenté verticalement</a:t>
            </a:r>
            <a:r>
              <a:rPr lang="fr-FR" sz="1100" baseline="0" dirty="0"/>
              <a:t> (nombre de points)</a:t>
            </a:r>
          </a:p>
          <a:p>
            <a:pPr algn="just"/>
            <a:endParaRPr lang="fr-FR" sz="1100" dirty="0"/>
          </a:p>
          <a:p>
            <a:pPr algn="just"/>
            <a:endParaRPr lang="fr-FR" sz="1100" dirty="0"/>
          </a:p>
          <a:p>
            <a:pPr algn="just"/>
            <a:r>
              <a:rPr lang="fr-FR" sz="1100" dirty="0"/>
              <a:t>On ne sait pas ce qui est représenté horizontalement (clubs)</a:t>
            </a:r>
          </a:p>
          <a:p>
            <a:pPr algn="just"/>
            <a:endParaRPr lang="fr-FR" sz="1100" dirty="0"/>
          </a:p>
          <a:p>
            <a:pPr algn="just"/>
            <a:r>
              <a:rPr lang="fr-FR" sz="1100" dirty="0"/>
              <a:t>On ne doit pas</a:t>
            </a:r>
            <a:r>
              <a:rPr lang="fr-FR" sz="1100" baseline="0" dirty="0"/>
              <a:t> relier les différents points il n'y a pas de valeurs entre deux points consécutifs  (les points correspondent à des villes !)</a:t>
            </a:r>
          </a:p>
        </p:txBody>
      </p:sp>
      <p:sp>
        <p:nvSpPr>
          <p:cNvPr id="5" name="ZoneTexte 13">
            <a:extLst>
              <a:ext uri="{FF2B5EF4-FFF2-40B4-BE49-F238E27FC236}">
                <a16:creationId xmlns:a16="http://schemas.microsoft.com/office/drawing/2014/main" id="{00000000-0008-0000-0A00-00000E000000}"/>
              </a:ext>
            </a:extLst>
          </p:cNvPr>
          <p:cNvSpPr txBox="1"/>
          <p:nvPr/>
        </p:nvSpPr>
        <p:spPr>
          <a:xfrm>
            <a:off x="8432045" y="3429000"/>
            <a:ext cx="2489200" cy="189362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b="1" baseline="0" dirty="0"/>
              <a:t>Les pyramides </a:t>
            </a:r>
          </a:p>
          <a:p>
            <a:endParaRPr lang="fr-FR" sz="1100" baseline="0" dirty="0"/>
          </a:p>
          <a:p>
            <a:pPr algn="just"/>
            <a:r>
              <a:rPr lang="fr-FR" sz="1100" baseline="0" dirty="0"/>
              <a:t>Le graphique n'apporte pas d'information marquante. C'est le choix des données qui pose problème ici.</a:t>
            </a:r>
          </a:p>
          <a:p>
            <a:pPr algn="just"/>
            <a:r>
              <a:rPr lang="fr-FR" sz="1100" baseline="0" dirty="0"/>
              <a:t>En effet, la répartition par genre, de pays voisins de l'union européenne est quasiment identique. Les pyramides sont donc presque identiques. 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CA34B756-E991-282E-D07B-AC32546E5F43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Les graphiques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FE715A-EF38-D0EB-492E-94BA6CDA3855}"/>
              </a:ext>
            </a:extLst>
          </p:cNvPr>
          <p:cNvSpPr txBox="1"/>
          <p:nvPr/>
        </p:nvSpPr>
        <p:spPr>
          <a:xfrm>
            <a:off x="627158" y="827772"/>
            <a:ext cx="247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erreurs à éviter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0D14FB-48DE-ADB8-47AD-31FF305C4120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B9817455-0526-3BD1-FD2E-177F1B9BFD1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11" name="Image 10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FE53F949-4073-969F-3066-CC6F74546A34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graphicFrame>
        <p:nvGraphicFramePr>
          <p:cNvPr id="12" name="Espace réservé du contenu 3">
            <a:extLst>
              <a:ext uri="{FF2B5EF4-FFF2-40B4-BE49-F238E27FC236}">
                <a16:creationId xmlns:a16="http://schemas.microsoft.com/office/drawing/2014/main" id="{14743A3A-458E-77DF-E087-AE3C0CDC62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6997716"/>
              </p:ext>
            </p:extLst>
          </p:nvPr>
        </p:nvGraphicFramePr>
        <p:xfrm>
          <a:off x="5180995" y="1362407"/>
          <a:ext cx="1646261" cy="1746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3" name="Graphique 12">
            <a:extLst>
              <a:ext uri="{FF2B5EF4-FFF2-40B4-BE49-F238E27FC236}">
                <a16:creationId xmlns:a16="http://schemas.microsoft.com/office/drawing/2014/main" id="{4817E646-4FCB-44B2-9564-70ABC99C7B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6849171"/>
              </p:ext>
            </p:extLst>
          </p:nvPr>
        </p:nvGraphicFramePr>
        <p:xfrm>
          <a:off x="1241967" y="1717578"/>
          <a:ext cx="2259842" cy="15253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4" name="Graphique 13">
            <a:extLst>
              <a:ext uri="{FF2B5EF4-FFF2-40B4-BE49-F238E27FC236}">
                <a16:creationId xmlns:a16="http://schemas.microsoft.com/office/drawing/2014/main" id="{C34A7286-E0DB-0D66-5968-524B581B32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1385307"/>
              </p:ext>
            </p:extLst>
          </p:nvPr>
        </p:nvGraphicFramePr>
        <p:xfrm>
          <a:off x="8580622" y="1664327"/>
          <a:ext cx="2192045" cy="1525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363311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1CC865C0-3181-16DC-0DB1-08C0995F737D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latin typeface="Geist SemiBold" pitchFamily="2" charset="0"/>
                <a:ea typeface="Geist SemiBold" pitchFamily="2" charset="0"/>
                <a:cs typeface="Geist SemiBold" pitchFamily="2" charset="0"/>
              </a:rPr>
              <a:t>Plan du module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15A696-418E-4B83-3C71-D8E14EA9AE34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20E44DBC-23C9-5C96-211F-94D674C7D33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7" name="Image 6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1757CA39-6750-473E-9C5C-2AE2A18F1F9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23" name="Titre 1">
            <a:extLst>
              <a:ext uri="{FF2B5EF4-FFF2-40B4-BE49-F238E27FC236}">
                <a16:creationId xmlns:a16="http://schemas.microsoft.com/office/drawing/2014/main" id="{6ABAD144-486F-6E4E-CED4-B79F1ABC3E35}"/>
              </a:ext>
            </a:extLst>
          </p:cNvPr>
          <p:cNvSpPr txBox="1">
            <a:spLocks/>
          </p:cNvSpPr>
          <p:nvPr/>
        </p:nvSpPr>
        <p:spPr>
          <a:xfrm>
            <a:off x="2160333" y="5445897"/>
            <a:ext cx="335666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0</a:t>
            </a:r>
          </a:p>
        </p:txBody>
      </p:sp>
      <p:sp>
        <p:nvSpPr>
          <p:cNvPr id="24" name="Titre 1">
            <a:extLst>
              <a:ext uri="{FF2B5EF4-FFF2-40B4-BE49-F238E27FC236}">
                <a16:creationId xmlns:a16="http://schemas.microsoft.com/office/drawing/2014/main" id="{247E7F34-9EEE-4EF3-1072-3EB9DA7F1C2F}"/>
              </a:ext>
            </a:extLst>
          </p:cNvPr>
          <p:cNvSpPr txBox="1">
            <a:spLocks/>
          </p:cNvSpPr>
          <p:nvPr/>
        </p:nvSpPr>
        <p:spPr>
          <a:xfrm>
            <a:off x="3598458" y="5685667"/>
            <a:ext cx="335666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</a:t>
            </a:r>
          </a:p>
        </p:txBody>
      </p:sp>
      <p:sp>
        <p:nvSpPr>
          <p:cNvPr id="25" name="Titre 1">
            <a:extLst>
              <a:ext uri="{FF2B5EF4-FFF2-40B4-BE49-F238E27FC236}">
                <a16:creationId xmlns:a16="http://schemas.microsoft.com/office/drawing/2014/main" id="{976D964B-9582-6F8D-B509-ADAAB3F76510}"/>
              </a:ext>
            </a:extLst>
          </p:cNvPr>
          <p:cNvSpPr txBox="1">
            <a:spLocks/>
          </p:cNvSpPr>
          <p:nvPr/>
        </p:nvSpPr>
        <p:spPr>
          <a:xfrm>
            <a:off x="2085975" y="4743764"/>
            <a:ext cx="410024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05</a:t>
            </a:r>
          </a:p>
        </p:txBody>
      </p:sp>
      <p:sp>
        <p:nvSpPr>
          <p:cNvPr id="26" name="Titre 1">
            <a:extLst>
              <a:ext uri="{FF2B5EF4-FFF2-40B4-BE49-F238E27FC236}">
                <a16:creationId xmlns:a16="http://schemas.microsoft.com/office/drawing/2014/main" id="{58031B29-FC37-3978-5EF1-C206DBEE9AA1}"/>
              </a:ext>
            </a:extLst>
          </p:cNvPr>
          <p:cNvSpPr txBox="1">
            <a:spLocks/>
          </p:cNvSpPr>
          <p:nvPr/>
        </p:nvSpPr>
        <p:spPr>
          <a:xfrm>
            <a:off x="2085975" y="3999639"/>
            <a:ext cx="410024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10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9FD1CD6F-5244-1508-A6EC-A2DE49FC25CE}"/>
              </a:ext>
            </a:extLst>
          </p:cNvPr>
          <p:cNvSpPr txBox="1">
            <a:spLocks/>
          </p:cNvSpPr>
          <p:nvPr/>
        </p:nvSpPr>
        <p:spPr>
          <a:xfrm>
            <a:off x="2085975" y="3291343"/>
            <a:ext cx="410024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15</a:t>
            </a: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0CBBC593-51CB-B4B8-0F16-9034ED4B3C68}"/>
              </a:ext>
            </a:extLst>
          </p:cNvPr>
          <p:cNvSpPr txBox="1">
            <a:spLocks/>
          </p:cNvSpPr>
          <p:nvPr/>
        </p:nvSpPr>
        <p:spPr>
          <a:xfrm>
            <a:off x="2085975" y="2557868"/>
            <a:ext cx="410024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20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B809DBD2-FAF7-864A-D964-3E55D17F7BD7}"/>
              </a:ext>
            </a:extLst>
          </p:cNvPr>
          <p:cNvSpPr txBox="1">
            <a:spLocks/>
          </p:cNvSpPr>
          <p:nvPr/>
        </p:nvSpPr>
        <p:spPr>
          <a:xfrm>
            <a:off x="2085975" y="1852431"/>
            <a:ext cx="410024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25</a:t>
            </a:r>
          </a:p>
        </p:txBody>
      </p:sp>
      <p:sp>
        <p:nvSpPr>
          <p:cNvPr id="30" name="Titre 1">
            <a:extLst>
              <a:ext uri="{FF2B5EF4-FFF2-40B4-BE49-F238E27FC236}">
                <a16:creationId xmlns:a16="http://schemas.microsoft.com/office/drawing/2014/main" id="{18570D97-1D34-9892-688E-957337E00CC3}"/>
              </a:ext>
            </a:extLst>
          </p:cNvPr>
          <p:cNvSpPr txBox="1">
            <a:spLocks/>
          </p:cNvSpPr>
          <p:nvPr/>
        </p:nvSpPr>
        <p:spPr>
          <a:xfrm>
            <a:off x="2085975" y="1100099"/>
            <a:ext cx="410024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30</a:t>
            </a:r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77FA6680-B1D7-EB67-EA0C-27D1BDD3DFC4}"/>
              </a:ext>
            </a:extLst>
          </p:cNvPr>
          <p:cNvGrpSpPr/>
          <p:nvPr/>
        </p:nvGrpSpPr>
        <p:grpSpPr>
          <a:xfrm>
            <a:off x="2496000" y="1252538"/>
            <a:ext cx="7200000" cy="4352925"/>
            <a:chOff x="2496000" y="1252538"/>
            <a:chExt cx="7200000" cy="4352925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127C6BDC-8013-690A-97F1-F42A55A53403}"/>
                </a:ext>
              </a:extLst>
            </p:cNvPr>
            <p:cNvCxnSpPr>
              <a:cxnSpLocks/>
            </p:cNvCxnSpPr>
            <p:nvPr/>
          </p:nvCxnSpPr>
          <p:spPr>
            <a:xfrm>
              <a:off x="2496000" y="1252538"/>
              <a:ext cx="0" cy="435292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62302066-8FE3-EBBF-E418-D4BD97AE3C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000" y="5595938"/>
              <a:ext cx="72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69938E8-A94E-F9E7-CF33-3DEAE6C96B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000" y="4881563"/>
              <a:ext cx="72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27A265AD-8800-14B2-FC5C-83AE3DCB4C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000" y="4155758"/>
              <a:ext cx="72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DBB8F385-E152-3E37-B36B-2BF5F6ABAC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000" y="3429953"/>
              <a:ext cx="72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98B871CB-EF17-52E1-426F-73D7CB10E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000" y="2704148"/>
              <a:ext cx="72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824FCF14-7B32-C069-D8E4-5BD2767C9D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000" y="1978343"/>
              <a:ext cx="72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9F1B90A6-FC1F-D7C4-6AC9-4EEFF447B2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000" y="1252538"/>
              <a:ext cx="7200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6B3DE466-DD4A-BE59-242E-6E11496A4DFF}"/>
                </a:ext>
              </a:extLst>
            </p:cNvPr>
            <p:cNvCxnSpPr>
              <a:cxnSpLocks/>
            </p:cNvCxnSpPr>
            <p:nvPr/>
          </p:nvCxnSpPr>
          <p:spPr>
            <a:xfrm>
              <a:off x="9696000" y="1252538"/>
              <a:ext cx="0" cy="435292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30">
              <a:extLst>
                <a:ext uri="{FF2B5EF4-FFF2-40B4-BE49-F238E27FC236}">
                  <a16:creationId xmlns:a16="http://schemas.microsoft.com/office/drawing/2014/main" id="{A50D42D4-5A7E-C375-D0AE-5D2771111329}"/>
                </a:ext>
              </a:extLst>
            </p:cNvPr>
            <p:cNvCxnSpPr>
              <a:cxnSpLocks/>
            </p:cNvCxnSpPr>
            <p:nvPr/>
          </p:nvCxnSpPr>
          <p:spPr>
            <a:xfrm>
              <a:off x="3696000" y="1252538"/>
              <a:ext cx="0" cy="435292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99F2231D-204E-59AD-9CE1-D602FA42DEDC}"/>
                </a:ext>
              </a:extLst>
            </p:cNvPr>
            <p:cNvCxnSpPr>
              <a:cxnSpLocks/>
            </p:cNvCxnSpPr>
            <p:nvPr/>
          </p:nvCxnSpPr>
          <p:spPr>
            <a:xfrm>
              <a:off x="4896000" y="1252538"/>
              <a:ext cx="0" cy="435292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9C51A9D3-323D-1CFB-CC3F-214158D0290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252538"/>
              <a:ext cx="0" cy="435292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ADF257-4662-BD8C-410B-4FC51BBF7F7E}"/>
                </a:ext>
              </a:extLst>
            </p:cNvPr>
            <p:cNvCxnSpPr>
              <a:cxnSpLocks/>
            </p:cNvCxnSpPr>
            <p:nvPr/>
          </p:nvCxnSpPr>
          <p:spPr>
            <a:xfrm>
              <a:off x="7296000" y="1252538"/>
              <a:ext cx="0" cy="435292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6783EF5A-242B-E1E3-7389-FD6A196F30B2}"/>
                </a:ext>
              </a:extLst>
            </p:cNvPr>
            <p:cNvCxnSpPr>
              <a:cxnSpLocks/>
            </p:cNvCxnSpPr>
            <p:nvPr/>
          </p:nvCxnSpPr>
          <p:spPr>
            <a:xfrm>
              <a:off x="8496000" y="1252538"/>
              <a:ext cx="0" cy="435292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re 1">
            <a:extLst>
              <a:ext uri="{FF2B5EF4-FFF2-40B4-BE49-F238E27FC236}">
                <a16:creationId xmlns:a16="http://schemas.microsoft.com/office/drawing/2014/main" id="{91683C97-725A-2156-A787-18B455597153}"/>
              </a:ext>
            </a:extLst>
          </p:cNvPr>
          <p:cNvSpPr txBox="1">
            <a:spLocks/>
          </p:cNvSpPr>
          <p:nvPr/>
        </p:nvSpPr>
        <p:spPr>
          <a:xfrm>
            <a:off x="4728167" y="5685667"/>
            <a:ext cx="335666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2</a:t>
            </a:r>
          </a:p>
        </p:txBody>
      </p:sp>
      <p:sp>
        <p:nvSpPr>
          <p:cNvPr id="38" name="Titre 1">
            <a:extLst>
              <a:ext uri="{FF2B5EF4-FFF2-40B4-BE49-F238E27FC236}">
                <a16:creationId xmlns:a16="http://schemas.microsoft.com/office/drawing/2014/main" id="{CD454C32-DFB6-4551-BCC7-398EE7EE51F5}"/>
              </a:ext>
            </a:extLst>
          </p:cNvPr>
          <p:cNvSpPr txBox="1">
            <a:spLocks/>
          </p:cNvSpPr>
          <p:nvPr/>
        </p:nvSpPr>
        <p:spPr>
          <a:xfrm>
            <a:off x="5928167" y="5685667"/>
            <a:ext cx="335666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3</a:t>
            </a:r>
          </a:p>
        </p:txBody>
      </p:sp>
      <p:sp>
        <p:nvSpPr>
          <p:cNvPr id="39" name="Titre 1">
            <a:extLst>
              <a:ext uri="{FF2B5EF4-FFF2-40B4-BE49-F238E27FC236}">
                <a16:creationId xmlns:a16="http://schemas.microsoft.com/office/drawing/2014/main" id="{CC7095E9-5378-AB87-68F6-9E2CCC7E9CCE}"/>
              </a:ext>
            </a:extLst>
          </p:cNvPr>
          <p:cNvSpPr txBox="1">
            <a:spLocks/>
          </p:cNvSpPr>
          <p:nvPr/>
        </p:nvSpPr>
        <p:spPr>
          <a:xfrm>
            <a:off x="7128167" y="5685667"/>
            <a:ext cx="335666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4</a:t>
            </a:r>
          </a:p>
        </p:txBody>
      </p:sp>
      <p:sp>
        <p:nvSpPr>
          <p:cNvPr id="40" name="Titre 1">
            <a:extLst>
              <a:ext uri="{FF2B5EF4-FFF2-40B4-BE49-F238E27FC236}">
                <a16:creationId xmlns:a16="http://schemas.microsoft.com/office/drawing/2014/main" id="{8DB9DED3-3EB5-EE70-E690-2A0462E40891}"/>
              </a:ext>
            </a:extLst>
          </p:cNvPr>
          <p:cNvSpPr txBox="1">
            <a:spLocks/>
          </p:cNvSpPr>
          <p:nvPr/>
        </p:nvSpPr>
        <p:spPr>
          <a:xfrm>
            <a:off x="8328167" y="5685667"/>
            <a:ext cx="335666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5</a:t>
            </a:r>
          </a:p>
        </p:txBody>
      </p:sp>
      <p:sp>
        <p:nvSpPr>
          <p:cNvPr id="41" name="Titre 1">
            <a:extLst>
              <a:ext uri="{FF2B5EF4-FFF2-40B4-BE49-F238E27FC236}">
                <a16:creationId xmlns:a16="http://schemas.microsoft.com/office/drawing/2014/main" id="{CE8520A5-478A-09D4-D87C-2975976BC1D1}"/>
              </a:ext>
            </a:extLst>
          </p:cNvPr>
          <p:cNvSpPr txBox="1">
            <a:spLocks/>
          </p:cNvSpPr>
          <p:nvPr/>
        </p:nvSpPr>
        <p:spPr>
          <a:xfrm>
            <a:off x="9528167" y="5685667"/>
            <a:ext cx="335666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6</a:t>
            </a:r>
          </a:p>
        </p:txBody>
      </p:sp>
      <p:sp>
        <p:nvSpPr>
          <p:cNvPr id="42" name="Titre 1">
            <a:extLst>
              <a:ext uri="{FF2B5EF4-FFF2-40B4-BE49-F238E27FC236}">
                <a16:creationId xmlns:a16="http://schemas.microsoft.com/office/drawing/2014/main" id="{CED84BAF-6FB8-BD68-F458-E8AC12F3BBE8}"/>
              </a:ext>
            </a:extLst>
          </p:cNvPr>
          <p:cNvSpPr txBox="1">
            <a:spLocks/>
          </p:cNvSpPr>
          <p:nvPr/>
        </p:nvSpPr>
        <p:spPr>
          <a:xfrm>
            <a:off x="2398458" y="5685667"/>
            <a:ext cx="335666" cy="3000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20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0</a:t>
            </a: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956238C3-225C-93FC-DAF6-2DA43869A93D}"/>
              </a:ext>
            </a:extLst>
          </p:cNvPr>
          <p:cNvSpPr/>
          <p:nvPr/>
        </p:nvSpPr>
        <p:spPr>
          <a:xfrm>
            <a:off x="4836559" y="3982200"/>
            <a:ext cx="118881" cy="118881"/>
          </a:xfrm>
          <a:prstGeom prst="ellipse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Titre 1">
            <a:extLst>
              <a:ext uri="{FF2B5EF4-FFF2-40B4-BE49-F238E27FC236}">
                <a16:creationId xmlns:a16="http://schemas.microsoft.com/office/drawing/2014/main" id="{EFD7455B-E584-3AA5-88A1-B5A830FB3E16}"/>
              </a:ext>
            </a:extLst>
          </p:cNvPr>
          <p:cNvSpPr txBox="1">
            <a:spLocks/>
          </p:cNvSpPr>
          <p:nvPr/>
        </p:nvSpPr>
        <p:spPr>
          <a:xfrm>
            <a:off x="3636559" y="3768805"/>
            <a:ext cx="1331302" cy="398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11/02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Formules simples et multicritères</a:t>
            </a: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7A655CA2-AA8E-E93D-39CF-FA7F223CDF71}"/>
              </a:ext>
            </a:extLst>
          </p:cNvPr>
          <p:cNvSpPr/>
          <p:nvPr/>
        </p:nvSpPr>
        <p:spPr>
          <a:xfrm>
            <a:off x="6036559" y="4951374"/>
            <a:ext cx="118881" cy="118881"/>
          </a:xfrm>
          <a:prstGeom prst="ellipse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Titre 1">
            <a:extLst>
              <a:ext uri="{FF2B5EF4-FFF2-40B4-BE49-F238E27FC236}">
                <a16:creationId xmlns:a16="http://schemas.microsoft.com/office/drawing/2014/main" id="{38CA3559-6A53-6155-8A65-59AF36C509CF}"/>
              </a:ext>
            </a:extLst>
          </p:cNvPr>
          <p:cNvSpPr txBox="1">
            <a:spLocks/>
          </p:cNvSpPr>
          <p:nvPr/>
        </p:nvSpPr>
        <p:spPr>
          <a:xfrm>
            <a:off x="5063832" y="4554142"/>
            <a:ext cx="966517" cy="5532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03/03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Recherches, dates et conditions</a:t>
            </a: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D7E670DF-8227-BF31-D066-CFCC5B7ED09B}"/>
              </a:ext>
            </a:extLst>
          </p:cNvPr>
          <p:cNvSpPr/>
          <p:nvPr/>
        </p:nvSpPr>
        <p:spPr>
          <a:xfrm>
            <a:off x="6036559" y="2922655"/>
            <a:ext cx="118881" cy="118881"/>
          </a:xfrm>
          <a:prstGeom prst="ellipse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Titre 1">
            <a:extLst>
              <a:ext uri="{FF2B5EF4-FFF2-40B4-BE49-F238E27FC236}">
                <a16:creationId xmlns:a16="http://schemas.microsoft.com/office/drawing/2014/main" id="{2DE3526B-33EA-4918-CB50-D78CA075A73E}"/>
              </a:ext>
            </a:extLst>
          </p:cNvPr>
          <p:cNvSpPr txBox="1">
            <a:spLocks/>
          </p:cNvSpPr>
          <p:nvPr/>
        </p:nvSpPr>
        <p:spPr>
          <a:xfrm>
            <a:off x="5159203" y="2709854"/>
            <a:ext cx="966517" cy="38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11/03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Graphiques</a:t>
            </a: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FD8573D8-CC1C-6FBC-C325-EE99582217C9}"/>
              </a:ext>
            </a:extLst>
          </p:cNvPr>
          <p:cNvSpPr/>
          <p:nvPr/>
        </p:nvSpPr>
        <p:spPr>
          <a:xfrm>
            <a:off x="6036559" y="1921756"/>
            <a:ext cx="118881" cy="118881"/>
          </a:xfrm>
          <a:prstGeom prst="ellipse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itre 1">
            <a:extLst>
              <a:ext uri="{FF2B5EF4-FFF2-40B4-BE49-F238E27FC236}">
                <a16:creationId xmlns:a16="http://schemas.microsoft.com/office/drawing/2014/main" id="{D1792B93-8170-9EA3-6722-618D9ABC90A9}"/>
              </a:ext>
            </a:extLst>
          </p:cNvPr>
          <p:cNvSpPr txBox="1">
            <a:spLocks/>
          </p:cNvSpPr>
          <p:nvPr/>
        </p:nvSpPr>
        <p:spPr>
          <a:xfrm>
            <a:off x="5159203" y="1795083"/>
            <a:ext cx="966517" cy="38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25/03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TCD / GCD</a:t>
            </a: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E2D4E25-25BD-852B-5A9A-28379CBDEB62}"/>
              </a:ext>
            </a:extLst>
          </p:cNvPr>
          <p:cNvSpPr/>
          <p:nvPr/>
        </p:nvSpPr>
        <p:spPr>
          <a:xfrm>
            <a:off x="7246083" y="2922655"/>
            <a:ext cx="118881" cy="11888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08F3B7FE-2928-70C3-5CE1-D2CE534CCE93}"/>
              </a:ext>
            </a:extLst>
          </p:cNvPr>
          <p:cNvSpPr txBox="1">
            <a:spLocks/>
          </p:cNvSpPr>
          <p:nvPr/>
        </p:nvSpPr>
        <p:spPr>
          <a:xfrm>
            <a:off x="6784816" y="2709854"/>
            <a:ext cx="580148" cy="38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18/04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Git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B0DAB50E-C321-D489-290C-598417527599}"/>
              </a:ext>
            </a:extLst>
          </p:cNvPr>
          <p:cNvSpPr/>
          <p:nvPr/>
        </p:nvSpPr>
        <p:spPr>
          <a:xfrm>
            <a:off x="8436561" y="3675403"/>
            <a:ext cx="118881" cy="11888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Titre 1">
            <a:extLst>
              <a:ext uri="{FF2B5EF4-FFF2-40B4-BE49-F238E27FC236}">
                <a16:creationId xmlns:a16="http://schemas.microsoft.com/office/drawing/2014/main" id="{20A1480D-96AD-779C-1375-B941F7E94D3B}"/>
              </a:ext>
            </a:extLst>
          </p:cNvPr>
          <p:cNvSpPr txBox="1">
            <a:spLocks/>
          </p:cNvSpPr>
          <p:nvPr/>
        </p:nvSpPr>
        <p:spPr>
          <a:xfrm>
            <a:off x="7971817" y="3469616"/>
            <a:ext cx="580148" cy="38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13/05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Python avec Excel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2D0C245C-315E-77BE-B9AF-A744ECB55AA6}"/>
              </a:ext>
            </a:extLst>
          </p:cNvPr>
          <p:cNvSpPr/>
          <p:nvPr/>
        </p:nvSpPr>
        <p:spPr>
          <a:xfrm>
            <a:off x="8436561" y="2771577"/>
            <a:ext cx="118881" cy="118881"/>
          </a:xfrm>
          <a:prstGeom prst="ellipse">
            <a:avLst/>
          </a:prstGeom>
          <a:solidFill>
            <a:srgbClr val="9BB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Titre 1">
            <a:extLst>
              <a:ext uri="{FF2B5EF4-FFF2-40B4-BE49-F238E27FC236}">
                <a16:creationId xmlns:a16="http://schemas.microsoft.com/office/drawing/2014/main" id="{787358D4-56EB-DE96-9099-E5391DD6DA28}"/>
              </a:ext>
            </a:extLst>
          </p:cNvPr>
          <p:cNvSpPr txBox="1">
            <a:spLocks/>
          </p:cNvSpPr>
          <p:nvPr/>
        </p:nvSpPr>
        <p:spPr>
          <a:xfrm>
            <a:off x="7600953" y="2403110"/>
            <a:ext cx="951012" cy="547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19/05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Cas d’usage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9F560F38-1CC7-2C71-5149-88DACB51297E}"/>
              </a:ext>
            </a:extLst>
          </p:cNvPr>
          <p:cNvSpPr/>
          <p:nvPr/>
        </p:nvSpPr>
        <p:spPr>
          <a:xfrm>
            <a:off x="8436561" y="1558849"/>
            <a:ext cx="118881" cy="118881"/>
          </a:xfrm>
          <a:prstGeom prst="ellipse">
            <a:avLst/>
          </a:prstGeom>
          <a:solidFill>
            <a:srgbClr val="9BB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Titre 1">
            <a:extLst>
              <a:ext uri="{FF2B5EF4-FFF2-40B4-BE49-F238E27FC236}">
                <a16:creationId xmlns:a16="http://schemas.microsoft.com/office/drawing/2014/main" id="{79523AB1-E800-1034-5C5C-14D3C9927839}"/>
              </a:ext>
            </a:extLst>
          </p:cNvPr>
          <p:cNvSpPr txBox="1">
            <a:spLocks/>
          </p:cNvSpPr>
          <p:nvPr/>
        </p:nvSpPr>
        <p:spPr>
          <a:xfrm>
            <a:off x="7515269" y="1190382"/>
            <a:ext cx="951012" cy="5477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27/05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Cas d’usage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02BE3DA-9329-6BC6-B705-196A57675935}"/>
              </a:ext>
            </a:extLst>
          </p:cNvPr>
          <p:cNvSpPr/>
          <p:nvPr/>
        </p:nvSpPr>
        <p:spPr>
          <a:xfrm>
            <a:off x="9636559" y="5133730"/>
            <a:ext cx="118881" cy="118881"/>
          </a:xfrm>
          <a:prstGeom prst="ellipse">
            <a:avLst/>
          </a:prstGeom>
          <a:solidFill>
            <a:srgbClr val="9BB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Titre 1">
            <a:extLst>
              <a:ext uri="{FF2B5EF4-FFF2-40B4-BE49-F238E27FC236}">
                <a16:creationId xmlns:a16="http://schemas.microsoft.com/office/drawing/2014/main" id="{DF44FCF0-1A9E-AE5F-5635-CE8BBCD54D1D}"/>
              </a:ext>
            </a:extLst>
          </p:cNvPr>
          <p:cNvSpPr txBox="1">
            <a:spLocks/>
          </p:cNvSpPr>
          <p:nvPr/>
        </p:nvSpPr>
        <p:spPr>
          <a:xfrm>
            <a:off x="8705890" y="4927943"/>
            <a:ext cx="960389" cy="38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03/06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Projet</a:t>
            </a: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7C31965F-2C88-3461-5CCE-AF2B22A57476}"/>
              </a:ext>
            </a:extLst>
          </p:cNvPr>
          <p:cNvSpPr/>
          <p:nvPr/>
        </p:nvSpPr>
        <p:spPr>
          <a:xfrm>
            <a:off x="9636559" y="4093705"/>
            <a:ext cx="118881" cy="118881"/>
          </a:xfrm>
          <a:prstGeom prst="ellipse">
            <a:avLst/>
          </a:prstGeom>
          <a:solidFill>
            <a:srgbClr val="9BB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Titre 1">
            <a:extLst>
              <a:ext uri="{FF2B5EF4-FFF2-40B4-BE49-F238E27FC236}">
                <a16:creationId xmlns:a16="http://schemas.microsoft.com/office/drawing/2014/main" id="{8C9BECED-599C-0019-3BB7-C902D7C08C18}"/>
              </a:ext>
            </a:extLst>
          </p:cNvPr>
          <p:cNvSpPr txBox="1">
            <a:spLocks/>
          </p:cNvSpPr>
          <p:nvPr/>
        </p:nvSpPr>
        <p:spPr>
          <a:xfrm>
            <a:off x="8705890" y="3887918"/>
            <a:ext cx="960389" cy="38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10/06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Projet</a:t>
            </a: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C2404C57-D41C-79A5-ACF8-ECD7149899BE}"/>
              </a:ext>
            </a:extLst>
          </p:cNvPr>
          <p:cNvSpPr/>
          <p:nvPr/>
        </p:nvSpPr>
        <p:spPr>
          <a:xfrm>
            <a:off x="9636559" y="2998842"/>
            <a:ext cx="118881" cy="118881"/>
          </a:xfrm>
          <a:prstGeom prst="ellipse">
            <a:avLst/>
          </a:prstGeom>
          <a:solidFill>
            <a:srgbClr val="9BB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Titre 1">
            <a:extLst>
              <a:ext uri="{FF2B5EF4-FFF2-40B4-BE49-F238E27FC236}">
                <a16:creationId xmlns:a16="http://schemas.microsoft.com/office/drawing/2014/main" id="{A85EB892-E469-FE4F-DA45-6E045763ACB4}"/>
              </a:ext>
            </a:extLst>
          </p:cNvPr>
          <p:cNvSpPr txBox="1">
            <a:spLocks/>
          </p:cNvSpPr>
          <p:nvPr/>
        </p:nvSpPr>
        <p:spPr>
          <a:xfrm>
            <a:off x="8705890" y="2793055"/>
            <a:ext cx="960389" cy="38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17/06</a:t>
            </a:r>
          </a:p>
          <a:p>
            <a:pPr algn="l"/>
            <a:r>
              <a:rPr lang="fr-FR" sz="1050" dirty="0">
                <a:solidFill>
                  <a:schemeClr val="bg2">
                    <a:lumMod val="10000"/>
                  </a:schemeClr>
                </a:solidFill>
                <a:latin typeface="Geist" pitchFamily="2" charset="0"/>
                <a:ea typeface="Geist" pitchFamily="2" charset="0"/>
                <a:cs typeface="Geist" pitchFamily="2" charset="0"/>
              </a:rPr>
              <a:t>Soutenance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EC1B6E0-2E69-746B-3348-3BC149DEE2DE}"/>
              </a:ext>
            </a:extLst>
          </p:cNvPr>
          <p:cNvSpPr txBox="1"/>
          <p:nvPr/>
        </p:nvSpPr>
        <p:spPr>
          <a:xfrm>
            <a:off x="5763644" y="5936956"/>
            <a:ext cx="1720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Mois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12902B-1740-52AD-E9A0-1AB7070D2B9A}"/>
              </a:ext>
            </a:extLst>
          </p:cNvPr>
          <p:cNvSpPr txBox="1"/>
          <p:nvPr/>
        </p:nvSpPr>
        <p:spPr>
          <a:xfrm rot="16200000">
            <a:off x="1657033" y="3248601"/>
            <a:ext cx="609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Jour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954C7B65-62DC-1925-658D-AED55F082D77}"/>
              </a:ext>
            </a:extLst>
          </p:cNvPr>
          <p:cNvSpPr/>
          <p:nvPr/>
        </p:nvSpPr>
        <p:spPr>
          <a:xfrm>
            <a:off x="10271337" y="1772178"/>
            <a:ext cx="118881" cy="118881"/>
          </a:xfrm>
          <a:prstGeom prst="ellipse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0CBABC7-FFD3-2382-DBCF-5E9AF06A1E8F}"/>
              </a:ext>
            </a:extLst>
          </p:cNvPr>
          <p:cNvSpPr/>
          <p:nvPr/>
        </p:nvSpPr>
        <p:spPr>
          <a:xfrm>
            <a:off x="10271337" y="2153821"/>
            <a:ext cx="118881" cy="118881"/>
          </a:xfrm>
          <a:prstGeom prst="ellipse">
            <a:avLst/>
          </a:prstGeom>
          <a:solidFill>
            <a:srgbClr val="9BBA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645DE732-4355-EC91-BC8C-8F13CBA44C4B}"/>
              </a:ext>
            </a:extLst>
          </p:cNvPr>
          <p:cNvSpPr/>
          <p:nvPr/>
        </p:nvSpPr>
        <p:spPr>
          <a:xfrm>
            <a:off x="10271931" y="2535465"/>
            <a:ext cx="118881" cy="118881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8A15BD5-2197-0B99-7C81-B8F884B11C4C}"/>
              </a:ext>
            </a:extLst>
          </p:cNvPr>
          <p:cNvSpPr txBox="1"/>
          <p:nvPr/>
        </p:nvSpPr>
        <p:spPr>
          <a:xfrm>
            <a:off x="10390218" y="1677730"/>
            <a:ext cx="112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Excel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C7A77C2-A432-CAB6-2325-DAA97CAF381F}"/>
              </a:ext>
            </a:extLst>
          </p:cNvPr>
          <p:cNvSpPr txBox="1"/>
          <p:nvPr/>
        </p:nvSpPr>
        <p:spPr>
          <a:xfrm>
            <a:off x="10390218" y="2059373"/>
            <a:ext cx="112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Python</a:t>
            </a:r>
            <a:endParaRPr lang="fr-FR" dirty="0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40D8C18A-FDFA-9589-2ADB-25739758A087}"/>
              </a:ext>
            </a:extLst>
          </p:cNvPr>
          <p:cNvSpPr txBox="1"/>
          <p:nvPr/>
        </p:nvSpPr>
        <p:spPr>
          <a:xfrm>
            <a:off x="10390218" y="2441017"/>
            <a:ext cx="1124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Git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03129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C72B3CF-C8A6-5B99-32C9-8F06F36C46E7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238C46C-7BA2-5668-90C7-9480A9AB0F2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56941800-2E68-DDF7-7140-BAEEFBDCB124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4C8B8FE8-9943-F882-EC77-CF43455B7E14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Les graphiques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227ED9A-322A-4970-70C0-C244162DABFD}"/>
              </a:ext>
            </a:extLst>
          </p:cNvPr>
          <p:cNvSpPr txBox="1"/>
          <p:nvPr/>
        </p:nvSpPr>
        <p:spPr>
          <a:xfrm>
            <a:off x="627158" y="827772"/>
            <a:ext cx="24708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La méthode efficace</a:t>
            </a:r>
          </a:p>
        </p:txBody>
      </p:sp>
      <p:sp>
        <p:nvSpPr>
          <p:cNvPr id="16" name="ZoneTexte 8">
            <a:extLst>
              <a:ext uri="{FF2B5EF4-FFF2-40B4-BE49-F238E27FC236}">
                <a16:creationId xmlns:a16="http://schemas.microsoft.com/office/drawing/2014/main" id="{506708B1-89AC-FBE6-9FB9-D4312E940D9B}"/>
              </a:ext>
            </a:extLst>
          </p:cNvPr>
          <p:cNvSpPr txBox="1"/>
          <p:nvPr/>
        </p:nvSpPr>
        <p:spPr>
          <a:xfrm>
            <a:off x="707057" y="1197103"/>
            <a:ext cx="3607491" cy="21416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1. Comprendre la demande</a:t>
            </a:r>
          </a:p>
          <a:p>
            <a:endParaRPr lang="fr-FR" sz="1400" dirty="0"/>
          </a:p>
          <a:p>
            <a:pPr algn="just"/>
            <a:r>
              <a:rPr lang="fr-FR" sz="1400" b="1" i="1" dirty="0"/>
              <a:t>Que veut-on analyser ? </a:t>
            </a:r>
          </a:p>
          <a:p>
            <a:pPr algn="just"/>
            <a:r>
              <a:rPr lang="fr-FR" sz="1400" dirty="0"/>
              <a:t>Identifier la question à laquelle le graphique doit répondre </a:t>
            </a:r>
          </a:p>
          <a:p>
            <a:pPr algn="just"/>
            <a:endParaRPr lang="fr-FR" sz="1400" dirty="0"/>
          </a:p>
          <a:p>
            <a:pPr algn="just"/>
            <a:r>
              <a:rPr lang="fr-FR" sz="1400" b="1" i="1" dirty="0"/>
              <a:t>Quelle relation cherche-t-on à montrer ? </a:t>
            </a:r>
          </a:p>
          <a:p>
            <a:pPr algn="just"/>
            <a:r>
              <a:rPr lang="fr-FR" sz="1400" dirty="0"/>
              <a:t>Comparaison, évolution dans le temps, répartition, corrélation … </a:t>
            </a:r>
          </a:p>
        </p:txBody>
      </p:sp>
      <p:sp>
        <p:nvSpPr>
          <p:cNvPr id="17" name="ZoneTexte 8">
            <a:extLst>
              <a:ext uri="{FF2B5EF4-FFF2-40B4-BE49-F238E27FC236}">
                <a16:creationId xmlns:a16="http://schemas.microsoft.com/office/drawing/2014/main" id="{1F450C7C-9E2E-F680-51C9-1A6AFDEE7C14}"/>
              </a:ext>
            </a:extLst>
          </p:cNvPr>
          <p:cNvSpPr txBox="1"/>
          <p:nvPr/>
        </p:nvSpPr>
        <p:spPr>
          <a:xfrm>
            <a:off x="707057" y="3911400"/>
            <a:ext cx="3607491" cy="21416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2. Sélectionner les bonnes données</a:t>
            </a:r>
          </a:p>
          <a:p>
            <a:endParaRPr lang="fr-FR" sz="1400" dirty="0"/>
          </a:p>
          <a:p>
            <a:pPr algn="just"/>
            <a:r>
              <a:rPr lang="fr-FR" sz="1400" b="1" i="1" dirty="0"/>
              <a:t>Identifier les données pertinentes</a:t>
            </a:r>
          </a:p>
          <a:p>
            <a:pPr algn="just"/>
            <a:endParaRPr lang="fr-FR" sz="1400" b="1" dirty="0"/>
          </a:p>
          <a:p>
            <a:pPr algn="just"/>
            <a:r>
              <a:rPr lang="fr-FR" sz="1400" b="1" i="1" dirty="0"/>
              <a:t>Vérifier la qualité des données </a:t>
            </a:r>
            <a:r>
              <a:rPr lang="fr-FR" sz="1400" dirty="0"/>
              <a:t>(cohérence, valeurs manquantes, erreurs, formats, types …)</a:t>
            </a:r>
          </a:p>
          <a:p>
            <a:pPr algn="just"/>
            <a:endParaRPr lang="fr-FR" sz="1400" b="1" dirty="0"/>
          </a:p>
          <a:p>
            <a:pPr algn="just"/>
            <a:r>
              <a:rPr lang="fr-FR" sz="1400" b="1" i="1" dirty="0"/>
              <a:t>Trier et filtrer si nécessaire</a:t>
            </a:r>
          </a:p>
        </p:txBody>
      </p:sp>
      <p:sp>
        <p:nvSpPr>
          <p:cNvPr id="18" name="ZoneTexte 8">
            <a:extLst>
              <a:ext uri="{FF2B5EF4-FFF2-40B4-BE49-F238E27FC236}">
                <a16:creationId xmlns:a16="http://schemas.microsoft.com/office/drawing/2014/main" id="{1533804D-ABDF-89B4-987C-553032E27183}"/>
              </a:ext>
            </a:extLst>
          </p:cNvPr>
          <p:cNvSpPr txBox="1"/>
          <p:nvPr/>
        </p:nvSpPr>
        <p:spPr>
          <a:xfrm>
            <a:off x="8153435" y="1197104"/>
            <a:ext cx="3607491" cy="21416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4. Sur Excel</a:t>
            </a:r>
          </a:p>
          <a:p>
            <a:endParaRPr lang="fr-FR" sz="1400" dirty="0"/>
          </a:p>
          <a:p>
            <a:pPr algn="just"/>
            <a:r>
              <a:rPr lang="fr-FR" sz="1400" b="1" i="1" dirty="0"/>
              <a:t>Sélectionner vos données et insérer le graphique </a:t>
            </a:r>
          </a:p>
          <a:p>
            <a:pPr algn="just"/>
            <a:endParaRPr lang="fr-FR" sz="1400" dirty="0"/>
          </a:p>
          <a:p>
            <a:pPr algn="just"/>
            <a:r>
              <a:rPr lang="fr-FR" sz="1400" b="1" i="1" dirty="0"/>
              <a:t>Ajuster les axes, les couleurs et les légendes</a:t>
            </a:r>
          </a:p>
          <a:p>
            <a:pPr algn="just"/>
            <a:endParaRPr lang="fr-FR" sz="1400" b="1" i="1" dirty="0"/>
          </a:p>
          <a:p>
            <a:pPr algn="just"/>
            <a:r>
              <a:rPr lang="fr-FR" sz="1400" b="1" i="1" dirty="0"/>
              <a:t>Ajouter des étiquettes si nécessaires</a:t>
            </a:r>
          </a:p>
        </p:txBody>
      </p:sp>
      <p:sp>
        <p:nvSpPr>
          <p:cNvPr id="19" name="ZoneTexte 8">
            <a:extLst>
              <a:ext uri="{FF2B5EF4-FFF2-40B4-BE49-F238E27FC236}">
                <a16:creationId xmlns:a16="http://schemas.microsoft.com/office/drawing/2014/main" id="{03490393-7ADE-3C03-C4D9-3738CCDE7A54}"/>
              </a:ext>
            </a:extLst>
          </p:cNvPr>
          <p:cNvSpPr txBox="1"/>
          <p:nvPr/>
        </p:nvSpPr>
        <p:spPr>
          <a:xfrm>
            <a:off x="8141597" y="3911400"/>
            <a:ext cx="3607491" cy="214164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5. Améliorer la lisibilité</a:t>
            </a:r>
          </a:p>
          <a:p>
            <a:endParaRPr lang="fr-FR" sz="1400" dirty="0"/>
          </a:p>
          <a:p>
            <a:pPr algn="just"/>
            <a:r>
              <a:rPr lang="fr-FR" sz="1400" b="1" i="1" dirty="0"/>
              <a:t>Supprimer les éléments inutiles </a:t>
            </a:r>
          </a:p>
          <a:p>
            <a:pPr algn="just"/>
            <a:r>
              <a:rPr lang="fr-FR" sz="1400" dirty="0"/>
              <a:t>Lignes de fond trop marquées, effets 3D …</a:t>
            </a:r>
          </a:p>
          <a:p>
            <a:pPr algn="just"/>
            <a:endParaRPr lang="fr-FR" sz="1400" dirty="0"/>
          </a:p>
          <a:p>
            <a:pPr algn="just"/>
            <a:r>
              <a:rPr lang="fr-FR" sz="1400" b="1" i="1" dirty="0"/>
              <a:t>Utiliser des couleurs contrastées et lisibles </a:t>
            </a:r>
          </a:p>
          <a:p>
            <a:pPr algn="just"/>
            <a:r>
              <a:rPr lang="fr-FR" sz="1400" dirty="0"/>
              <a:t>Ne faites pas des arcs-en-ciel</a:t>
            </a:r>
          </a:p>
          <a:p>
            <a:pPr algn="just"/>
            <a:r>
              <a:rPr lang="fr-FR" sz="1400" dirty="0"/>
              <a:t>Ajouter un titre clair et des annotations (guide de lecture)</a:t>
            </a:r>
          </a:p>
        </p:txBody>
      </p:sp>
      <p:sp>
        <p:nvSpPr>
          <p:cNvPr id="20" name="ZoneTexte 8">
            <a:extLst>
              <a:ext uri="{FF2B5EF4-FFF2-40B4-BE49-F238E27FC236}">
                <a16:creationId xmlns:a16="http://schemas.microsoft.com/office/drawing/2014/main" id="{0B18B595-0E1C-E4DF-C57A-8CB89880E493}"/>
              </a:ext>
            </a:extLst>
          </p:cNvPr>
          <p:cNvSpPr txBox="1"/>
          <p:nvPr/>
        </p:nvSpPr>
        <p:spPr>
          <a:xfrm>
            <a:off x="4418408" y="2561920"/>
            <a:ext cx="3607491" cy="2503408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400" b="1" dirty="0"/>
              <a:t>3. Choisir le bon type de graphique</a:t>
            </a:r>
          </a:p>
          <a:p>
            <a:endParaRPr lang="fr-FR" sz="1400" dirty="0"/>
          </a:p>
          <a:p>
            <a:pPr algn="just">
              <a:lnSpc>
                <a:spcPct val="150000"/>
              </a:lnSpc>
            </a:pPr>
            <a:r>
              <a:rPr lang="fr-FR" sz="1400" b="1" i="1" dirty="0"/>
              <a:t>Courbes : </a:t>
            </a:r>
            <a:r>
              <a:rPr lang="fr-FR" sz="1400" dirty="0"/>
              <a:t>évolution </a:t>
            </a:r>
            <a:endParaRPr lang="fr-FR" sz="1400" b="1" i="1" dirty="0"/>
          </a:p>
          <a:p>
            <a:pPr algn="just">
              <a:lnSpc>
                <a:spcPct val="150000"/>
              </a:lnSpc>
            </a:pPr>
            <a:r>
              <a:rPr lang="fr-FR" sz="1400" b="1" i="1" dirty="0"/>
              <a:t>Histogrammes : </a:t>
            </a:r>
            <a:r>
              <a:rPr lang="fr-FR" sz="1400" dirty="0"/>
              <a:t>comparaison</a:t>
            </a:r>
            <a:endParaRPr lang="fr-FR" sz="1400" b="1" i="1" dirty="0"/>
          </a:p>
          <a:p>
            <a:pPr algn="just">
              <a:lnSpc>
                <a:spcPct val="150000"/>
              </a:lnSpc>
            </a:pPr>
            <a:r>
              <a:rPr lang="fr-FR" sz="1400" b="1" i="1" dirty="0"/>
              <a:t>Secteurs :</a:t>
            </a:r>
            <a:r>
              <a:rPr lang="fr-FR" sz="1400" dirty="0"/>
              <a:t> répartition</a:t>
            </a:r>
            <a:endParaRPr lang="fr-FR" sz="1400" b="1" i="1" dirty="0"/>
          </a:p>
          <a:p>
            <a:pPr algn="just">
              <a:lnSpc>
                <a:spcPct val="150000"/>
              </a:lnSpc>
            </a:pPr>
            <a:r>
              <a:rPr lang="fr-FR" sz="1400" b="1" i="1" dirty="0"/>
              <a:t>Nuage de points : </a:t>
            </a:r>
            <a:r>
              <a:rPr lang="fr-FR" sz="1400" dirty="0"/>
              <a:t>corrélations</a:t>
            </a:r>
          </a:p>
          <a:p>
            <a:pPr algn="just">
              <a:lnSpc>
                <a:spcPct val="150000"/>
              </a:lnSpc>
            </a:pPr>
            <a:r>
              <a:rPr lang="fr-FR" sz="1400" b="1" i="1" dirty="0"/>
              <a:t>Graphiques combinés : </a:t>
            </a:r>
            <a:r>
              <a:rPr lang="fr-FR" sz="1400" dirty="0"/>
              <a:t>comparer des séries </a:t>
            </a:r>
          </a:p>
        </p:txBody>
      </p:sp>
    </p:spTree>
    <p:extLst>
      <p:ext uri="{BB962C8B-B14F-4D97-AF65-F5344CB8AC3E}">
        <p14:creationId xmlns:p14="http://schemas.microsoft.com/office/powerpoint/2010/main" val="22043949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ED1F8D-D934-9523-CF03-7AFECB080478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A6069EE-212E-5C94-520D-A2E6D5C3C0F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39BD8DFD-83B9-195A-D713-8CA7371F186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96A539B1-595E-A5DD-310D-ED1EA0300231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Les graphiques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2BAD052-5BD8-4E21-10F1-BB4B43D2B027}"/>
              </a:ext>
            </a:extLst>
          </p:cNvPr>
          <p:cNvSpPr txBox="1"/>
          <p:nvPr/>
        </p:nvSpPr>
        <p:spPr>
          <a:xfrm>
            <a:off x="627158" y="827772"/>
            <a:ext cx="3881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étapes pour créer un graphique</a:t>
            </a:r>
          </a:p>
        </p:txBody>
      </p:sp>
      <p:pic>
        <p:nvPicPr>
          <p:cNvPr id="2" name="Média en ligne 1" title="[Excel] Premier graphique">
            <a:hlinkClick r:id="" action="ppaction://media"/>
            <a:extLst>
              <a:ext uri="{FF2B5EF4-FFF2-40B4-BE49-F238E27FC236}">
                <a16:creationId xmlns:a16="http://schemas.microsoft.com/office/drawing/2014/main" id="{A3F5C6FB-A6E1-6352-754D-58322EAD47B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029216" y="1332118"/>
            <a:ext cx="7949821" cy="448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70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6CDAECC-1558-B8DB-D6EA-FB06DB1E03A1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539B3224-FCBE-B55F-4840-6416A05BBF6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100000"/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D7F427D6-0367-999F-2986-868136D79A02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15536355-EDD5-33A3-9686-74A20A89E172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Les TCD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9054457-EFB8-6C6D-FEBC-329B86C3B8B4}"/>
              </a:ext>
            </a:extLst>
          </p:cNvPr>
          <p:cNvSpPr txBox="1"/>
          <p:nvPr/>
        </p:nvSpPr>
        <p:spPr>
          <a:xfrm>
            <a:off x="627158" y="827772"/>
            <a:ext cx="3881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étapes pour créer un TCD</a:t>
            </a:r>
          </a:p>
        </p:txBody>
      </p:sp>
      <p:pic>
        <p:nvPicPr>
          <p:cNvPr id="2" name="Média en ligne 1" title="[Excel] Créer un TCD">
            <a:hlinkClick r:id="" action="ppaction://media"/>
            <a:extLst>
              <a:ext uri="{FF2B5EF4-FFF2-40B4-BE49-F238E27FC236}">
                <a16:creationId xmlns:a16="http://schemas.microsoft.com/office/drawing/2014/main" id="{CD0AAE6E-615F-C75A-D352-D95EA1D3316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4356139" y="1349733"/>
            <a:ext cx="7392949" cy="4158534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C5407BE8-87A3-98CA-D9B2-34A9C17DA186}"/>
              </a:ext>
            </a:extLst>
          </p:cNvPr>
          <p:cNvSpPr txBox="1"/>
          <p:nvPr/>
        </p:nvSpPr>
        <p:spPr>
          <a:xfrm>
            <a:off x="442913" y="2405449"/>
            <a:ext cx="38817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Quelques règles à savoir :</a:t>
            </a:r>
          </a:p>
          <a:p>
            <a:endParaRPr lang="fr-F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Une colonne pour un élément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Données dans le même tableau et le même onglet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Pas de lignes vides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/>
              <a:t>La mise à jour n’est pas automatique</a:t>
            </a:r>
          </a:p>
        </p:txBody>
      </p:sp>
    </p:spTree>
    <p:extLst>
      <p:ext uri="{BB962C8B-B14F-4D97-AF65-F5344CB8AC3E}">
        <p14:creationId xmlns:p14="http://schemas.microsoft.com/office/powerpoint/2010/main" val="125803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7A0957-CEB4-0DF6-C08B-7C94A11C3033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059B0E1D-CF6C-261D-4DD1-C1FF80F100A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FBE6178E-C4C8-2135-37A6-AD4783B6D0AA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5C7E8EAE-2CB0-BE7E-5FB7-2326AABFCE72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</a:rPr>
              <a:t>Les GCD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AA35A80-20E3-2930-E7BC-B56DC9EF7894}"/>
              </a:ext>
            </a:extLst>
          </p:cNvPr>
          <p:cNvSpPr txBox="1"/>
          <p:nvPr/>
        </p:nvSpPr>
        <p:spPr>
          <a:xfrm>
            <a:off x="627158" y="827772"/>
            <a:ext cx="38817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</a:rPr>
              <a:t>Les étapes pour créer un GCD</a:t>
            </a:r>
          </a:p>
        </p:txBody>
      </p:sp>
      <p:pic>
        <p:nvPicPr>
          <p:cNvPr id="2" name="Média en ligne 1" title="[Excel] Créer un GCD">
            <a:hlinkClick r:id="" action="ppaction://media"/>
            <a:extLst>
              <a:ext uri="{FF2B5EF4-FFF2-40B4-BE49-F238E27FC236}">
                <a16:creationId xmlns:a16="http://schemas.microsoft.com/office/drawing/2014/main" id="{0F719894-FEDE-28A0-A535-A656747DEB52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214503" y="1364396"/>
            <a:ext cx="7579248" cy="426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138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2A0DF5-D974-B9F5-CB07-108E955F24CD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FE909105-45CE-DA67-D68B-FFEC1EC5DC6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6" name="Image 5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1A390D7D-B2BB-34BF-549E-127A42C8EB6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ADF79211-7BAD-5003-34F5-83F2FB555D4F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Ressources supplémentaires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D0272B-E54F-F4E8-DCAD-CF13D14F20F5}"/>
              </a:ext>
            </a:extLst>
          </p:cNvPr>
          <p:cNvSpPr txBox="1"/>
          <p:nvPr/>
        </p:nvSpPr>
        <p:spPr>
          <a:xfrm>
            <a:off x="3411682" y="3206854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252324"/>
                </a:solidFill>
                <a:hlinkClick r:id="rId6"/>
              </a:rPr>
              <a:t>@lexceleur</a:t>
            </a:r>
            <a:r>
              <a:rPr lang="fr-FR" dirty="0">
                <a:solidFill>
                  <a:srgbClr val="252324"/>
                </a:solidFill>
              </a:rPr>
              <a:t> : Vidéos sur des cas d’usages précis</a:t>
            </a:r>
          </a:p>
        </p:txBody>
      </p:sp>
    </p:spTree>
    <p:extLst>
      <p:ext uri="{BB962C8B-B14F-4D97-AF65-F5344CB8AC3E}">
        <p14:creationId xmlns:p14="http://schemas.microsoft.com/office/powerpoint/2010/main" val="261151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776BED-0FDF-A111-99ED-A1DAAC512E32}"/>
              </a:ext>
            </a:extLst>
          </p:cNvPr>
          <p:cNvSpPr/>
          <p:nvPr/>
        </p:nvSpPr>
        <p:spPr>
          <a:xfrm>
            <a:off x="0" y="0"/>
            <a:ext cx="3521413" cy="68580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3DEC6366-EA00-2D29-8D85-CB11F019EEC7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dirty="0">
                <a:solidFill>
                  <a:schemeClr val="bg1"/>
                </a:solidFill>
                <a:latin typeface="Geist SemiBold" pitchFamily="2" charset="0"/>
                <a:ea typeface="Geist SemiBold" pitchFamily="2" charset="0"/>
                <a:cs typeface="Geist SemiBold" pitchFamily="2" charset="0"/>
              </a:rPr>
              <a:t>Évaluation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7673DF65-0EA5-AAC3-4902-8CA8D26F2783}"/>
              </a:ext>
            </a:extLst>
          </p:cNvPr>
          <p:cNvSpPr txBox="1">
            <a:spLocks/>
          </p:cNvSpPr>
          <p:nvPr/>
        </p:nvSpPr>
        <p:spPr>
          <a:xfrm>
            <a:off x="375055" y="2445901"/>
            <a:ext cx="2993958" cy="16494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chemeClr val="bg1"/>
                </a:solidFill>
                <a:latin typeface="Geist SemiBold" pitchFamily="2" charset="0"/>
                <a:ea typeface="Geist SemiBold" pitchFamily="2" charset="0"/>
                <a:cs typeface="Geist SemiBold" pitchFamily="2" charset="0"/>
              </a:rPr>
              <a:t>Projet Python avec Excel</a:t>
            </a:r>
          </a:p>
        </p:txBody>
      </p:sp>
      <p:pic>
        <p:nvPicPr>
          <p:cNvPr id="8" name="Image 7" descr="Une image contenant clipart, symbole, Graphique, conception&#10;&#10;Le contenu généré par l’IA peut être incorrect.">
            <a:extLst>
              <a:ext uri="{FF2B5EF4-FFF2-40B4-BE49-F238E27FC236}">
                <a16:creationId xmlns:a16="http://schemas.microsoft.com/office/drawing/2014/main" id="{DDD36FDF-F3E3-FF0D-8834-8964C588D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96162" y="6274237"/>
            <a:ext cx="329544" cy="33307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741C494-CDE7-42DE-FAE7-EBE8D2F9A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69" y="2373318"/>
            <a:ext cx="1027729" cy="749964"/>
          </a:xfrm>
          <a:prstGeom prst="rect">
            <a:avLst/>
          </a:prstGeom>
        </p:spPr>
      </p:pic>
      <p:pic>
        <p:nvPicPr>
          <p:cNvPr id="10" name="Image 9" descr="Une image contenant symbole, logo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A5408CD8-94F7-A997-4D93-7F1589065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13" y="6295650"/>
            <a:ext cx="333073" cy="30989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8993357-2F20-DD14-00D1-4BF9160BF6EC}"/>
              </a:ext>
            </a:extLst>
          </p:cNvPr>
          <p:cNvSpPr txBox="1"/>
          <p:nvPr/>
        </p:nvSpPr>
        <p:spPr>
          <a:xfrm>
            <a:off x="4690432" y="827773"/>
            <a:ext cx="6094378" cy="452214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fr-FR" sz="1600" dirty="0">
                <a:ea typeface="Geist SemiBold" pitchFamily="2" charset="0"/>
                <a:cs typeface="Geist SemiBold" pitchFamily="2" charset="0"/>
              </a:rPr>
              <a:t>Consignes</a:t>
            </a:r>
            <a:endParaRPr lang="fr-FR" sz="1600" dirty="0">
              <a:ea typeface="Geist" pitchFamily="2" charset="0"/>
              <a:cs typeface="Geist" pitchFamily="2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ea typeface="Geist" pitchFamily="2" charset="0"/>
                <a:cs typeface="Geist" pitchFamily="2" charset="0"/>
              </a:rPr>
              <a:t>Choisir une/plusieurs base(s) de donnée(s)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ea typeface="Geist" pitchFamily="2" charset="0"/>
                <a:cs typeface="Geist" pitchFamily="2" charset="0"/>
              </a:rPr>
              <a:t>Seul ou en binôme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ea typeface="Geist" pitchFamily="2" charset="0"/>
                <a:cs typeface="Geist" pitchFamily="2" charset="0"/>
              </a:rPr>
              <a:t>Schéma du rapport final à rendre (justification des choix, présentation des idées)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ea typeface="Geist" pitchFamily="2" charset="0"/>
                <a:cs typeface="Geist" pitchFamily="2" charset="0"/>
              </a:rPr>
              <a:t>Livrable attendu : Notebook ou un script Python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ea typeface="Geist" pitchFamily="2" charset="0"/>
                <a:cs typeface="Geist" pitchFamily="2" charset="0"/>
              </a:rPr>
              <a:t>Le code doit être compréhensible, commenté et ne doit nécessiter aucune modification de ma part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ea typeface="Geist" pitchFamily="2" charset="0"/>
                <a:cs typeface="Geist" pitchFamily="2" charset="0"/>
              </a:rPr>
              <a:t>Soutenance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fr-FR" sz="1600" dirty="0">
                <a:ea typeface="Geist" pitchFamily="2" charset="0"/>
                <a:cs typeface="Geist" pitchFamily="2" charset="0"/>
              </a:rPr>
              <a:t>Participation active en cours</a:t>
            </a:r>
          </a:p>
          <a:p>
            <a:endParaRPr lang="fr-FR" sz="1600" dirty="0">
              <a:ea typeface="Geist" pitchFamily="2" charset="0"/>
              <a:cs typeface="Geist" pitchFamily="2" charset="0"/>
            </a:endParaRPr>
          </a:p>
          <a:p>
            <a:r>
              <a:rPr lang="fr-FR" sz="1600" dirty="0">
                <a:ea typeface="Geist SemiBold" pitchFamily="2" charset="0"/>
                <a:cs typeface="Geist SemiBold" pitchFamily="2" charset="0"/>
              </a:rPr>
              <a:t>Remarque</a:t>
            </a:r>
            <a:r>
              <a:rPr lang="fr-FR" sz="1600" dirty="0">
                <a:ea typeface="Geist" pitchFamily="2" charset="0"/>
                <a:cs typeface="Geist" pitchFamily="2" charset="0"/>
              </a:rPr>
              <a:t> </a:t>
            </a:r>
          </a:p>
          <a:p>
            <a:r>
              <a:rPr lang="fr-FR" sz="1600" dirty="0">
                <a:ea typeface="Geist" pitchFamily="2" charset="0"/>
                <a:cs typeface="Geist" pitchFamily="2" charset="0"/>
              </a:rPr>
              <a:t>Si vous utilisez des données d’entreprises, veillez à respecter vos process internes (DPO, Conformité, SSI …) </a:t>
            </a:r>
          </a:p>
          <a:p>
            <a:endParaRPr lang="fr-FR" sz="1600" dirty="0">
              <a:ea typeface="Geist" pitchFamily="2" charset="0"/>
              <a:cs typeface="Geist" pitchFamily="2" charset="0"/>
            </a:endParaRPr>
          </a:p>
          <a:p>
            <a:endParaRPr lang="fr-FR" sz="1600" dirty="0">
              <a:ea typeface="Geist" pitchFamily="2" charset="0"/>
              <a:cs typeface="Geist" pitchFamily="2" charset="0"/>
            </a:endParaRPr>
          </a:p>
          <a:p>
            <a:r>
              <a:rPr lang="fr-FR" sz="1600" dirty="0">
                <a:ea typeface="Geist" pitchFamily="2" charset="0"/>
                <a:cs typeface="Geist" pitchFamily="2" charset="0"/>
              </a:rPr>
              <a:t>Un </a:t>
            </a:r>
            <a:r>
              <a:rPr lang="fr-FR" sz="1600" i="1" dirty="0">
                <a:ea typeface="Geist" pitchFamily="2" charset="0"/>
                <a:cs typeface="Geist" pitchFamily="2" charset="0"/>
              </a:rPr>
              <a:t>pitch </a:t>
            </a:r>
            <a:r>
              <a:rPr lang="fr-FR" sz="1600" dirty="0">
                <a:ea typeface="Geist" pitchFamily="2" charset="0"/>
                <a:cs typeface="Geist" pitchFamily="2" charset="0"/>
              </a:rPr>
              <a:t>plus détaillé vous sera envoyé plus tard</a:t>
            </a:r>
          </a:p>
        </p:txBody>
      </p:sp>
    </p:spTree>
    <p:extLst>
      <p:ext uri="{BB962C8B-B14F-4D97-AF65-F5344CB8AC3E}">
        <p14:creationId xmlns:p14="http://schemas.microsoft.com/office/powerpoint/2010/main" val="333727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29" descr="Une image contenant clipart, illustration, dessin, Dessin animé&#10;&#10;Le contenu généré par l’IA peut être incorrect.">
            <a:extLst>
              <a:ext uri="{FF2B5EF4-FFF2-40B4-BE49-F238E27FC236}">
                <a16:creationId xmlns:a16="http://schemas.microsoft.com/office/drawing/2014/main" id="{B56D2E52-CB7D-9086-9993-BA5DF0B4E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646" y="2887861"/>
            <a:ext cx="4415726" cy="4415726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9731690-B674-A3D5-558B-45672BADDE31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Graphique 32">
            <a:extLst>
              <a:ext uri="{FF2B5EF4-FFF2-40B4-BE49-F238E27FC236}">
                <a16:creationId xmlns:a16="http://schemas.microsoft.com/office/drawing/2014/main" id="{AE9ECE84-5CC6-BEA0-C5E8-BB4EA707D6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34" name="Image 33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EDF1AF07-4AAD-01B2-8B2C-A47F13044AC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4FA14279-49CC-50B6-4D18-DC1AB8D22A1B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 err="1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Icebreaker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pic>
        <p:nvPicPr>
          <p:cNvPr id="15" name="Image 14" descr="Une image contenant Bleu électrique, capture d’écran, bleu, symbole&#10;&#10;Le contenu généré par l’IA peut être incorrect.">
            <a:extLst>
              <a:ext uri="{FF2B5EF4-FFF2-40B4-BE49-F238E27FC236}">
                <a16:creationId xmlns:a16="http://schemas.microsoft.com/office/drawing/2014/main" id="{D34B9E89-F1EC-5358-03EF-4732ADA7B4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1" y="1439563"/>
            <a:ext cx="1612478" cy="161247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B2BCB33E-4659-FCE0-4CA4-FEB966CE1EEA}"/>
              </a:ext>
            </a:extLst>
          </p:cNvPr>
          <p:cNvSpPr txBox="1"/>
          <p:nvPr/>
        </p:nvSpPr>
        <p:spPr>
          <a:xfrm>
            <a:off x="2556832" y="1439563"/>
            <a:ext cx="1612478" cy="3734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fr-FR" sz="1600" dirty="0">
                <a:ea typeface="Geist" pitchFamily="2" charset="0"/>
                <a:cs typeface="Geist" pitchFamily="2" charset="0"/>
              </a:rPr>
              <a:t>Nom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09587B4-DE4F-C40F-7C51-E534A64B3C8A}"/>
              </a:ext>
            </a:extLst>
          </p:cNvPr>
          <p:cNvSpPr txBox="1"/>
          <p:nvPr/>
        </p:nvSpPr>
        <p:spPr>
          <a:xfrm>
            <a:off x="2556832" y="1828877"/>
            <a:ext cx="1612478" cy="3734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fr-FR" sz="1600" dirty="0">
                <a:ea typeface="Geist" pitchFamily="2" charset="0"/>
                <a:cs typeface="Geist" pitchFamily="2" charset="0"/>
              </a:rPr>
              <a:t>Prénom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0A4C92F-1377-49C9-14DE-056D04FFC06C}"/>
              </a:ext>
            </a:extLst>
          </p:cNvPr>
          <p:cNvSpPr txBox="1"/>
          <p:nvPr/>
        </p:nvSpPr>
        <p:spPr>
          <a:xfrm>
            <a:off x="2556832" y="2607505"/>
            <a:ext cx="2180268" cy="3734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fr-FR" sz="1600" dirty="0">
                <a:ea typeface="Geist" pitchFamily="2" charset="0"/>
                <a:cs typeface="Geist" pitchFamily="2" charset="0"/>
              </a:rPr>
              <a:t>Cursus précédents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EE3E931-BC68-9F19-22D3-569E72C77184}"/>
              </a:ext>
            </a:extLst>
          </p:cNvPr>
          <p:cNvSpPr txBox="1"/>
          <p:nvPr/>
        </p:nvSpPr>
        <p:spPr>
          <a:xfrm>
            <a:off x="2556832" y="2218191"/>
            <a:ext cx="2180268" cy="37346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fr-FR" sz="1600" dirty="0">
                <a:ea typeface="Geist" pitchFamily="2" charset="0"/>
                <a:cs typeface="Geist" pitchFamily="2" charset="0"/>
              </a:rPr>
              <a:t>Poste &amp; entreprise</a:t>
            </a:r>
          </a:p>
        </p:txBody>
      </p:sp>
      <p:pic>
        <p:nvPicPr>
          <p:cNvPr id="23" name="Image 22" descr="Une image contenant Bleu électrique, capture d’écran, logo, bleu&#10;&#10;Le contenu généré par l’IA peut être incorrect.">
            <a:extLst>
              <a:ext uri="{FF2B5EF4-FFF2-40B4-BE49-F238E27FC236}">
                <a16:creationId xmlns:a16="http://schemas.microsoft.com/office/drawing/2014/main" id="{CEFEDADA-0375-39FE-64E9-D05D58412E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11" y="3810014"/>
            <a:ext cx="1608604" cy="1608604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D5417FC-20E8-FAAC-EFF5-2C1E9D865F34}"/>
              </a:ext>
            </a:extLst>
          </p:cNvPr>
          <p:cNvSpPr txBox="1"/>
          <p:nvPr/>
        </p:nvSpPr>
        <p:spPr>
          <a:xfrm>
            <a:off x="2556832" y="3813094"/>
            <a:ext cx="2561268" cy="62312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fr-FR" sz="1600" dirty="0">
                <a:ea typeface="Geist" pitchFamily="2" charset="0"/>
                <a:cs typeface="Geist" pitchFamily="2" charset="0"/>
              </a:rPr>
              <a:t>Technos utilisées en milieu pro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18913AB4-811F-91F7-2C1D-C8F35350B068}"/>
              </a:ext>
            </a:extLst>
          </p:cNvPr>
          <p:cNvSpPr txBox="1"/>
          <p:nvPr/>
        </p:nvSpPr>
        <p:spPr>
          <a:xfrm>
            <a:off x="2556832" y="4784162"/>
            <a:ext cx="3069268" cy="62312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fr-FR" sz="1600" dirty="0">
                <a:ea typeface="Geist" pitchFamily="2" charset="0"/>
                <a:cs typeface="Geist" pitchFamily="2" charset="0"/>
              </a:rPr>
              <a:t>2 ou 3 personnes qui vous inspirent et leurs qualités</a:t>
            </a:r>
          </a:p>
        </p:txBody>
      </p:sp>
    </p:spTree>
    <p:extLst>
      <p:ext uri="{BB962C8B-B14F-4D97-AF65-F5344CB8AC3E}">
        <p14:creationId xmlns:p14="http://schemas.microsoft.com/office/powerpoint/2010/main" val="1319051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FBFD59-A36B-BA94-493F-18DB13A6D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7100" y="1518550"/>
            <a:ext cx="10515600" cy="3387820"/>
          </a:xfrm>
        </p:spPr>
        <p:txBody>
          <a:bodyPr/>
          <a:lstStyle/>
          <a:p>
            <a:r>
              <a:rPr lang="fr-FR" dirty="0"/>
              <a:t> </a:t>
            </a:r>
            <a:r>
              <a:rPr lang="fr-FR" sz="2400" b="1" dirty="0"/>
              <a:t>Classeur</a:t>
            </a:r>
            <a:r>
              <a:rPr lang="fr-FR" sz="2400" dirty="0"/>
              <a:t> composé de </a:t>
            </a:r>
            <a:r>
              <a:rPr lang="fr-FR" sz="2400" b="1" dirty="0"/>
              <a:t>feuilles</a:t>
            </a:r>
            <a:endParaRPr lang="fr-FR" sz="2400" dirty="0"/>
          </a:p>
          <a:p>
            <a:r>
              <a:rPr lang="fr-FR" sz="2400" dirty="0"/>
              <a:t>Vous verrez les appellations « </a:t>
            </a:r>
            <a:r>
              <a:rPr lang="fr-FR" sz="2400" b="1" i="1" dirty="0" err="1"/>
              <a:t>Workbook</a:t>
            </a:r>
            <a:r>
              <a:rPr lang="fr-FR" sz="2400" i="1" dirty="0"/>
              <a:t> » </a:t>
            </a:r>
            <a:r>
              <a:rPr lang="fr-FR" sz="2400" dirty="0"/>
              <a:t>et « </a:t>
            </a:r>
            <a:r>
              <a:rPr lang="fr-FR" sz="2400" b="1" i="1" dirty="0" err="1"/>
              <a:t>spreadsheets</a:t>
            </a:r>
            <a:r>
              <a:rPr lang="fr-FR" sz="2400" i="1" dirty="0"/>
              <a:t> » </a:t>
            </a:r>
            <a:r>
              <a:rPr lang="fr-FR" sz="2400" dirty="0"/>
              <a:t>en anglais</a:t>
            </a:r>
          </a:p>
          <a:p>
            <a:r>
              <a:rPr lang="fr-FR" sz="2400" dirty="0"/>
              <a:t>Dans chaque cellule au sein d’une feuille, vous avez la possibilité de saisir des éléments (texte, nombres, formules…)</a:t>
            </a:r>
          </a:p>
          <a:p>
            <a:r>
              <a:rPr lang="fr-FR" sz="2400" dirty="0"/>
              <a:t>Les cellules peuvent être référencées (depuis la même feuille ou un tout autre classeur)</a:t>
            </a:r>
          </a:p>
          <a:p>
            <a:r>
              <a:rPr lang="fr-FR" sz="2400" dirty="0"/>
              <a:t>On peut référencer une </a:t>
            </a:r>
            <a:r>
              <a:rPr lang="fr-FR" sz="2400" b="1" dirty="0"/>
              <a:t>étendue de cellules </a:t>
            </a:r>
            <a:r>
              <a:rPr lang="fr-FR" sz="2400" dirty="0"/>
              <a:t>on parlera alors de </a:t>
            </a:r>
            <a:r>
              <a:rPr lang="fr-FR" sz="2400" b="1" dirty="0"/>
              <a:t>tableau</a:t>
            </a:r>
            <a:r>
              <a:rPr lang="fr-FR" sz="2400" dirty="0"/>
              <a:t> ou de </a:t>
            </a:r>
            <a:r>
              <a:rPr lang="fr-FR" sz="2400" b="1" dirty="0"/>
              <a:t>matrice</a:t>
            </a:r>
          </a:p>
          <a:p>
            <a:endParaRPr lang="fr-F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395209-9B8A-F522-F47C-08514D67B711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67596858-9F3B-7193-28EA-6B8BF88358E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7" name="Image 6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D2AFBDC0-D3DB-1229-D9F7-76C12204892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E77107BC-AEDF-E955-04D1-25802EB8002D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Excel</a:t>
            </a:r>
          </a:p>
          <a:p>
            <a:r>
              <a:rPr lang="fr-FR" sz="16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Quelques rappels</a:t>
            </a:r>
          </a:p>
        </p:txBody>
      </p:sp>
    </p:spTree>
    <p:extLst>
      <p:ext uri="{BB962C8B-B14F-4D97-AF65-F5344CB8AC3E}">
        <p14:creationId xmlns:p14="http://schemas.microsoft.com/office/powerpoint/2010/main" val="352355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423DA5-34DD-A7CA-98EF-E5CC28B71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9335"/>
            <a:ext cx="10515600" cy="5145870"/>
          </a:xfrm>
        </p:spPr>
        <p:txBody>
          <a:bodyPr>
            <a:normAutofit/>
          </a:bodyPr>
          <a:lstStyle/>
          <a:p>
            <a:r>
              <a:rPr lang="fr-FR" sz="2400" dirty="0"/>
              <a:t>Nous pouvons interagir avec les cellules en utilisant des </a:t>
            </a:r>
            <a:r>
              <a:rPr lang="fr-FR" sz="2400" b="1" dirty="0"/>
              <a:t>fonctions</a:t>
            </a:r>
            <a:r>
              <a:rPr lang="fr-FR" sz="2400" dirty="0"/>
              <a:t> ces dernières permettent de </a:t>
            </a:r>
          </a:p>
          <a:p>
            <a:r>
              <a:rPr lang="fr-FR" sz="2400" dirty="0"/>
              <a:t>Pour les utiliser nous devons préfixer l’intérieur d’une cellule avec le symbole  </a:t>
            </a:r>
            <a:r>
              <a:rPr lang="fr-FR" sz="2400" b="1" dirty="0"/>
              <a:t>=</a:t>
            </a:r>
            <a:endParaRPr lang="fr-FR" sz="2400" dirty="0"/>
          </a:p>
          <a:p>
            <a:r>
              <a:rPr lang="fr-FR" sz="2400" dirty="0"/>
              <a:t>Il existe une </a:t>
            </a:r>
            <a:r>
              <a:rPr lang="fr-FR" sz="2400" b="1" dirty="0"/>
              <a:t>multitude</a:t>
            </a:r>
            <a:r>
              <a:rPr lang="fr-FR" sz="2400" dirty="0"/>
              <a:t> de fonctions sur Excel</a:t>
            </a:r>
          </a:p>
          <a:p>
            <a:r>
              <a:rPr lang="fr-FR" sz="2400" dirty="0"/>
              <a:t>La documentation fournie par Microsoft est très détaillée avec des exemples vidéo, </a:t>
            </a:r>
            <a:r>
              <a:rPr lang="fr-FR" sz="2400" dirty="0">
                <a:hlinkClick r:id="rId2"/>
              </a:rPr>
              <a:t>consultez là !</a:t>
            </a: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914400" lvl="2" indent="0">
              <a:buNone/>
            </a:pPr>
            <a:r>
              <a:rPr lang="fr-FR" i="1" dirty="0"/>
              <a:t>Certaines fonctions peuvent ne pas être disponibles en fonction des versions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24209A-9B2F-E55F-913C-62BF8F6E22F3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3692125E-E2B0-9588-C34B-CE0F71F0F9B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9" name="Image 8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73AFD33C-74CD-E3EA-F938-74D7025F777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04F1F19-FC75-04FE-E977-67389718093B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Les fonctions</a:t>
            </a:r>
          </a:p>
        </p:txBody>
      </p:sp>
    </p:spTree>
    <p:extLst>
      <p:ext uri="{BB962C8B-B14F-4D97-AF65-F5344CB8AC3E}">
        <p14:creationId xmlns:p14="http://schemas.microsoft.com/office/powerpoint/2010/main" val="50598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9900FA-F8D2-7411-F4F2-A39BA4CFE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537"/>
            <a:ext cx="10515600" cy="4880426"/>
          </a:xfrm>
        </p:spPr>
        <p:txBody>
          <a:bodyPr/>
          <a:lstStyle/>
          <a:p>
            <a:r>
              <a:rPr lang="fr-FR" dirty="0"/>
              <a:t>Pour les utiliser nous devons préfixer l’intérieur d’une cellule avec le symbole « = »</a:t>
            </a:r>
          </a:p>
          <a:p>
            <a:pPr marL="0" indent="0">
              <a:buNone/>
            </a:pPr>
            <a:endParaRPr lang="fr-FR" i="1" dirty="0"/>
          </a:p>
          <a:p>
            <a:pPr marL="0" indent="0">
              <a:buNone/>
            </a:pPr>
            <a:r>
              <a:rPr lang="fr-FR" i="1" dirty="0"/>
              <a:t>Exemple : </a:t>
            </a:r>
          </a:p>
          <a:p>
            <a:pPr marL="0" indent="0">
              <a:buNone/>
            </a:pPr>
            <a:r>
              <a:rPr lang="fr-FR" dirty="0"/>
              <a:t>=FONCTION(</a:t>
            </a:r>
            <a:r>
              <a:rPr lang="fr-FR" dirty="0">
                <a:solidFill>
                  <a:srgbClr val="00B0F0"/>
                </a:solidFill>
              </a:rPr>
              <a:t>Cellule 1</a:t>
            </a:r>
            <a:r>
              <a:rPr lang="fr-FR" dirty="0">
                <a:solidFill>
                  <a:srgbClr val="FF0000"/>
                </a:solidFill>
              </a:rPr>
              <a:t>;</a:t>
            </a:r>
            <a:r>
              <a:rPr lang="fr-FR" dirty="0"/>
              <a:t> </a:t>
            </a:r>
            <a:r>
              <a:rPr lang="fr-FR" dirty="0">
                <a:solidFill>
                  <a:schemeClr val="accent6">
                    <a:lumMod val="75000"/>
                  </a:schemeClr>
                </a:solidFill>
              </a:rPr>
              <a:t>Cellule 2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Le symbole « </a:t>
            </a:r>
            <a:r>
              <a:rPr lang="fr-FR" dirty="0">
                <a:solidFill>
                  <a:srgbClr val="FF0000"/>
                </a:solidFill>
              </a:rPr>
              <a:t>;</a:t>
            </a:r>
            <a:r>
              <a:rPr lang="fr-FR" dirty="0"/>
              <a:t> » permet de séparer les différents arguments d’une fonction</a:t>
            </a:r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D731CD-7A9B-CE89-D011-2B5192A046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690"/>
          <a:stretch/>
        </p:blipFill>
        <p:spPr>
          <a:xfrm>
            <a:off x="6960358" y="1660123"/>
            <a:ext cx="4076700" cy="200430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272B380-52FC-A772-0669-4A72E51F17A7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6" name="Graphique 25">
            <a:extLst>
              <a:ext uri="{FF2B5EF4-FFF2-40B4-BE49-F238E27FC236}">
                <a16:creationId xmlns:a16="http://schemas.microsoft.com/office/drawing/2014/main" id="{8E284F36-8EBF-80B9-5F38-B43095EE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27" name="Image 26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25A8447C-C49C-A665-6F7E-5341DB6F4E48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30" name="Titre 1">
            <a:extLst>
              <a:ext uri="{FF2B5EF4-FFF2-40B4-BE49-F238E27FC236}">
                <a16:creationId xmlns:a16="http://schemas.microsoft.com/office/drawing/2014/main" id="{F92E46D4-BD09-EDE8-2B25-AB38DE38E1F7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Ma première fonction sur Excel</a:t>
            </a:r>
          </a:p>
        </p:txBody>
      </p:sp>
    </p:spTree>
    <p:extLst>
      <p:ext uri="{BB962C8B-B14F-4D97-AF65-F5344CB8AC3E}">
        <p14:creationId xmlns:p14="http://schemas.microsoft.com/office/powerpoint/2010/main" val="149734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34836C-40B3-B245-ADEB-0EC311161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003"/>
            <a:ext cx="10515600" cy="4757596"/>
          </a:xfrm>
        </p:spPr>
        <p:txBody>
          <a:bodyPr/>
          <a:lstStyle/>
          <a:p>
            <a:r>
              <a:rPr lang="fr-FR" dirty="0"/>
              <a:t>Excel propose nativement une fonctionnalité permettant de faire </a:t>
            </a:r>
            <a:r>
              <a:rPr lang="fr-FR" b="1" dirty="0"/>
              <a:t>glisser </a:t>
            </a:r>
            <a:r>
              <a:rPr lang="fr-FR" dirty="0"/>
              <a:t>des cellules avec un remplissage automatique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09B6A-7BD3-3CAE-F4D6-9D78A79A7AD4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Graphique 5">
            <a:extLst>
              <a:ext uri="{FF2B5EF4-FFF2-40B4-BE49-F238E27FC236}">
                <a16:creationId xmlns:a16="http://schemas.microsoft.com/office/drawing/2014/main" id="{5D5677B3-58DE-1DCD-27A1-39F0DDBB8E6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100000"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7" name="Image 6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705EDF91-3933-0090-2DA9-54968C49500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8" name="Titre 1">
            <a:extLst>
              <a:ext uri="{FF2B5EF4-FFF2-40B4-BE49-F238E27FC236}">
                <a16:creationId xmlns:a16="http://schemas.microsoft.com/office/drawing/2014/main" id="{CF55B8DE-E06B-36EA-C9D0-BE396052B270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L’</a:t>
            </a:r>
            <a:r>
              <a:rPr lang="fr-FR" sz="3500" dirty="0" err="1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Autofill</a:t>
            </a:r>
            <a:endParaRPr lang="fr-FR" sz="3500" dirty="0">
              <a:solidFill>
                <a:srgbClr val="2569ED"/>
              </a:solidFill>
              <a:ea typeface="Geist SemiBold" pitchFamily="2" charset="0"/>
              <a:cs typeface="Geist SemiBold" pitchFamily="2" charset="0"/>
            </a:endParaRPr>
          </a:p>
        </p:txBody>
      </p:sp>
      <p:pic>
        <p:nvPicPr>
          <p:cNvPr id="2" name="Média en ligne 1" title="[Excel] Première fonction et autofill">
            <a:hlinkClick r:id="" action="ppaction://media"/>
            <a:extLst>
              <a:ext uri="{FF2B5EF4-FFF2-40B4-BE49-F238E27FC236}">
                <a16:creationId xmlns:a16="http://schemas.microsoft.com/office/drawing/2014/main" id="{F9E42060-2D87-FA40-4F45-2C28A2AA480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574184" y="2186801"/>
            <a:ext cx="6859886" cy="38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4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au 13">
            <a:extLst>
              <a:ext uri="{FF2B5EF4-FFF2-40B4-BE49-F238E27FC236}">
                <a16:creationId xmlns:a16="http://schemas.microsoft.com/office/drawing/2014/main" id="{B6C2F7CA-D707-917B-3AE3-A2CE6A753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77231"/>
              </p:ext>
            </p:extLst>
          </p:nvPr>
        </p:nvGraphicFramePr>
        <p:xfrm>
          <a:off x="640557" y="1003300"/>
          <a:ext cx="10910886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962">
                  <a:extLst>
                    <a:ext uri="{9D8B030D-6E8A-4147-A177-3AD203B41FA5}">
                      <a16:colId xmlns:a16="http://schemas.microsoft.com/office/drawing/2014/main" val="982945540"/>
                    </a:ext>
                  </a:extLst>
                </a:gridCol>
                <a:gridCol w="3636962">
                  <a:extLst>
                    <a:ext uri="{9D8B030D-6E8A-4147-A177-3AD203B41FA5}">
                      <a16:colId xmlns:a16="http://schemas.microsoft.com/office/drawing/2014/main" val="2895177458"/>
                    </a:ext>
                  </a:extLst>
                </a:gridCol>
                <a:gridCol w="3636962">
                  <a:extLst>
                    <a:ext uri="{9D8B030D-6E8A-4147-A177-3AD203B41FA5}">
                      <a16:colId xmlns:a16="http://schemas.microsoft.com/office/drawing/2014/main" val="329907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Fonction</a:t>
                      </a:r>
                    </a:p>
                  </a:txBody>
                  <a:tcPr>
                    <a:solidFill>
                      <a:srgbClr val="2569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Syntaxe</a:t>
                      </a:r>
                    </a:p>
                  </a:txBody>
                  <a:tcPr>
                    <a:solidFill>
                      <a:srgbClr val="2569E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Commentaire</a:t>
                      </a:r>
                    </a:p>
                  </a:txBody>
                  <a:tcPr>
                    <a:solidFill>
                      <a:srgbClr val="2569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15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RECHERCHEV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=RECHERCHEV(</a:t>
                      </a:r>
                      <a:r>
                        <a:rPr lang="fr-FR" dirty="0" err="1"/>
                        <a:t>valeur_cherchée</a:t>
                      </a:r>
                      <a:r>
                        <a:rPr lang="fr-FR" dirty="0"/>
                        <a:t> ; table; colonne ; [exact])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Cherche une valeur dans la première colonne d'un tableau et renvoie la valeur d'une autre colonne.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202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RECHERCHEH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=RECHERCHEH(</a:t>
                      </a:r>
                      <a:r>
                        <a:rPr lang="fr-FR" dirty="0" err="1"/>
                        <a:t>valeur_cherchée</a:t>
                      </a:r>
                      <a:r>
                        <a:rPr lang="fr-FR" dirty="0"/>
                        <a:t>; table; ligne; [exact])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Cherche une valeur dans la première ligne d'un tableau et renvoie la valeur d'une autre ligne.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705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RECHERCHEX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=RECHERCHEX(</a:t>
                      </a:r>
                      <a:r>
                        <a:rPr lang="fr-FR" dirty="0" err="1"/>
                        <a:t>valeur_cherchée</a:t>
                      </a:r>
                      <a:r>
                        <a:rPr lang="fr-FR" dirty="0"/>
                        <a:t>; table; </a:t>
                      </a:r>
                      <a:r>
                        <a:rPr lang="fr-FR" dirty="0" err="1"/>
                        <a:t>table_renvoyée</a:t>
                      </a:r>
                      <a:r>
                        <a:rPr lang="fr-FR" dirty="0"/>
                        <a:t>; [</a:t>
                      </a:r>
                      <a:r>
                        <a:rPr lang="fr-FR" dirty="0" err="1"/>
                        <a:t>si_non_trouvé</a:t>
                      </a:r>
                      <a:r>
                        <a:rPr lang="fr-FR" dirty="0"/>
                        <a:t>]; [</a:t>
                      </a:r>
                      <a:r>
                        <a:rPr lang="fr-FR" dirty="0" err="1"/>
                        <a:t>mode_correspondance</a:t>
                      </a:r>
                      <a:r>
                        <a:rPr lang="fr-FR" dirty="0"/>
                        <a:t>]; [</a:t>
                      </a:r>
                      <a:r>
                        <a:rPr lang="fr-FR" dirty="0" err="1"/>
                        <a:t>mode_recherche</a:t>
                      </a:r>
                      <a:r>
                        <a:rPr lang="fr-FR" dirty="0"/>
                        <a:t>])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Version améliorée de RECHERCHEV, permet la recherche à gauche et évite les erreurs.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705260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F90D5987-E3B1-7217-F73B-B333299BC411}"/>
              </a:ext>
            </a:extLst>
          </p:cNvPr>
          <p:cNvSpPr/>
          <p:nvPr/>
        </p:nvSpPr>
        <p:spPr>
          <a:xfrm>
            <a:off x="0" y="6324600"/>
            <a:ext cx="12192000" cy="533400"/>
          </a:xfrm>
          <a:prstGeom prst="rect">
            <a:avLst/>
          </a:prstGeom>
          <a:solidFill>
            <a:srgbClr val="2569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Graphique 15">
            <a:extLst>
              <a:ext uri="{FF2B5EF4-FFF2-40B4-BE49-F238E27FC236}">
                <a16:creationId xmlns:a16="http://schemas.microsoft.com/office/drawing/2014/main" id="{32973171-5A35-4FDE-A59E-24DA67F7F01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350" y="6457950"/>
            <a:ext cx="1333500" cy="266700"/>
          </a:xfrm>
          <a:prstGeom prst="rect">
            <a:avLst/>
          </a:prstGeom>
        </p:spPr>
      </p:pic>
      <p:pic>
        <p:nvPicPr>
          <p:cNvPr id="17" name="Image 16" descr="Une image contenant texte, capture d’écran, Police, logo&#10;&#10;Le contenu généré par l’IA peut être incorrect.">
            <a:extLst>
              <a:ext uri="{FF2B5EF4-FFF2-40B4-BE49-F238E27FC236}">
                <a16:creationId xmlns:a16="http://schemas.microsoft.com/office/drawing/2014/main" id="{D55E5803-3216-A7DA-CFD6-BA05ADBC3EAA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56" t="33333" r="15000" b="33704"/>
          <a:stretch/>
        </p:blipFill>
        <p:spPr>
          <a:xfrm>
            <a:off x="10624090" y="6358555"/>
            <a:ext cx="1307560" cy="465491"/>
          </a:xfrm>
          <a:prstGeom prst="rect">
            <a:avLst/>
          </a:prstGeom>
        </p:spPr>
      </p:pic>
      <p:sp>
        <p:nvSpPr>
          <p:cNvPr id="18" name="Titre 1">
            <a:extLst>
              <a:ext uri="{FF2B5EF4-FFF2-40B4-BE49-F238E27FC236}">
                <a16:creationId xmlns:a16="http://schemas.microsoft.com/office/drawing/2014/main" id="{9C021D13-C3CB-D918-605A-75A14204661E}"/>
              </a:ext>
            </a:extLst>
          </p:cNvPr>
          <p:cNvSpPr txBox="1">
            <a:spLocks/>
          </p:cNvSpPr>
          <p:nvPr/>
        </p:nvSpPr>
        <p:spPr>
          <a:xfrm>
            <a:off x="375055" y="250692"/>
            <a:ext cx="11258145" cy="5770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500" dirty="0">
                <a:solidFill>
                  <a:srgbClr val="2569ED"/>
                </a:solidFill>
                <a:ea typeface="Geist SemiBold" pitchFamily="2" charset="0"/>
                <a:cs typeface="Geist SemiBold" pitchFamily="2" charset="0"/>
              </a:rPr>
              <a:t>Les fonctions pour rechercher une valeur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5C456DD-500D-446D-F283-B913CF02F585}"/>
              </a:ext>
            </a:extLst>
          </p:cNvPr>
          <p:cNvSpPr txBox="1"/>
          <p:nvPr/>
        </p:nvSpPr>
        <p:spPr>
          <a:xfrm>
            <a:off x="1245357" y="5545732"/>
            <a:ext cx="9925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Les fonctions de recherche permettent de renvoyer </a:t>
            </a:r>
            <a:r>
              <a:rPr lang="fr-FR" b="1" dirty="0"/>
              <a:t>une valeur </a:t>
            </a:r>
            <a:r>
              <a:rPr lang="fr-FR" dirty="0"/>
              <a:t>par rapport à </a:t>
            </a:r>
            <a:r>
              <a:rPr lang="fr-FR" i="1" dirty="0"/>
              <a:t>une</a:t>
            </a:r>
            <a:r>
              <a:rPr lang="fr-FR" dirty="0"/>
              <a:t> </a:t>
            </a:r>
            <a:r>
              <a:rPr lang="fr-FR" i="1" dirty="0"/>
              <a:t>valeur</a:t>
            </a:r>
            <a:r>
              <a:rPr lang="fr-FR" dirty="0"/>
              <a:t> </a:t>
            </a:r>
            <a:r>
              <a:rPr lang="fr-FR" i="1" dirty="0"/>
              <a:t>recherchée</a:t>
            </a:r>
          </a:p>
        </p:txBody>
      </p:sp>
    </p:spTree>
    <p:extLst>
      <p:ext uri="{BB962C8B-B14F-4D97-AF65-F5344CB8AC3E}">
        <p14:creationId xmlns:p14="http://schemas.microsoft.com/office/powerpoint/2010/main" val="9054820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5243</TotalTime>
  <Words>1404</Words>
  <Application>Microsoft Office PowerPoint</Application>
  <PresentationFormat>Grand écran</PresentationFormat>
  <Paragraphs>242</Paragraphs>
  <Slides>24</Slides>
  <Notes>6</Notes>
  <HiddenSlides>0</HiddenSlides>
  <MMClips>4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Geist</vt:lpstr>
      <vt:lpstr>Geist SemiBold</vt:lpstr>
      <vt:lpstr>Wingdings</vt:lpstr>
      <vt:lpstr>Thème Office</vt:lpstr>
      <vt:lpstr> Outils de données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 Fabien</dc:creator>
  <cp:lastModifiedBy>Fabien Hos</cp:lastModifiedBy>
  <cp:revision>30</cp:revision>
  <dcterms:created xsi:type="dcterms:W3CDTF">2025-01-26T11:55:31Z</dcterms:created>
  <dcterms:modified xsi:type="dcterms:W3CDTF">2025-03-22T23:12:22Z</dcterms:modified>
</cp:coreProperties>
</file>