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6" r:id="rId3"/>
    <p:sldId id="257" r:id="rId4"/>
    <p:sldId id="258" r:id="rId5"/>
    <p:sldId id="259" r:id="rId6"/>
    <p:sldId id="266" r:id="rId7"/>
    <p:sldId id="267" r:id="rId8"/>
    <p:sldId id="268" r:id="rId9"/>
    <p:sldId id="269" r:id="rId10"/>
    <p:sldId id="260" r:id="rId11"/>
    <p:sldId id="262" r:id="rId12"/>
    <p:sldId id="263" r:id="rId13"/>
    <p:sldId id="264" r:id="rId14"/>
    <p:sldId id="265" r:id="rId15"/>
    <p:sldId id="26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pos="234" userDrawn="1">
          <p15:clr>
            <a:srgbClr val="A4A3A4"/>
          </p15:clr>
        </p15:guide>
        <p15:guide id="4" pos="744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10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3628"/>
    <a:srgbClr val="999999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599" autoAdjust="0"/>
  </p:normalViewPr>
  <p:slideViewPr>
    <p:cSldViewPr snapToGrid="0" showGuides="1">
      <p:cViewPr varScale="1">
        <p:scale>
          <a:sx n="110" d="100"/>
          <a:sy n="110" d="100"/>
        </p:scale>
        <p:origin x="2659" y="72"/>
      </p:cViewPr>
      <p:guideLst>
        <p:guide orient="horz" pos="2183"/>
        <p:guide pos="234"/>
        <p:guide pos="7446"/>
        <p:guide orient="horz" pos="210"/>
        <p:guide orient="horz" pos="4088"/>
        <p:guide orient="horz" pos="10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F7B84-56C0-4D29-8C8B-91F3401A0BD5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3E8B0-9691-4AE1-8865-6F671CF44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84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Both"/>
              <a:tabLst>
                <a:tab pos="457200" algn="l"/>
              </a:tabLst>
            </a:pP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Instagram domine les mentions (79%), suivi des News (13%) et X (6%).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Both"/>
              <a:tabLst>
                <a:tab pos="457200" algn="l"/>
              </a:tabLst>
            </a:pP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autres médias comme les blogs, vidéos et forums représentent une minorité des mentions.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Nous avons lancé la collecte des informations </a:t>
            </a:r>
            <a:r>
              <a:rPr lang="fr-F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Digimind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 18 mars 2024, nous voyons que depuis cette date, le total des mentions s’élève à 3,5K avec un </a:t>
            </a:r>
            <a:r>
              <a:rPr lang="fr-FR" sz="1800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</a:t>
            </a:r>
            <a:r>
              <a:rPr lang="fr-FR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estimé de 363.7K. Le pic de mention est atteint en mai. 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3E8B0-9691-4AE1-8865-6F671CF4442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35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Analyses avec </a:t>
            </a:r>
            <a:r>
              <a:rPr lang="fr-FR" dirty="0" err="1"/>
              <a:t>peak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3E8B0-9691-4AE1-8865-6F671CF4442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68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C273A-C3C2-3E34-F20B-E93951156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A609F0-A7BB-51A6-E379-44F3E430A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pic>
        <p:nvPicPr>
          <p:cNvPr id="7" name="Picture 2" descr="OMAJ : tout savoir sur la start-up - Challenges">
            <a:extLst>
              <a:ext uri="{FF2B5EF4-FFF2-40B4-BE49-F238E27FC236}">
                <a16:creationId xmlns:a16="http://schemas.microsoft.com/office/drawing/2014/main" id="{6D361D92-4056-290D-C416-6A51B15A28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953" y="6593746"/>
            <a:ext cx="470572" cy="16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1CE525-1D61-F946-C968-959BC9B2B2D9}"/>
              </a:ext>
            </a:extLst>
          </p:cNvPr>
          <p:cNvCxnSpPr/>
          <p:nvPr userDrawn="1"/>
        </p:nvCxnSpPr>
        <p:spPr>
          <a:xfrm>
            <a:off x="371475" y="6489700"/>
            <a:ext cx="11449050" cy="0"/>
          </a:xfrm>
          <a:prstGeom prst="line">
            <a:avLst/>
          </a:prstGeom>
          <a:ln>
            <a:solidFill>
              <a:srgbClr val="26362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34859096-EEF2-7326-523E-4B8E83A64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942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fld id="{832FF833-3E50-40C6-B9C7-A1360D9CB9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952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16BB3-2C21-A6AB-A84C-A61036F8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D6261C-E386-3020-A09C-02B403412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FC6A33-03BB-50C8-EAC5-DDA7C12B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144C64-01B1-4F35-D0E6-85939C9A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0947EA-9958-8F34-61BE-221F6075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80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105C18-4DA1-0382-180A-E57B8FC2D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873B52-9195-D7F2-0554-CB1293376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4770E5-3A5F-01D1-0F0D-FC38BF2D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771C4-585A-DE08-E42A-1F14B660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A7B294-B058-DEFA-04EE-768AFA09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4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B03AE-7348-07C1-A8D3-0102B678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D89BBB-39C8-E9E6-3437-7B59E4E32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FE0C6A-4E88-1C21-2DAD-57F40BA4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86E1D4-BDF2-4BA3-CF4D-C96447D9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819068-6D40-3BF0-D8C2-7F0432C5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15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53661-3BBF-F0C1-E120-13B2A46A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776EF2-CC06-57BE-22AC-E6AEFDE4D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3F2219-24B5-51D2-A680-ED8EBD73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740935-C103-8BED-226D-D4641F15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E27EAC-643F-05CD-CBA0-D118C056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50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D87A7-30A0-0882-E665-E5B2D949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18F2ED-C9A7-05A5-4206-6661F7F1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79A507-94B8-F07C-2311-9BBCDD75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092975-0056-D6CD-246F-B0FD61D4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10AE76-43EC-BFB7-93C4-E5C6FCB7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8B67B8-5098-DAAB-40CE-62D16374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F23FB-2421-1C2F-E2CC-EAA7B8A2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5027A1-2A37-CF36-078E-66F0B0D46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6F430C-D610-A323-1943-F0248864F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DF189D-1E72-54B8-8153-A2DD5327B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30F329-DE48-A391-0F36-4F0E011D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EA4586-228C-CFE8-5535-7FDF4A41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6305E-0468-0CC3-9EC1-9A897AFB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9EF634E-2AC8-0024-D73F-86F17AA2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10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D140D-B311-5A42-ED39-2763980E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FAEC65-6891-7E27-FDE2-913539FA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7B23A2-40E8-1AF3-B4B2-321ADECE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88CDA8-3F1B-1073-9510-FCEAACEE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74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C257CF-E054-F88D-54BD-63DD4908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F072EF-BE99-78B7-BCB3-5FA1104C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CF1BFC-C62B-FBD2-7014-34C43E7A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56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D679C9-F240-F277-75BA-81E3B743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DC265B-7FA8-EBC9-9423-C8AFE9942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788F10-24D8-7380-A23F-01A77DBF8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BCE1B4-4A37-5B27-A651-BAB30C37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C5787C-C9CF-AAD0-B0A6-017C2BDB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C2DB2D-4962-A03E-129D-6E7E7809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01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DD823-E8BB-9704-E8A5-CC5F65F0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E1C27E-FA9F-DC8A-7B26-A0A29288F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38E859-D35C-1979-7ADF-47FF841CE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62E4A7-A51D-6555-8ACC-4F243BF9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A28311-40C7-0DA4-ADB4-EE661343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420D24-091F-B4A9-AC02-869BD760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65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FBC985-0087-C759-DEA7-A2C2D359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DCD57-9B44-5190-2953-7C067C43C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CE5F7D-A908-F803-EB6A-5E4B4396C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fld id="{832FF833-3E50-40C6-B9C7-A1360D9CB9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18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3.svg"/><Relationship Id="rId7" Type="http://schemas.openxmlformats.org/officeDocument/2006/relationships/image" Target="../media/image59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89C7FF5-605D-5444-3ED2-254C10D52C6C}"/>
              </a:ext>
            </a:extLst>
          </p:cNvPr>
          <p:cNvSpPr txBox="1"/>
          <p:nvPr/>
        </p:nvSpPr>
        <p:spPr>
          <a:xfrm>
            <a:off x="371474" y="2186389"/>
            <a:ext cx="9153525" cy="2160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fr-FR" sz="3600" b="1" kern="1400" spc="-50" dirty="0">
                <a:solidFill>
                  <a:srgbClr val="FFFFFF"/>
                </a:solidFill>
                <a:effectLst/>
                <a:latin typeface="Avenir Next LT Pro Demi" panose="020B07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USID0X </a:t>
            </a:r>
            <a:br>
              <a:rPr lang="fr-FR" sz="3600" kern="1400" spc="-50" dirty="0">
                <a:solidFill>
                  <a:srgbClr val="FFFFFF"/>
                </a:solidFill>
                <a:effectLst/>
                <a:latin typeface="Avenir Next LT Pro Demi" panose="020B07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600" b="1" kern="1400" spc="-50" dirty="0">
                <a:solidFill>
                  <a:srgbClr val="FFFFFF"/>
                </a:solidFill>
                <a:effectLst/>
                <a:latin typeface="Avenir Next LT Pro Demi" panose="020B07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Analyses de données des réseaux sociaux</a:t>
            </a:r>
            <a:endParaRPr lang="fr-FR" sz="3600" kern="1400" spc="-50" dirty="0">
              <a:solidFill>
                <a:srgbClr val="FFFFFF"/>
              </a:solidFill>
              <a:effectLst/>
              <a:latin typeface="Avenir Next LT Pro Demi" panose="020B07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solidFill>
                  <a:srgbClr val="FFFFFF"/>
                </a:solidFill>
                <a:effectLst/>
                <a:latin typeface="Avenir Next LT Pro Demi" panose="020B07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spc="75" dirty="0">
                <a:solidFill>
                  <a:srgbClr val="FFFFFF"/>
                </a:solidFill>
                <a:effectLst/>
                <a:latin typeface="Avenir Next LT Pro Demi" panose="020B07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Recommandations d’influenceurs pour l’entreprise Omaj, </a:t>
            </a:r>
            <a:br>
              <a:rPr lang="fr-FR" sz="1800" kern="100" spc="75" dirty="0">
                <a:solidFill>
                  <a:srgbClr val="FFFFFF"/>
                </a:solidFill>
                <a:effectLst/>
                <a:latin typeface="Avenir Next LT Pro Demi" panose="020B07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kern="100" spc="75" dirty="0">
                <a:solidFill>
                  <a:srgbClr val="FFFFFF"/>
                </a:solidFill>
                <a:effectLst/>
                <a:latin typeface="Avenir Next LT Pro Demi" panose="020B07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acteur en développement dans le secteur de la seconde main</a:t>
            </a:r>
            <a:r>
              <a:rPr lang="fr-FR" kern="100" spc="75" dirty="0">
                <a:solidFill>
                  <a:srgbClr val="FFFFFF"/>
                </a:solidFill>
                <a:latin typeface="Avenir Next LT Pro Demi" panose="020B07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kern="100" spc="75" dirty="0">
                <a:solidFill>
                  <a:srgbClr val="FFFFFF"/>
                </a:solidFill>
                <a:effectLst/>
                <a:latin typeface="Avenir Next LT Pro Demi" panose="020B07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France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44B73D0-23DA-AC91-958B-8A2FA3FA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5927725"/>
            <a:ext cx="28289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0810282-2A51-D4A6-6BC7-B33D2AAF5D39}"/>
              </a:ext>
            </a:extLst>
          </p:cNvPr>
          <p:cNvSpPr txBox="1"/>
          <p:nvPr/>
        </p:nvSpPr>
        <p:spPr>
          <a:xfrm>
            <a:off x="5821801" y="5043415"/>
            <a:ext cx="6096000" cy="775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solidFill>
                  <a:srgbClr val="FFFFFF"/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MÉDAS 2023/2024 </a:t>
            </a:r>
            <a:endParaRPr lang="fr-FR" sz="1400" kern="100" dirty="0">
              <a:solidFill>
                <a:srgbClr val="FFFFFF"/>
              </a:solidFill>
              <a:effectLst/>
              <a:latin typeface="Avenir Next LT Pro" panose="020B05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solidFill>
                  <a:srgbClr val="FFFFFF"/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kern="100" dirty="0" err="1">
                <a:solidFill>
                  <a:srgbClr val="FFFFFF"/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Yaniss</a:t>
            </a:r>
            <a:r>
              <a:rPr lang="fr-FR" sz="1800" kern="100" dirty="0">
                <a:solidFill>
                  <a:srgbClr val="FFFFFF"/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TAMARAT – Yasmine DARWISH – Fabien HOS </a:t>
            </a:r>
            <a:endParaRPr lang="fr-FR" sz="1400" kern="100" dirty="0">
              <a:solidFill>
                <a:srgbClr val="FFFFFF"/>
              </a:solidFill>
              <a:effectLst/>
              <a:latin typeface="Avenir Next LT Pro" panose="020B05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F84224D7-BA27-3277-833A-29EFA7F8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80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B884AE3-FFFD-5282-65BE-E7FF4AEAB471}"/>
              </a:ext>
            </a:extLst>
          </p:cNvPr>
          <p:cNvSpPr txBox="1">
            <a:spLocks/>
          </p:cNvSpPr>
          <p:nvPr/>
        </p:nvSpPr>
        <p:spPr>
          <a:xfrm>
            <a:off x="371475" y="342899"/>
            <a:ext cx="4690154" cy="6619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dirty="0">
                <a:solidFill>
                  <a:srgbClr val="263628"/>
                </a:solidFill>
                <a:latin typeface="Avenir Next LT Pro Demi" panose="020F0502020204030204" pitchFamily="34" charset="0"/>
              </a:rPr>
              <a:t>Cartographies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AB44F1C-469E-2AD5-05FB-E935C43C341B}"/>
              </a:ext>
            </a:extLst>
          </p:cNvPr>
          <p:cNvSpPr txBox="1">
            <a:spLocks/>
          </p:cNvSpPr>
          <p:nvPr/>
        </p:nvSpPr>
        <p:spPr>
          <a:xfrm>
            <a:off x="4993631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Contexte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5A10B4F-046D-B95D-D875-6BEF2C3A4302}"/>
              </a:ext>
            </a:extLst>
          </p:cNvPr>
          <p:cNvSpPr txBox="1">
            <a:spLocks/>
          </p:cNvSpPr>
          <p:nvPr/>
        </p:nvSpPr>
        <p:spPr>
          <a:xfrm>
            <a:off x="6939849" y="368300"/>
            <a:ext cx="145905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Problématique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F36FB83-DF82-FB77-BE9D-D7DA3823CD98}"/>
              </a:ext>
            </a:extLst>
          </p:cNvPr>
          <p:cNvSpPr txBox="1">
            <a:spLocks/>
          </p:cNvSpPr>
          <p:nvPr/>
        </p:nvSpPr>
        <p:spPr>
          <a:xfrm>
            <a:off x="5966740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Histoire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69B26FA-5EC8-4344-6E9E-195152D8B35C}"/>
              </a:ext>
            </a:extLst>
          </p:cNvPr>
          <p:cNvSpPr txBox="1">
            <a:spLocks/>
          </p:cNvSpPr>
          <p:nvPr/>
        </p:nvSpPr>
        <p:spPr>
          <a:xfrm>
            <a:off x="8318178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err="1">
                <a:solidFill>
                  <a:srgbClr val="999999"/>
                </a:solidFill>
                <a:latin typeface="Avenir Next LT Pro" panose="020B0504020202020204" pitchFamily="34" charset="0"/>
              </a:rPr>
              <a:t>Digimind</a:t>
            </a:r>
            <a:endParaRPr lang="fr-FR" sz="1400" dirty="0">
              <a:solidFill>
                <a:srgbClr val="999999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2D043DD-D0EB-BD95-70A3-10A17AAA75E0}"/>
              </a:ext>
            </a:extLst>
          </p:cNvPr>
          <p:cNvSpPr txBox="1">
            <a:spLocks/>
          </p:cNvSpPr>
          <p:nvPr/>
        </p:nvSpPr>
        <p:spPr>
          <a:xfrm>
            <a:off x="9291287" y="368300"/>
            <a:ext cx="1459051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263628"/>
                </a:solidFill>
                <a:latin typeface="Avenir Next LT Pro Demi" panose="020B0704020202020204" pitchFamily="34" charset="0"/>
              </a:rPr>
              <a:t>Cartographies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9A3FFCE-2E1F-9587-BA4B-9D49D3D486C7}"/>
              </a:ext>
            </a:extLst>
          </p:cNvPr>
          <p:cNvSpPr txBox="1">
            <a:spLocks/>
          </p:cNvSpPr>
          <p:nvPr/>
        </p:nvSpPr>
        <p:spPr>
          <a:xfrm>
            <a:off x="10669617" y="368300"/>
            <a:ext cx="1172185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Conclusion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09B813-F068-0ECF-BB7D-77A8D757C727}"/>
              </a:ext>
            </a:extLst>
          </p:cNvPr>
          <p:cNvSpPr txBox="1">
            <a:spLocks/>
          </p:cNvSpPr>
          <p:nvPr/>
        </p:nvSpPr>
        <p:spPr>
          <a:xfrm>
            <a:off x="371475" y="927778"/>
            <a:ext cx="5212202" cy="2746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Méthodologie et création du jeu de données</a:t>
            </a:r>
            <a:endParaRPr lang="fr-FR" sz="1800" dirty="0">
              <a:latin typeface="Avenir Next LT Pro" panose="020B0504020202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B9E8213-128D-86C6-730E-0F862877AF3F}"/>
              </a:ext>
            </a:extLst>
          </p:cNvPr>
          <p:cNvCxnSpPr>
            <a:cxnSpLocks/>
          </p:cNvCxnSpPr>
          <p:nvPr/>
        </p:nvCxnSpPr>
        <p:spPr>
          <a:xfrm>
            <a:off x="6105727" y="1628774"/>
            <a:ext cx="0" cy="4616383"/>
          </a:xfrm>
          <a:prstGeom prst="line">
            <a:avLst/>
          </a:prstGeom>
          <a:ln>
            <a:solidFill>
              <a:srgbClr val="26362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3CFE7-A722-60DD-7400-3CD98BB1799E}"/>
              </a:ext>
            </a:extLst>
          </p:cNvPr>
          <p:cNvSpPr/>
          <p:nvPr/>
        </p:nvSpPr>
        <p:spPr>
          <a:xfrm>
            <a:off x="371476" y="1635034"/>
            <a:ext cx="840834" cy="879742"/>
          </a:xfrm>
          <a:prstGeom prst="rect">
            <a:avLst/>
          </a:prstGeom>
          <a:solidFill>
            <a:srgbClr val="263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7E06CE8-3FFA-53FD-C787-B4169FDDC79A}"/>
              </a:ext>
            </a:extLst>
          </p:cNvPr>
          <p:cNvSpPr txBox="1"/>
          <p:nvPr/>
        </p:nvSpPr>
        <p:spPr>
          <a:xfrm>
            <a:off x="1321174" y="1680182"/>
            <a:ext cx="4199372" cy="78944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Récupérer les thématiques relatives à OMAJ </a:t>
            </a:r>
            <a:endParaRPr lang="fr-FR" sz="1400" kern="100" dirty="0">
              <a:effectLst/>
              <a:latin typeface="Avenir Next LT Pro" panose="020B05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F989AA-ECC3-1E7C-E698-2333A59F6614}"/>
              </a:ext>
            </a:extLst>
          </p:cNvPr>
          <p:cNvSpPr/>
          <p:nvPr/>
        </p:nvSpPr>
        <p:spPr>
          <a:xfrm>
            <a:off x="371476" y="2896398"/>
            <a:ext cx="840834" cy="879742"/>
          </a:xfrm>
          <a:prstGeom prst="rect">
            <a:avLst/>
          </a:prstGeom>
          <a:solidFill>
            <a:srgbClr val="263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80E15C-536A-B1A4-D548-48BCBE4BF3E4}"/>
              </a:ext>
            </a:extLst>
          </p:cNvPr>
          <p:cNvSpPr/>
          <p:nvPr/>
        </p:nvSpPr>
        <p:spPr>
          <a:xfrm>
            <a:off x="371476" y="4157762"/>
            <a:ext cx="840834" cy="879742"/>
          </a:xfrm>
          <a:prstGeom prst="rect">
            <a:avLst/>
          </a:prstGeom>
          <a:solidFill>
            <a:srgbClr val="263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0A94E6-D2A2-87D0-6519-ADE713E82351}"/>
              </a:ext>
            </a:extLst>
          </p:cNvPr>
          <p:cNvSpPr/>
          <p:nvPr/>
        </p:nvSpPr>
        <p:spPr>
          <a:xfrm>
            <a:off x="371476" y="5419126"/>
            <a:ext cx="840834" cy="879742"/>
          </a:xfrm>
          <a:prstGeom prst="rect">
            <a:avLst/>
          </a:prstGeom>
          <a:solidFill>
            <a:srgbClr val="263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4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51846DB-DFC3-E567-6675-2A99BC25DB1F}"/>
              </a:ext>
            </a:extLst>
          </p:cNvPr>
          <p:cNvSpPr txBox="1"/>
          <p:nvPr/>
        </p:nvSpPr>
        <p:spPr>
          <a:xfrm>
            <a:off x="1321174" y="2941546"/>
            <a:ext cx="4488127" cy="78944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Saisir sous forme de hashtags ces éléments dans le moteur de recherche Instagram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6CEC6B0-D5E9-B06C-158A-30FBAE350FC7}"/>
              </a:ext>
            </a:extLst>
          </p:cNvPr>
          <p:cNvSpPr txBox="1"/>
          <p:nvPr/>
        </p:nvSpPr>
        <p:spPr>
          <a:xfrm>
            <a:off x="1321174" y="4033632"/>
            <a:ext cx="4488127" cy="1158779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Parcourir les différents profils qui apparaissent dans les résultats de recherche et récupérer les mots-clés associés dans leurs bios.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7D74E72-578D-C363-E531-A0B8A93B4D12}"/>
              </a:ext>
            </a:extLst>
          </p:cNvPr>
          <p:cNvSpPr txBox="1"/>
          <p:nvPr/>
        </p:nvSpPr>
        <p:spPr>
          <a:xfrm>
            <a:off x="1321174" y="5469926"/>
            <a:ext cx="4488127" cy="78944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Regarder s’il existe une « relation » entre ces personnes ou OMAJ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7F4D26A3-39A5-C35B-1734-D027078E78A3}"/>
              </a:ext>
            </a:extLst>
          </p:cNvPr>
          <p:cNvSpPr txBox="1">
            <a:spLocks/>
          </p:cNvSpPr>
          <p:nvPr/>
        </p:nvSpPr>
        <p:spPr>
          <a:xfrm>
            <a:off x="6345033" y="1632557"/>
            <a:ext cx="5212202" cy="2746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Traitement des données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B6C1BFC8-D59D-C3DB-CEFA-A9EF828EB86D}"/>
              </a:ext>
            </a:extLst>
          </p:cNvPr>
          <p:cNvGrpSpPr/>
          <p:nvPr/>
        </p:nvGrpSpPr>
        <p:grpSpPr>
          <a:xfrm>
            <a:off x="6394483" y="4951688"/>
            <a:ext cx="5162752" cy="1293469"/>
            <a:chOff x="6394483" y="4613021"/>
            <a:chExt cx="5162752" cy="129346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607073-45BA-94B9-50AE-351A4805DF73}"/>
                </a:ext>
              </a:extLst>
            </p:cNvPr>
            <p:cNvSpPr/>
            <p:nvPr/>
          </p:nvSpPr>
          <p:spPr>
            <a:xfrm>
              <a:off x="6394483" y="5037504"/>
              <a:ext cx="5162752" cy="868986"/>
            </a:xfrm>
            <a:prstGeom prst="rect">
              <a:avLst/>
            </a:prstGeom>
            <a:solidFill>
              <a:srgbClr val="FCFCFC"/>
            </a:solidFill>
            <a:ln>
              <a:solidFill>
                <a:srgbClr val="263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263628"/>
                  </a:solidFill>
                  <a:latin typeface="Avenir Next LT Pro" panose="020B0504020202020204" pitchFamily="34" charset="0"/>
                </a:rPr>
                <a:t>Binarisation des attributs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0D48E8A-8E40-1BBD-D856-6F7C537AEECD}"/>
                </a:ext>
              </a:extLst>
            </p:cNvPr>
            <p:cNvSpPr/>
            <p:nvPr/>
          </p:nvSpPr>
          <p:spPr>
            <a:xfrm>
              <a:off x="8215515" y="4613021"/>
              <a:ext cx="1520688" cy="651489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Graphique 38">
              <a:extLst>
                <a:ext uri="{FF2B5EF4-FFF2-40B4-BE49-F238E27FC236}">
                  <a16:creationId xmlns:a16="http://schemas.microsoft.com/office/drawing/2014/main" id="{3F977616-89DC-33E8-79EF-DA32692C6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98121" y="4654631"/>
              <a:ext cx="955477" cy="609879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487AB648-9DAF-97A3-261B-2A5C7BC5EE5B}"/>
              </a:ext>
            </a:extLst>
          </p:cNvPr>
          <p:cNvGrpSpPr/>
          <p:nvPr/>
        </p:nvGrpSpPr>
        <p:grpSpPr>
          <a:xfrm>
            <a:off x="6394483" y="3507957"/>
            <a:ext cx="5162752" cy="1290218"/>
            <a:chOff x="6394483" y="3354908"/>
            <a:chExt cx="5162752" cy="129021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25CDCA-BEA5-14B9-D559-FAEF2E9BCA66}"/>
                </a:ext>
              </a:extLst>
            </p:cNvPr>
            <p:cNvSpPr/>
            <p:nvPr/>
          </p:nvSpPr>
          <p:spPr>
            <a:xfrm>
              <a:off x="6394483" y="3776140"/>
              <a:ext cx="5162752" cy="868986"/>
            </a:xfrm>
            <a:prstGeom prst="rect">
              <a:avLst/>
            </a:prstGeom>
            <a:solidFill>
              <a:srgbClr val="FCFCFC"/>
            </a:solidFill>
            <a:ln>
              <a:solidFill>
                <a:srgbClr val="263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263628"/>
                  </a:solidFill>
                  <a:latin typeface="Avenir Next LT Pro" panose="020B0504020202020204" pitchFamily="34" charset="0"/>
                </a:rPr>
                <a:t>Regroupement par ontologie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92867F-BB10-325B-F77F-B2BAE9B91FA7}"/>
                </a:ext>
              </a:extLst>
            </p:cNvPr>
            <p:cNvSpPr/>
            <p:nvPr/>
          </p:nvSpPr>
          <p:spPr>
            <a:xfrm>
              <a:off x="8215515" y="3354908"/>
              <a:ext cx="1520688" cy="651489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7E0D9D90-5874-69A1-D5BD-C98D864BE86E}"/>
              </a:ext>
            </a:extLst>
          </p:cNvPr>
          <p:cNvGrpSpPr/>
          <p:nvPr/>
        </p:nvGrpSpPr>
        <p:grpSpPr>
          <a:xfrm>
            <a:off x="6394483" y="2136444"/>
            <a:ext cx="5162752" cy="1129346"/>
            <a:chOff x="6394483" y="2066360"/>
            <a:chExt cx="5162752" cy="112934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F2252BE-F9DB-9309-7963-207C41062A4E}"/>
                </a:ext>
              </a:extLst>
            </p:cNvPr>
            <p:cNvSpPr/>
            <p:nvPr/>
          </p:nvSpPr>
          <p:spPr>
            <a:xfrm>
              <a:off x="6394483" y="2326720"/>
              <a:ext cx="5162752" cy="868986"/>
            </a:xfrm>
            <a:prstGeom prst="rect">
              <a:avLst/>
            </a:prstGeom>
            <a:solidFill>
              <a:srgbClr val="FCFCFC"/>
            </a:solidFill>
            <a:ln>
              <a:solidFill>
                <a:srgbClr val="263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263628"/>
                  </a:solidFill>
                  <a:latin typeface="Avenir Next LT Pro" panose="020B0504020202020204" pitchFamily="34" charset="0"/>
                </a:rPr>
                <a:t>Standardisation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A69DB98-98BC-CD42-7625-E12CAF00DBCA}"/>
                </a:ext>
              </a:extLst>
            </p:cNvPr>
            <p:cNvSpPr/>
            <p:nvPr/>
          </p:nvSpPr>
          <p:spPr>
            <a:xfrm>
              <a:off x="8215515" y="2066360"/>
              <a:ext cx="1520688" cy="41705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7" name="Graphique 46">
            <a:extLst>
              <a:ext uri="{FF2B5EF4-FFF2-40B4-BE49-F238E27FC236}">
                <a16:creationId xmlns:a16="http://schemas.microsoft.com/office/drawing/2014/main" id="{5E7A32C2-2A73-936D-11F5-4E4F0C96A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7739" y="3494131"/>
            <a:ext cx="696241" cy="712064"/>
          </a:xfrm>
          <a:prstGeom prst="rect">
            <a:avLst/>
          </a:prstGeom>
        </p:spPr>
      </p:pic>
      <p:pic>
        <p:nvPicPr>
          <p:cNvPr id="49" name="Graphique 48">
            <a:extLst>
              <a:ext uri="{FF2B5EF4-FFF2-40B4-BE49-F238E27FC236}">
                <a16:creationId xmlns:a16="http://schemas.microsoft.com/office/drawing/2014/main" id="{A61C3802-9C29-6A39-F1DC-0BE593BEBE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0430" y="2034983"/>
            <a:ext cx="390859" cy="650263"/>
          </a:xfrm>
          <a:prstGeom prst="rect">
            <a:avLst/>
          </a:prstGeom>
        </p:spPr>
      </p:pic>
      <p:sp>
        <p:nvSpPr>
          <p:cNvPr id="50" name="Espace réservé du numéro de diapositive 49">
            <a:extLst>
              <a:ext uri="{FF2B5EF4-FFF2-40B4-BE49-F238E27FC236}">
                <a16:creationId xmlns:a16="http://schemas.microsoft.com/office/drawing/2014/main" id="{5220C1EC-C2CE-622A-7D9E-358B308C7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42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B884AE3-FFFD-5282-65BE-E7FF4AEAB471}"/>
              </a:ext>
            </a:extLst>
          </p:cNvPr>
          <p:cNvSpPr txBox="1">
            <a:spLocks/>
          </p:cNvSpPr>
          <p:nvPr/>
        </p:nvSpPr>
        <p:spPr>
          <a:xfrm>
            <a:off x="371475" y="342899"/>
            <a:ext cx="4690154" cy="6619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dirty="0">
                <a:solidFill>
                  <a:srgbClr val="263628"/>
                </a:solidFill>
                <a:latin typeface="Avenir Next LT Pro Demi" panose="020F0502020204030204" pitchFamily="34" charset="0"/>
              </a:rPr>
              <a:t>Cartographies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AB44F1C-469E-2AD5-05FB-E935C43C341B}"/>
              </a:ext>
            </a:extLst>
          </p:cNvPr>
          <p:cNvSpPr txBox="1">
            <a:spLocks/>
          </p:cNvSpPr>
          <p:nvPr/>
        </p:nvSpPr>
        <p:spPr>
          <a:xfrm>
            <a:off x="4993631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Contexte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5A10B4F-046D-B95D-D875-6BEF2C3A4302}"/>
              </a:ext>
            </a:extLst>
          </p:cNvPr>
          <p:cNvSpPr txBox="1">
            <a:spLocks/>
          </p:cNvSpPr>
          <p:nvPr/>
        </p:nvSpPr>
        <p:spPr>
          <a:xfrm>
            <a:off x="6939849" y="368300"/>
            <a:ext cx="145905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Problématique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F36FB83-DF82-FB77-BE9D-D7DA3823CD98}"/>
              </a:ext>
            </a:extLst>
          </p:cNvPr>
          <p:cNvSpPr txBox="1">
            <a:spLocks/>
          </p:cNvSpPr>
          <p:nvPr/>
        </p:nvSpPr>
        <p:spPr>
          <a:xfrm>
            <a:off x="5966740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Histoire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69B26FA-5EC8-4344-6E9E-195152D8B35C}"/>
              </a:ext>
            </a:extLst>
          </p:cNvPr>
          <p:cNvSpPr txBox="1">
            <a:spLocks/>
          </p:cNvSpPr>
          <p:nvPr/>
        </p:nvSpPr>
        <p:spPr>
          <a:xfrm>
            <a:off x="8318178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err="1">
                <a:solidFill>
                  <a:srgbClr val="999999"/>
                </a:solidFill>
                <a:latin typeface="Avenir Next LT Pro" panose="020B0504020202020204" pitchFamily="34" charset="0"/>
              </a:rPr>
              <a:t>Digimind</a:t>
            </a:r>
            <a:endParaRPr lang="fr-FR" sz="1400" dirty="0">
              <a:solidFill>
                <a:srgbClr val="999999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2D043DD-D0EB-BD95-70A3-10A17AAA75E0}"/>
              </a:ext>
            </a:extLst>
          </p:cNvPr>
          <p:cNvSpPr txBox="1">
            <a:spLocks/>
          </p:cNvSpPr>
          <p:nvPr/>
        </p:nvSpPr>
        <p:spPr>
          <a:xfrm>
            <a:off x="9291287" y="368300"/>
            <a:ext cx="1459051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263628"/>
                </a:solidFill>
                <a:latin typeface="Avenir Next LT Pro Demi" panose="020B0704020202020204" pitchFamily="34" charset="0"/>
              </a:rPr>
              <a:t>Cartographies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9A3FFCE-2E1F-9587-BA4B-9D49D3D486C7}"/>
              </a:ext>
            </a:extLst>
          </p:cNvPr>
          <p:cNvSpPr txBox="1">
            <a:spLocks/>
          </p:cNvSpPr>
          <p:nvPr/>
        </p:nvSpPr>
        <p:spPr>
          <a:xfrm>
            <a:off x="10669617" y="368300"/>
            <a:ext cx="1172185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Conclusion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66E7E2-F506-B5DF-33B2-86A6B4B93B7A}"/>
              </a:ext>
            </a:extLst>
          </p:cNvPr>
          <p:cNvSpPr txBox="1">
            <a:spLocks/>
          </p:cNvSpPr>
          <p:nvPr/>
        </p:nvSpPr>
        <p:spPr>
          <a:xfrm>
            <a:off x="371475" y="927778"/>
            <a:ext cx="3033206" cy="2746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Visualisations</a:t>
            </a:r>
            <a:endParaRPr lang="fr-FR" sz="1800" dirty="0">
              <a:latin typeface="Avenir Next LT Pro" panose="020B0504020202020204" pitchFamily="34" charset="0"/>
            </a:endParaRPr>
          </a:p>
        </p:txBody>
      </p:sp>
      <p:pic>
        <p:nvPicPr>
          <p:cNvPr id="12" name="Image 11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B0FF57E1-5446-1390-BA5F-270F63981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60694"/>
            <a:ext cx="5645665" cy="574119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1916AB7-52A4-FFB0-609F-800BB47FE2F3}"/>
              </a:ext>
            </a:extLst>
          </p:cNvPr>
          <p:cNvSpPr txBox="1"/>
          <p:nvPr/>
        </p:nvSpPr>
        <p:spPr>
          <a:xfrm>
            <a:off x="1231900" y="3499565"/>
            <a:ext cx="4864098" cy="78944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Éléments centraux sont les éléments les plus connectés/interconnectés.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97E113-AE04-9B8D-B7C1-DD0D17C4E083}"/>
              </a:ext>
            </a:extLst>
          </p:cNvPr>
          <p:cNvSpPr/>
          <p:nvPr/>
        </p:nvSpPr>
        <p:spPr>
          <a:xfrm>
            <a:off x="371475" y="1628776"/>
            <a:ext cx="5724525" cy="1161930"/>
          </a:xfrm>
          <a:prstGeom prst="rect">
            <a:avLst/>
          </a:prstGeom>
          <a:solidFill>
            <a:srgbClr val="FCFCFC"/>
          </a:solidFill>
          <a:ln>
            <a:solidFill>
              <a:srgbClr val="2636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63628"/>
                </a:solidFill>
              </a:rPr>
              <a:t>Représentation en réseaux qui montre les connexions entre les influenceurs et les mots-clés associés à l’entreprise.</a:t>
            </a:r>
          </a:p>
        </p:txBody>
      </p:sp>
      <p:pic>
        <p:nvPicPr>
          <p:cNvPr id="23" name="Graphique 22">
            <a:extLst>
              <a:ext uri="{FF2B5EF4-FFF2-40B4-BE49-F238E27FC236}">
                <a16:creationId xmlns:a16="http://schemas.microsoft.com/office/drawing/2014/main" id="{59908528-FE41-A5BC-73CB-349123F8D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4" y="4512466"/>
            <a:ext cx="715663" cy="661988"/>
          </a:xfrm>
          <a:prstGeom prst="rect">
            <a:avLst/>
          </a:prstGeom>
        </p:spPr>
      </p:pic>
      <p:pic>
        <p:nvPicPr>
          <p:cNvPr id="25" name="Graphique 24">
            <a:extLst>
              <a:ext uri="{FF2B5EF4-FFF2-40B4-BE49-F238E27FC236}">
                <a16:creationId xmlns:a16="http://schemas.microsoft.com/office/drawing/2014/main" id="{EF6E62B0-1B15-D610-289B-FA20A3A0FD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773" y="3587321"/>
            <a:ext cx="695325" cy="69532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E1045A6F-B60C-77C5-CC6F-01DDAF017FCE}"/>
              </a:ext>
            </a:extLst>
          </p:cNvPr>
          <p:cNvSpPr txBox="1"/>
          <p:nvPr/>
        </p:nvSpPr>
        <p:spPr>
          <a:xfrm>
            <a:off x="1231900" y="4653818"/>
            <a:ext cx="4864100" cy="42011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L’algorithme de </a:t>
            </a:r>
            <a:r>
              <a:rPr lang="fr-FR" sz="1600" kern="100" dirty="0" err="1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Fruchterman-Reingold</a:t>
            </a: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70381B85-8EA0-633B-EB8E-82254C3CD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02C8C-0324-CB7C-CD6F-EFF0A1EDC5A2}"/>
              </a:ext>
            </a:extLst>
          </p:cNvPr>
          <p:cNvSpPr/>
          <p:nvPr/>
        </p:nvSpPr>
        <p:spPr>
          <a:xfrm>
            <a:off x="450335" y="5523547"/>
            <a:ext cx="5724525" cy="789448"/>
          </a:xfrm>
          <a:prstGeom prst="rect">
            <a:avLst/>
          </a:prstGeom>
          <a:solidFill>
            <a:srgbClr val="263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Cette visualisation permet de visualiser </a:t>
            </a:r>
            <a:r>
              <a:rPr lang="fr-FR" sz="1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les éléments les plus importants.</a:t>
            </a:r>
          </a:p>
        </p:txBody>
      </p:sp>
    </p:spTree>
    <p:extLst>
      <p:ext uri="{BB962C8B-B14F-4D97-AF65-F5344CB8AC3E}">
        <p14:creationId xmlns:p14="http://schemas.microsoft.com/office/powerpoint/2010/main" val="371587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capture d’écran, diagramme&#10;&#10;Description générée automatiquement">
            <a:extLst>
              <a:ext uri="{FF2B5EF4-FFF2-40B4-BE49-F238E27FC236}">
                <a16:creationId xmlns:a16="http://schemas.microsoft.com/office/drawing/2014/main" id="{79FD51E5-6EB2-EC13-5D23-0F0CCA69F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"/>
          <a:stretch/>
        </p:blipFill>
        <p:spPr>
          <a:xfrm>
            <a:off x="6095999" y="660695"/>
            <a:ext cx="5609369" cy="5741194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AB884AE3-FFFD-5282-65BE-E7FF4AEAB471}"/>
              </a:ext>
            </a:extLst>
          </p:cNvPr>
          <p:cNvSpPr txBox="1">
            <a:spLocks/>
          </p:cNvSpPr>
          <p:nvPr/>
        </p:nvSpPr>
        <p:spPr>
          <a:xfrm>
            <a:off x="371475" y="342899"/>
            <a:ext cx="4690154" cy="6619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dirty="0">
                <a:solidFill>
                  <a:srgbClr val="263628"/>
                </a:solidFill>
                <a:latin typeface="Avenir Next LT Pro Demi" panose="020F0502020204030204" pitchFamily="34" charset="0"/>
              </a:rPr>
              <a:t>Cartographies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AB44F1C-469E-2AD5-05FB-E935C43C341B}"/>
              </a:ext>
            </a:extLst>
          </p:cNvPr>
          <p:cNvSpPr txBox="1">
            <a:spLocks/>
          </p:cNvSpPr>
          <p:nvPr/>
        </p:nvSpPr>
        <p:spPr>
          <a:xfrm>
            <a:off x="4993631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Contexte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5A10B4F-046D-B95D-D875-6BEF2C3A4302}"/>
              </a:ext>
            </a:extLst>
          </p:cNvPr>
          <p:cNvSpPr txBox="1">
            <a:spLocks/>
          </p:cNvSpPr>
          <p:nvPr/>
        </p:nvSpPr>
        <p:spPr>
          <a:xfrm>
            <a:off x="6939849" y="368300"/>
            <a:ext cx="145905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Problématique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F36FB83-DF82-FB77-BE9D-D7DA3823CD98}"/>
              </a:ext>
            </a:extLst>
          </p:cNvPr>
          <p:cNvSpPr txBox="1">
            <a:spLocks/>
          </p:cNvSpPr>
          <p:nvPr/>
        </p:nvSpPr>
        <p:spPr>
          <a:xfrm>
            <a:off x="5966740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Histoire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69B26FA-5EC8-4344-6E9E-195152D8B35C}"/>
              </a:ext>
            </a:extLst>
          </p:cNvPr>
          <p:cNvSpPr txBox="1">
            <a:spLocks/>
          </p:cNvSpPr>
          <p:nvPr/>
        </p:nvSpPr>
        <p:spPr>
          <a:xfrm>
            <a:off x="8318178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err="1">
                <a:solidFill>
                  <a:srgbClr val="999999"/>
                </a:solidFill>
                <a:latin typeface="Avenir Next LT Pro" panose="020B0504020202020204" pitchFamily="34" charset="0"/>
              </a:rPr>
              <a:t>Digimind</a:t>
            </a:r>
            <a:endParaRPr lang="fr-FR" sz="1400" dirty="0">
              <a:solidFill>
                <a:srgbClr val="999999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2D043DD-D0EB-BD95-70A3-10A17AAA75E0}"/>
              </a:ext>
            </a:extLst>
          </p:cNvPr>
          <p:cNvSpPr txBox="1">
            <a:spLocks/>
          </p:cNvSpPr>
          <p:nvPr/>
        </p:nvSpPr>
        <p:spPr>
          <a:xfrm>
            <a:off x="9291287" y="368300"/>
            <a:ext cx="1459051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263628"/>
                </a:solidFill>
                <a:latin typeface="Avenir Next LT Pro Demi" panose="020B0704020202020204" pitchFamily="34" charset="0"/>
              </a:rPr>
              <a:t>Cartographies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9A3FFCE-2E1F-9587-BA4B-9D49D3D486C7}"/>
              </a:ext>
            </a:extLst>
          </p:cNvPr>
          <p:cNvSpPr txBox="1">
            <a:spLocks/>
          </p:cNvSpPr>
          <p:nvPr/>
        </p:nvSpPr>
        <p:spPr>
          <a:xfrm>
            <a:off x="10669617" y="368300"/>
            <a:ext cx="1172185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Conclusion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66E7E2-F506-B5DF-33B2-86A6B4B93B7A}"/>
              </a:ext>
            </a:extLst>
          </p:cNvPr>
          <p:cNvSpPr txBox="1">
            <a:spLocks/>
          </p:cNvSpPr>
          <p:nvPr/>
        </p:nvSpPr>
        <p:spPr>
          <a:xfrm>
            <a:off x="371475" y="927778"/>
            <a:ext cx="3033206" cy="2746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Visualisations</a:t>
            </a:r>
            <a:endParaRPr lang="fr-FR" sz="1800" dirty="0">
              <a:latin typeface="Avenir Next LT Pro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905133-2AB5-6BFD-A41B-244322C49FCC}"/>
              </a:ext>
            </a:extLst>
          </p:cNvPr>
          <p:cNvSpPr/>
          <p:nvPr/>
        </p:nvSpPr>
        <p:spPr>
          <a:xfrm>
            <a:off x="371475" y="1628775"/>
            <a:ext cx="5724525" cy="780238"/>
          </a:xfrm>
          <a:prstGeom prst="rect">
            <a:avLst/>
          </a:prstGeom>
          <a:solidFill>
            <a:srgbClr val="FCFCFC"/>
          </a:solidFill>
          <a:ln>
            <a:solidFill>
              <a:srgbClr val="2636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63628"/>
                </a:solidFill>
              </a:rPr>
              <a:t>Représentation de communautés.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B981D2D-0F59-2827-9D9F-45A4CB7AC2BA}"/>
              </a:ext>
            </a:extLst>
          </p:cNvPr>
          <p:cNvSpPr txBox="1"/>
          <p:nvPr/>
        </p:nvSpPr>
        <p:spPr>
          <a:xfrm>
            <a:off x="371475" y="2632225"/>
            <a:ext cx="3939902" cy="42011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L’algorithme de Louvain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D515D5-8BE9-3187-1C00-7ACFC441E406}"/>
              </a:ext>
            </a:extLst>
          </p:cNvPr>
          <p:cNvSpPr txBox="1"/>
          <p:nvPr/>
        </p:nvSpPr>
        <p:spPr>
          <a:xfrm>
            <a:off x="371474" y="3095748"/>
            <a:ext cx="5851525" cy="42011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Maximise le critère de modularité </a:t>
            </a:r>
            <a:r>
              <a:rPr lang="fr-FR" sz="1600" b="1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1DF09FB-BCDD-E65F-35DD-ACB704BBF96B}"/>
              </a:ext>
            </a:extLst>
          </p:cNvPr>
          <p:cNvSpPr txBox="1"/>
          <p:nvPr/>
        </p:nvSpPr>
        <p:spPr>
          <a:xfrm>
            <a:off x="371475" y="3559271"/>
            <a:ext cx="4308482" cy="42011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 communautés distinctes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ADEB413-DD52-16AC-69BD-635F4C0643E4}"/>
              </a:ext>
            </a:extLst>
          </p:cNvPr>
          <p:cNvSpPr txBox="1"/>
          <p:nvPr/>
        </p:nvSpPr>
        <p:spPr>
          <a:xfrm>
            <a:off x="371475" y="4022795"/>
            <a:ext cx="5522342" cy="42011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nœuds sont placés en fonction de leur communauté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A8FB44-CF9F-6C9B-C0DC-5BA6036E89A9}"/>
              </a:ext>
            </a:extLst>
          </p:cNvPr>
          <p:cNvSpPr/>
          <p:nvPr/>
        </p:nvSpPr>
        <p:spPr>
          <a:xfrm>
            <a:off x="371475" y="4844065"/>
            <a:ext cx="5724525" cy="995626"/>
          </a:xfrm>
          <a:prstGeom prst="rect">
            <a:avLst/>
          </a:prstGeom>
          <a:solidFill>
            <a:srgbClr val="263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Cette visualisation n’apporte pas plus d’informations </a:t>
            </a:r>
            <a:r>
              <a:rPr lang="fr-FR" sz="1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hormis l’existence de communautés radicalement différentes.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4B5AD08-441A-D019-B4F0-EC65F2E77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25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B884AE3-FFFD-5282-65BE-E7FF4AEAB471}"/>
              </a:ext>
            </a:extLst>
          </p:cNvPr>
          <p:cNvSpPr txBox="1">
            <a:spLocks/>
          </p:cNvSpPr>
          <p:nvPr/>
        </p:nvSpPr>
        <p:spPr>
          <a:xfrm>
            <a:off x="371475" y="342899"/>
            <a:ext cx="4690154" cy="6619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dirty="0">
                <a:solidFill>
                  <a:srgbClr val="263628"/>
                </a:solidFill>
                <a:latin typeface="Avenir Next LT Pro Demi" panose="020F0502020204030204" pitchFamily="34" charset="0"/>
              </a:rPr>
              <a:t>Cartographies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AB44F1C-469E-2AD5-05FB-E935C43C341B}"/>
              </a:ext>
            </a:extLst>
          </p:cNvPr>
          <p:cNvSpPr txBox="1">
            <a:spLocks/>
          </p:cNvSpPr>
          <p:nvPr/>
        </p:nvSpPr>
        <p:spPr>
          <a:xfrm>
            <a:off x="4993631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Contexte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5A10B4F-046D-B95D-D875-6BEF2C3A4302}"/>
              </a:ext>
            </a:extLst>
          </p:cNvPr>
          <p:cNvSpPr txBox="1">
            <a:spLocks/>
          </p:cNvSpPr>
          <p:nvPr/>
        </p:nvSpPr>
        <p:spPr>
          <a:xfrm>
            <a:off x="6939849" y="368300"/>
            <a:ext cx="145905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Problématique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F36FB83-DF82-FB77-BE9D-D7DA3823CD98}"/>
              </a:ext>
            </a:extLst>
          </p:cNvPr>
          <p:cNvSpPr txBox="1">
            <a:spLocks/>
          </p:cNvSpPr>
          <p:nvPr/>
        </p:nvSpPr>
        <p:spPr>
          <a:xfrm>
            <a:off x="5966740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Histoire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69B26FA-5EC8-4344-6E9E-195152D8B35C}"/>
              </a:ext>
            </a:extLst>
          </p:cNvPr>
          <p:cNvSpPr txBox="1">
            <a:spLocks/>
          </p:cNvSpPr>
          <p:nvPr/>
        </p:nvSpPr>
        <p:spPr>
          <a:xfrm>
            <a:off x="8318178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err="1">
                <a:solidFill>
                  <a:srgbClr val="999999"/>
                </a:solidFill>
                <a:latin typeface="Avenir Next LT Pro" panose="020B0504020202020204" pitchFamily="34" charset="0"/>
              </a:rPr>
              <a:t>Digimind</a:t>
            </a:r>
            <a:endParaRPr lang="fr-FR" sz="1400" dirty="0">
              <a:solidFill>
                <a:srgbClr val="999999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2D043DD-D0EB-BD95-70A3-10A17AAA75E0}"/>
              </a:ext>
            </a:extLst>
          </p:cNvPr>
          <p:cNvSpPr txBox="1">
            <a:spLocks/>
          </p:cNvSpPr>
          <p:nvPr/>
        </p:nvSpPr>
        <p:spPr>
          <a:xfrm>
            <a:off x="9291287" y="368300"/>
            <a:ext cx="1459051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263628"/>
                </a:solidFill>
                <a:latin typeface="Avenir Next LT Pro Demi" panose="020B0704020202020204" pitchFamily="34" charset="0"/>
              </a:rPr>
              <a:t>Cartographies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9A3FFCE-2E1F-9587-BA4B-9D49D3D486C7}"/>
              </a:ext>
            </a:extLst>
          </p:cNvPr>
          <p:cNvSpPr txBox="1">
            <a:spLocks/>
          </p:cNvSpPr>
          <p:nvPr/>
        </p:nvSpPr>
        <p:spPr>
          <a:xfrm>
            <a:off x="10669617" y="368300"/>
            <a:ext cx="1172185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Conclusion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66E7E2-F506-B5DF-33B2-86A6B4B93B7A}"/>
              </a:ext>
            </a:extLst>
          </p:cNvPr>
          <p:cNvSpPr txBox="1">
            <a:spLocks/>
          </p:cNvSpPr>
          <p:nvPr/>
        </p:nvSpPr>
        <p:spPr>
          <a:xfrm>
            <a:off x="371474" y="927778"/>
            <a:ext cx="3402857" cy="2746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Recommandations et limites</a:t>
            </a:r>
            <a:endParaRPr lang="fr-FR" sz="1800" dirty="0">
              <a:latin typeface="Avenir Next LT Pro" panose="020B0504020202020204" pitchFamily="34" charset="0"/>
            </a:endParaRPr>
          </a:p>
        </p:txBody>
      </p:sp>
      <p:pic>
        <p:nvPicPr>
          <p:cNvPr id="12" name="Image 1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92D8321-A7F1-BE1C-6608-C605D7BE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24" y="1885592"/>
            <a:ext cx="5016126" cy="378109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F69A4B-C0CC-48CB-BE61-AEF4D7FA2F74}"/>
              </a:ext>
            </a:extLst>
          </p:cNvPr>
          <p:cNvSpPr/>
          <p:nvPr/>
        </p:nvSpPr>
        <p:spPr>
          <a:xfrm>
            <a:off x="371476" y="1635034"/>
            <a:ext cx="840834" cy="879742"/>
          </a:xfrm>
          <a:prstGeom prst="rect">
            <a:avLst/>
          </a:prstGeom>
          <a:solidFill>
            <a:srgbClr val="263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750603C-D5A0-8812-81CF-5C2D232CD367}"/>
              </a:ext>
            </a:extLst>
          </p:cNvPr>
          <p:cNvSpPr txBox="1"/>
          <p:nvPr/>
        </p:nvSpPr>
        <p:spPr>
          <a:xfrm>
            <a:off x="1321174" y="1680182"/>
            <a:ext cx="5016126" cy="78944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Centralité de degré : basée sur le nombre de liens (arêtes) directement connectés à un nœud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1FAE7-53E1-6C03-2088-0097304FE8B9}"/>
              </a:ext>
            </a:extLst>
          </p:cNvPr>
          <p:cNvSpPr/>
          <p:nvPr/>
        </p:nvSpPr>
        <p:spPr>
          <a:xfrm>
            <a:off x="371476" y="2896398"/>
            <a:ext cx="840834" cy="879742"/>
          </a:xfrm>
          <a:prstGeom prst="rect">
            <a:avLst/>
          </a:prstGeom>
          <a:solidFill>
            <a:srgbClr val="263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CEFB03-9E9C-C967-D121-250612AA5ADE}"/>
              </a:ext>
            </a:extLst>
          </p:cNvPr>
          <p:cNvSpPr/>
          <p:nvPr/>
        </p:nvSpPr>
        <p:spPr>
          <a:xfrm>
            <a:off x="371476" y="4157762"/>
            <a:ext cx="840834" cy="879742"/>
          </a:xfrm>
          <a:prstGeom prst="rect">
            <a:avLst/>
          </a:prstGeom>
          <a:solidFill>
            <a:srgbClr val="263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06625-8FF4-9D67-404C-9856C6717D03}"/>
              </a:ext>
            </a:extLst>
          </p:cNvPr>
          <p:cNvSpPr/>
          <p:nvPr/>
        </p:nvSpPr>
        <p:spPr>
          <a:xfrm>
            <a:off x="371476" y="5419126"/>
            <a:ext cx="840834" cy="879742"/>
          </a:xfrm>
          <a:prstGeom prst="rect">
            <a:avLst/>
          </a:prstGeom>
          <a:solidFill>
            <a:srgbClr val="263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FC978DC-DF7E-024E-4ED4-6FC44E8DD616}"/>
              </a:ext>
            </a:extLst>
          </p:cNvPr>
          <p:cNvSpPr txBox="1"/>
          <p:nvPr/>
        </p:nvSpPr>
        <p:spPr>
          <a:xfrm>
            <a:off x="1321173" y="2734100"/>
            <a:ext cx="5016127" cy="1158779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Centralité de proximité : basée sur la moyenne des distances les plus courtes entre un nœud et tous les autres nœuds du graphe.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919BC57-E5A1-FA33-71E8-5E74A7210088}"/>
              </a:ext>
            </a:extLst>
          </p:cNvPr>
          <p:cNvSpPr txBox="1"/>
          <p:nvPr/>
        </p:nvSpPr>
        <p:spPr>
          <a:xfrm>
            <a:off x="1321173" y="4019039"/>
            <a:ext cx="5016127" cy="1158779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Centralité </a:t>
            </a:r>
            <a:r>
              <a:rPr lang="fr-FR" sz="1600" b="1" kern="100" dirty="0">
                <a:solidFill>
                  <a:srgbClr val="263628"/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d’intermédiarité</a:t>
            </a: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basée sur le nombre de fois où un nœud se trouve sur les chemins les plus courts entre d’autres paires de nœuds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C1972BD-B07B-52DC-010E-59FB73D42083}"/>
              </a:ext>
            </a:extLst>
          </p:cNvPr>
          <p:cNvSpPr txBox="1"/>
          <p:nvPr/>
        </p:nvSpPr>
        <p:spPr>
          <a:xfrm>
            <a:off x="1321173" y="5464273"/>
            <a:ext cx="5016127" cy="78944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Centralité de vecteur propre : basée sur l’influence d’un nœud en fonction de l’influence de ses voisins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9C6674B9-7F2F-ADBF-D604-3F10DB798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7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B884AE3-FFFD-5282-65BE-E7FF4AEAB471}"/>
              </a:ext>
            </a:extLst>
          </p:cNvPr>
          <p:cNvSpPr txBox="1">
            <a:spLocks/>
          </p:cNvSpPr>
          <p:nvPr/>
        </p:nvSpPr>
        <p:spPr>
          <a:xfrm>
            <a:off x="371475" y="342899"/>
            <a:ext cx="4690154" cy="6619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dirty="0">
                <a:solidFill>
                  <a:srgbClr val="263628"/>
                </a:solidFill>
                <a:latin typeface="Avenir Next LT Pro Demi" panose="020F0502020204030204" pitchFamily="34" charset="0"/>
              </a:rPr>
              <a:t>Cartographies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AB44F1C-469E-2AD5-05FB-E935C43C341B}"/>
              </a:ext>
            </a:extLst>
          </p:cNvPr>
          <p:cNvSpPr txBox="1">
            <a:spLocks/>
          </p:cNvSpPr>
          <p:nvPr/>
        </p:nvSpPr>
        <p:spPr>
          <a:xfrm>
            <a:off x="4993631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Contexte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5A10B4F-046D-B95D-D875-6BEF2C3A4302}"/>
              </a:ext>
            </a:extLst>
          </p:cNvPr>
          <p:cNvSpPr txBox="1">
            <a:spLocks/>
          </p:cNvSpPr>
          <p:nvPr/>
        </p:nvSpPr>
        <p:spPr>
          <a:xfrm>
            <a:off x="6939849" y="368300"/>
            <a:ext cx="145905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Problématique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F36FB83-DF82-FB77-BE9D-D7DA3823CD98}"/>
              </a:ext>
            </a:extLst>
          </p:cNvPr>
          <p:cNvSpPr txBox="1">
            <a:spLocks/>
          </p:cNvSpPr>
          <p:nvPr/>
        </p:nvSpPr>
        <p:spPr>
          <a:xfrm>
            <a:off x="5966740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Histoire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69B26FA-5EC8-4344-6E9E-195152D8B35C}"/>
              </a:ext>
            </a:extLst>
          </p:cNvPr>
          <p:cNvSpPr txBox="1">
            <a:spLocks/>
          </p:cNvSpPr>
          <p:nvPr/>
        </p:nvSpPr>
        <p:spPr>
          <a:xfrm>
            <a:off x="8318178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err="1">
                <a:solidFill>
                  <a:srgbClr val="999999"/>
                </a:solidFill>
                <a:latin typeface="Avenir Next LT Pro" panose="020B0504020202020204" pitchFamily="34" charset="0"/>
              </a:rPr>
              <a:t>Digimind</a:t>
            </a:r>
            <a:endParaRPr lang="fr-FR" sz="1400" dirty="0">
              <a:solidFill>
                <a:srgbClr val="999999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2D043DD-D0EB-BD95-70A3-10A17AAA75E0}"/>
              </a:ext>
            </a:extLst>
          </p:cNvPr>
          <p:cNvSpPr txBox="1">
            <a:spLocks/>
          </p:cNvSpPr>
          <p:nvPr/>
        </p:nvSpPr>
        <p:spPr>
          <a:xfrm>
            <a:off x="9291287" y="368300"/>
            <a:ext cx="1459051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263628"/>
                </a:solidFill>
                <a:latin typeface="Avenir Next LT Pro Demi" panose="020B0704020202020204" pitchFamily="34" charset="0"/>
              </a:rPr>
              <a:t>Cartographies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9A3FFCE-2E1F-9587-BA4B-9D49D3D486C7}"/>
              </a:ext>
            </a:extLst>
          </p:cNvPr>
          <p:cNvSpPr txBox="1">
            <a:spLocks/>
          </p:cNvSpPr>
          <p:nvPr/>
        </p:nvSpPr>
        <p:spPr>
          <a:xfrm>
            <a:off x="10669617" y="368300"/>
            <a:ext cx="1172185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Conclusion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66E7E2-F506-B5DF-33B2-86A6B4B93B7A}"/>
              </a:ext>
            </a:extLst>
          </p:cNvPr>
          <p:cNvSpPr txBox="1">
            <a:spLocks/>
          </p:cNvSpPr>
          <p:nvPr/>
        </p:nvSpPr>
        <p:spPr>
          <a:xfrm>
            <a:off x="371474" y="927778"/>
            <a:ext cx="3402857" cy="2746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Limites</a:t>
            </a:r>
            <a:endParaRPr lang="fr-FR" sz="1800" dirty="0">
              <a:latin typeface="Avenir Next LT Pro" panose="020B0504020202020204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A39DD78-312F-8646-1C1D-B49FD4B01CC2}"/>
              </a:ext>
            </a:extLst>
          </p:cNvPr>
          <p:cNvGrpSpPr/>
          <p:nvPr/>
        </p:nvGrpSpPr>
        <p:grpSpPr>
          <a:xfrm>
            <a:off x="3514624" y="1392276"/>
            <a:ext cx="5162752" cy="1129346"/>
            <a:chOff x="6394483" y="2066360"/>
            <a:chExt cx="5162752" cy="11293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7527F0-735F-5C24-85E5-675C4D3591C3}"/>
                </a:ext>
              </a:extLst>
            </p:cNvPr>
            <p:cNvSpPr/>
            <p:nvPr/>
          </p:nvSpPr>
          <p:spPr>
            <a:xfrm>
              <a:off x="6394483" y="2326720"/>
              <a:ext cx="5162752" cy="868986"/>
            </a:xfrm>
            <a:prstGeom prst="rect">
              <a:avLst/>
            </a:prstGeom>
            <a:solidFill>
              <a:srgbClr val="FCFCFC"/>
            </a:solidFill>
            <a:ln>
              <a:solidFill>
                <a:srgbClr val="2636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263628"/>
                  </a:solidFill>
                  <a:latin typeface="Avenir Next LT Pro" panose="020B0504020202020204" pitchFamily="34" charset="0"/>
                </a:rPr>
                <a:t>Absence d’API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7C3793-9124-5BEB-CD45-4DB44AD54CD8}"/>
                </a:ext>
              </a:extLst>
            </p:cNvPr>
            <p:cNvSpPr/>
            <p:nvPr/>
          </p:nvSpPr>
          <p:spPr>
            <a:xfrm>
              <a:off x="8215515" y="2066360"/>
              <a:ext cx="1520688" cy="41705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3ECD19F-372B-001F-7714-3D564043804E}"/>
              </a:ext>
            </a:extLst>
          </p:cNvPr>
          <p:cNvSpPr/>
          <p:nvPr/>
        </p:nvSpPr>
        <p:spPr>
          <a:xfrm>
            <a:off x="371473" y="2862262"/>
            <a:ext cx="2309301" cy="1468437"/>
          </a:xfrm>
          <a:prstGeom prst="rect">
            <a:avLst/>
          </a:prstGeom>
          <a:solidFill>
            <a:srgbClr val="FCFCFC"/>
          </a:solidFill>
          <a:ln>
            <a:solidFill>
              <a:srgbClr val="2636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20A4DF-B26D-9556-9D18-564A7428B27C}"/>
              </a:ext>
            </a:extLst>
          </p:cNvPr>
          <p:cNvSpPr/>
          <p:nvPr/>
        </p:nvSpPr>
        <p:spPr>
          <a:xfrm>
            <a:off x="3425149" y="2862262"/>
            <a:ext cx="2309301" cy="1468437"/>
          </a:xfrm>
          <a:prstGeom prst="rect">
            <a:avLst/>
          </a:prstGeom>
          <a:solidFill>
            <a:srgbClr val="FCFCFC"/>
          </a:solidFill>
          <a:ln>
            <a:solidFill>
              <a:srgbClr val="2636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0669AA-E3FE-9AEC-8413-AD726E3E56A6}"/>
              </a:ext>
            </a:extLst>
          </p:cNvPr>
          <p:cNvSpPr/>
          <p:nvPr/>
        </p:nvSpPr>
        <p:spPr>
          <a:xfrm>
            <a:off x="6478825" y="2862262"/>
            <a:ext cx="2309301" cy="1468437"/>
          </a:xfrm>
          <a:prstGeom prst="rect">
            <a:avLst/>
          </a:prstGeom>
          <a:solidFill>
            <a:srgbClr val="FCFCFC"/>
          </a:solidFill>
          <a:ln>
            <a:solidFill>
              <a:srgbClr val="2636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AE997B-4C0C-602C-CBF3-75ECF099C62B}"/>
              </a:ext>
            </a:extLst>
          </p:cNvPr>
          <p:cNvSpPr/>
          <p:nvPr/>
        </p:nvSpPr>
        <p:spPr>
          <a:xfrm>
            <a:off x="9532501" y="2862262"/>
            <a:ext cx="2309301" cy="1468437"/>
          </a:xfrm>
          <a:prstGeom prst="rect">
            <a:avLst/>
          </a:prstGeom>
          <a:solidFill>
            <a:srgbClr val="FCFCFC"/>
          </a:solidFill>
          <a:ln>
            <a:solidFill>
              <a:srgbClr val="2636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798EE32-8B05-F879-A139-65C4823FB149}"/>
              </a:ext>
            </a:extLst>
          </p:cNvPr>
          <p:cNvSpPr txBox="1"/>
          <p:nvPr/>
        </p:nvSpPr>
        <p:spPr>
          <a:xfrm>
            <a:off x="324872" y="3541252"/>
            <a:ext cx="2355902" cy="42011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Traitement manuel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114BDCD-485A-E3BC-4BB0-3C848265C0AB}"/>
              </a:ext>
            </a:extLst>
          </p:cNvPr>
          <p:cNvSpPr txBox="1"/>
          <p:nvPr/>
        </p:nvSpPr>
        <p:spPr>
          <a:xfrm>
            <a:off x="3425149" y="3643588"/>
            <a:ext cx="2309300" cy="58477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 algn="ctr"/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Limite la qualité et quantité de données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E6C627E-480D-E92F-4669-70545E3F80D2}"/>
              </a:ext>
            </a:extLst>
          </p:cNvPr>
          <p:cNvSpPr txBox="1"/>
          <p:nvPr/>
        </p:nvSpPr>
        <p:spPr>
          <a:xfrm>
            <a:off x="6455524" y="3541252"/>
            <a:ext cx="2355902" cy="42011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Recherches biaisées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99CBFB3-EF35-E0B0-64CC-26F0EA44C8A9}"/>
              </a:ext>
            </a:extLst>
          </p:cNvPr>
          <p:cNvSpPr txBox="1"/>
          <p:nvPr/>
        </p:nvSpPr>
        <p:spPr>
          <a:xfrm>
            <a:off x="9555801" y="3541252"/>
            <a:ext cx="2264724" cy="73866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 algn="ctr"/>
            <a:r>
              <a:rPr lang="fr-FR" sz="14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 d’accès aux engagements moyens et nombre de followers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B1025A-273C-947D-7F8A-7CB01A3ACB85}"/>
              </a:ext>
            </a:extLst>
          </p:cNvPr>
          <p:cNvSpPr/>
          <p:nvPr/>
        </p:nvSpPr>
        <p:spPr>
          <a:xfrm>
            <a:off x="1060663" y="2664771"/>
            <a:ext cx="930920" cy="41705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E592B8-F541-593F-74FF-E8AD0D9D8292}"/>
              </a:ext>
            </a:extLst>
          </p:cNvPr>
          <p:cNvSpPr/>
          <p:nvPr/>
        </p:nvSpPr>
        <p:spPr>
          <a:xfrm>
            <a:off x="4114339" y="2664771"/>
            <a:ext cx="930920" cy="41705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2C83BB-1338-C39A-0B05-761C35D12CF6}"/>
              </a:ext>
            </a:extLst>
          </p:cNvPr>
          <p:cNvSpPr/>
          <p:nvPr/>
        </p:nvSpPr>
        <p:spPr>
          <a:xfrm>
            <a:off x="7168015" y="2664771"/>
            <a:ext cx="930920" cy="41705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6B90A2-C3F2-3EF8-9CE4-68C6E2DAC77D}"/>
              </a:ext>
            </a:extLst>
          </p:cNvPr>
          <p:cNvSpPr/>
          <p:nvPr/>
        </p:nvSpPr>
        <p:spPr>
          <a:xfrm>
            <a:off x="10221691" y="2664771"/>
            <a:ext cx="930920" cy="41705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>
            <a:extLst>
              <a:ext uri="{FF2B5EF4-FFF2-40B4-BE49-F238E27FC236}">
                <a16:creationId xmlns:a16="http://schemas.microsoft.com/office/drawing/2014/main" id="{0900F9EF-C0A8-A9A6-5C28-0327EE5CA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0411" y="2573953"/>
            <a:ext cx="611424" cy="598686"/>
          </a:xfrm>
          <a:prstGeom prst="rect">
            <a:avLst/>
          </a:prstGeom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047BDD6A-93C1-482A-F859-EF0F479D5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5161" y="2673534"/>
            <a:ext cx="369275" cy="459447"/>
          </a:xfrm>
          <a:prstGeom prst="rect">
            <a:avLst/>
          </a:prstGeom>
        </p:spPr>
      </p:pic>
      <p:pic>
        <p:nvPicPr>
          <p:cNvPr id="37" name="Graphique 36">
            <a:extLst>
              <a:ext uri="{FF2B5EF4-FFF2-40B4-BE49-F238E27FC236}">
                <a16:creationId xmlns:a16="http://schemas.microsoft.com/office/drawing/2014/main" id="{4106F91C-4E90-1EB7-0C0A-17343B543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2178" y="2631477"/>
            <a:ext cx="539411" cy="380187"/>
          </a:xfrm>
          <a:prstGeom prst="rect">
            <a:avLst/>
          </a:prstGeom>
        </p:spPr>
      </p:pic>
      <p:pic>
        <p:nvPicPr>
          <p:cNvPr id="39" name="Graphique 38">
            <a:extLst>
              <a:ext uri="{FF2B5EF4-FFF2-40B4-BE49-F238E27FC236}">
                <a16:creationId xmlns:a16="http://schemas.microsoft.com/office/drawing/2014/main" id="{C2B8AAB2-34BC-C0BB-6E68-F18575B652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95050" y="1311996"/>
            <a:ext cx="601900" cy="58881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3E0CD7A-24A2-F8B8-040D-9614B1500A73}"/>
              </a:ext>
            </a:extLst>
          </p:cNvPr>
          <p:cNvSpPr/>
          <p:nvPr/>
        </p:nvSpPr>
        <p:spPr>
          <a:xfrm>
            <a:off x="1208358" y="4844065"/>
            <a:ext cx="9775285" cy="1353239"/>
          </a:xfrm>
          <a:prstGeom prst="rect">
            <a:avLst/>
          </a:prstGeom>
          <a:solidFill>
            <a:srgbClr val="263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Nos recommandations pourraient ne pas capturer </a:t>
            </a:r>
            <a:r>
              <a:rPr lang="fr-FR" sz="1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pleinement l’influence et la portée des influenceurs sur leur audience. </a:t>
            </a:r>
            <a:r>
              <a:rPr lang="fr-FR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Si ces métriques avaient pu être observées, nous aurions pu faire </a:t>
            </a:r>
            <a:r>
              <a:rPr lang="fr-FR" sz="1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varier la taille des nœuds </a:t>
            </a:r>
            <a:r>
              <a:rPr lang="fr-FR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et </a:t>
            </a:r>
            <a:r>
              <a:rPr lang="fr-FR" sz="1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pondérer les différents critères de centralités </a:t>
            </a:r>
            <a:r>
              <a:rPr lang="fr-FR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pour avoir des recommandations plus pertinentes.</a:t>
            </a:r>
            <a:endParaRPr lang="fr-FR" sz="16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35" name="Graphique 34">
            <a:extLst>
              <a:ext uri="{FF2B5EF4-FFF2-40B4-BE49-F238E27FC236}">
                <a16:creationId xmlns:a16="http://schemas.microsoft.com/office/drawing/2014/main" id="{F37F24FB-269A-AB5D-EDC8-0CE5EC563E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7549" y="2641393"/>
            <a:ext cx="504599" cy="504599"/>
          </a:xfrm>
          <a:prstGeom prst="rect">
            <a:avLst/>
          </a:prstGeom>
        </p:spPr>
      </p:pic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CC906CDB-BDBB-C1C2-D396-75EC74BF7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63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B884AE3-FFFD-5282-65BE-E7FF4AEAB471}"/>
              </a:ext>
            </a:extLst>
          </p:cNvPr>
          <p:cNvSpPr txBox="1">
            <a:spLocks/>
          </p:cNvSpPr>
          <p:nvPr/>
        </p:nvSpPr>
        <p:spPr>
          <a:xfrm>
            <a:off x="371475" y="342899"/>
            <a:ext cx="4690154" cy="6619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dirty="0">
                <a:solidFill>
                  <a:srgbClr val="263628"/>
                </a:solidFill>
                <a:latin typeface="Avenir Next LT Pro Demi" panose="020F0502020204030204" pitchFamily="34" charset="0"/>
              </a:rPr>
              <a:t>Conclusion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AB44F1C-469E-2AD5-05FB-E935C43C341B}"/>
              </a:ext>
            </a:extLst>
          </p:cNvPr>
          <p:cNvSpPr txBox="1">
            <a:spLocks/>
          </p:cNvSpPr>
          <p:nvPr/>
        </p:nvSpPr>
        <p:spPr>
          <a:xfrm>
            <a:off x="4993631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Contexte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5A10B4F-046D-B95D-D875-6BEF2C3A4302}"/>
              </a:ext>
            </a:extLst>
          </p:cNvPr>
          <p:cNvSpPr txBox="1">
            <a:spLocks/>
          </p:cNvSpPr>
          <p:nvPr/>
        </p:nvSpPr>
        <p:spPr>
          <a:xfrm>
            <a:off x="6939849" y="368300"/>
            <a:ext cx="145905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Problématique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F36FB83-DF82-FB77-BE9D-D7DA3823CD98}"/>
              </a:ext>
            </a:extLst>
          </p:cNvPr>
          <p:cNvSpPr txBox="1">
            <a:spLocks/>
          </p:cNvSpPr>
          <p:nvPr/>
        </p:nvSpPr>
        <p:spPr>
          <a:xfrm>
            <a:off x="5966740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Histoire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69B26FA-5EC8-4344-6E9E-195152D8B35C}"/>
              </a:ext>
            </a:extLst>
          </p:cNvPr>
          <p:cNvSpPr txBox="1">
            <a:spLocks/>
          </p:cNvSpPr>
          <p:nvPr/>
        </p:nvSpPr>
        <p:spPr>
          <a:xfrm>
            <a:off x="8318178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err="1">
                <a:solidFill>
                  <a:srgbClr val="999999"/>
                </a:solidFill>
                <a:latin typeface="Avenir Next LT Pro" panose="020B0504020202020204" pitchFamily="34" charset="0"/>
              </a:rPr>
              <a:t>Digimind</a:t>
            </a:r>
            <a:endParaRPr lang="fr-FR" sz="1400" dirty="0">
              <a:solidFill>
                <a:srgbClr val="999999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2D043DD-D0EB-BD95-70A3-10A17AAA75E0}"/>
              </a:ext>
            </a:extLst>
          </p:cNvPr>
          <p:cNvSpPr txBox="1">
            <a:spLocks/>
          </p:cNvSpPr>
          <p:nvPr/>
        </p:nvSpPr>
        <p:spPr>
          <a:xfrm>
            <a:off x="9291287" y="368300"/>
            <a:ext cx="1459051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Cartographies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9A3FFCE-2E1F-9587-BA4B-9D49D3D486C7}"/>
              </a:ext>
            </a:extLst>
          </p:cNvPr>
          <p:cNvSpPr txBox="1">
            <a:spLocks/>
          </p:cNvSpPr>
          <p:nvPr/>
        </p:nvSpPr>
        <p:spPr>
          <a:xfrm>
            <a:off x="10669617" y="368300"/>
            <a:ext cx="1172185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263628"/>
                </a:solidFill>
                <a:latin typeface="Avenir Next LT Pro Demi" panose="020B07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B519A-9426-CB96-48FA-109CF55D6146}"/>
              </a:ext>
            </a:extLst>
          </p:cNvPr>
          <p:cNvSpPr/>
          <p:nvPr/>
        </p:nvSpPr>
        <p:spPr>
          <a:xfrm>
            <a:off x="371475" y="1950072"/>
            <a:ext cx="2323399" cy="2350580"/>
          </a:xfrm>
          <a:prstGeom prst="rect">
            <a:avLst/>
          </a:prstGeom>
          <a:solidFill>
            <a:srgbClr val="FCFCFC"/>
          </a:solidFill>
          <a:ln>
            <a:solidFill>
              <a:srgbClr val="2636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fr-FR" dirty="0">
                <a:solidFill>
                  <a:srgbClr val="263628"/>
                </a:solidFill>
                <a:latin typeface="Avenir Next LT Pro" panose="020B0504020202020204" pitchFamily="34" charset="0"/>
              </a:rPr>
              <a:t>Non pertinence de </a:t>
            </a:r>
            <a:r>
              <a:rPr lang="fr-FR" dirty="0" err="1">
                <a:solidFill>
                  <a:srgbClr val="263628"/>
                </a:solidFill>
                <a:latin typeface="Avenir Next LT Pro" panose="020B0504020202020204" pitchFamily="34" charset="0"/>
              </a:rPr>
              <a:t>Digimind</a:t>
            </a:r>
            <a:endParaRPr lang="fr-FR" dirty="0">
              <a:solidFill>
                <a:srgbClr val="263628"/>
              </a:solidFill>
              <a:latin typeface="Avenir Next LT Pro" panose="020B0504020202020204" pitchFamily="34" charset="0"/>
            </a:endParaRPr>
          </a:p>
          <a:p>
            <a:pPr algn="ctr"/>
            <a:endParaRPr lang="fr-FR" sz="1800" dirty="0">
              <a:solidFill>
                <a:srgbClr val="263628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ECCBB0-C7E7-C45E-1B68-908890C117F2}"/>
              </a:ext>
            </a:extLst>
          </p:cNvPr>
          <p:cNvSpPr/>
          <p:nvPr/>
        </p:nvSpPr>
        <p:spPr>
          <a:xfrm>
            <a:off x="6646847" y="1950072"/>
            <a:ext cx="2323399" cy="2350580"/>
          </a:xfrm>
          <a:prstGeom prst="rect">
            <a:avLst/>
          </a:prstGeom>
          <a:solidFill>
            <a:srgbClr val="FCFCFC"/>
          </a:solidFill>
          <a:ln>
            <a:solidFill>
              <a:srgbClr val="2636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fr-FR" dirty="0">
                <a:solidFill>
                  <a:srgbClr val="263628"/>
                </a:solidFill>
                <a:latin typeface="Avenir Next LT Pro" panose="020B0504020202020204" pitchFamily="34" charset="0"/>
              </a:rPr>
              <a:t>Cartographie pertinente </a:t>
            </a:r>
          </a:p>
          <a:p>
            <a:pPr algn="ctr"/>
            <a:endParaRPr lang="fr-FR" dirty="0">
              <a:solidFill>
                <a:srgbClr val="263628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8C01C4-4A98-DB76-1C70-150EFA80B982}"/>
              </a:ext>
            </a:extLst>
          </p:cNvPr>
          <p:cNvSpPr/>
          <p:nvPr/>
        </p:nvSpPr>
        <p:spPr>
          <a:xfrm>
            <a:off x="9497126" y="1950072"/>
            <a:ext cx="2323399" cy="2350580"/>
          </a:xfrm>
          <a:prstGeom prst="rect">
            <a:avLst/>
          </a:prstGeom>
          <a:solidFill>
            <a:srgbClr val="FCFCFC"/>
          </a:solidFill>
          <a:ln>
            <a:solidFill>
              <a:srgbClr val="2636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fr-FR" dirty="0">
                <a:solidFill>
                  <a:srgbClr val="263628"/>
                </a:solidFill>
                <a:latin typeface="Avenir Next LT Pro" panose="020B0504020202020204" pitchFamily="34" charset="0"/>
              </a:rPr>
              <a:t>Recommandations viables</a:t>
            </a:r>
          </a:p>
          <a:p>
            <a:pPr algn="ctr"/>
            <a:endParaRPr lang="fr-FR" dirty="0">
              <a:solidFill>
                <a:srgbClr val="263628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D94E47-8182-076A-4B0F-65337D622C08}"/>
              </a:ext>
            </a:extLst>
          </p:cNvPr>
          <p:cNvSpPr/>
          <p:nvPr/>
        </p:nvSpPr>
        <p:spPr>
          <a:xfrm>
            <a:off x="3524880" y="1950072"/>
            <a:ext cx="2323399" cy="2350580"/>
          </a:xfrm>
          <a:prstGeom prst="rect">
            <a:avLst/>
          </a:prstGeom>
          <a:solidFill>
            <a:srgbClr val="FCFCFC"/>
          </a:solidFill>
          <a:ln>
            <a:solidFill>
              <a:srgbClr val="2636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fr-FR" dirty="0">
                <a:solidFill>
                  <a:srgbClr val="263628"/>
                </a:solidFill>
                <a:latin typeface="Avenir Next LT Pro" panose="020B0504020202020204" pitchFamily="34" charset="0"/>
              </a:rPr>
              <a:t>Absence d’API</a:t>
            </a:r>
          </a:p>
          <a:p>
            <a:pPr algn="ctr"/>
            <a:endParaRPr lang="fr-FR" dirty="0">
              <a:solidFill>
                <a:srgbClr val="263628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377D7F-2E97-92E6-4575-2B846154E827}"/>
              </a:ext>
            </a:extLst>
          </p:cNvPr>
          <p:cNvSpPr/>
          <p:nvPr/>
        </p:nvSpPr>
        <p:spPr>
          <a:xfrm>
            <a:off x="1208358" y="4844065"/>
            <a:ext cx="9775285" cy="1353239"/>
          </a:xfrm>
          <a:prstGeom prst="rect">
            <a:avLst/>
          </a:prstGeom>
          <a:solidFill>
            <a:srgbClr val="263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Ce travail permet de mettre en place une ligne de conduite potentielle pour répondre aux besoins d’Omaj. C’est un </a:t>
            </a:r>
            <a:r>
              <a:rPr lang="fr-FR" sz="1600" b="1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« proof of concept ». </a:t>
            </a:r>
          </a:p>
        </p:txBody>
      </p:sp>
      <p:pic>
        <p:nvPicPr>
          <p:cNvPr id="23" name="Graphique 22">
            <a:extLst>
              <a:ext uri="{FF2B5EF4-FFF2-40B4-BE49-F238E27FC236}">
                <a16:creationId xmlns:a16="http://schemas.microsoft.com/office/drawing/2014/main" id="{FE86AF4A-1C08-84BF-0856-FDB22793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4961" y="2389889"/>
            <a:ext cx="883235" cy="864034"/>
          </a:xfrm>
          <a:prstGeom prst="rect">
            <a:avLst/>
          </a:prstGeom>
        </p:spPr>
      </p:pic>
      <p:pic>
        <p:nvPicPr>
          <p:cNvPr id="25" name="Graphique 24">
            <a:extLst>
              <a:ext uri="{FF2B5EF4-FFF2-40B4-BE49-F238E27FC236}">
                <a16:creationId xmlns:a16="http://schemas.microsoft.com/office/drawing/2014/main" id="{93E08492-0B86-8081-A1EA-861F7070B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7564" y="2389890"/>
            <a:ext cx="891220" cy="773640"/>
          </a:xfrm>
          <a:prstGeom prst="rect">
            <a:avLst/>
          </a:prstGeom>
        </p:spPr>
      </p:pic>
      <p:pic>
        <p:nvPicPr>
          <p:cNvPr id="27" name="Graphique 26">
            <a:extLst>
              <a:ext uri="{FF2B5EF4-FFF2-40B4-BE49-F238E27FC236}">
                <a16:creationId xmlns:a16="http://schemas.microsoft.com/office/drawing/2014/main" id="{01B7F536-89A9-DF70-1A07-4292DEB14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6928" y="2389889"/>
            <a:ext cx="883235" cy="883235"/>
          </a:xfrm>
          <a:prstGeom prst="rect">
            <a:avLst/>
          </a:prstGeom>
        </p:spPr>
      </p:pic>
      <p:pic>
        <p:nvPicPr>
          <p:cNvPr id="29" name="Graphique 28">
            <a:extLst>
              <a:ext uri="{FF2B5EF4-FFF2-40B4-BE49-F238E27FC236}">
                <a16:creationId xmlns:a16="http://schemas.microsoft.com/office/drawing/2014/main" id="{B74C61F7-72ED-7493-42A0-FEF45B3555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42899" y="2294874"/>
            <a:ext cx="1031853" cy="978250"/>
          </a:xfrm>
          <a:prstGeom prst="rect">
            <a:avLst/>
          </a:prstGeom>
        </p:spPr>
      </p:pic>
      <p:sp>
        <p:nvSpPr>
          <p:cNvPr id="30" name="Espace réservé du numéro de diapositive 29">
            <a:extLst>
              <a:ext uri="{FF2B5EF4-FFF2-40B4-BE49-F238E27FC236}">
                <a16:creationId xmlns:a16="http://schemas.microsoft.com/office/drawing/2014/main" id="{91391EFC-6541-32E4-DF44-04402728A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81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A0828E15-5810-791C-531C-97F4468F7BDA}"/>
              </a:ext>
            </a:extLst>
          </p:cNvPr>
          <p:cNvGrpSpPr/>
          <p:nvPr/>
        </p:nvGrpSpPr>
        <p:grpSpPr>
          <a:xfrm>
            <a:off x="837219" y="1542478"/>
            <a:ext cx="4666036" cy="4353141"/>
            <a:chOff x="900719" y="1309959"/>
            <a:chExt cx="4666036" cy="4353141"/>
          </a:xfrm>
        </p:grpSpPr>
        <p:pic>
          <p:nvPicPr>
            <p:cNvPr id="1032" name="Picture 8" descr="À propos – OMAJ">
              <a:extLst>
                <a:ext uri="{FF2B5EF4-FFF2-40B4-BE49-F238E27FC236}">
                  <a16:creationId xmlns:a16="http://schemas.microsoft.com/office/drawing/2014/main" id="{2A323D99-4C1C-1DFC-D8DF-0A8C094923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34" r="12271"/>
            <a:stretch/>
          </p:blipFill>
          <p:spPr bwMode="auto">
            <a:xfrm>
              <a:off x="900720" y="1309959"/>
              <a:ext cx="4666035" cy="4353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3FF176-974C-2787-77A3-5D4F74B8A5B4}"/>
                </a:ext>
              </a:extLst>
            </p:cNvPr>
            <p:cNvSpPr/>
            <p:nvPr/>
          </p:nvSpPr>
          <p:spPr>
            <a:xfrm>
              <a:off x="900719" y="1309959"/>
              <a:ext cx="4666035" cy="4353141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876107-CC59-87D9-3903-96B8DA28C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342899"/>
            <a:ext cx="2420363" cy="553641"/>
          </a:xfrm>
        </p:spPr>
        <p:txBody>
          <a:bodyPr anchor="ctr" anchorCtr="0">
            <a:noAutofit/>
          </a:bodyPr>
          <a:lstStyle/>
          <a:p>
            <a:pPr algn="l"/>
            <a:r>
              <a:rPr lang="fr-FR" sz="4000">
                <a:solidFill>
                  <a:srgbClr val="263628"/>
                </a:solidFill>
                <a:latin typeface="Avenir Next LT Pro Demi" panose="020F0502020204030204" pitchFamily="34" charset="0"/>
              </a:rPr>
              <a:t>Contexte</a:t>
            </a:r>
            <a:endParaRPr lang="fr-FR" sz="4000" dirty="0">
              <a:solidFill>
                <a:srgbClr val="263628"/>
              </a:solidFill>
              <a:latin typeface="Avenir Next LT Pro Demi" panose="020F0502020204030204" pitchFamily="34" charset="0"/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0B57AD3-DDFF-3FF5-3820-01DD6AEB801D}"/>
              </a:ext>
            </a:extLst>
          </p:cNvPr>
          <p:cNvGrpSpPr/>
          <p:nvPr/>
        </p:nvGrpSpPr>
        <p:grpSpPr>
          <a:xfrm>
            <a:off x="1809276" y="2733973"/>
            <a:ext cx="2721922" cy="1970150"/>
            <a:chOff x="1652282" y="2611100"/>
            <a:chExt cx="2721922" cy="1970150"/>
          </a:xfrm>
        </p:grpSpPr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8C49FCD2-300A-B9D4-5861-7EEE7F141DE8}"/>
                </a:ext>
              </a:extLst>
            </p:cNvPr>
            <p:cNvSpPr txBox="1">
              <a:spLocks/>
            </p:cNvSpPr>
            <p:nvPr/>
          </p:nvSpPr>
          <p:spPr>
            <a:xfrm>
              <a:off x="1652282" y="3429000"/>
              <a:ext cx="2721922" cy="553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2500" dirty="0">
                  <a:solidFill>
                    <a:srgbClr val="263628"/>
                  </a:solidFill>
                  <a:latin typeface="Avenir Next LT Pro Demi" panose="020F0502020204030204" pitchFamily="34" charset="0"/>
                </a:rPr>
                <a:t>7 milliards d’€</a:t>
              </a:r>
            </a:p>
          </p:txBody>
        </p:sp>
        <p:pic>
          <p:nvPicPr>
            <p:cNvPr id="10" name="Graphique 9">
              <a:extLst>
                <a:ext uri="{FF2B5EF4-FFF2-40B4-BE49-F238E27FC236}">
                  <a16:creationId xmlns:a16="http://schemas.microsoft.com/office/drawing/2014/main" id="{2A8B44CE-302D-A13C-40CF-55403B199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56537" y="2611100"/>
              <a:ext cx="1113411" cy="875430"/>
            </a:xfrm>
            <a:prstGeom prst="rect">
              <a:avLst/>
            </a:prstGeom>
          </p:spPr>
        </p:pic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436491C7-4580-F553-28CB-AEAA90E99C7F}"/>
                </a:ext>
              </a:extLst>
            </p:cNvPr>
            <p:cNvSpPr txBox="1">
              <a:spLocks/>
            </p:cNvSpPr>
            <p:nvPr/>
          </p:nvSpPr>
          <p:spPr>
            <a:xfrm>
              <a:off x="1652282" y="4027609"/>
              <a:ext cx="2721922" cy="553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800" dirty="0">
                  <a:latin typeface="Avenir Next LT Pro" panose="020B0504020202020204" pitchFamily="34" charset="0"/>
                </a:rPr>
                <a:t>En France, 86 milliards d’euros en Europe</a:t>
              </a:r>
            </a:p>
          </p:txBody>
        </p:sp>
      </p:grpSp>
      <p:sp>
        <p:nvSpPr>
          <p:cNvPr id="30" name="Titre 1">
            <a:extLst>
              <a:ext uri="{FF2B5EF4-FFF2-40B4-BE49-F238E27FC236}">
                <a16:creationId xmlns:a16="http://schemas.microsoft.com/office/drawing/2014/main" id="{50184C46-7A5D-04D0-87B4-AF1C5E2F23A2}"/>
              </a:ext>
            </a:extLst>
          </p:cNvPr>
          <p:cNvSpPr txBox="1">
            <a:spLocks/>
          </p:cNvSpPr>
          <p:nvPr/>
        </p:nvSpPr>
        <p:spPr>
          <a:xfrm>
            <a:off x="6096000" y="1640174"/>
            <a:ext cx="5724525" cy="13316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Motivations économiques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800" dirty="0">
                <a:latin typeface="Avenir Next LT Pro" panose="020B0504020202020204" pitchFamily="34" charset="0"/>
              </a:rPr>
              <a:t>Faire des économies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800" dirty="0">
                <a:latin typeface="Avenir Next LT Pro" panose="020B0504020202020204" pitchFamily="34" charset="0"/>
              </a:rPr>
              <a:t>Acheter davantage avec le même budget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800" dirty="0">
                <a:latin typeface="Avenir Next LT Pro" panose="020B0504020202020204" pitchFamily="34" charset="0"/>
              </a:rPr>
              <a:t>Acquérir des produits récents, de meilleure qualité voire de luxe</a:t>
            </a:r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87FA5E0F-9708-2F42-5586-D921857F761D}"/>
              </a:ext>
            </a:extLst>
          </p:cNvPr>
          <p:cNvSpPr txBox="1">
            <a:spLocks/>
          </p:cNvSpPr>
          <p:nvPr/>
        </p:nvSpPr>
        <p:spPr>
          <a:xfrm>
            <a:off x="6108161" y="3171688"/>
            <a:ext cx="5724524" cy="9338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Motivations écologiques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800" dirty="0">
                <a:latin typeface="Avenir Next LT Pro" panose="020B0504020202020204" pitchFamily="34" charset="0"/>
              </a:rPr>
              <a:t>Geste écologique – éviter le gaspillage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800" dirty="0">
                <a:latin typeface="Avenir Next LT Pro" panose="020B0504020202020204" pitchFamily="34" charset="0"/>
              </a:rPr>
              <a:t>Donner une seconde vie aux produits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fr-FR" sz="1800" dirty="0">
              <a:latin typeface="Avenir Next LT Pro" panose="020B0504020202020204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FD3B48B6-E6E4-54A8-A38A-10F66686F214}"/>
              </a:ext>
            </a:extLst>
          </p:cNvPr>
          <p:cNvSpPr txBox="1">
            <a:spLocks/>
          </p:cNvSpPr>
          <p:nvPr/>
        </p:nvSpPr>
        <p:spPr>
          <a:xfrm>
            <a:off x="6092961" y="4656637"/>
            <a:ext cx="5724524" cy="12389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Une législation plus verte et responsable</a:t>
            </a:r>
          </a:p>
          <a:p>
            <a:pPr algn="l"/>
            <a:r>
              <a:rPr lang="fr-FR" sz="1800" dirty="0">
                <a:solidFill>
                  <a:srgbClr val="263628"/>
                </a:solidFill>
                <a:latin typeface="Avenir Next LT Pro" panose="020B0504020202020204" pitchFamily="34" charset="0"/>
              </a:rPr>
              <a:t>Loi Anti-Gaspillage</a:t>
            </a:r>
          </a:p>
          <a:p>
            <a:pPr algn="l"/>
            <a:r>
              <a:rPr lang="fr-FR" sz="1800" dirty="0">
                <a:solidFill>
                  <a:srgbClr val="263628"/>
                </a:solidFill>
                <a:latin typeface="Avenir Next LT Pro" panose="020B0504020202020204" pitchFamily="34" charset="0"/>
              </a:rPr>
              <a:t>Loi Climat et Résilience</a:t>
            </a:r>
          </a:p>
          <a:p>
            <a:pPr algn="l"/>
            <a:r>
              <a:rPr lang="fr-FR" sz="1800" dirty="0">
                <a:solidFill>
                  <a:srgbClr val="263628"/>
                </a:solidFill>
                <a:latin typeface="Avenir Next LT Pro" panose="020B0504020202020204" pitchFamily="34" charset="0"/>
              </a:rPr>
              <a:t>Proposition de loi visant à réduire l'impact environnemental de l'industrie textile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CACA187-82C8-37B1-3A0F-F99F710DCB49}"/>
              </a:ext>
            </a:extLst>
          </p:cNvPr>
          <p:cNvCxnSpPr>
            <a:cxnSpLocks/>
          </p:cNvCxnSpPr>
          <p:nvPr/>
        </p:nvCxnSpPr>
        <p:spPr>
          <a:xfrm>
            <a:off x="6420255" y="4333875"/>
            <a:ext cx="5155660" cy="0"/>
          </a:xfrm>
          <a:prstGeom prst="line">
            <a:avLst/>
          </a:prstGeom>
          <a:ln>
            <a:solidFill>
              <a:srgbClr val="26362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re 1">
            <a:extLst>
              <a:ext uri="{FF2B5EF4-FFF2-40B4-BE49-F238E27FC236}">
                <a16:creationId xmlns:a16="http://schemas.microsoft.com/office/drawing/2014/main" id="{6E448234-4689-7161-8A88-78B7466B7F1B}"/>
              </a:ext>
            </a:extLst>
          </p:cNvPr>
          <p:cNvSpPr txBox="1">
            <a:spLocks/>
          </p:cNvSpPr>
          <p:nvPr/>
        </p:nvSpPr>
        <p:spPr>
          <a:xfrm>
            <a:off x="4993631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263628"/>
                </a:solidFill>
                <a:latin typeface="Avenir Next LT Pro Demi" panose="020B0704020202020204" pitchFamily="34" charset="0"/>
              </a:rPr>
              <a:t>Contexte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F722616-2A74-C639-31E8-EDD432EA3A6A}"/>
              </a:ext>
            </a:extLst>
          </p:cNvPr>
          <p:cNvSpPr txBox="1">
            <a:spLocks/>
          </p:cNvSpPr>
          <p:nvPr/>
        </p:nvSpPr>
        <p:spPr>
          <a:xfrm>
            <a:off x="6939849" y="368300"/>
            <a:ext cx="145905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Problématique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80B3CE4-63B6-2FA7-DAB0-CC7BA41C37DB}"/>
              </a:ext>
            </a:extLst>
          </p:cNvPr>
          <p:cNvSpPr txBox="1">
            <a:spLocks/>
          </p:cNvSpPr>
          <p:nvPr/>
        </p:nvSpPr>
        <p:spPr>
          <a:xfrm>
            <a:off x="5966740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Histoire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8178CFE9-022E-6E43-9966-E81E80E0DCCE}"/>
              </a:ext>
            </a:extLst>
          </p:cNvPr>
          <p:cNvSpPr txBox="1">
            <a:spLocks/>
          </p:cNvSpPr>
          <p:nvPr/>
        </p:nvSpPr>
        <p:spPr>
          <a:xfrm>
            <a:off x="8318178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err="1">
                <a:solidFill>
                  <a:srgbClr val="999999"/>
                </a:solidFill>
                <a:latin typeface="Avenir Next LT Pro" panose="020B0504020202020204" pitchFamily="34" charset="0"/>
              </a:rPr>
              <a:t>Digimind</a:t>
            </a:r>
            <a:endParaRPr lang="fr-FR" sz="1400" dirty="0">
              <a:solidFill>
                <a:srgbClr val="999999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78D6E4-E4C0-4548-F816-8EBF565D0E44}"/>
              </a:ext>
            </a:extLst>
          </p:cNvPr>
          <p:cNvSpPr txBox="1">
            <a:spLocks/>
          </p:cNvSpPr>
          <p:nvPr/>
        </p:nvSpPr>
        <p:spPr>
          <a:xfrm>
            <a:off x="9291287" y="368300"/>
            <a:ext cx="1459051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Cartographies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0D073BD-8C53-3141-D7BA-420275F98199}"/>
              </a:ext>
            </a:extLst>
          </p:cNvPr>
          <p:cNvSpPr txBox="1">
            <a:spLocks/>
          </p:cNvSpPr>
          <p:nvPr/>
        </p:nvSpPr>
        <p:spPr>
          <a:xfrm>
            <a:off x="10669617" y="368300"/>
            <a:ext cx="1172185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Conclusion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AB2F9220-D680-9485-B40A-8D3C7291D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54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 descr="Une image contenant diagramme, croquis, Plan, dessin&#10;&#10;Description générée automatiquement">
            <a:extLst>
              <a:ext uri="{FF2B5EF4-FFF2-40B4-BE49-F238E27FC236}">
                <a16:creationId xmlns:a16="http://schemas.microsoft.com/office/drawing/2014/main" id="{D2643AA6-C2F9-4F85-0B16-F1078150A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63" y="1302145"/>
            <a:ext cx="4472621" cy="4472621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B7455822-79FE-9669-B0D3-7051A1B31007}"/>
              </a:ext>
            </a:extLst>
          </p:cNvPr>
          <p:cNvSpPr txBox="1">
            <a:spLocks/>
          </p:cNvSpPr>
          <p:nvPr/>
        </p:nvSpPr>
        <p:spPr>
          <a:xfrm>
            <a:off x="371475" y="342899"/>
            <a:ext cx="4690154" cy="1117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dirty="0">
                <a:solidFill>
                  <a:srgbClr val="263628"/>
                </a:solidFill>
                <a:latin typeface="Avenir Next LT Pro Demi" panose="020F0502020204030204" pitchFamily="34" charset="0"/>
              </a:rPr>
              <a:t>Histoire et fonctionnement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810E96D-CE30-7398-24B0-770FEA50EDB9}"/>
              </a:ext>
            </a:extLst>
          </p:cNvPr>
          <p:cNvSpPr txBox="1">
            <a:spLocks/>
          </p:cNvSpPr>
          <p:nvPr/>
        </p:nvSpPr>
        <p:spPr>
          <a:xfrm>
            <a:off x="371475" y="1640174"/>
            <a:ext cx="5724525" cy="2746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Histoire</a:t>
            </a:r>
            <a:endParaRPr lang="fr-FR" sz="1800" dirty="0">
              <a:latin typeface="Avenir Next LT Pro" panose="020B05040202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38868BD-3B70-B714-83FB-2B211BA6822F}"/>
              </a:ext>
            </a:extLst>
          </p:cNvPr>
          <p:cNvSpPr txBox="1">
            <a:spLocks/>
          </p:cNvSpPr>
          <p:nvPr/>
        </p:nvSpPr>
        <p:spPr>
          <a:xfrm>
            <a:off x="371475" y="3817896"/>
            <a:ext cx="5724525" cy="3385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Fonctionnement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C8835-D7CD-2903-1976-DB3C135EE1CC}"/>
              </a:ext>
            </a:extLst>
          </p:cNvPr>
          <p:cNvSpPr/>
          <p:nvPr/>
        </p:nvSpPr>
        <p:spPr>
          <a:xfrm>
            <a:off x="488207" y="2081720"/>
            <a:ext cx="1184951" cy="1449420"/>
          </a:xfrm>
          <a:prstGeom prst="rect">
            <a:avLst/>
          </a:prstGeom>
          <a:solidFill>
            <a:srgbClr val="FCFCFC"/>
          </a:solidFill>
          <a:ln>
            <a:solidFill>
              <a:srgbClr val="2636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139BFC-2CE0-8C39-AC50-885478F72DDD}"/>
              </a:ext>
            </a:extLst>
          </p:cNvPr>
          <p:cNvSpPr/>
          <p:nvPr/>
        </p:nvSpPr>
        <p:spPr>
          <a:xfrm>
            <a:off x="1933371" y="2081719"/>
            <a:ext cx="1184951" cy="1449419"/>
          </a:xfrm>
          <a:prstGeom prst="rect">
            <a:avLst/>
          </a:prstGeom>
          <a:solidFill>
            <a:srgbClr val="FCFCFC"/>
          </a:solidFill>
          <a:ln>
            <a:solidFill>
              <a:srgbClr val="2636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90BC25-7A1F-F175-F9E6-0D87185B0E23}"/>
              </a:ext>
            </a:extLst>
          </p:cNvPr>
          <p:cNvSpPr/>
          <p:nvPr/>
        </p:nvSpPr>
        <p:spPr>
          <a:xfrm>
            <a:off x="3378535" y="2081719"/>
            <a:ext cx="1184951" cy="1449419"/>
          </a:xfrm>
          <a:prstGeom prst="rect">
            <a:avLst/>
          </a:prstGeom>
          <a:solidFill>
            <a:srgbClr val="FCFCFC"/>
          </a:solidFill>
          <a:ln>
            <a:solidFill>
              <a:srgbClr val="2636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D6E43B-491B-1991-E0D5-92E4CC3F0FBA}"/>
              </a:ext>
            </a:extLst>
          </p:cNvPr>
          <p:cNvSpPr/>
          <p:nvPr/>
        </p:nvSpPr>
        <p:spPr>
          <a:xfrm>
            <a:off x="4823698" y="2081719"/>
            <a:ext cx="1184951" cy="1449419"/>
          </a:xfrm>
          <a:prstGeom prst="rect">
            <a:avLst/>
          </a:prstGeom>
          <a:solidFill>
            <a:srgbClr val="FCFCFC"/>
          </a:solidFill>
          <a:ln>
            <a:solidFill>
              <a:srgbClr val="2636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Graphique 16">
            <a:extLst>
              <a:ext uri="{FF2B5EF4-FFF2-40B4-BE49-F238E27FC236}">
                <a16:creationId xmlns:a16="http://schemas.microsoft.com/office/drawing/2014/main" id="{D9946FEF-5DE3-40CF-0828-5DCAED338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478" y="2193279"/>
            <a:ext cx="640409" cy="64040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1F58004-2B8C-B6C4-7C8F-7A0E441B3CBC}"/>
              </a:ext>
            </a:extLst>
          </p:cNvPr>
          <p:cNvSpPr txBox="1"/>
          <p:nvPr/>
        </p:nvSpPr>
        <p:spPr>
          <a:xfrm>
            <a:off x="488206" y="2940010"/>
            <a:ext cx="1184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2021</a:t>
            </a:r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DA4433D-D0DF-AADB-D24A-CDA29F00EC21}"/>
              </a:ext>
            </a:extLst>
          </p:cNvPr>
          <p:cNvSpPr txBox="1"/>
          <p:nvPr/>
        </p:nvSpPr>
        <p:spPr>
          <a:xfrm>
            <a:off x="1933371" y="2940010"/>
            <a:ext cx="1184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Entreprise à mission</a:t>
            </a:r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1591836-7682-930C-FB6E-0A04EB71706E}"/>
              </a:ext>
            </a:extLst>
          </p:cNvPr>
          <p:cNvSpPr txBox="1"/>
          <p:nvPr/>
        </p:nvSpPr>
        <p:spPr>
          <a:xfrm>
            <a:off x="3293830" y="2940010"/>
            <a:ext cx="1357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Objectifs stratégiques</a:t>
            </a:r>
            <a:endParaRPr lang="fr-FR" sz="1400" dirty="0"/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F3686BF1-CC29-AFA0-0DE8-C3AD9C8C0F13}"/>
              </a:ext>
            </a:extLst>
          </p:cNvPr>
          <p:cNvSpPr txBox="1">
            <a:spLocks/>
          </p:cNvSpPr>
          <p:nvPr/>
        </p:nvSpPr>
        <p:spPr>
          <a:xfrm>
            <a:off x="3707615" y="2239754"/>
            <a:ext cx="559274" cy="619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400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5</a:t>
            </a:r>
            <a:endParaRPr lang="fr-FR" sz="4400" dirty="0">
              <a:latin typeface="Avenir Next LT Pro" panose="020B0504020202020204" pitchFamily="34" charset="0"/>
            </a:endParaRPr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7070A963-1BF0-17B2-AE6E-8CB038057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7558" y="2173550"/>
            <a:ext cx="696577" cy="586413"/>
          </a:xfrm>
          <a:prstGeom prst="rect">
            <a:avLst/>
          </a:prstGeom>
        </p:spPr>
      </p:pic>
      <p:pic>
        <p:nvPicPr>
          <p:cNvPr id="26" name="Graphique 25">
            <a:extLst>
              <a:ext uri="{FF2B5EF4-FFF2-40B4-BE49-F238E27FC236}">
                <a16:creationId xmlns:a16="http://schemas.microsoft.com/office/drawing/2014/main" id="{ED2EC970-ABF3-F3EC-1F37-59CABCB03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04032" y="2172045"/>
            <a:ext cx="624282" cy="68414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2D68BCEE-5A3B-9711-0267-E4E15B9ED227}"/>
              </a:ext>
            </a:extLst>
          </p:cNvPr>
          <p:cNvSpPr txBox="1"/>
          <p:nvPr/>
        </p:nvSpPr>
        <p:spPr>
          <a:xfrm>
            <a:off x="4745874" y="2940010"/>
            <a:ext cx="1357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10 collaborateurs</a:t>
            </a:r>
            <a:endParaRPr lang="fr-FR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D31181-9F0B-017D-59CD-C6177A1C892E}"/>
              </a:ext>
            </a:extLst>
          </p:cNvPr>
          <p:cNvSpPr/>
          <p:nvPr/>
        </p:nvSpPr>
        <p:spPr>
          <a:xfrm>
            <a:off x="488207" y="4303800"/>
            <a:ext cx="1184951" cy="1449420"/>
          </a:xfrm>
          <a:prstGeom prst="rect">
            <a:avLst/>
          </a:prstGeom>
          <a:solidFill>
            <a:srgbClr val="FCFCFC"/>
          </a:solidFill>
          <a:ln>
            <a:solidFill>
              <a:srgbClr val="2636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AA62FD-C724-9809-20E0-8690462CC2A2}"/>
              </a:ext>
            </a:extLst>
          </p:cNvPr>
          <p:cNvSpPr/>
          <p:nvPr/>
        </p:nvSpPr>
        <p:spPr>
          <a:xfrm>
            <a:off x="1933371" y="4303799"/>
            <a:ext cx="1184951" cy="1449419"/>
          </a:xfrm>
          <a:prstGeom prst="rect">
            <a:avLst/>
          </a:prstGeom>
          <a:solidFill>
            <a:srgbClr val="FCFCFC"/>
          </a:solidFill>
          <a:ln>
            <a:solidFill>
              <a:srgbClr val="2636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B740F9-D63D-1614-4137-DDEA1081065A}"/>
              </a:ext>
            </a:extLst>
          </p:cNvPr>
          <p:cNvSpPr/>
          <p:nvPr/>
        </p:nvSpPr>
        <p:spPr>
          <a:xfrm>
            <a:off x="3378535" y="4303799"/>
            <a:ext cx="1184951" cy="1449419"/>
          </a:xfrm>
          <a:prstGeom prst="rect">
            <a:avLst/>
          </a:prstGeom>
          <a:solidFill>
            <a:srgbClr val="FCFCFC"/>
          </a:solidFill>
          <a:ln>
            <a:solidFill>
              <a:srgbClr val="2636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460DFA-0FCC-6FDE-8A69-FA806C4AF3B6}"/>
              </a:ext>
            </a:extLst>
          </p:cNvPr>
          <p:cNvSpPr/>
          <p:nvPr/>
        </p:nvSpPr>
        <p:spPr>
          <a:xfrm>
            <a:off x="4823698" y="4303799"/>
            <a:ext cx="1184951" cy="1449419"/>
          </a:xfrm>
          <a:prstGeom prst="rect">
            <a:avLst/>
          </a:prstGeom>
          <a:solidFill>
            <a:srgbClr val="FCFCFC"/>
          </a:solidFill>
          <a:ln>
            <a:solidFill>
              <a:srgbClr val="2636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Graphique 38">
            <a:extLst>
              <a:ext uri="{FF2B5EF4-FFF2-40B4-BE49-F238E27FC236}">
                <a16:creationId xmlns:a16="http://schemas.microsoft.com/office/drawing/2014/main" id="{8E3D07EA-6471-FFEF-7657-4A4EA9FA88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478" y="4443206"/>
            <a:ext cx="640409" cy="617291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259414A1-B636-F2D3-9425-B83365F16680}"/>
              </a:ext>
            </a:extLst>
          </p:cNvPr>
          <p:cNvSpPr txBox="1"/>
          <p:nvPr/>
        </p:nvSpPr>
        <p:spPr>
          <a:xfrm>
            <a:off x="449495" y="5153821"/>
            <a:ext cx="1272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Commissions</a:t>
            </a:r>
            <a:endParaRPr lang="fr-FR" sz="14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3AAA6C6-BE1E-CE38-A88A-8D84D39635AC}"/>
              </a:ext>
            </a:extLst>
          </p:cNvPr>
          <p:cNvSpPr txBox="1"/>
          <p:nvPr/>
        </p:nvSpPr>
        <p:spPr>
          <a:xfrm>
            <a:off x="1887935" y="5153821"/>
            <a:ext cx="12723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Pièces expertisées</a:t>
            </a:r>
            <a:endParaRPr lang="fr-FR" sz="14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B66E93F-0315-9855-3B7E-85FA27ED6138}"/>
              </a:ext>
            </a:extLst>
          </p:cNvPr>
          <p:cNvSpPr txBox="1"/>
          <p:nvPr/>
        </p:nvSpPr>
        <p:spPr>
          <a:xfrm>
            <a:off x="3326375" y="5153821"/>
            <a:ext cx="12723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Conditions de vente</a:t>
            </a:r>
            <a:endParaRPr lang="fr-FR" sz="14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E2F55A6-2BE4-8C92-1B3B-521E3D45BB7D}"/>
              </a:ext>
            </a:extLst>
          </p:cNvPr>
          <p:cNvSpPr txBox="1"/>
          <p:nvPr/>
        </p:nvSpPr>
        <p:spPr>
          <a:xfrm>
            <a:off x="4771153" y="5153821"/>
            <a:ext cx="12723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Cas particulier</a:t>
            </a:r>
            <a:endParaRPr lang="fr-FR" sz="1400" dirty="0"/>
          </a:p>
        </p:txBody>
      </p:sp>
      <p:pic>
        <p:nvPicPr>
          <p:cNvPr id="47" name="Graphique 46">
            <a:extLst>
              <a:ext uri="{FF2B5EF4-FFF2-40B4-BE49-F238E27FC236}">
                <a16:creationId xmlns:a16="http://schemas.microsoft.com/office/drawing/2014/main" id="{F3C3A346-2359-18D0-6284-680B512EE8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85327" y="4390782"/>
            <a:ext cx="681038" cy="681038"/>
          </a:xfrm>
          <a:prstGeom prst="rect">
            <a:avLst/>
          </a:prstGeom>
        </p:spPr>
      </p:pic>
      <p:pic>
        <p:nvPicPr>
          <p:cNvPr id="49" name="Graphique 48">
            <a:extLst>
              <a:ext uri="{FF2B5EF4-FFF2-40B4-BE49-F238E27FC236}">
                <a16:creationId xmlns:a16="http://schemas.microsoft.com/office/drawing/2014/main" id="{BFAADCE4-5EC7-23ED-8033-FE8A8E20329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b="11106"/>
          <a:stretch/>
        </p:blipFill>
        <p:spPr>
          <a:xfrm>
            <a:off x="3669404" y="4453159"/>
            <a:ext cx="580315" cy="659661"/>
          </a:xfrm>
          <a:prstGeom prst="rect">
            <a:avLst/>
          </a:prstGeom>
        </p:spPr>
      </p:pic>
      <p:pic>
        <p:nvPicPr>
          <p:cNvPr id="1028" name="Picture 4" descr="ZARA Logo vector download, ZARA Logo 2019, ZARA Logo png hd, ZARA Logo svg  cliparts | Zara logo, Zara, ? logo">
            <a:extLst>
              <a:ext uri="{FF2B5EF4-FFF2-40B4-BE49-F238E27FC236}">
                <a16:creationId xmlns:a16="http://schemas.microsoft.com/office/drawing/2014/main" id="{D249E929-6977-1049-3E88-B807BC925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47000"/>
                    </a14:imgEffect>
                    <a14:imgEffect>
                      <a14:saturation sat="400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856" y="4541030"/>
            <a:ext cx="1037375" cy="43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itre 1">
            <a:extLst>
              <a:ext uri="{FF2B5EF4-FFF2-40B4-BE49-F238E27FC236}">
                <a16:creationId xmlns:a16="http://schemas.microsoft.com/office/drawing/2014/main" id="{E1B7E1CA-AD37-7992-66D9-BE8F02A8F957}"/>
              </a:ext>
            </a:extLst>
          </p:cNvPr>
          <p:cNvSpPr txBox="1">
            <a:spLocks/>
          </p:cNvSpPr>
          <p:nvPr/>
        </p:nvSpPr>
        <p:spPr>
          <a:xfrm>
            <a:off x="4993631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Contexte</a:t>
            </a:r>
          </a:p>
        </p:txBody>
      </p:sp>
      <p:sp>
        <p:nvSpPr>
          <p:cNvPr id="52" name="Titre 1">
            <a:extLst>
              <a:ext uri="{FF2B5EF4-FFF2-40B4-BE49-F238E27FC236}">
                <a16:creationId xmlns:a16="http://schemas.microsoft.com/office/drawing/2014/main" id="{D63BDF08-499A-1EC8-8091-5E07A3CFE24F}"/>
              </a:ext>
            </a:extLst>
          </p:cNvPr>
          <p:cNvSpPr txBox="1">
            <a:spLocks/>
          </p:cNvSpPr>
          <p:nvPr/>
        </p:nvSpPr>
        <p:spPr>
          <a:xfrm>
            <a:off x="6939849" y="368300"/>
            <a:ext cx="145905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Problématique</a:t>
            </a:r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77E55050-8413-246A-CC1A-1DEC5E6B9F84}"/>
              </a:ext>
            </a:extLst>
          </p:cNvPr>
          <p:cNvSpPr txBox="1">
            <a:spLocks/>
          </p:cNvSpPr>
          <p:nvPr/>
        </p:nvSpPr>
        <p:spPr>
          <a:xfrm>
            <a:off x="5966740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263628"/>
                </a:solidFill>
                <a:latin typeface="Avenir Next LT Pro Demi" panose="020B0704020202020204" pitchFamily="34" charset="0"/>
              </a:rPr>
              <a:t>Histoire</a:t>
            </a:r>
          </a:p>
        </p:txBody>
      </p:sp>
      <p:sp>
        <p:nvSpPr>
          <p:cNvPr id="54" name="Titre 1">
            <a:extLst>
              <a:ext uri="{FF2B5EF4-FFF2-40B4-BE49-F238E27FC236}">
                <a16:creationId xmlns:a16="http://schemas.microsoft.com/office/drawing/2014/main" id="{16521C67-ABEB-11E2-16B9-560476227F8A}"/>
              </a:ext>
            </a:extLst>
          </p:cNvPr>
          <p:cNvSpPr txBox="1">
            <a:spLocks/>
          </p:cNvSpPr>
          <p:nvPr/>
        </p:nvSpPr>
        <p:spPr>
          <a:xfrm>
            <a:off x="8318178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err="1">
                <a:solidFill>
                  <a:srgbClr val="999999"/>
                </a:solidFill>
                <a:latin typeface="Avenir Next LT Pro" panose="020B0504020202020204" pitchFamily="34" charset="0"/>
              </a:rPr>
              <a:t>Digimind</a:t>
            </a:r>
            <a:endParaRPr lang="fr-FR" sz="1400" dirty="0">
              <a:solidFill>
                <a:srgbClr val="999999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5" name="Titre 1">
            <a:extLst>
              <a:ext uri="{FF2B5EF4-FFF2-40B4-BE49-F238E27FC236}">
                <a16:creationId xmlns:a16="http://schemas.microsoft.com/office/drawing/2014/main" id="{BBDA981D-E89E-A757-0D29-2A7C5DD84EF2}"/>
              </a:ext>
            </a:extLst>
          </p:cNvPr>
          <p:cNvSpPr txBox="1">
            <a:spLocks/>
          </p:cNvSpPr>
          <p:nvPr/>
        </p:nvSpPr>
        <p:spPr>
          <a:xfrm>
            <a:off x="9291287" y="368300"/>
            <a:ext cx="1459051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Cartographies</a:t>
            </a:r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2F1D1962-BB11-005C-8916-4214DC2D2AFC}"/>
              </a:ext>
            </a:extLst>
          </p:cNvPr>
          <p:cNvSpPr txBox="1">
            <a:spLocks/>
          </p:cNvSpPr>
          <p:nvPr/>
        </p:nvSpPr>
        <p:spPr>
          <a:xfrm>
            <a:off x="10669617" y="368300"/>
            <a:ext cx="1172185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Conclusion</a:t>
            </a:r>
          </a:p>
        </p:txBody>
      </p:sp>
      <p:sp>
        <p:nvSpPr>
          <p:cNvPr id="57" name="Espace réservé du numéro de diapositive 56">
            <a:extLst>
              <a:ext uri="{FF2B5EF4-FFF2-40B4-BE49-F238E27FC236}">
                <a16:creationId xmlns:a16="http://schemas.microsoft.com/office/drawing/2014/main" id="{2B76409D-9C28-48A4-8F5F-FB8A3D0A2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94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que 24">
            <a:extLst>
              <a:ext uri="{FF2B5EF4-FFF2-40B4-BE49-F238E27FC236}">
                <a16:creationId xmlns:a16="http://schemas.microsoft.com/office/drawing/2014/main" id="{BF02EB20-B3FC-4DE8-A8DE-98AF9DE1F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3178" y="2128731"/>
            <a:ext cx="681379" cy="661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AA5C7F-7C69-E91A-887B-1D5B414BA429}"/>
              </a:ext>
            </a:extLst>
          </p:cNvPr>
          <p:cNvSpPr/>
          <p:nvPr/>
        </p:nvSpPr>
        <p:spPr>
          <a:xfrm>
            <a:off x="1095983" y="3628417"/>
            <a:ext cx="10000034" cy="1284052"/>
          </a:xfrm>
          <a:prstGeom prst="rect">
            <a:avLst/>
          </a:prstGeom>
          <a:solidFill>
            <a:srgbClr val="FCFC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263628"/>
                </a:solidFill>
                <a:latin typeface="Avenir Next LT Pro" panose="020B0504020202020204" pitchFamily="34" charset="0"/>
              </a:rPr>
              <a:t>Comment </a:t>
            </a:r>
            <a:r>
              <a:rPr lang="fr-FR" sz="1800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identifier efficacement les influenceurs les plus pertinents </a:t>
            </a:r>
            <a:r>
              <a:rPr lang="fr-FR" sz="1800" dirty="0">
                <a:solidFill>
                  <a:srgbClr val="263628"/>
                </a:solidFill>
                <a:latin typeface="Avenir Next LT Pro" panose="020B0504020202020204" pitchFamily="34" charset="0"/>
              </a:rPr>
              <a:t>pour promouvoir la plateforme de vente en ligne de vêtements d'occasion Omaj</a:t>
            </a:r>
            <a:endParaRPr lang="fr-FR" sz="1800" dirty="0">
              <a:latin typeface="Avenir Next LT Pro" panose="020B0504020202020204" pitchFamily="34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1B2F057-C8A6-03D5-010E-5CE884DAE28E}"/>
              </a:ext>
            </a:extLst>
          </p:cNvPr>
          <p:cNvSpPr txBox="1">
            <a:spLocks/>
          </p:cNvSpPr>
          <p:nvPr/>
        </p:nvSpPr>
        <p:spPr>
          <a:xfrm>
            <a:off x="371475" y="342899"/>
            <a:ext cx="4690154" cy="6619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dirty="0">
                <a:solidFill>
                  <a:srgbClr val="263628"/>
                </a:solidFill>
                <a:latin typeface="Avenir Next LT Pro Demi" panose="020F0502020204030204" pitchFamily="34" charset="0"/>
              </a:rPr>
              <a:t>Problématique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764ECB1-86C1-8E5E-53D7-4FDA99FFFF4F}"/>
              </a:ext>
            </a:extLst>
          </p:cNvPr>
          <p:cNvSpPr txBox="1">
            <a:spLocks/>
          </p:cNvSpPr>
          <p:nvPr/>
        </p:nvSpPr>
        <p:spPr>
          <a:xfrm>
            <a:off x="4993631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Contexte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E01CDCF-D1FF-08DC-CA0F-81F4AC52CCB8}"/>
              </a:ext>
            </a:extLst>
          </p:cNvPr>
          <p:cNvSpPr txBox="1">
            <a:spLocks/>
          </p:cNvSpPr>
          <p:nvPr/>
        </p:nvSpPr>
        <p:spPr>
          <a:xfrm>
            <a:off x="6939849" y="368300"/>
            <a:ext cx="145905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263628"/>
                </a:solidFill>
                <a:latin typeface="Avenir Next LT Pro Demi" panose="020B0704020202020204" pitchFamily="34" charset="0"/>
              </a:rPr>
              <a:t>Problématique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BE291197-AAEB-86EF-B234-65FEF6F5DE06}"/>
              </a:ext>
            </a:extLst>
          </p:cNvPr>
          <p:cNvSpPr txBox="1">
            <a:spLocks/>
          </p:cNvSpPr>
          <p:nvPr/>
        </p:nvSpPr>
        <p:spPr>
          <a:xfrm>
            <a:off x="5966740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Histoire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E627EC1-6B90-9937-D731-E7525F78B6A9}"/>
              </a:ext>
            </a:extLst>
          </p:cNvPr>
          <p:cNvSpPr txBox="1">
            <a:spLocks/>
          </p:cNvSpPr>
          <p:nvPr/>
        </p:nvSpPr>
        <p:spPr>
          <a:xfrm>
            <a:off x="371475" y="927778"/>
            <a:ext cx="3033206" cy="2746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Besoins</a:t>
            </a:r>
            <a:endParaRPr lang="fr-FR" sz="1800" dirty="0">
              <a:latin typeface="Avenir Next LT Pro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A20C4-A3E3-D8E8-FE84-39D8B1EE04AC}"/>
              </a:ext>
            </a:extLst>
          </p:cNvPr>
          <p:cNvSpPr/>
          <p:nvPr/>
        </p:nvSpPr>
        <p:spPr>
          <a:xfrm>
            <a:off x="1095983" y="5019472"/>
            <a:ext cx="10000034" cy="1284052"/>
          </a:xfrm>
          <a:prstGeom prst="rect">
            <a:avLst/>
          </a:prstGeom>
          <a:solidFill>
            <a:srgbClr val="FCFC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263628"/>
                </a:solidFill>
                <a:latin typeface="Avenir Next LT Pro" panose="020B0504020202020204" pitchFamily="34" charset="0"/>
              </a:rPr>
              <a:t>Sur quels critères devons-nous nous baser pour </a:t>
            </a:r>
            <a:r>
              <a:rPr lang="fr-FR" sz="1800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évaluer la compatibilité et l'impact potentiel </a:t>
            </a:r>
            <a:r>
              <a:rPr lang="fr-FR" sz="1800" dirty="0">
                <a:solidFill>
                  <a:srgbClr val="263628"/>
                </a:solidFill>
                <a:latin typeface="Avenir Next LT Pro" panose="020B0504020202020204" pitchFamily="34" charset="0"/>
              </a:rPr>
              <a:t>de ces influenceurs sur les publics cibles de la marque ?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F3B5C94-BBD0-A531-48C7-9045A167FA30}"/>
              </a:ext>
            </a:extLst>
          </p:cNvPr>
          <p:cNvSpPr txBox="1"/>
          <p:nvPr/>
        </p:nvSpPr>
        <p:spPr>
          <a:xfrm>
            <a:off x="1095983" y="2833688"/>
            <a:ext cx="303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Accélérer son développement en France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E764713-2ADD-1296-CC04-8BEEE549DDB1}"/>
              </a:ext>
            </a:extLst>
          </p:cNvPr>
          <p:cNvSpPr txBox="1"/>
          <p:nvPr/>
        </p:nvSpPr>
        <p:spPr>
          <a:xfrm>
            <a:off x="4579396" y="2852025"/>
            <a:ext cx="303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Identifier les meilleurs relais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82095BA-8A56-243D-56A7-98B559B31EBC}"/>
              </a:ext>
            </a:extLst>
          </p:cNvPr>
          <p:cNvSpPr txBox="1"/>
          <p:nvPr/>
        </p:nvSpPr>
        <p:spPr>
          <a:xfrm>
            <a:off x="8062808" y="2833688"/>
            <a:ext cx="30332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venir Next LT Pro" panose="020B0504020202020204" pitchFamily="34" charset="0"/>
              </a:rPr>
              <a:t>Analyse des tendances principales de la mode de seconde main</a:t>
            </a:r>
          </a:p>
        </p:txBody>
      </p:sp>
      <p:pic>
        <p:nvPicPr>
          <p:cNvPr id="27" name="Graphique 26">
            <a:extLst>
              <a:ext uri="{FF2B5EF4-FFF2-40B4-BE49-F238E27FC236}">
                <a16:creationId xmlns:a16="http://schemas.microsoft.com/office/drawing/2014/main" id="{7ECCFDBF-17DA-5D41-F350-4FEC1EF6A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9208" y="2125521"/>
            <a:ext cx="640409" cy="703306"/>
          </a:xfrm>
          <a:prstGeom prst="rect">
            <a:avLst/>
          </a:prstGeom>
        </p:spPr>
      </p:pic>
      <p:pic>
        <p:nvPicPr>
          <p:cNvPr id="29" name="Graphique 28">
            <a:extLst>
              <a:ext uri="{FF2B5EF4-FFF2-40B4-BE49-F238E27FC236}">
                <a16:creationId xmlns:a16="http://schemas.microsoft.com/office/drawing/2014/main" id="{6A66F2B3-8A92-2AFA-89AF-F745A60B1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1572" y="2198451"/>
            <a:ext cx="530449" cy="517819"/>
          </a:xfrm>
          <a:prstGeom prst="rect">
            <a:avLst/>
          </a:prstGeom>
        </p:spPr>
      </p:pic>
      <p:sp>
        <p:nvSpPr>
          <p:cNvPr id="30" name="Titre 1">
            <a:extLst>
              <a:ext uri="{FF2B5EF4-FFF2-40B4-BE49-F238E27FC236}">
                <a16:creationId xmlns:a16="http://schemas.microsoft.com/office/drawing/2014/main" id="{636FC783-203C-3766-A06C-47683946517C}"/>
              </a:ext>
            </a:extLst>
          </p:cNvPr>
          <p:cNvSpPr txBox="1">
            <a:spLocks/>
          </p:cNvSpPr>
          <p:nvPr/>
        </p:nvSpPr>
        <p:spPr>
          <a:xfrm>
            <a:off x="8318178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err="1">
                <a:solidFill>
                  <a:srgbClr val="999999"/>
                </a:solidFill>
                <a:latin typeface="Avenir Next LT Pro" panose="020B0504020202020204" pitchFamily="34" charset="0"/>
              </a:rPr>
              <a:t>Digimind</a:t>
            </a:r>
            <a:endParaRPr lang="fr-FR" sz="1400" dirty="0">
              <a:solidFill>
                <a:srgbClr val="999999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0DF8B88E-9839-BE51-C68D-C7A0DD91B56E}"/>
              </a:ext>
            </a:extLst>
          </p:cNvPr>
          <p:cNvSpPr txBox="1">
            <a:spLocks/>
          </p:cNvSpPr>
          <p:nvPr/>
        </p:nvSpPr>
        <p:spPr>
          <a:xfrm>
            <a:off x="9291287" y="368300"/>
            <a:ext cx="1459051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Cartographies</a:t>
            </a:r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67E5C15E-F6F0-3751-3DCB-18372674FBD6}"/>
              </a:ext>
            </a:extLst>
          </p:cNvPr>
          <p:cNvSpPr txBox="1">
            <a:spLocks/>
          </p:cNvSpPr>
          <p:nvPr/>
        </p:nvSpPr>
        <p:spPr>
          <a:xfrm>
            <a:off x="10669617" y="368300"/>
            <a:ext cx="1172185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Conclusion</a:t>
            </a:r>
          </a:p>
        </p:txBody>
      </p:sp>
      <p:sp>
        <p:nvSpPr>
          <p:cNvPr id="33" name="Espace réservé du numéro de diapositive 32">
            <a:extLst>
              <a:ext uri="{FF2B5EF4-FFF2-40B4-BE49-F238E27FC236}">
                <a16:creationId xmlns:a16="http://schemas.microsoft.com/office/drawing/2014/main" id="{A56F6E0B-B951-C641-9361-8360BB98A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76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B884AE3-FFFD-5282-65BE-E7FF4AEAB471}"/>
              </a:ext>
            </a:extLst>
          </p:cNvPr>
          <p:cNvSpPr txBox="1">
            <a:spLocks/>
          </p:cNvSpPr>
          <p:nvPr/>
        </p:nvSpPr>
        <p:spPr>
          <a:xfrm>
            <a:off x="371475" y="342899"/>
            <a:ext cx="4690154" cy="6619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dirty="0" err="1">
                <a:solidFill>
                  <a:srgbClr val="263628"/>
                </a:solidFill>
                <a:latin typeface="Avenir Next LT Pro Demi" panose="020F0502020204030204" pitchFamily="34" charset="0"/>
              </a:rPr>
              <a:t>Digimind</a:t>
            </a:r>
            <a:endParaRPr lang="fr-FR" sz="4000" dirty="0">
              <a:solidFill>
                <a:srgbClr val="263628"/>
              </a:solidFill>
              <a:latin typeface="Avenir Next LT Pro Demi" panose="020F050202020403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AB44F1C-469E-2AD5-05FB-E935C43C341B}"/>
              </a:ext>
            </a:extLst>
          </p:cNvPr>
          <p:cNvSpPr txBox="1">
            <a:spLocks/>
          </p:cNvSpPr>
          <p:nvPr/>
        </p:nvSpPr>
        <p:spPr>
          <a:xfrm>
            <a:off x="4993631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Contexte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5A10B4F-046D-B95D-D875-6BEF2C3A4302}"/>
              </a:ext>
            </a:extLst>
          </p:cNvPr>
          <p:cNvSpPr txBox="1">
            <a:spLocks/>
          </p:cNvSpPr>
          <p:nvPr/>
        </p:nvSpPr>
        <p:spPr>
          <a:xfrm>
            <a:off x="6939849" y="368300"/>
            <a:ext cx="145905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Problématique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F36FB83-DF82-FB77-BE9D-D7DA3823CD98}"/>
              </a:ext>
            </a:extLst>
          </p:cNvPr>
          <p:cNvSpPr txBox="1">
            <a:spLocks/>
          </p:cNvSpPr>
          <p:nvPr/>
        </p:nvSpPr>
        <p:spPr>
          <a:xfrm>
            <a:off x="5966740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Histoire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69B26FA-5EC8-4344-6E9E-195152D8B35C}"/>
              </a:ext>
            </a:extLst>
          </p:cNvPr>
          <p:cNvSpPr txBox="1">
            <a:spLocks/>
          </p:cNvSpPr>
          <p:nvPr/>
        </p:nvSpPr>
        <p:spPr>
          <a:xfrm>
            <a:off x="8318178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err="1">
                <a:solidFill>
                  <a:srgbClr val="263628"/>
                </a:solidFill>
                <a:latin typeface="Avenir Next LT Pro Demi" panose="020B0704020202020204" pitchFamily="34" charset="0"/>
              </a:rPr>
              <a:t>Digimind</a:t>
            </a:r>
            <a:endParaRPr lang="fr-FR" sz="1400" dirty="0">
              <a:solidFill>
                <a:srgbClr val="263628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2D043DD-D0EB-BD95-70A3-10A17AAA75E0}"/>
              </a:ext>
            </a:extLst>
          </p:cNvPr>
          <p:cNvSpPr txBox="1">
            <a:spLocks/>
          </p:cNvSpPr>
          <p:nvPr/>
        </p:nvSpPr>
        <p:spPr>
          <a:xfrm>
            <a:off x="9291287" y="368300"/>
            <a:ext cx="1459051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Cartographies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9A3FFCE-2E1F-9587-BA4B-9D49D3D486C7}"/>
              </a:ext>
            </a:extLst>
          </p:cNvPr>
          <p:cNvSpPr txBox="1">
            <a:spLocks/>
          </p:cNvSpPr>
          <p:nvPr/>
        </p:nvSpPr>
        <p:spPr>
          <a:xfrm>
            <a:off x="10669617" y="368300"/>
            <a:ext cx="1172185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Conclusion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ED8E553-0A0F-5BF0-8D46-22F6145FCEF1}"/>
              </a:ext>
            </a:extLst>
          </p:cNvPr>
          <p:cNvSpPr txBox="1"/>
          <p:nvPr/>
        </p:nvSpPr>
        <p:spPr>
          <a:xfrm>
            <a:off x="371474" y="1655903"/>
            <a:ext cx="9204325" cy="1158779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Concernant la collecte de mots-clés à insérer dans </a:t>
            </a:r>
            <a:r>
              <a:rPr lang="fr-FR" sz="1600" kern="100" dirty="0" err="1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Digimind</a:t>
            </a: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nous avons identifié les </a:t>
            </a:r>
            <a:r>
              <a:rPr lang="fr-FR" sz="1600" b="1" kern="100" dirty="0">
                <a:solidFill>
                  <a:srgbClr val="263628"/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thématiques structurantes d’Omaj</a:t>
            </a:r>
            <a:r>
              <a:rPr lang="fr-FR" sz="1600" kern="100" dirty="0">
                <a:solidFill>
                  <a:srgbClr val="263628"/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kern="1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 le biais d’une analyse sur leur site internet ainsi que de leur ligne éditoriale. Nous avons identifié les thématiques suivantes 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D91DF6A-837B-2BB2-3B25-A1633BAA7CC3}"/>
              </a:ext>
            </a:extLst>
          </p:cNvPr>
          <p:cNvSpPr txBox="1"/>
          <p:nvPr/>
        </p:nvSpPr>
        <p:spPr>
          <a:xfrm>
            <a:off x="2501900" y="4335255"/>
            <a:ext cx="7674753" cy="42011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600" b="1" kern="100" dirty="0">
                <a:solidFill>
                  <a:srgbClr val="263628"/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Cette collecte de thématiques nous permet ensuite de définir des mots-clés 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7496BF-6FEC-7178-2D3B-545ADB9EA737}"/>
              </a:ext>
            </a:extLst>
          </p:cNvPr>
          <p:cNvSpPr/>
          <p:nvPr/>
        </p:nvSpPr>
        <p:spPr>
          <a:xfrm>
            <a:off x="1095983" y="4891942"/>
            <a:ext cx="10000034" cy="1284052"/>
          </a:xfrm>
          <a:prstGeom prst="rect">
            <a:avLst/>
          </a:prstGeom>
          <a:solidFill>
            <a:srgbClr val="FCFC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263628"/>
                </a:solidFill>
                <a:latin typeface="Avenir Next LT Pro" panose="020B0504020202020204" pitchFamily="34" charset="0"/>
              </a:rPr>
              <a:t>« seconde main », « durable », « qualité », « </a:t>
            </a:r>
            <a:r>
              <a:rPr lang="fr-FR" sz="1800" dirty="0" err="1">
                <a:solidFill>
                  <a:srgbClr val="263628"/>
                </a:solidFill>
                <a:latin typeface="Avenir Next LT Pro" panose="020B0504020202020204" pitchFamily="34" charset="0"/>
              </a:rPr>
              <a:t>upcycling</a:t>
            </a:r>
            <a:r>
              <a:rPr lang="fr-FR" sz="1800" dirty="0">
                <a:solidFill>
                  <a:srgbClr val="263628"/>
                </a:solidFill>
                <a:latin typeface="Avenir Next LT Pro" panose="020B0504020202020204" pitchFamily="34" charset="0"/>
              </a:rPr>
              <a:t> », « consommation responsable », « économie circulaire », « durabilité », « slow fashion », « mode éthique », « vêtements d’occasion », « mode responsable », « mode durable », « </a:t>
            </a:r>
            <a:r>
              <a:rPr lang="fr-FR" sz="1800" dirty="0" err="1">
                <a:solidFill>
                  <a:srgbClr val="263628"/>
                </a:solidFill>
                <a:latin typeface="Avenir Next LT Pro" panose="020B0504020202020204" pitchFamily="34" charset="0"/>
              </a:rPr>
              <a:t>slowfashionfrance</a:t>
            </a:r>
            <a:r>
              <a:rPr lang="fr-FR" sz="1800" dirty="0">
                <a:solidFill>
                  <a:srgbClr val="263628"/>
                </a:solidFill>
                <a:latin typeface="Avenir Next LT Pro" panose="020B0504020202020204" pitchFamily="34" charset="0"/>
              </a:rPr>
              <a:t> »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D5586C-AA4E-6328-9835-666AF4BE3837}"/>
              </a:ext>
            </a:extLst>
          </p:cNvPr>
          <p:cNvSpPr/>
          <p:nvPr/>
        </p:nvSpPr>
        <p:spPr>
          <a:xfrm>
            <a:off x="371474" y="3035094"/>
            <a:ext cx="1889126" cy="861206"/>
          </a:xfrm>
          <a:prstGeom prst="rect">
            <a:avLst/>
          </a:prstGeom>
          <a:solidFill>
            <a:srgbClr val="FCFC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263628"/>
                </a:solidFill>
                <a:latin typeface="Avenir Next LT Pro" panose="020B0504020202020204" pitchFamily="34" charset="0"/>
              </a:rPr>
              <a:t>Économie circulaire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0414C9-1892-6A99-1BC4-5A83FD6E54EE}"/>
              </a:ext>
            </a:extLst>
          </p:cNvPr>
          <p:cNvSpPr/>
          <p:nvPr/>
        </p:nvSpPr>
        <p:spPr>
          <a:xfrm>
            <a:off x="2761455" y="3035094"/>
            <a:ext cx="1889126" cy="861206"/>
          </a:xfrm>
          <a:prstGeom prst="rect">
            <a:avLst/>
          </a:prstGeom>
          <a:solidFill>
            <a:srgbClr val="FCFC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263628"/>
                </a:solidFill>
                <a:latin typeface="Avenir Next LT Pro" panose="020B0504020202020204" pitchFamily="34" charset="0"/>
              </a:rPr>
              <a:t>Mode durable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46E4C4-A196-94BC-B596-DE5CB672426E}"/>
              </a:ext>
            </a:extLst>
          </p:cNvPr>
          <p:cNvSpPr/>
          <p:nvPr/>
        </p:nvSpPr>
        <p:spPr>
          <a:xfrm>
            <a:off x="5151436" y="3035094"/>
            <a:ext cx="1889126" cy="861206"/>
          </a:xfrm>
          <a:prstGeom prst="rect">
            <a:avLst/>
          </a:prstGeom>
          <a:solidFill>
            <a:srgbClr val="FCFC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263628"/>
                </a:solidFill>
                <a:latin typeface="Avenir Next LT Pro" panose="020B0504020202020204" pitchFamily="34" charset="0"/>
              </a:rPr>
              <a:t>Mode éthique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D414E3-8B07-84C6-C75D-9F75F5CB440B}"/>
              </a:ext>
            </a:extLst>
          </p:cNvPr>
          <p:cNvSpPr/>
          <p:nvPr/>
        </p:nvSpPr>
        <p:spPr>
          <a:xfrm>
            <a:off x="7541417" y="3035094"/>
            <a:ext cx="1889126" cy="861206"/>
          </a:xfrm>
          <a:prstGeom prst="rect">
            <a:avLst/>
          </a:prstGeom>
          <a:solidFill>
            <a:srgbClr val="FCFC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263628"/>
                </a:solidFill>
                <a:latin typeface="Avenir Next LT Pro" panose="020B0504020202020204" pitchFamily="34" charset="0"/>
              </a:rPr>
              <a:t>Engagement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538D81-5B5A-CC94-C577-6FD0FE2B159E}"/>
              </a:ext>
            </a:extLst>
          </p:cNvPr>
          <p:cNvSpPr/>
          <p:nvPr/>
        </p:nvSpPr>
        <p:spPr>
          <a:xfrm>
            <a:off x="9931399" y="3035094"/>
            <a:ext cx="1889126" cy="861206"/>
          </a:xfrm>
          <a:prstGeom prst="rect">
            <a:avLst/>
          </a:prstGeom>
          <a:solidFill>
            <a:srgbClr val="FCFC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263628"/>
                </a:solidFill>
                <a:latin typeface="Avenir Next LT Pro" panose="020B0504020202020204" pitchFamily="34" charset="0"/>
              </a:rPr>
              <a:t>Environnement</a:t>
            </a:r>
          </a:p>
        </p:txBody>
      </p:sp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3B0B808B-5662-5ED8-79F1-DE1A25C0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51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B884AE3-FFFD-5282-65BE-E7FF4AEAB471}"/>
              </a:ext>
            </a:extLst>
          </p:cNvPr>
          <p:cNvSpPr txBox="1">
            <a:spLocks/>
          </p:cNvSpPr>
          <p:nvPr/>
        </p:nvSpPr>
        <p:spPr>
          <a:xfrm>
            <a:off x="371475" y="342899"/>
            <a:ext cx="4690154" cy="6619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dirty="0" err="1">
                <a:solidFill>
                  <a:srgbClr val="263628"/>
                </a:solidFill>
                <a:latin typeface="Avenir Next LT Pro Demi" panose="020F0502020204030204" pitchFamily="34" charset="0"/>
              </a:rPr>
              <a:t>Digimind</a:t>
            </a:r>
            <a:endParaRPr lang="fr-FR" sz="4000" dirty="0">
              <a:solidFill>
                <a:srgbClr val="263628"/>
              </a:solidFill>
              <a:latin typeface="Avenir Next LT Pro Demi" panose="020F050202020403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AB44F1C-469E-2AD5-05FB-E935C43C341B}"/>
              </a:ext>
            </a:extLst>
          </p:cNvPr>
          <p:cNvSpPr txBox="1">
            <a:spLocks/>
          </p:cNvSpPr>
          <p:nvPr/>
        </p:nvSpPr>
        <p:spPr>
          <a:xfrm>
            <a:off x="4993631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Contexte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5A10B4F-046D-B95D-D875-6BEF2C3A4302}"/>
              </a:ext>
            </a:extLst>
          </p:cNvPr>
          <p:cNvSpPr txBox="1">
            <a:spLocks/>
          </p:cNvSpPr>
          <p:nvPr/>
        </p:nvSpPr>
        <p:spPr>
          <a:xfrm>
            <a:off x="6939849" y="368300"/>
            <a:ext cx="145905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Problématique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F36FB83-DF82-FB77-BE9D-D7DA3823CD98}"/>
              </a:ext>
            </a:extLst>
          </p:cNvPr>
          <p:cNvSpPr txBox="1">
            <a:spLocks/>
          </p:cNvSpPr>
          <p:nvPr/>
        </p:nvSpPr>
        <p:spPr>
          <a:xfrm>
            <a:off x="5966740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Histoire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69B26FA-5EC8-4344-6E9E-195152D8B35C}"/>
              </a:ext>
            </a:extLst>
          </p:cNvPr>
          <p:cNvSpPr txBox="1">
            <a:spLocks/>
          </p:cNvSpPr>
          <p:nvPr/>
        </p:nvSpPr>
        <p:spPr>
          <a:xfrm>
            <a:off x="8318178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err="1">
                <a:solidFill>
                  <a:srgbClr val="263628"/>
                </a:solidFill>
                <a:latin typeface="Avenir Next LT Pro Demi" panose="020B0704020202020204" pitchFamily="34" charset="0"/>
              </a:rPr>
              <a:t>Digimind</a:t>
            </a:r>
            <a:endParaRPr lang="fr-FR" sz="1400" dirty="0">
              <a:solidFill>
                <a:srgbClr val="263628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2D043DD-D0EB-BD95-70A3-10A17AAA75E0}"/>
              </a:ext>
            </a:extLst>
          </p:cNvPr>
          <p:cNvSpPr txBox="1">
            <a:spLocks/>
          </p:cNvSpPr>
          <p:nvPr/>
        </p:nvSpPr>
        <p:spPr>
          <a:xfrm>
            <a:off x="9291287" y="368300"/>
            <a:ext cx="1459051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Cartographies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9A3FFCE-2E1F-9587-BA4B-9D49D3D486C7}"/>
              </a:ext>
            </a:extLst>
          </p:cNvPr>
          <p:cNvSpPr txBox="1">
            <a:spLocks/>
          </p:cNvSpPr>
          <p:nvPr/>
        </p:nvSpPr>
        <p:spPr>
          <a:xfrm>
            <a:off x="10669617" y="368300"/>
            <a:ext cx="1172185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Conclusion</a:t>
            </a:r>
          </a:p>
        </p:txBody>
      </p:sp>
      <p:pic>
        <p:nvPicPr>
          <p:cNvPr id="17" name="Image 1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7C0FDB4-F4E2-02F3-3089-E6FB7CC5D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527041"/>
            <a:ext cx="11593316" cy="39289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A32BBE8-1BCB-9B9F-EC84-4C8E2D08C28C}"/>
              </a:ext>
            </a:extLst>
          </p:cNvPr>
          <p:cNvSpPr txBox="1">
            <a:spLocks/>
          </p:cNvSpPr>
          <p:nvPr/>
        </p:nvSpPr>
        <p:spPr>
          <a:xfrm>
            <a:off x="371475" y="927778"/>
            <a:ext cx="5212202" cy="2746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Requête</a:t>
            </a:r>
            <a:endParaRPr lang="fr-FR" sz="1800" dirty="0"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EBCEDE-E974-9090-080F-8428C18E5B73}"/>
              </a:ext>
            </a:extLst>
          </p:cNvPr>
          <p:cNvSpPr/>
          <p:nvPr/>
        </p:nvSpPr>
        <p:spPr>
          <a:xfrm>
            <a:off x="1095983" y="5455984"/>
            <a:ext cx="10000034" cy="720009"/>
          </a:xfrm>
          <a:prstGeom prst="rect">
            <a:avLst/>
          </a:prstGeom>
          <a:solidFill>
            <a:srgbClr val="FCFC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263628"/>
                </a:solidFill>
                <a:latin typeface="Avenir Next LT Pro" panose="020B0504020202020204" pitchFamily="34" charset="0"/>
              </a:rPr>
              <a:t>Association des mots-clés avec des opérateurs de liaisons et des parenth</a:t>
            </a:r>
            <a:r>
              <a:rPr lang="fr-FR" dirty="0">
                <a:solidFill>
                  <a:srgbClr val="263628"/>
                </a:solidFill>
                <a:latin typeface="Avenir Next LT Pro" panose="020B0504020202020204" pitchFamily="34" charset="0"/>
              </a:rPr>
              <a:t>èses isolantes. Exclusion du bruit.</a:t>
            </a:r>
            <a:endParaRPr lang="fr-FR" sz="1800" dirty="0">
              <a:solidFill>
                <a:srgbClr val="263628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9CA64E-E7CE-19A2-E13B-815F033BE711}"/>
              </a:ext>
            </a:extLst>
          </p:cNvPr>
          <p:cNvSpPr/>
          <p:nvPr/>
        </p:nvSpPr>
        <p:spPr>
          <a:xfrm>
            <a:off x="4467225" y="2905125"/>
            <a:ext cx="1952625" cy="136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814404-998F-859E-3D00-BE79334D3720}"/>
              </a:ext>
            </a:extLst>
          </p:cNvPr>
          <p:cNvSpPr/>
          <p:nvPr/>
        </p:nvSpPr>
        <p:spPr>
          <a:xfrm>
            <a:off x="4381501" y="4089400"/>
            <a:ext cx="1822450" cy="136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CCEECB-F149-16EF-043C-4E292BA25606}"/>
              </a:ext>
            </a:extLst>
          </p:cNvPr>
          <p:cNvSpPr/>
          <p:nvPr/>
        </p:nvSpPr>
        <p:spPr>
          <a:xfrm>
            <a:off x="3081339" y="3790544"/>
            <a:ext cx="1980290" cy="908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706EC-9151-FA00-4555-89E49D5B2B49}"/>
              </a:ext>
            </a:extLst>
          </p:cNvPr>
          <p:cNvSpPr/>
          <p:nvPr/>
        </p:nvSpPr>
        <p:spPr>
          <a:xfrm>
            <a:off x="2595564" y="3494678"/>
            <a:ext cx="1980290" cy="1121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DDA37C-B465-E20E-6F27-B04F0CA5603E}"/>
              </a:ext>
            </a:extLst>
          </p:cNvPr>
          <p:cNvSpPr/>
          <p:nvPr/>
        </p:nvSpPr>
        <p:spPr>
          <a:xfrm>
            <a:off x="828676" y="3494679"/>
            <a:ext cx="1276349" cy="112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4A807C-F9C4-A763-BBAF-B48C4E0EDF9D}"/>
              </a:ext>
            </a:extLst>
          </p:cNvPr>
          <p:cNvSpPr/>
          <p:nvPr/>
        </p:nvSpPr>
        <p:spPr>
          <a:xfrm>
            <a:off x="638175" y="3790767"/>
            <a:ext cx="1038225" cy="112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4C8B21-A4AD-36AA-E8E6-7170D3109A85}"/>
              </a:ext>
            </a:extLst>
          </p:cNvPr>
          <p:cNvSpPr/>
          <p:nvPr/>
        </p:nvSpPr>
        <p:spPr>
          <a:xfrm>
            <a:off x="538162" y="4089400"/>
            <a:ext cx="1746928" cy="116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8B5627-588A-F0FB-D547-CC47C2425CA3}"/>
              </a:ext>
            </a:extLst>
          </p:cNvPr>
          <p:cNvSpPr/>
          <p:nvPr/>
        </p:nvSpPr>
        <p:spPr>
          <a:xfrm>
            <a:off x="828676" y="2911476"/>
            <a:ext cx="1160144" cy="908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61526B-A141-CB76-4FCA-3C3C20D7A6E3}"/>
              </a:ext>
            </a:extLst>
          </p:cNvPr>
          <p:cNvSpPr/>
          <p:nvPr/>
        </p:nvSpPr>
        <p:spPr>
          <a:xfrm>
            <a:off x="1177154" y="2016811"/>
            <a:ext cx="1160144" cy="908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20868C-7D0A-C185-5EA5-4C16762AF600}"/>
              </a:ext>
            </a:extLst>
          </p:cNvPr>
          <p:cNvSpPr/>
          <p:nvPr/>
        </p:nvSpPr>
        <p:spPr>
          <a:xfrm>
            <a:off x="3081339" y="2016811"/>
            <a:ext cx="1300162" cy="908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B5E59E-5F88-6BB3-1B3C-A2E1C65340A9}"/>
              </a:ext>
            </a:extLst>
          </p:cNvPr>
          <p:cNvSpPr/>
          <p:nvPr/>
        </p:nvSpPr>
        <p:spPr>
          <a:xfrm>
            <a:off x="3211513" y="2300968"/>
            <a:ext cx="1338261" cy="1511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6AB89F-FE00-BE0F-4C03-7FDE4486C0AE}"/>
              </a:ext>
            </a:extLst>
          </p:cNvPr>
          <p:cNvSpPr/>
          <p:nvPr/>
        </p:nvSpPr>
        <p:spPr>
          <a:xfrm>
            <a:off x="7064728" y="2310357"/>
            <a:ext cx="1666522" cy="1511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3C8532-3C1F-7F38-2680-0F9CC8FA3DC6}"/>
              </a:ext>
            </a:extLst>
          </p:cNvPr>
          <p:cNvSpPr/>
          <p:nvPr/>
        </p:nvSpPr>
        <p:spPr>
          <a:xfrm>
            <a:off x="9331678" y="2310357"/>
            <a:ext cx="1666522" cy="1511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CFA1ADAB-FC65-5E2C-DB55-7D00FCDF3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73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B884AE3-FFFD-5282-65BE-E7FF4AEAB471}"/>
              </a:ext>
            </a:extLst>
          </p:cNvPr>
          <p:cNvSpPr txBox="1">
            <a:spLocks/>
          </p:cNvSpPr>
          <p:nvPr/>
        </p:nvSpPr>
        <p:spPr>
          <a:xfrm>
            <a:off x="371475" y="342899"/>
            <a:ext cx="4690154" cy="6619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dirty="0" err="1">
                <a:solidFill>
                  <a:srgbClr val="263628"/>
                </a:solidFill>
                <a:latin typeface="Avenir Next LT Pro Demi" panose="020F0502020204030204" pitchFamily="34" charset="0"/>
              </a:rPr>
              <a:t>Digimind</a:t>
            </a:r>
            <a:endParaRPr lang="fr-FR" sz="4000" dirty="0">
              <a:solidFill>
                <a:srgbClr val="263628"/>
              </a:solidFill>
              <a:latin typeface="Avenir Next LT Pro Demi" panose="020F050202020403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AB44F1C-469E-2AD5-05FB-E935C43C341B}"/>
              </a:ext>
            </a:extLst>
          </p:cNvPr>
          <p:cNvSpPr txBox="1">
            <a:spLocks/>
          </p:cNvSpPr>
          <p:nvPr/>
        </p:nvSpPr>
        <p:spPr>
          <a:xfrm>
            <a:off x="4993631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Contexte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5A10B4F-046D-B95D-D875-6BEF2C3A4302}"/>
              </a:ext>
            </a:extLst>
          </p:cNvPr>
          <p:cNvSpPr txBox="1">
            <a:spLocks/>
          </p:cNvSpPr>
          <p:nvPr/>
        </p:nvSpPr>
        <p:spPr>
          <a:xfrm>
            <a:off x="6939849" y="368300"/>
            <a:ext cx="145905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Problématique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F36FB83-DF82-FB77-BE9D-D7DA3823CD98}"/>
              </a:ext>
            </a:extLst>
          </p:cNvPr>
          <p:cNvSpPr txBox="1">
            <a:spLocks/>
          </p:cNvSpPr>
          <p:nvPr/>
        </p:nvSpPr>
        <p:spPr>
          <a:xfrm>
            <a:off x="5966740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Histoire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69B26FA-5EC8-4344-6E9E-195152D8B35C}"/>
              </a:ext>
            </a:extLst>
          </p:cNvPr>
          <p:cNvSpPr txBox="1">
            <a:spLocks/>
          </p:cNvSpPr>
          <p:nvPr/>
        </p:nvSpPr>
        <p:spPr>
          <a:xfrm>
            <a:off x="8318178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err="1">
                <a:solidFill>
                  <a:srgbClr val="263628"/>
                </a:solidFill>
                <a:latin typeface="Avenir Next LT Pro Demi" panose="020B0704020202020204" pitchFamily="34" charset="0"/>
              </a:rPr>
              <a:t>Digimind</a:t>
            </a:r>
            <a:endParaRPr lang="fr-FR" sz="1400" dirty="0">
              <a:solidFill>
                <a:srgbClr val="263628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2D043DD-D0EB-BD95-70A3-10A17AAA75E0}"/>
              </a:ext>
            </a:extLst>
          </p:cNvPr>
          <p:cNvSpPr txBox="1">
            <a:spLocks/>
          </p:cNvSpPr>
          <p:nvPr/>
        </p:nvSpPr>
        <p:spPr>
          <a:xfrm>
            <a:off x="9291287" y="368300"/>
            <a:ext cx="1459051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Cartographies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9A3FFCE-2E1F-9587-BA4B-9D49D3D486C7}"/>
              </a:ext>
            </a:extLst>
          </p:cNvPr>
          <p:cNvSpPr txBox="1">
            <a:spLocks/>
          </p:cNvSpPr>
          <p:nvPr/>
        </p:nvSpPr>
        <p:spPr>
          <a:xfrm>
            <a:off x="10669617" y="368300"/>
            <a:ext cx="1172185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Conclusion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32BBE8-1BCB-9B9F-EC84-4C8E2D08C28C}"/>
              </a:ext>
            </a:extLst>
          </p:cNvPr>
          <p:cNvSpPr txBox="1">
            <a:spLocks/>
          </p:cNvSpPr>
          <p:nvPr/>
        </p:nvSpPr>
        <p:spPr>
          <a:xfrm>
            <a:off x="371475" y="927778"/>
            <a:ext cx="5212202" cy="2746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Types de média et volumétrie</a:t>
            </a:r>
            <a:endParaRPr lang="fr-FR" sz="1800" dirty="0">
              <a:latin typeface="Avenir Next LT Pro" panose="020B0504020202020204" pitchFamily="34" charset="0"/>
            </a:endParaRPr>
          </a:p>
        </p:txBody>
      </p:sp>
      <p:pic>
        <p:nvPicPr>
          <p:cNvPr id="3" name="Image 2" descr="Une image contenant texte, capture d’écran, cercle, Police&#10;&#10;Description générée automatiquement">
            <a:extLst>
              <a:ext uri="{FF2B5EF4-FFF2-40B4-BE49-F238E27FC236}">
                <a16:creationId xmlns:a16="http://schemas.microsoft.com/office/drawing/2014/main" id="{6859AD28-C217-A506-A37B-C5A48E5B3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" y="1628775"/>
            <a:ext cx="5683133" cy="4226059"/>
          </a:xfrm>
          <a:prstGeom prst="rect">
            <a:avLst/>
          </a:prstGeom>
        </p:spPr>
      </p:pic>
      <p:pic>
        <p:nvPicPr>
          <p:cNvPr id="12" name="Image 11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77397271-A076-2181-165C-F12F87585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2126532"/>
            <a:ext cx="5495925" cy="3588468"/>
          </a:xfrm>
          <a:prstGeom prst="rect">
            <a:avLst/>
          </a:prstGeom>
        </p:spPr>
      </p:pic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2B921598-E54E-D9CB-4596-F661A9393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26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B884AE3-FFFD-5282-65BE-E7FF4AEAB471}"/>
              </a:ext>
            </a:extLst>
          </p:cNvPr>
          <p:cNvSpPr txBox="1">
            <a:spLocks/>
          </p:cNvSpPr>
          <p:nvPr/>
        </p:nvSpPr>
        <p:spPr>
          <a:xfrm>
            <a:off x="371475" y="342899"/>
            <a:ext cx="4690154" cy="6619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dirty="0" err="1">
                <a:solidFill>
                  <a:srgbClr val="263628"/>
                </a:solidFill>
                <a:latin typeface="Avenir Next LT Pro Demi" panose="020F0502020204030204" pitchFamily="34" charset="0"/>
              </a:rPr>
              <a:t>Digimind</a:t>
            </a:r>
            <a:endParaRPr lang="fr-FR" sz="4000" dirty="0">
              <a:solidFill>
                <a:srgbClr val="263628"/>
              </a:solidFill>
              <a:latin typeface="Avenir Next LT Pro Demi" panose="020F050202020403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AB44F1C-469E-2AD5-05FB-E935C43C341B}"/>
              </a:ext>
            </a:extLst>
          </p:cNvPr>
          <p:cNvSpPr txBox="1">
            <a:spLocks/>
          </p:cNvSpPr>
          <p:nvPr/>
        </p:nvSpPr>
        <p:spPr>
          <a:xfrm>
            <a:off x="4993631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Contexte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5A10B4F-046D-B95D-D875-6BEF2C3A4302}"/>
              </a:ext>
            </a:extLst>
          </p:cNvPr>
          <p:cNvSpPr txBox="1">
            <a:spLocks/>
          </p:cNvSpPr>
          <p:nvPr/>
        </p:nvSpPr>
        <p:spPr>
          <a:xfrm>
            <a:off x="6939849" y="368300"/>
            <a:ext cx="145905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Problématique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F36FB83-DF82-FB77-BE9D-D7DA3823CD98}"/>
              </a:ext>
            </a:extLst>
          </p:cNvPr>
          <p:cNvSpPr txBox="1">
            <a:spLocks/>
          </p:cNvSpPr>
          <p:nvPr/>
        </p:nvSpPr>
        <p:spPr>
          <a:xfrm>
            <a:off x="5966740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Histoire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69B26FA-5EC8-4344-6E9E-195152D8B35C}"/>
              </a:ext>
            </a:extLst>
          </p:cNvPr>
          <p:cNvSpPr txBox="1">
            <a:spLocks/>
          </p:cNvSpPr>
          <p:nvPr/>
        </p:nvSpPr>
        <p:spPr>
          <a:xfrm>
            <a:off x="8318178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err="1">
                <a:solidFill>
                  <a:srgbClr val="263628"/>
                </a:solidFill>
                <a:latin typeface="Avenir Next LT Pro Demi" panose="020B0704020202020204" pitchFamily="34" charset="0"/>
              </a:rPr>
              <a:t>Digimind</a:t>
            </a:r>
            <a:endParaRPr lang="fr-FR" sz="1400" dirty="0">
              <a:solidFill>
                <a:srgbClr val="263628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2D043DD-D0EB-BD95-70A3-10A17AAA75E0}"/>
              </a:ext>
            </a:extLst>
          </p:cNvPr>
          <p:cNvSpPr txBox="1">
            <a:spLocks/>
          </p:cNvSpPr>
          <p:nvPr/>
        </p:nvSpPr>
        <p:spPr>
          <a:xfrm>
            <a:off x="9291287" y="368300"/>
            <a:ext cx="1459051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Cartographies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9A3FFCE-2E1F-9587-BA4B-9D49D3D486C7}"/>
              </a:ext>
            </a:extLst>
          </p:cNvPr>
          <p:cNvSpPr txBox="1">
            <a:spLocks/>
          </p:cNvSpPr>
          <p:nvPr/>
        </p:nvSpPr>
        <p:spPr>
          <a:xfrm>
            <a:off x="10669617" y="368300"/>
            <a:ext cx="1172185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Conclusion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32BBE8-1BCB-9B9F-EC84-4C8E2D08C28C}"/>
              </a:ext>
            </a:extLst>
          </p:cNvPr>
          <p:cNvSpPr txBox="1">
            <a:spLocks/>
          </p:cNvSpPr>
          <p:nvPr/>
        </p:nvSpPr>
        <p:spPr>
          <a:xfrm>
            <a:off x="371475" y="927778"/>
            <a:ext cx="5212202" cy="2746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Analyses des pics d’influences</a:t>
            </a:r>
            <a:endParaRPr lang="fr-FR" sz="1800" dirty="0">
              <a:latin typeface="Avenir Next LT Pro" panose="020B0504020202020204" pitchFamily="34" charset="0"/>
            </a:endParaRPr>
          </a:p>
        </p:txBody>
      </p:sp>
      <p:pic>
        <p:nvPicPr>
          <p:cNvPr id="11" name="Image 10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ADED70E6-5C1A-1B0C-9928-7A2DEBD56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578337"/>
            <a:ext cx="5730485" cy="3077483"/>
          </a:xfrm>
          <a:prstGeom prst="rect">
            <a:avLst/>
          </a:prstGeom>
        </p:spPr>
      </p:pic>
      <p:pic>
        <p:nvPicPr>
          <p:cNvPr id="13" name="Image 1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288A5292-3EBB-C9F6-6D66-DB5C004BA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870" y="1601328"/>
            <a:ext cx="4799955" cy="29909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BB52DC8-385E-7B50-64C9-EE3A8420CE94}"/>
              </a:ext>
            </a:extLst>
          </p:cNvPr>
          <p:cNvSpPr/>
          <p:nvPr/>
        </p:nvSpPr>
        <p:spPr>
          <a:xfrm>
            <a:off x="596901" y="4902200"/>
            <a:ext cx="5270500" cy="1273793"/>
          </a:xfrm>
          <a:prstGeom prst="rect">
            <a:avLst/>
          </a:prstGeom>
          <a:solidFill>
            <a:srgbClr val="FCFC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63628"/>
                </a:solidFill>
                <a:latin typeface="Avenir Next LT Pro" panose="020B0504020202020204" pitchFamily="34" charset="0"/>
              </a:rPr>
              <a:t>L</a:t>
            </a:r>
            <a:r>
              <a:rPr lang="fr-FR" sz="1800" dirty="0">
                <a:solidFill>
                  <a:srgbClr val="263628"/>
                </a:solidFill>
                <a:latin typeface="Avenir Next LT Pro" panose="020B0504020202020204" pitchFamily="34" charset="0"/>
              </a:rPr>
              <a:t>ié aux mentions des hashtags « style », « </a:t>
            </a:r>
            <a:r>
              <a:rPr lang="fr-FR" sz="1800" dirty="0" err="1">
                <a:solidFill>
                  <a:srgbClr val="263628"/>
                </a:solidFill>
                <a:latin typeface="Avenir Next LT Pro" panose="020B0504020202020204" pitchFamily="34" charset="0"/>
              </a:rPr>
              <a:t>WomanStyle</a:t>
            </a:r>
            <a:r>
              <a:rPr lang="fr-FR" sz="1800" dirty="0">
                <a:solidFill>
                  <a:srgbClr val="263628"/>
                </a:solidFill>
                <a:latin typeface="Avenir Next LT Pro" panose="020B0504020202020204" pitchFamily="34" charset="0"/>
              </a:rPr>
              <a:t> » et « Confection »</a:t>
            </a:r>
          </a:p>
          <a:p>
            <a:pPr algn="ctr"/>
            <a:endParaRPr lang="fr-FR" sz="1800" dirty="0">
              <a:solidFill>
                <a:srgbClr val="263628"/>
              </a:solidFill>
              <a:latin typeface="Avenir Next LT Pro" panose="020B0504020202020204" pitchFamily="34" charset="0"/>
            </a:endParaRPr>
          </a:p>
          <a:p>
            <a:pPr algn="ctr"/>
            <a:r>
              <a:rPr lang="fr-FR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Pas intéressant</a:t>
            </a:r>
            <a:endParaRPr lang="fr-FR" sz="1800" b="1" dirty="0">
              <a:solidFill>
                <a:srgbClr val="263628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8E033-F80F-8FFE-7193-DA8C0EFF379C}"/>
              </a:ext>
            </a:extLst>
          </p:cNvPr>
          <p:cNvSpPr/>
          <p:nvPr/>
        </p:nvSpPr>
        <p:spPr>
          <a:xfrm>
            <a:off x="6571302" y="4902200"/>
            <a:ext cx="5270500" cy="1273793"/>
          </a:xfrm>
          <a:prstGeom prst="rect">
            <a:avLst/>
          </a:prstGeom>
          <a:solidFill>
            <a:srgbClr val="FCFC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263628"/>
                </a:solidFill>
                <a:latin typeface="Avenir Next LT Pro" panose="020B0504020202020204" pitchFamily="34" charset="0"/>
              </a:rPr>
              <a:t>Lié à une affaire politique/environnementale suite au fait que E. Macron ait exprimé un avis favorable sur la taxation des livres d’occasions</a:t>
            </a:r>
          </a:p>
          <a:p>
            <a:pPr algn="ctr"/>
            <a:r>
              <a:rPr lang="fr-FR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Non pertinent</a:t>
            </a:r>
            <a:endParaRPr lang="fr-FR" sz="1800" b="1" dirty="0">
              <a:solidFill>
                <a:srgbClr val="263628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37B34B8-9421-2235-F2D7-598C8E74D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66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B884AE3-FFFD-5282-65BE-E7FF4AEAB471}"/>
              </a:ext>
            </a:extLst>
          </p:cNvPr>
          <p:cNvSpPr txBox="1">
            <a:spLocks/>
          </p:cNvSpPr>
          <p:nvPr/>
        </p:nvSpPr>
        <p:spPr>
          <a:xfrm>
            <a:off x="371475" y="342899"/>
            <a:ext cx="4690154" cy="6619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dirty="0" err="1">
                <a:solidFill>
                  <a:srgbClr val="263628"/>
                </a:solidFill>
                <a:latin typeface="Avenir Next LT Pro Demi" panose="020F0502020204030204" pitchFamily="34" charset="0"/>
              </a:rPr>
              <a:t>Digimind</a:t>
            </a:r>
            <a:endParaRPr lang="fr-FR" sz="4000" dirty="0">
              <a:solidFill>
                <a:srgbClr val="263628"/>
              </a:solidFill>
              <a:latin typeface="Avenir Next LT Pro Demi" panose="020F050202020403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AB44F1C-469E-2AD5-05FB-E935C43C341B}"/>
              </a:ext>
            </a:extLst>
          </p:cNvPr>
          <p:cNvSpPr txBox="1">
            <a:spLocks/>
          </p:cNvSpPr>
          <p:nvPr/>
        </p:nvSpPr>
        <p:spPr>
          <a:xfrm>
            <a:off x="4993631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Contexte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5A10B4F-046D-B95D-D875-6BEF2C3A4302}"/>
              </a:ext>
            </a:extLst>
          </p:cNvPr>
          <p:cNvSpPr txBox="1">
            <a:spLocks/>
          </p:cNvSpPr>
          <p:nvPr/>
        </p:nvSpPr>
        <p:spPr>
          <a:xfrm>
            <a:off x="6939849" y="368300"/>
            <a:ext cx="145905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Problématique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F36FB83-DF82-FB77-BE9D-D7DA3823CD98}"/>
              </a:ext>
            </a:extLst>
          </p:cNvPr>
          <p:cNvSpPr txBox="1">
            <a:spLocks/>
          </p:cNvSpPr>
          <p:nvPr/>
        </p:nvSpPr>
        <p:spPr>
          <a:xfrm>
            <a:off x="5966740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Histoire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69B26FA-5EC8-4344-6E9E-195152D8B35C}"/>
              </a:ext>
            </a:extLst>
          </p:cNvPr>
          <p:cNvSpPr txBox="1">
            <a:spLocks/>
          </p:cNvSpPr>
          <p:nvPr/>
        </p:nvSpPr>
        <p:spPr>
          <a:xfrm>
            <a:off x="8318178" y="368300"/>
            <a:ext cx="1053830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err="1">
                <a:solidFill>
                  <a:srgbClr val="263628"/>
                </a:solidFill>
                <a:latin typeface="Avenir Next LT Pro Demi" panose="020B0704020202020204" pitchFamily="34" charset="0"/>
              </a:rPr>
              <a:t>Digimind</a:t>
            </a:r>
            <a:endParaRPr lang="fr-FR" sz="1400" dirty="0">
              <a:solidFill>
                <a:srgbClr val="263628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2D043DD-D0EB-BD95-70A3-10A17AAA75E0}"/>
              </a:ext>
            </a:extLst>
          </p:cNvPr>
          <p:cNvSpPr txBox="1">
            <a:spLocks/>
          </p:cNvSpPr>
          <p:nvPr/>
        </p:nvSpPr>
        <p:spPr>
          <a:xfrm>
            <a:off x="9291287" y="368300"/>
            <a:ext cx="1459051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Cartographies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9A3FFCE-2E1F-9587-BA4B-9D49D3D486C7}"/>
              </a:ext>
            </a:extLst>
          </p:cNvPr>
          <p:cNvSpPr txBox="1">
            <a:spLocks/>
          </p:cNvSpPr>
          <p:nvPr/>
        </p:nvSpPr>
        <p:spPr>
          <a:xfrm>
            <a:off x="10669617" y="368300"/>
            <a:ext cx="1172185" cy="23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>
                <a:solidFill>
                  <a:srgbClr val="999999"/>
                </a:solidFill>
                <a:latin typeface="Avenir Next LT Pro" panose="020B0504020202020204" pitchFamily="34" charset="0"/>
              </a:rPr>
              <a:t>Conclusion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32BBE8-1BCB-9B9F-EC84-4C8E2D08C28C}"/>
              </a:ext>
            </a:extLst>
          </p:cNvPr>
          <p:cNvSpPr txBox="1">
            <a:spLocks/>
          </p:cNvSpPr>
          <p:nvPr/>
        </p:nvSpPr>
        <p:spPr>
          <a:xfrm>
            <a:off x="371475" y="927778"/>
            <a:ext cx="5212202" cy="2746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Analyses des influenceurs</a:t>
            </a:r>
            <a:endParaRPr lang="fr-FR" sz="1800" dirty="0">
              <a:latin typeface="Avenir Next LT Pro" panose="020B0504020202020204" pitchFamily="34" charset="0"/>
            </a:endParaRPr>
          </a:p>
        </p:txBody>
      </p:sp>
      <p:pic>
        <p:nvPicPr>
          <p:cNvPr id="3" name="Image 2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6CE4DD1A-442B-19DD-3581-5C1AB8218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" y="2377440"/>
            <a:ext cx="4983480" cy="210312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32A0D3C-627D-64AB-3277-12409AB3B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337" y="2686367"/>
            <a:ext cx="5181600" cy="14852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3DB25F1-8C31-7154-7E65-12DDE1A7551F}"/>
              </a:ext>
            </a:extLst>
          </p:cNvPr>
          <p:cNvSpPr/>
          <p:nvPr/>
        </p:nvSpPr>
        <p:spPr>
          <a:xfrm>
            <a:off x="596901" y="4902200"/>
            <a:ext cx="5270500" cy="1273793"/>
          </a:xfrm>
          <a:prstGeom prst="rect">
            <a:avLst/>
          </a:prstGeom>
          <a:solidFill>
            <a:srgbClr val="FCFC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263628"/>
                </a:solidFill>
                <a:latin typeface="Avenir Next LT Pro" panose="020B0504020202020204" pitchFamily="34" charset="0"/>
              </a:rPr>
              <a:t>Non pertinent</a:t>
            </a:r>
            <a:endParaRPr lang="fr-FR" sz="1800" b="1" dirty="0">
              <a:solidFill>
                <a:srgbClr val="263628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A5B049-F41F-EE0A-A1CF-83BFBE057BFF}"/>
              </a:ext>
            </a:extLst>
          </p:cNvPr>
          <p:cNvSpPr/>
          <p:nvPr/>
        </p:nvSpPr>
        <p:spPr>
          <a:xfrm>
            <a:off x="6401437" y="4902200"/>
            <a:ext cx="5270500" cy="1273793"/>
          </a:xfrm>
          <a:prstGeom prst="rect">
            <a:avLst/>
          </a:prstGeom>
          <a:solidFill>
            <a:srgbClr val="FCFC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263628"/>
                </a:solidFill>
                <a:latin typeface="Avenir Next LT Pro" panose="020B0504020202020204" pitchFamily="34" charset="0"/>
              </a:rPr>
              <a:t>Digimind</a:t>
            </a:r>
            <a:r>
              <a:rPr lang="fr-FR" dirty="0">
                <a:solidFill>
                  <a:srgbClr val="263628"/>
                </a:solidFill>
                <a:latin typeface="Avenir Next LT Pro" panose="020B0504020202020204" pitchFamily="34" charset="0"/>
              </a:rPr>
              <a:t> ne permet pas de récupérer les influenceurs Instagram</a:t>
            </a:r>
            <a:endParaRPr lang="fr-FR" sz="1800" b="1" dirty="0">
              <a:solidFill>
                <a:srgbClr val="263628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43D9C151-7C2A-51F8-09DC-399A59ECB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FF833-3E50-40C6-B9C7-A1360D9CB98D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7266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936</Words>
  <Application>Microsoft Office PowerPoint</Application>
  <PresentationFormat>Grand écran</PresentationFormat>
  <Paragraphs>220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Avenir Next LT Pro</vt:lpstr>
      <vt:lpstr>Avenir Next LT Pro Demi</vt:lpstr>
      <vt:lpstr>Times New Roman</vt:lpstr>
      <vt:lpstr>Wingdings</vt:lpstr>
      <vt:lpstr>Thème Office</vt:lpstr>
      <vt:lpstr>Présentation PowerPoint</vt:lpstr>
      <vt:lpstr>Contexte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 Fabien</dc:creator>
  <cp:lastModifiedBy>HOS Fabien</cp:lastModifiedBy>
  <cp:revision>5</cp:revision>
  <dcterms:created xsi:type="dcterms:W3CDTF">2024-06-01T13:11:59Z</dcterms:created>
  <dcterms:modified xsi:type="dcterms:W3CDTF">2024-06-04T05:55:02Z</dcterms:modified>
</cp:coreProperties>
</file>