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1"/>
  </p:notesMasterIdLst>
  <p:sldIdLst>
    <p:sldId id="274" r:id="rId5"/>
    <p:sldId id="257" r:id="rId6"/>
    <p:sldId id="258" r:id="rId7"/>
    <p:sldId id="259" r:id="rId8"/>
    <p:sldId id="260" r:id="rId9"/>
    <p:sldId id="269" r:id="rId10"/>
    <p:sldId id="271" r:id="rId11"/>
    <p:sldId id="263" r:id="rId12"/>
    <p:sldId id="264" r:id="rId13"/>
    <p:sldId id="266" r:id="rId14"/>
    <p:sldId id="268" r:id="rId15"/>
    <p:sldId id="272" r:id="rId16"/>
    <p:sldId id="273" r:id="rId17"/>
    <p:sldId id="265" r:id="rId18"/>
    <p:sldId id="262" r:id="rId19"/>
    <p:sldId id="270" r:id="rId2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618" userDrawn="1">
          <p15:clr>
            <a:srgbClr val="A4A3A4"/>
          </p15:clr>
        </p15:guide>
        <p15:guide id="4" pos="234" userDrawn="1">
          <p15:clr>
            <a:srgbClr val="A4A3A4"/>
          </p15:clr>
        </p15:guide>
        <p15:guide id="5" pos="7446" userDrawn="1">
          <p15:clr>
            <a:srgbClr val="A4A3A4"/>
          </p15:clr>
        </p15:guide>
        <p15:guide id="6" orient="horz" pos="232" userDrawn="1">
          <p15:clr>
            <a:srgbClr val="A4A3A4"/>
          </p15:clr>
        </p15:guide>
        <p15:guide id="7" orient="horz" pos="4088" userDrawn="1">
          <p15:clr>
            <a:srgbClr val="A4A3A4"/>
          </p15:clr>
        </p15:guide>
        <p15:guide id="8" pos="347" userDrawn="1">
          <p15:clr>
            <a:srgbClr val="A4A3A4"/>
          </p15:clr>
        </p15:guide>
        <p15:guide id="9" pos="7355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5C9C3C8-D329-8AC8-E673-AC46C6F33918}" name="Utilisateur invité" initials="Ui" userId="S::urn:spo:anon#096b91c26c8706f2bf066db3aa6e6143f0ce58ddead050e988802cae31f903f1::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3F00"/>
    <a:srgbClr val="8E0000"/>
    <a:srgbClr val="CC5700"/>
    <a:srgbClr val="FFFFFF"/>
    <a:srgbClr val="DE945C"/>
    <a:srgbClr val="385723"/>
    <a:srgbClr val="D76374"/>
    <a:srgbClr val="EFBFBF"/>
    <a:srgbClr val="E5AB7F"/>
    <a:srgbClr val="E084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44771F-6E34-EB1B-B621-0F55256A4A42}" v="462" dt="2024-01-22T21:37:41.862"/>
    <p1510:client id="{3833969B-75EC-52CE-98A9-7E8C271F68CC}" v="2" dt="2024-01-23T12:19:30.366"/>
    <p1510:client id="{445E56B8-078E-D111-832F-FCD3D2A93922}" v="60" dt="2024-01-22T15:37:08.579"/>
    <p1510:client id="{53AD78F2-C21D-AB79-44ED-E56156850412}" v="814" dt="2024-01-22T20:37:22.350"/>
    <p1510:client id="{661A29E9-BACD-696A-0A75-EA9CBDC39411}" v="47" dt="2024-01-23T08:36:23.040"/>
    <p1510:client id="{75B056D5-22A4-505E-F08A-4F85DD581C8B}" v="67" dt="2024-01-22T15:50:55.529"/>
    <p1510:client id="{8CE1B6F4-FBFB-E5C2-B552-2B4E9CA8D73F}" v="667" dt="2024-01-22T18:50:59.914"/>
    <p1510:client id="{A1705054-E55A-CCEA-EEB3-FAB5BCCBE924}" v="442" dt="2024-01-22T17:17:56.173"/>
    <p1510:client id="{A83662FB-D4FB-59CB-70D9-E5D65F3727C7}" v="736" dt="2024-01-22T17:42:36.858"/>
    <p1510:client id="{A8DF93BE-4568-46AB-96A9-42A57DCAC92F}" v="4" dt="2024-01-23T08:41:21.989"/>
    <p1510:client id="{ADBE26E7-47A6-48F9-8665-40377F75AE01}" v="7373" dt="2024-01-22T21:55:44.603"/>
    <p1510:client id="{BB7B2D47-3DD8-DD9E-E6C6-5ACE832CC2C8}" v="452" dt="2024-01-22T17:29:25.774"/>
    <p1510:client id="{EA1D87B7-1F4D-C6D0-6283-D18B8109F350}" v="143" dt="2024-01-23T14:04:58.883"/>
    <p1510:client id="{EDE26BEA-5F64-49D6-99F7-1EE49C973055}" v="1540" dt="2024-01-22T18:52:36.816"/>
    <p1510:client id="{F1D8789D-C0B1-C283-26AA-ADB3157BC902}" v="844" dt="2024-01-22T14:42:30.627"/>
    <p1510:client id="{FA4DB1B4-2B4A-D00B-0DA0-193D146C179E}" v="77" dt="2024-01-22T12:26:26.6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618"/>
        <p:guide pos="234"/>
        <p:guide pos="7446"/>
        <p:guide orient="horz" pos="232"/>
        <p:guide orient="horz" pos="4088"/>
        <p:guide pos="347"/>
        <p:guide pos="7355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8/10/relationships/authors" Target="author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22T15:37:57.8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6033 5080 16383 0 0,'0'0'0'0'0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22T15:37:57.8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6006 5106 16383 0 0,'0'0'0'0'0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473D20-90A6-4474-97BA-14B467867560}" type="datetimeFigureOut">
              <a:rPr lang="fr-FR" smtClean="0"/>
              <a:t>26/01/2024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F4689E-2745-4F9D-B3CE-77F91E8467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5928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F4689E-2745-4F9D-B3CE-77F91E84672F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91926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A1 = </a:t>
            </a:r>
            <a:r>
              <a:rPr lang="fr-FR"/>
              <a:t>Transformer les espaces d’attentes </a:t>
            </a:r>
          </a:p>
          <a:p>
            <a:r>
              <a:rPr lang="fr-FR">
                <a:cs typeface="Calibri"/>
              </a:rPr>
              <a:t>A2 = </a:t>
            </a:r>
            <a:r>
              <a:rPr lang="fr-FR"/>
              <a:t>Proposer des activités culturelles pour justifier le prix du billet</a:t>
            </a:r>
            <a:endParaRPr lang="fr-FR">
              <a:cs typeface="Calibri"/>
            </a:endParaRPr>
          </a:p>
          <a:p>
            <a:r>
              <a:rPr lang="fr-FR">
                <a:cs typeface="Calibri"/>
              </a:rPr>
              <a:t>A3 = </a:t>
            </a:r>
            <a:r>
              <a:rPr lang="fr-FR"/>
              <a:t>Optimisation des espaces d’attente et de circulation dans les gares </a:t>
            </a:r>
            <a:endParaRPr lang="fr-FR">
              <a:cs typeface="Calibri"/>
            </a:endParaRPr>
          </a:p>
          <a:p>
            <a:r>
              <a:rPr lang="fr-FR">
                <a:cs typeface="Calibri"/>
              </a:rPr>
              <a:t>C1 = </a:t>
            </a:r>
            <a:r>
              <a:rPr lang="fr-FR"/>
              <a:t>Mise en place d’un programme d’audit régulier en incluant les gares C</a:t>
            </a:r>
            <a:endParaRPr lang="fr-FR">
              <a:cs typeface="Calibri"/>
            </a:endParaRPr>
          </a:p>
          <a:p>
            <a:endParaRPr lang="fr-FR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F4689E-2745-4F9D-B3CE-77F91E84672F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2889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9EF648-746C-BA2D-B6E5-68AE95AF5B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F2BC6AC-82FE-8FE2-DD66-616B5688CE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976FC1D-4286-D151-02EC-AE40A8065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BBEC6-6E1C-40BB-96B4-51127AB9E994}" type="datetime1">
              <a:rPr lang="fr-FR" smtClean="0"/>
              <a:t>26/01/2024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8E840C2-FB80-D099-D8DD-F1C6BA951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900E933-4D24-3C51-5113-3DA5EABDB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E52ECA-B234-4170-9901-79A4660D57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4276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E474F4-CB4E-9CE9-A2AF-2BBEC00B7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497A9D6-1675-38DF-DA94-D4D132B04F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80344BC-8DFB-B8EA-DF2D-03D68DBF8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77BF7-D013-4ECF-9CBD-2985E693643F}" type="datetime1">
              <a:rPr lang="fr-FR" smtClean="0"/>
              <a:t>26/01/2024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B06BAED-D7C3-F65C-6F0E-8451E0248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00B3C9E-171C-8658-EBB6-0DEF6F134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E52ECA-B234-4170-9901-79A4660D57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4706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14E4558-F8EA-A54F-B1B5-A2361C4D38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64BD2F7-70D0-54CE-264F-90FA8E2F3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357644B-6890-FB48-9185-A4A7CC842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BB329-7952-4744-9314-548B93C53D4F}" type="datetime1">
              <a:rPr lang="fr-FR" smtClean="0"/>
              <a:t>26/01/2024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392E83C-EC00-7396-E436-31532EDA2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30194AD-CBE6-104F-9135-A6E57B675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E52ECA-B234-4170-9901-79A4660D57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9046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F92102-0404-414D-6CA5-1664A172D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74E19A-3D33-807B-E31C-DCA9E4EEEB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8F615AE-2D78-7940-358C-0E8D9790E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34E39-AA99-43D3-8687-08B0C3601321}" type="datetime1">
              <a:rPr lang="fr-FR" smtClean="0"/>
              <a:t>26/01/2024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7CB6D0D-C940-A43A-7659-2851A161D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8DB299C-3997-4736-38E4-BAF9B7B3E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88552" y="6492875"/>
            <a:ext cx="2743200" cy="228600"/>
          </a:xfrm>
          <a:prstGeom prst="rect">
            <a:avLst/>
          </a:prstGeom>
        </p:spPr>
        <p:txBody>
          <a:bodyPr/>
          <a:lstStyle/>
          <a:p>
            <a:fld id="{31E52ECA-B234-4170-9901-79A4660D57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858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5E8976-BA2A-BC8D-BD80-6BF143F31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F7E4364-5138-A1A9-F280-465314886E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71A56C2-BB37-AC1D-813D-5DA116343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70127-06C1-4CCB-9FB9-BC6545324A03}" type="datetime1">
              <a:rPr lang="fr-FR" smtClean="0"/>
              <a:t>26/01/2024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53FE159-08F6-C032-D09B-4F902867E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05DB533-DCBB-4596-086D-66E393DAE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E52ECA-B234-4170-9901-79A4660D57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032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CDCDD2-BA0C-151B-F8F7-C06F21F0C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A839D50-5656-C52F-009F-215D690D4B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57E99C4-3F07-3109-E3B4-DBCA621A0E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150141B-0262-F764-2618-785FEB747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8F60C-ADF4-4BE6-9116-0A8B2F3DABF2}" type="datetime1">
              <a:rPr lang="fr-FR" smtClean="0"/>
              <a:t>26/01/2024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CBFC6F5-8558-6C93-CFB7-4C3AD4E9A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AC2D015-7D03-AA2A-B692-859CAF0BB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E52ECA-B234-4170-9901-79A4660D57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634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994A38-6158-81F5-4C5E-E169B1841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1C72B10-ED7D-AA3F-2708-B63039C19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AC915D9-A591-34A6-C9EE-72827281E5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D41C544-233B-A2AC-BDA3-69712CC8CF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07B546D-4B9A-F19C-0D51-DE01322C60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69D4C25-0521-A10E-1C53-BA9D470B9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15F79-A5AC-482E-9E6F-80440C647842}" type="datetime1">
              <a:rPr lang="fr-FR" smtClean="0"/>
              <a:t>26/01/2024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CEE2CF2-7652-97B8-675E-D775371F2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74D31E1-BE21-5752-6CA4-1D21DA825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E52ECA-B234-4170-9901-79A4660D57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8207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2001C7-7420-276F-9C13-4099CB43B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02E5C29-91E1-E66A-7499-9A3786293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5F085-4B49-4D73-A22A-1484017A48DD}" type="datetime1">
              <a:rPr lang="fr-FR" smtClean="0"/>
              <a:t>26/01/2024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5CF5BEB-9BD3-4593-D195-2FFB42A3E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8D58EE0-129A-4A3B-7BD5-0D3948956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E52ECA-B234-4170-9901-79A4660D57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6805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0F9C9FF-4D47-2EEC-6655-0897EA5EF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4DCF8-4FB1-4A84-97E0-2E3552507651}" type="datetime1">
              <a:rPr lang="fr-FR" smtClean="0"/>
              <a:t>26/01/2024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8B9AA05-9403-0206-204F-FC756BAE9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ECF3B49-8DAD-6643-1ED1-B31256841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6088" y="6449568"/>
            <a:ext cx="2743200" cy="271907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tx1"/>
                </a:solidFill>
                <a:latin typeface="Clear Sans" panose="020B0604020202020204"/>
              </a:defRPr>
            </a:lvl1pPr>
          </a:lstStyle>
          <a:p>
            <a:fld id="{31E52ECA-B234-4170-9901-79A4660D579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4106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3B1220-5E4D-47D6-8015-114B7F60A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F050DBA-F9FB-F514-9170-7E936CF4CB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A74C494-1F51-F447-A0D0-9663226F1B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CC24392-D630-96F9-1129-329913FDC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1B631-7943-437D-8054-5B155538CE3A}" type="datetime1">
              <a:rPr lang="fr-FR" smtClean="0"/>
              <a:t>26/01/2024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5AD93D2-A32D-C004-28CE-4829DFB36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D4E9967-08C0-3F34-5C68-876245B57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E52ECA-B234-4170-9901-79A4660D57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298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500260-3014-D59C-3C66-4804CDFC0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5573289-EAE3-EEF4-3E81-082E676407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AE9E340-BDBD-B511-087A-B351B70D49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D1AFF83-3DA3-AEF2-6277-5B0BAE5C8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79E5F-0735-44D8-9810-4B9B04D7E33F}" type="datetime1">
              <a:rPr lang="fr-FR" smtClean="0"/>
              <a:t>26/01/2024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9651800-3501-BD18-89E7-00DABF58B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319A072-5B68-683E-D39B-6135E13B4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E52ECA-B234-4170-9901-79A4660D57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9350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46E5565-A130-1A81-A5B3-CEDFC34CE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E31E4DF-57A3-262E-8364-331ABE9480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E9C7793-97EC-C37E-6BB4-90EF9FE2C7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26245C-B2B3-476B-8CCF-AB632A7A0B8C}" type="datetime1">
              <a:rPr lang="fr-FR" smtClean="0"/>
              <a:t>26/01/2024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0C36734-DFEC-E506-CCED-50F24D72C1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Espace réservé du numéro de diapositive 3">
            <a:extLst>
              <a:ext uri="{FF2B5EF4-FFF2-40B4-BE49-F238E27FC236}">
                <a16:creationId xmlns:a16="http://schemas.microsoft.com/office/drawing/2014/main" id="{D3C78886-012C-55BA-84DB-70A65EC2E9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86088" y="6449568"/>
            <a:ext cx="2743200" cy="27190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tx1"/>
                </a:solidFill>
                <a:latin typeface="Clear Sans" panose="020B0604020202020204"/>
              </a:defRPr>
            </a:lvl1pPr>
          </a:lstStyle>
          <a:p>
            <a:fld id="{31E52ECA-B234-4170-9901-79A4660D579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9859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ammersmith One Bold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lear Sans" panose="020B0604020202020204" charset="0"/>
          <a:ea typeface="+mn-ea"/>
          <a:cs typeface="Clear Sans" panose="020B060402020202020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lear Sans" panose="020B0604020202020204" charset="0"/>
          <a:ea typeface="+mn-ea"/>
          <a:cs typeface="Clear Sans" panose="020B060402020202020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lear Sans" panose="020B0604020202020204" charset="0"/>
          <a:ea typeface="+mn-ea"/>
          <a:cs typeface="Clear Sans" panose="020B060402020202020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lear Sans" panose="020B0604020202020204" charset="0"/>
          <a:ea typeface="+mn-ea"/>
          <a:cs typeface="Clear Sans" panose="020B060402020202020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lear Sans" panose="020B0604020202020204" charset="0"/>
          <a:ea typeface="+mn-ea"/>
          <a:cs typeface="Clear Sans" panose="020B060402020202020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customXml" Target="../ink/ink2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svg"/><Relationship Id="rId7" Type="http://schemas.openxmlformats.org/officeDocument/2006/relationships/image" Target="../media/image29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svg"/><Relationship Id="rId5" Type="http://schemas.openxmlformats.org/officeDocument/2006/relationships/image" Target="../media/image27.sv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svg"/><Relationship Id="rId4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svg"/><Relationship Id="rId3" Type="http://schemas.openxmlformats.org/officeDocument/2006/relationships/image" Target="../media/image39.png"/><Relationship Id="rId7" Type="http://schemas.openxmlformats.org/officeDocument/2006/relationships/image" Target="../media/image41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40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ressources.data.sncf.com/explore/dataset/reglarite-mensuelle-tgv-nationale/information/" TargetMode="External"/><Relationship Id="rId3" Type="http://schemas.openxmlformats.org/officeDocument/2006/relationships/hyperlink" Target="https://www.lesechos.fr/industrie-services/tourisme-transport/la-renovation-des-gares-sncf-se-heurte-a-leur-modele-economique-fragile-1944491" TargetMode="External"/><Relationship Id="rId7" Type="http://schemas.openxmlformats.org/officeDocument/2006/relationships/hyperlink" Target="https://ressources.data.sncf.com/explore/dataset/barometre-client/information/" TargetMode="External"/><Relationship Id="rId2" Type="http://schemas.openxmlformats.org/officeDocument/2006/relationships/hyperlink" Target="https://www.sncf.com/sites/default/files/press_release/CP_NR_Partenariat-SNCF-Paris-2024-25-04-2023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essources.data.sncf.com/explore/dataset/sncf-image-open-data-mensuel-harris/information/" TargetMode="External"/><Relationship Id="rId5" Type="http://schemas.openxmlformats.org/officeDocument/2006/relationships/hyperlink" Target="https://www.sncf.com/sites/default/files/press_release/CP_NR_signature_protocole_accord_paris_nord_231120.pdf" TargetMode="External"/><Relationship Id="rId4" Type="http://schemas.openxmlformats.org/officeDocument/2006/relationships/hyperlink" Target="https://www.inc-conso.fr/sites/default/files/galerie/files/2014DamonOpinionsTrainsGares.pdf" TargetMode="External"/><Relationship Id="rId9" Type="http://schemas.openxmlformats.org/officeDocument/2006/relationships/hyperlink" Target="https://ressources.data.sncf.com/explore/dataset/tarifs-tgv-inoui-ouigo/information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9.sv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7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9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21.sv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7"/>
          <p:cNvSpPr txBox="1"/>
          <p:nvPr/>
        </p:nvSpPr>
        <p:spPr>
          <a:xfrm>
            <a:off x="2278478" y="3996463"/>
            <a:ext cx="7872932" cy="2222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760"/>
              </a:lnSpc>
              <a:spcBef>
                <a:spcPct val="0"/>
              </a:spcBef>
            </a:pPr>
            <a:r>
              <a:rPr lang="en-US" sz="1450" err="1">
                <a:solidFill>
                  <a:srgbClr val="000000"/>
                </a:solidFill>
                <a:latin typeface="Clear Sans"/>
              </a:rPr>
              <a:t>Présenté</a:t>
            </a:r>
            <a:r>
              <a:rPr lang="en-US" sz="1450">
                <a:solidFill>
                  <a:srgbClr val="000000"/>
                </a:solidFill>
                <a:latin typeface="Clear Sans"/>
              </a:rPr>
              <a:t> par : DARWISH Yasmine, HOS Fabien, JAUTEE Agathe &amp; PRATI Léa</a:t>
            </a:r>
            <a:endParaRPr lang="en-US" sz="1467">
              <a:solidFill>
                <a:srgbClr val="000000"/>
              </a:solidFill>
              <a:latin typeface="Clear Sans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972055" y="2861537"/>
            <a:ext cx="8247890" cy="11349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8640"/>
              </a:lnSpc>
              <a:spcBef>
                <a:spcPct val="0"/>
              </a:spcBef>
            </a:pPr>
            <a:r>
              <a:rPr lang="en-US" sz="8000" spc="-80">
                <a:solidFill>
                  <a:srgbClr val="000000"/>
                </a:solidFill>
                <a:latin typeface="Hammersmith One Bold"/>
              </a:rPr>
              <a:t>Gestion de projet</a:t>
            </a:r>
          </a:p>
        </p:txBody>
      </p:sp>
      <p:pic>
        <p:nvPicPr>
          <p:cNvPr id="1026" name="Picture 2" descr="Conservatoire national des arts et métiers | Accueil ...">
            <a:extLst>
              <a:ext uri="{FF2B5EF4-FFF2-40B4-BE49-F238E27FC236}">
                <a16:creationId xmlns:a16="http://schemas.microsoft.com/office/drawing/2014/main" id="{DF21B651-BDEF-4778-57C5-A1F478F709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8300"/>
            <a:ext cx="2468880" cy="810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3A840A9B-7043-7761-474F-111D03BF93FF}"/>
              </a:ext>
            </a:extLst>
          </p:cNvPr>
          <p:cNvCxnSpPr/>
          <p:nvPr/>
        </p:nvCxnSpPr>
        <p:spPr>
          <a:xfrm>
            <a:off x="371475" y="6489700"/>
            <a:ext cx="11449050" cy="0"/>
          </a:xfrm>
          <a:prstGeom prst="line">
            <a:avLst/>
          </a:prstGeom>
          <a:ln w="19050">
            <a:solidFill>
              <a:srgbClr val="C10A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8F9450BD-2334-DBEE-6327-0606845A7D9D}"/>
              </a:ext>
            </a:extLst>
          </p:cNvPr>
          <p:cNvCxnSpPr>
            <a:cxnSpLocks/>
          </p:cNvCxnSpPr>
          <p:nvPr/>
        </p:nvCxnSpPr>
        <p:spPr>
          <a:xfrm>
            <a:off x="2885440" y="749300"/>
            <a:ext cx="8935085" cy="0"/>
          </a:xfrm>
          <a:prstGeom prst="line">
            <a:avLst/>
          </a:prstGeom>
          <a:ln w="19050">
            <a:solidFill>
              <a:srgbClr val="C10A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itre 1">
            <a:extLst>
              <a:ext uri="{FF2B5EF4-FFF2-40B4-BE49-F238E27FC236}">
                <a16:creationId xmlns:a16="http://schemas.microsoft.com/office/drawing/2014/main" id="{2D3731CE-228D-63D1-1293-B0F829844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68300"/>
            <a:ext cx="5724526" cy="612775"/>
          </a:xfrm>
        </p:spPr>
        <p:txBody>
          <a:bodyPr>
            <a:normAutofit/>
          </a:bodyPr>
          <a:lstStyle/>
          <a:p>
            <a:r>
              <a:rPr lang="fr-FR" sz="3500">
                <a:ea typeface="+mj-lt"/>
                <a:cs typeface="+mj-lt"/>
              </a:rPr>
              <a:t>Qualification des leviers</a:t>
            </a:r>
            <a:endParaRPr lang="fr-FR" sz="3500">
              <a:ea typeface="Calibri Light" panose="020F0302020204030204"/>
              <a:cs typeface="Calibri Light" panose="020F0302020204030204"/>
            </a:endParaRPr>
          </a:p>
        </p:txBody>
      </p:sp>
      <p:graphicFrame>
        <p:nvGraphicFramePr>
          <p:cNvPr id="7" name="Espace réservé du contenu 6">
            <a:extLst>
              <a:ext uri="{FF2B5EF4-FFF2-40B4-BE49-F238E27FC236}">
                <a16:creationId xmlns:a16="http://schemas.microsoft.com/office/drawing/2014/main" id="{426536B0-F52F-B81B-DD49-75C17C2EA7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8849474"/>
              </p:ext>
            </p:extLst>
          </p:nvPr>
        </p:nvGraphicFramePr>
        <p:xfrm>
          <a:off x="371475" y="1011554"/>
          <a:ext cx="11449050" cy="44448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8304">
                  <a:extLst>
                    <a:ext uri="{9D8B030D-6E8A-4147-A177-3AD203B41FA5}">
                      <a16:colId xmlns:a16="http://schemas.microsoft.com/office/drawing/2014/main" val="306194505"/>
                    </a:ext>
                  </a:extLst>
                </a:gridCol>
                <a:gridCol w="1068761">
                  <a:extLst>
                    <a:ext uri="{9D8B030D-6E8A-4147-A177-3AD203B41FA5}">
                      <a16:colId xmlns:a16="http://schemas.microsoft.com/office/drawing/2014/main" val="4274446843"/>
                    </a:ext>
                  </a:extLst>
                </a:gridCol>
                <a:gridCol w="3565442">
                  <a:extLst>
                    <a:ext uri="{9D8B030D-6E8A-4147-A177-3AD203B41FA5}">
                      <a16:colId xmlns:a16="http://schemas.microsoft.com/office/drawing/2014/main" val="1406048041"/>
                    </a:ext>
                  </a:extLst>
                </a:gridCol>
                <a:gridCol w="2627657">
                  <a:extLst>
                    <a:ext uri="{9D8B030D-6E8A-4147-A177-3AD203B41FA5}">
                      <a16:colId xmlns:a16="http://schemas.microsoft.com/office/drawing/2014/main" val="3394047017"/>
                    </a:ext>
                  </a:extLst>
                </a:gridCol>
                <a:gridCol w="658886">
                  <a:extLst>
                    <a:ext uri="{9D8B030D-6E8A-4147-A177-3AD203B41FA5}">
                      <a16:colId xmlns:a16="http://schemas.microsoft.com/office/drawing/2014/main" val="1060027166"/>
                    </a:ext>
                  </a:extLst>
                </a:gridCol>
              </a:tblGrid>
              <a:tr h="34569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Jugements</a:t>
                      </a:r>
                      <a:endParaRPr lang="fr-FR" sz="1200" b="1">
                        <a:effectLst/>
                        <a:latin typeface="Arial"/>
                      </a:endParaRPr>
                    </a:p>
                  </a:txBody>
                  <a:tcPr marL="49506" marR="49506" marT="49506" marB="495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Couleur</a:t>
                      </a:r>
                      <a:endParaRPr lang="fr-FR" sz="1200" b="1">
                        <a:effectLst/>
                        <a:latin typeface="Arial"/>
                      </a:endParaRPr>
                    </a:p>
                  </a:txBody>
                  <a:tcPr marL="49506" marR="49506" marT="49506" marB="495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Leviers</a:t>
                      </a:r>
                      <a:endParaRPr lang="fr-FR" sz="1200" b="1">
                        <a:effectLst/>
                        <a:latin typeface="Arial"/>
                      </a:endParaRPr>
                    </a:p>
                  </a:txBody>
                  <a:tcPr marL="49506" marR="49506" marT="49506" marB="495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Chantiers</a:t>
                      </a:r>
                      <a:endParaRPr lang="fr-FR" sz="1200" b="1">
                        <a:effectLst/>
                        <a:latin typeface="Arial"/>
                      </a:endParaRPr>
                    </a:p>
                  </a:txBody>
                  <a:tcPr marL="49506" marR="49506" marT="49506" marB="495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Index</a:t>
                      </a:r>
                      <a:endParaRPr lang="fr-FR" sz="1200" b="1">
                        <a:effectLst/>
                        <a:latin typeface="Arial"/>
                      </a:endParaRPr>
                    </a:p>
                  </a:txBody>
                  <a:tcPr marL="49506" marR="49506" marT="49506" marB="495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9486755"/>
                  </a:ext>
                </a:extLst>
              </a:tr>
              <a:tr h="43429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Efforts concernant les questions environnementales</a:t>
                      </a:r>
                      <a:endParaRPr lang="fr-FR" sz="1300">
                        <a:effectLst/>
                        <a:latin typeface="Arial"/>
                      </a:endParaRPr>
                    </a:p>
                  </a:txBody>
                  <a:tcPr marL="49506" marR="49506" marT="49506" marB="495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300" b="1" i="0" u="none" strike="noStrike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Vert</a:t>
                      </a:r>
                      <a:endParaRPr lang="fr-FR" sz="1300" b="1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49506" marR="49506" marT="49506" marB="495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572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fr-FR" sz="1300">
                        <a:effectLst/>
                      </a:endParaRPr>
                    </a:p>
                  </a:txBody>
                  <a:tcPr marL="49506" marR="49506" marT="49506" marB="495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fr-FR" sz="1300">
                        <a:effectLst/>
                      </a:endParaRPr>
                    </a:p>
                  </a:txBody>
                  <a:tcPr marL="49506" marR="49506" marT="49506" marB="495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fr-FR" sz="1300">
                        <a:effectLst/>
                      </a:endParaRPr>
                    </a:p>
                  </a:txBody>
                  <a:tcPr marL="49506" marR="49506" marT="49506" marB="495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3648449"/>
                  </a:ext>
                </a:extLst>
              </a:tr>
              <a:tr h="43429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Problème de ponctualité</a:t>
                      </a:r>
                      <a:endParaRPr lang="fr-FR" sz="1300">
                        <a:effectLst/>
                        <a:latin typeface="Arial"/>
                      </a:endParaRPr>
                    </a:p>
                  </a:txBody>
                  <a:tcPr marL="49506" marR="49506" marT="49506" marB="495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300" b="1" i="0" u="none" strike="noStrike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Rouge</a:t>
                      </a:r>
                      <a:endParaRPr lang="fr-FR" sz="1300" b="1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49506" marR="49506" marT="49506" marB="495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Transformer les espaces d’attentes </a:t>
                      </a:r>
                      <a:endParaRPr lang="fr-FR" sz="1300">
                        <a:effectLst/>
                      </a:endParaRPr>
                    </a:p>
                  </a:txBody>
                  <a:tcPr marL="49506" marR="49506" marT="49506" marB="495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fr-FR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Aménagement de l'Espace Culturel</a:t>
                      </a:r>
                      <a:endParaRPr lang="fr-FR" sz="1300">
                        <a:effectLst/>
                        <a:latin typeface="Arial"/>
                      </a:endParaRPr>
                    </a:p>
                  </a:txBody>
                  <a:tcPr marL="49506" marR="49506" marT="49506" marB="495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fr-FR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A1</a:t>
                      </a:r>
                      <a:endParaRPr lang="fr-FR" sz="1300">
                        <a:effectLst/>
                        <a:latin typeface="Arial"/>
                      </a:endParaRPr>
                    </a:p>
                  </a:txBody>
                  <a:tcPr marL="49506" marR="49506" marT="49506" marB="495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723445"/>
                  </a:ext>
                </a:extLst>
              </a:tr>
              <a:tr h="43429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Prix très élevés des billets</a:t>
                      </a:r>
                      <a:endParaRPr lang="fr-FR" sz="1300">
                        <a:effectLst/>
                        <a:latin typeface="Arial"/>
                      </a:endParaRPr>
                    </a:p>
                  </a:txBody>
                  <a:tcPr marL="49506" marR="49506" marT="49506" marB="495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300" b="1" i="0" u="none" strike="noStrike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Rouge</a:t>
                      </a:r>
                      <a:endParaRPr lang="fr-FR" sz="1300" b="1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49506" marR="49506" marT="49506" marB="495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Proposer des activités culturelles pour justifier le prix du billet</a:t>
                      </a:r>
                      <a:endParaRPr lang="fr-FR" sz="1300">
                        <a:effectLst/>
                        <a:latin typeface="Arial"/>
                      </a:endParaRPr>
                    </a:p>
                  </a:txBody>
                  <a:tcPr marL="49506" marR="49506" marT="49506" marB="495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fr-FR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Aménagement de l'Espace Culturel</a:t>
                      </a:r>
                      <a:endParaRPr lang="fr-FR" sz="1300">
                        <a:effectLst/>
                        <a:latin typeface="Arial"/>
                      </a:endParaRPr>
                    </a:p>
                  </a:txBody>
                  <a:tcPr marL="49506" marR="49506" marT="49506" marB="495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fr-FR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A2</a:t>
                      </a:r>
                      <a:endParaRPr lang="fr-FR" sz="1300">
                        <a:effectLst/>
                        <a:latin typeface="Arial"/>
                      </a:endParaRPr>
                    </a:p>
                  </a:txBody>
                  <a:tcPr marL="49506" marR="49506" marT="49506" marB="495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328069"/>
                  </a:ext>
                </a:extLst>
              </a:tr>
              <a:tr h="43429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Problème au niveau de l’information voyageurs en Ile-de-France</a:t>
                      </a:r>
                      <a:endParaRPr lang="fr-FR" sz="1300">
                        <a:effectLst/>
                        <a:latin typeface="Arial"/>
                      </a:endParaRPr>
                    </a:p>
                  </a:txBody>
                  <a:tcPr marL="49506" marR="49506" marT="49506" marB="495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300" b="1" i="0" u="none" strike="noStrike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Orange</a:t>
                      </a:r>
                      <a:endParaRPr lang="fr-FR" sz="1300" b="1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49506" marR="49506" marT="49506" marB="495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57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Ajout de personnels dans les gares pour guider les passagers ou amélioration  de la signalétique</a:t>
                      </a:r>
                      <a:endParaRPr lang="fr-FR" sz="1300">
                        <a:effectLst/>
                        <a:latin typeface="Arial"/>
                      </a:endParaRPr>
                    </a:p>
                  </a:txBody>
                  <a:tcPr marL="49506" marR="49506" marT="49506" marB="495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Refonte de la signalétique</a:t>
                      </a:r>
                      <a:endParaRPr lang="fr-FR" sz="1300">
                        <a:effectLst/>
                        <a:latin typeface="Arial"/>
                      </a:endParaRPr>
                    </a:p>
                  </a:txBody>
                  <a:tcPr marL="49506" marR="49506" marT="49506" marB="495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B1</a:t>
                      </a:r>
                      <a:endParaRPr lang="fr-FR" sz="1300">
                        <a:effectLst/>
                        <a:latin typeface="Arial"/>
                      </a:endParaRPr>
                    </a:p>
                  </a:txBody>
                  <a:tcPr marL="49506" marR="49506" marT="49506" marB="495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148374"/>
                  </a:ext>
                </a:extLst>
              </a:tr>
              <a:tr h="43429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Les petites gares ne sont pas auditées et invisibilisées</a:t>
                      </a:r>
                      <a:endParaRPr lang="fr-FR" sz="1300">
                        <a:effectLst/>
                        <a:latin typeface="Arial"/>
                      </a:endParaRPr>
                    </a:p>
                  </a:txBody>
                  <a:tcPr marL="49506" marR="49506" marT="49506" marB="495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300" b="1" i="0" u="none" strike="noStrike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Orange</a:t>
                      </a:r>
                      <a:endParaRPr lang="fr-FR" sz="1300" b="1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49506" marR="49506" marT="49506" marB="495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57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Mise en place d’un programme d’audit régulier en incluant les gares C</a:t>
                      </a:r>
                      <a:endParaRPr lang="fr-FR" sz="1300">
                        <a:effectLst/>
                        <a:latin typeface="Arial"/>
                      </a:endParaRPr>
                    </a:p>
                  </a:txBody>
                  <a:tcPr marL="49506" marR="49506" marT="49506" marB="495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Campagne d’enquêtes supplémentaires</a:t>
                      </a:r>
                      <a:endParaRPr lang="fr-FR" sz="1300">
                        <a:effectLst/>
                        <a:latin typeface="Arial"/>
                      </a:endParaRPr>
                    </a:p>
                  </a:txBody>
                  <a:tcPr marL="49506" marR="49506" marT="49506" marB="495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C1</a:t>
                      </a:r>
                      <a:endParaRPr lang="fr-FR" sz="1300">
                        <a:effectLst/>
                        <a:latin typeface="Arial"/>
                      </a:endParaRPr>
                    </a:p>
                  </a:txBody>
                  <a:tcPr marL="49506" marR="49506" marT="49506" marB="495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0601660"/>
                  </a:ext>
                </a:extLst>
              </a:tr>
              <a:tr h="43429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Les gares de proximités sont délaissées </a:t>
                      </a:r>
                      <a:endParaRPr lang="fr-FR" sz="1300">
                        <a:effectLst/>
                        <a:latin typeface="Arial"/>
                      </a:endParaRPr>
                    </a:p>
                  </a:txBody>
                  <a:tcPr marL="49506" marR="49506" marT="49506" marB="495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300" b="1" i="0" u="none" strike="noStrike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Rouge</a:t>
                      </a:r>
                      <a:endParaRPr lang="fr-FR" sz="1300" b="1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49506" marR="49506" marT="49506" marB="495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Développement des services autour du voyage</a:t>
                      </a:r>
                      <a:endParaRPr lang="fr-FR" sz="1300">
                        <a:effectLst/>
                        <a:latin typeface="Arial"/>
                      </a:endParaRPr>
                    </a:p>
                  </a:txBody>
                  <a:tcPr marL="49506" marR="49506" marT="49506" marB="495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Développement des partenariats locaux</a:t>
                      </a:r>
                      <a:endParaRPr lang="fr-FR" sz="1300">
                        <a:effectLst/>
                        <a:latin typeface="Arial"/>
                      </a:endParaRPr>
                    </a:p>
                  </a:txBody>
                  <a:tcPr marL="49506" marR="49506" marT="49506" marB="495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D1</a:t>
                      </a:r>
                      <a:endParaRPr lang="fr-FR" sz="1300">
                        <a:effectLst/>
                        <a:latin typeface="Arial"/>
                      </a:endParaRPr>
                    </a:p>
                  </a:txBody>
                  <a:tcPr marL="49506" marR="49506" marT="49506" marB="495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3028122"/>
                  </a:ext>
                </a:extLst>
              </a:tr>
              <a:tr h="43429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Satisfaction en hausse concernant l’innovation</a:t>
                      </a:r>
                      <a:endParaRPr lang="fr-FR" sz="1300">
                        <a:effectLst/>
                        <a:latin typeface="Arial"/>
                      </a:endParaRPr>
                    </a:p>
                  </a:txBody>
                  <a:tcPr marL="49506" marR="49506" marT="49506" marB="495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300" b="1" i="0" u="none" strike="noStrike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Vert</a:t>
                      </a:r>
                      <a:endParaRPr lang="fr-FR" sz="1300" b="1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49506" marR="49506" marT="49506" marB="495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572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fr-FR" sz="1300">
                        <a:effectLst/>
                      </a:endParaRPr>
                    </a:p>
                  </a:txBody>
                  <a:tcPr marL="49506" marR="49506" marT="49506" marB="495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fr-FR" sz="1300">
                        <a:effectLst/>
                      </a:endParaRPr>
                    </a:p>
                  </a:txBody>
                  <a:tcPr marL="49506" marR="49506" marT="49506" marB="495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fr-FR" sz="1300">
                        <a:effectLst/>
                      </a:endParaRPr>
                    </a:p>
                  </a:txBody>
                  <a:tcPr marL="49506" marR="49506" marT="49506" marB="495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8234756"/>
                  </a:ext>
                </a:extLst>
              </a:tr>
              <a:tr h="43429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300" b="0" i="0" u="none" strike="noStrike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Surfréquentation</a:t>
                      </a:r>
                      <a:r>
                        <a:rPr lang="fr-FR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des gares en IDF</a:t>
                      </a:r>
                      <a:endParaRPr lang="fr-FR" sz="1300">
                        <a:effectLst/>
                        <a:latin typeface="Arial"/>
                      </a:endParaRPr>
                    </a:p>
                  </a:txBody>
                  <a:tcPr marL="49506" marR="49506" marT="49506" marB="495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300" b="1" i="0" u="none" strike="noStrike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Rouge</a:t>
                      </a:r>
                      <a:endParaRPr lang="fr-FR" sz="1300" b="1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49506" marR="49506" marT="49506" marB="495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Optimisation des espaces d’attente et de circulation dans les gares </a:t>
                      </a:r>
                      <a:endParaRPr lang="fr-FR" sz="1300">
                        <a:effectLst/>
                        <a:latin typeface="Arial"/>
                      </a:endParaRPr>
                    </a:p>
                  </a:txBody>
                  <a:tcPr marL="49506" marR="49506" marT="49506" marB="495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fr-FR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Aménagement de l'Espace Culturel</a:t>
                      </a:r>
                      <a:endParaRPr lang="fr-FR" sz="1300">
                        <a:effectLst/>
                        <a:latin typeface="Arial"/>
                      </a:endParaRPr>
                    </a:p>
                  </a:txBody>
                  <a:tcPr marL="49506" marR="49506" marT="49506" marB="495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fr-FR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A3</a:t>
                      </a:r>
                      <a:endParaRPr lang="fr-FR" sz="1300">
                        <a:effectLst/>
                        <a:latin typeface="Arial"/>
                      </a:endParaRPr>
                    </a:p>
                  </a:txBody>
                  <a:tcPr marL="49506" marR="49506" marT="49506" marB="495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6583243"/>
                  </a:ext>
                </a:extLst>
              </a:tr>
            </a:tbl>
          </a:graphicData>
        </a:graphic>
      </p:graphicFrame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81F41232-BEC9-30FA-31B1-5CCA58D3605D}"/>
              </a:ext>
            </a:extLst>
          </p:cNvPr>
          <p:cNvCxnSpPr>
            <a:cxnSpLocks/>
          </p:cNvCxnSpPr>
          <p:nvPr/>
        </p:nvCxnSpPr>
        <p:spPr>
          <a:xfrm>
            <a:off x="5623560" y="683260"/>
            <a:ext cx="6565391" cy="0"/>
          </a:xfrm>
          <a:prstGeom prst="line">
            <a:avLst/>
          </a:prstGeom>
          <a:ln w="19050">
            <a:solidFill>
              <a:srgbClr val="C10A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71A70A63-63C5-34C2-CD6D-E970EF15EB14}"/>
              </a:ext>
            </a:extLst>
          </p:cNvPr>
          <p:cNvCxnSpPr/>
          <p:nvPr/>
        </p:nvCxnSpPr>
        <p:spPr>
          <a:xfrm>
            <a:off x="371475" y="6489700"/>
            <a:ext cx="11449050" cy="0"/>
          </a:xfrm>
          <a:prstGeom prst="line">
            <a:avLst/>
          </a:prstGeom>
          <a:ln w="19050">
            <a:solidFill>
              <a:srgbClr val="C10A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space réservé du numéro de diapositive 18">
            <a:extLst>
              <a:ext uri="{FF2B5EF4-FFF2-40B4-BE49-F238E27FC236}">
                <a16:creationId xmlns:a16="http://schemas.microsoft.com/office/drawing/2014/main" id="{741C7DD6-40E2-BE80-C6DC-05514A09D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52ECA-B234-4170-9901-79A4660D5798}" type="slidenum">
              <a:rPr lang="fr-FR" smtClean="0"/>
              <a:t>10</a:t>
            </a:fld>
            <a:endParaRPr lang="fr-FR"/>
          </a:p>
        </p:txBody>
      </p:sp>
      <p:grpSp>
        <p:nvGrpSpPr>
          <p:cNvPr id="32" name="Groupe 31">
            <a:extLst>
              <a:ext uri="{FF2B5EF4-FFF2-40B4-BE49-F238E27FC236}">
                <a16:creationId xmlns:a16="http://schemas.microsoft.com/office/drawing/2014/main" id="{40783112-2E61-D258-C25A-E9C23FB4C7DB}"/>
              </a:ext>
            </a:extLst>
          </p:cNvPr>
          <p:cNvGrpSpPr/>
          <p:nvPr/>
        </p:nvGrpSpPr>
        <p:grpSpPr>
          <a:xfrm>
            <a:off x="550863" y="5638649"/>
            <a:ext cx="2897775" cy="668822"/>
            <a:chOff x="929642" y="5726388"/>
            <a:chExt cx="2897775" cy="668822"/>
          </a:xfrm>
        </p:grpSpPr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1F9A1DCB-518B-2611-7638-C5C5B5B83AC8}"/>
                </a:ext>
              </a:extLst>
            </p:cNvPr>
            <p:cNvSpPr txBox="1"/>
            <p:nvPr/>
          </p:nvSpPr>
          <p:spPr>
            <a:xfrm>
              <a:off x="1188720" y="5726388"/>
              <a:ext cx="2638697" cy="60016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fr-FR" sz="1100">
                  <a:latin typeface="Arial"/>
                  <a:cs typeface="Arial"/>
                </a:rPr>
                <a:t>Acquis à préserver</a:t>
              </a:r>
              <a:endParaRPr lang="fr-FR" sz="1100">
                <a:latin typeface="Calibri" panose="020F0502020204030204"/>
                <a:ea typeface="Calibri"/>
                <a:cs typeface="Calibri"/>
              </a:endParaRPr>
            </a:p>
            <a:p>
              <a:r>
                <a:rPr lang="fr-FR" sz="1100">
                  <a:latin typeface="Arial"/>
                  <a:cs typeface="Arial"/>
                </a:rPr>
                <a:t>Risques mineurs, points à améliorer</a:t>
              </a:r>
              <a:endParaRPr lang="fr-FR" sz="1100">
                <a:ea typeface="Calibri"/>
                <a:cs typeface="Calibri"/>
              </a:endParaRPr>
            </a:p>
            <a:p>
              <a:r>
                <a:rPr lang="fr-FR" sz="1100">
                  <a:latin typeface="Arial"/>
                  <a:cs typeface="Arial"/>
                </a:rPr>
                <a:t>Risques majeurs/besoins critiques</a:t>
              </a:r>
              <a:endParaRPr lang="fr-FR" sz="1100">
                <a:cs typeface="Calibri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4FDFA93-A093-3C6A-0BA6-86E79311F599}"/>
                </a:ext>
              </a:extLst>
            </p:cNvPr>
            <p:cNvSpPr/>
            <p:nvPr/>
          </p:nvSpPr>
          <p:spPr>
            <a:xfrm>
              <a:off x="1050495" y="5991858"/>
              <a:ext cx="172720" cy="111760"/>
            </a:xfrm>
            <a:prstGeom prst="rect">
              <a:avLst/>
            </a:prstGeom>
            <a:solidFill>
              <a:srgbClr val="CC57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E38FAB2-5069-3E7D-3EA9-74B0D089997D}"/>
                </a:ext>
              </a:extLst>
            </p:cNvPr>
            <p:cNvSpPr/>
            <p:nvPr/>
          </p:nvSpPr>
          <p:spPr>
            <a:xfrm>
              <a:off x="1045415" y="6179818"/>
              <a:ext cx="172720" cy="111760"/>
            </a:xfrm>
            <a:prstGeom prst="rect">
              <a:avLst/>
            </a:prstGeom>
            <a:solidFill>
              <a:srgbClr val="C10A2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D2E7841-18C4-B3A6-602A-4766C371F5B8}"/>
                </a:ext>
              </a:extLst>
            </p:cNvPr>
            <p:cNvSpPr/>
            <p:nvPr/>
          </p:nvSpPr>
          <p:spPr>
            <a:xfrm>
              <a:off x="1050495" y="5803898"/>
              <a:ext cx="172720" cy="111760"/>
            </a:xfrm>
            <a:prstGeom prst="rect">
              <a:avLst/>
            </a:prstGeom>
            <a:solidFill>
              <a:srgbClr val="38572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E89F44F-7EF5-8369-5327-F9068D0B723A}"/>
                </a:ext>
              </a:extLst>
            </p:cNvPr>
            <p:cNvSpPr/>
            <p:nvPr/>
          </p:nvSpPr>
          <p:spPr>
            <a:xfrm>
              <a:off x="929642" y="5726388"/>
              <a:ext cx="2897775" cy="668822"/>
            </a:xfrm>
            <a:prstGeom prst="rect">
              <a:avLst/>
            </a:prstGeom>
            <a:noFill/>
            <a:ln w="19050">
              <a:solidFill>
                <a:srgbClr val="C10A26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fr-FR" sz="1600">
                <a:solidFill>
                  <a:schemeClr val="tx1"/>
                </a:solidFill>
                <a:latin typeface="Clear Sans" panose="020B0604020202020204" charset="0"/>
                <a:ea typeface="Calibri"/>
                <a:cs typeface="Clear Sans" panose="020B060402020202020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250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Image 28" descr="Une image contenant texte, ligne, capture d’écran, diagramme&#10;&#10;Description générée automatiquement">
            <a:extLst>
              <a:ext uri="{FF2B5EF4-FFF2-40B4-BE49-F238E27FC236}">
                <a16:creationId xmlns:a16="http://schemas.microsoft.com/office/drawing/2014/main" id="{F576C82D-E34C-EABA-433C-780096C15A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4891" y="1423988"/>
            <a:ext cx="7077075" cy="40100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Encre 11">
                <a:extLst>
                  <a:ext uri="{FF2B5EF4-FFF2-40B4-BE49-F238E27FC236}">
                    <a16:creationId xmlns:a16="http://schemas.microsoft.com/office/drawing/2014/main" id="{39AB3155-74BB-A9E3-3CB0-8A3BEE90E4D2}"/>
                  </a:ext>
                </a:extLst>
              </p14:cNvPr>
              <p14:cNvContentPartPr/>
              <p14:nvPr/>
            </p14:nvContentPartPr>
            <p14:xfrm>
              <a:off x="7758786" y="1920395"/>
              <a:ext cx="11288" cy="11288"/>
            </p14:xfrm>
          </p:contentPart>
        </mc:Choice>
        <mc:Fallback xmlns="">
          <p:pic>
            <p:nvPicPr>
              <p:cNvPr id="12" name="Encre 11">
                <a:extLst>
                  <a:ext uri="{FF2B5EF4-FFF2-40B4-BE49-F238E27FC236}">
                    <a16:creationId xmlns:a16="http://schemas.microsoft.com/office/drawing/2014/main" id="{39AB3155-74BB-A9E3-3CB0-8A3BEE90E4D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476586" y="1638195"/>
                <a:ext cx="564400" cy="56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3" name="Encre 12">
                <a:extLst>
                  <a:ext uri="{FF2B5EF4-FFF2-40B4-BE49-F238E27FC236}">
                    <a16:creationId xmlns:a16="http://schemas.microsoft.com/office/drawing/2014/main" id="{E7344E8E-0573-5550-2836-C65DD4E2286D}"/>
                  </a:ext>
                </a:extLst>
              </p14:cNvPr>
              <p14:cNvContentPartPr/>
              <p14:nvPr/>
            </p14:nvContentPartPr>
            <p14:xfrm>
              <a:off x="7747497" y="1931684"/>
              <a:ext cx="11288" cy="11288"/>
            </p14:xfrm>
          </p:contentPart>
        </mc:Choice>
        <mc:Fallback xmlns="">
          <p:pic>
            <p:nvPicPr>
              <p:cNvPr id="13" name="Encre 12">
                <a:extLst>
                  <a:ext uri="{FF2B5EF4-FFF2-40B4-BE49-F238E27FC236}">
                    <a16:creationId xmlns:a16="http://schemas.microsoft.com/office/drawing/2014/main" id="{E7344E8E-0573-5550-2836-C65DD4E2286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465297" y="1649484"/>
                <a:ext cx="564400" cy="56440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Ellipse 15">
            <a:extLst>
              <a:ext uri="{FF2B5EF4-FFF2-40B4-BE49-F238E27FC236}">
                <a16:creationId xmlns:a16="http://schemas.microsoft.com/office/drawing/2014/main" id="{80D503FC-1279-746B-AC6C-9B2D8ECE7EB9}"/>
              </a:ext>
            </a:extLst>
          </p:cNvPr>
          <p:cNvSpPr/>
          <p:nvPr/>
        </p:nvSpPr>
        <p:spPr>
          <a:xfrm>
            <a:off x="10754214" y="3041796"/>
            <a:ext cx="772294" cy="422188"/>
          </a:xfrm>
          <a:prstGeom prst="ellipse">
            <a:avLst/>
          </a:prstGeom>
          <a:solidFill>
            <a:srgbClr val="C00000"/>
          </a:solidFill>
          <a:ln>
            <a:solidFill>
              <a:srgbClr val="8E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cs typeface="Calibri"/>
              </a:rPr>
              <a:t>A1</a:t>
            </a:r>
            <a:endParaRPr lang="fr-FR">
              <a:ea typeface="Calibri"/>
              <a:cs typeface="Calibri"/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4068820D-837E-0496-9946-3061E0E45D8E}"/>
              </a:ext>
            </a:extLst>
          </p:cNvPr>
          <p:cNvSpPr/>
          <p:nvPr/>
        </p:nvSpPr>
        <p:spPr>
          <a:xfrm>
            <a:off x="8410501" y="4039823"/>
            <a:ext cx="772294" cy="422188"/>
          </a:xfrm>
          <a:prstGeom prst="ellipse">
            <a:avLst/>
          </a:prstGeom>
          <a:solidFill>
            <a:srgbClr val="C00000"/>
          </a:solidFill>
          <a:ln>
            <a:solidFill>
              <a:srgbClr val="8E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cs typeface="Calibri"/>
              </a:rPr>
              <a:t>A2</a:t>
            </a:r>
            <a:endParaRPr lang="fr-FR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B9DFB761-C069-4B21-9E7B-66873CD714DA}"/>
              </a:ext>
            </a:extLst>
          </p:cNvPr>
          <p:cNvSpPr/>
          <p:nvPr/>
        </p:nvSpPr>
        <p:spPr>
          <a:xfrm>
            <a:off x="9020461" y="1850976"/>
            <a:ext cx="772294" cy="422188"/>
          </a:xfrm>
          <a:prstGeom prst="ellipse">
            <a:avLst/>
          </a:prstGeom>
          <a:solidFill>
            <a:srgbClr val="CC5700"/>
          </a:solidFill>
          <a:ln>
            <a:solidFill>
              <a:srgbClr val="923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cs typeface="Calibri"/>
              </a:rPr>
              <a:t>B1</a:t>
            </a:r>
            <a:endParaRPr lang="fr-FR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9940F0AC-00E5-56FA-20E4-6E19F5D5F4EF}"/>
              </a:ext>
            </a:extLst>
          </p:cNvPr>
          <p:cNvSpPr/>
          <p:nvPr/>
        </p:nvSpPr>
        <p:spPr>
          <a:xfrm>
            <a:off x="11048231" y="1731747"/>
            <a:ext cx="772294" cy="422188"/>
          </a:xfrm>
          <a:prstGeom prst="ellipse">
            <a:avLst/>
          </a:prstGeom>
          <a:solidFill>
            <a:srgbClr val="C00000"/>
          </a:solidFill>
          <a:ln>
            <a:solidFill>
              <a:srgbClr val="8E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cs typeface="Calibri"/>
              </a:rPr>
              <a:t>A3</a:t>
            </a:r>
            <a:endParaRPr lang="fr-FR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009594BB-AFBA-EE1C-B96B-469F23D7E682}"/>
              </a:ext>
            </a:extLst>
          </p:cNvPr>
          <p:cNvSpPr/>
          <p:nvPr/>
        </p:nvSpPr>
        <p:spPr>
          <a:xfrm>
            <a:off x="8410702" y="2906892"/>
            <a:ext cx="772294" cy="422188"/>
          </a:xfrm>
          <a:prstGeom prst="ellipse">
            <a:avLst/>
          </a:prstGeom>
          <a:solidFill>
            <a:srgbClr val="C00000"/>
          </a:solidFill>
          <a:ln>
            <a:solidFill>
              <a:srgbClr val="8E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cs typeface="Calibri"/>
              </a:rPr>
              <a:t>D1</a:t>
            </a:r>
            <a:endParaRPr lang="fr-FR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D272FCDA-BA19-E1F9-F2CF-E1B27245CB94}"/>
              </a:ext>
            </a:extLst>
          </p:cNvPr>
          <p:cNvSpPr/>
          <p:nvPr/>
        </p:nvSpPr>
        <p:spPr>
          <a:xfrm>
            <a:off x="6858007" y="4030250"/>
            <a:ext cx="772294" cy="422188"/>
          </a:xfrm>
          <a:prstGeom prst="ellipse">
            <a:avLst/>
          </a:prstGeom>
          <a:solidFill>
            <a:srgbClr val="CC5700"/>
          </a:solidFill>
          <a:ln>
            <a:solidFill>
              <a:srgbClr val="923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cs typeface="Calibri"/>
              </a:rPr>
              <a:t>C1</a:t>
            </a:r>
            <a:endParaRPr lang="fr-FR"/>
          </a:p>
        </p:txBody>
      </p:sp>
      <p:graphicFrame>
        <p:nvGraphicFramePr>
          <p:cNvPr id="31" name="Tableau 30">
            <a:extLst>
              <a:ext uri="{FF2B5EF4-FFF2-40B4-BE49-F238E27FC236}">
                <a16:creationId xmlns:a16="http://schemas.microsoft.com/office/drawing/2014/main" id="{52A30A9F-F81E-D458-0672-DC0BDB805D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5976914"/>
              </p:ext>
            </p:extLst>
          </p:nvPr>
        </p:nvGraphicFramePr>
        <p:xfrm>
          <a:off x="533770" y="981075"/>
          <a:ext cx="4256718" cy="53930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3150">
                  <a:extLst>
                    <a:ext uri="{9D8B030D-6E8A-4147-A177-3AD203B41FA5}">
                      <a16:colId xmlns:a16="http://schemas.microsoft.com/office/drawing/2014/main" val="1437103674"/>
                    </a:ext>
                  </a:extLst>
                </a:gridCol>
                <a:gridCol w="885170">
                  <a:extLst>
                    <a:ext uri="{9D8B030D-6E8A-4147-A177-3AD203B41FA5}">
                      <a16:colId xmlns:a16="http://schemas.microsoft.com/office/drawing/2014/main" val="2507794641"/>
                    </a:ext>
                  </a:extLst>
                </a:gridCol>
                <a:gridCol w="1385942">
                  <a:extLst>
                    <a:ext uri="{9D8B030D-6E8A-4147-A177-3AD203B41FA5}">
                      <a16:colId xmlns:a16="http://schemas.microsoft.com/office/drawing/2014/main" val="2904070006"/>
                    </a:ext>
                  </a:extLst>
                </a:gridCol>
                <a:gridCol w="1102456">
                  <a:extLst>
                    <a:ext uri="{9D8B030D-6E8A-4147-A177-3AD203B41FA5}">
                      <a16:colId xmlns:a16="http://schemas.microsoft.com/office/drawing/2014/main" val="1225635767"/>
                    </a:ext>
                  </a:extLst>
                </a:gridCol>
              </a:tblGrid>
              <a:tr h="617002">
                <a:tc>
                  <a:txBody>
                    <a:bodyPr/>
                    <a:lstStyle/>
                    <a:p>
                      <a:pPr algn="ctr" rtl="0" fontAlgn="base"/>
                      <a:r>
                        <a:rPr lang="fr-FR" sz="12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Index</a:t>
                      </a:r>
                      <a:endParaRPr lang="fr-FR" sz="1200" b="1" i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anchor="ctr">
                    <a:lnL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fr-FR" sz="12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Rapidité de mise en œuvre</a:t>
                      </a:r>
                      <a:endParaRPr lang="fr-FR" sz="1200" b="1" i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anchor="ctr">
                    <a:lnL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fr-FR" sz="12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Valeur attendue</a:t>
                      </a:r>
                      <a:endParaRPr lang="fr-FR" sz="1200" b="1" i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anchor="ctr">
                    <a:lnL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2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Abandon</a:t>
                      </a:r>
                    </a:p>
                  </a:txBody>
                  <a:tcPr anchor="ctr">
                    <a:lnL w="11744">
                      <a:solidFill>
                        <a:srgbClr val="000000"/>
                      </a:solidFill>
                    </a:lnL>
                    <a:lnR w="11744">
                      <a:solidFill>
                        <a:srgbClr val="000000"/>
                      </a:solidFill>
                    </a:lnR>
                    <a:lnT w="11744">
                      <a:solidFill>
                        <a:srgbClr val="000000"/>
                      </a:solidFill>
                    </a:lnT>
                    <a:lnB w="11744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7580900"/>
                  </a:ext>
                </a:extLst>
              </a:tr>
              <a:tr h="697481">
                <a:tc>
                  <a:txBody>
                    <a:bodyPr/>
                    <a:lstStyle/>
                    <a:p>
                      <a:pPr algn="ctr" rtl="0" fontAlgn="base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A1</a:t>
                      </a:r>
                      <a:endParaRPr lang="fr-FR" sz="1200" b="0" i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anchor="ctr">
                    <a:lnL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Long terme</a:t>
                      </a:r>
                      <a:endParaRPr lang="fr-FR" sz="1200" b="0" i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anchor="ctr">
                    <a:lnL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Moyenne</a:t>
                      </a:r>
                      <a:endParaRPr lang="fr-FR" sz="1200" b="0" i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anchor="ctr">
                    <a:lnL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anchor="ctr">
                    <a:lnL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744">
                      <a:solidFill>
                        <a:srgbClr val="000000"/>
                      </a:solidFill>
                    </a:lnR>
                    <a:lnT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744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7488928"/>
                  </a:ext>
                </a:extLst>
              </a:tr>
              <a:tr h="737720">
                <a:tc>
                  <a:txBody>
                    <a:bodyPr/>
                    <a:lstStyle/>
                    <a:p>
                      <a:pPr algn="ctr" rtl="0" fontAlgn="base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A2</a:t>
                      </a:r>
                      <a:endParaRPr lang="fr-FR" sz="1200" b="0" i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anchor="ctr">
                    <a:lnL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Moyen terme</a:t>
                      </a:r>
                      <a:endParaRPr lang="fr-FR" sz="1200" b="0" i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anchor="ctr">
                    <a:lnL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Faible</a:t>
                      </a:r>
                      <a:endParaRPr lang="fr-FR" sz="1200" b="0" i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anchor="ctr">
                    <a:lnL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anchor="ctr">
                    <a:lnL w="11744">
                      <a:solidFill>
                        <a:srgbClr val="000000"/>
                      </a:solidFill>
                    </a:lnL>
                    <a:lnR w="11744">
                      <a:solidFill>
                        <a:srgbClr val="000000"/>
                      </a:solidFill>
                    </a:lnR>
                    <a:lnT w="11744">
                      <a:solidFill>
                        <a:srgbClr val="000000"/>
                      </a:solidFill>
                    </a:lnT>
                    <a:lnB w="11744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0000376"/>
                  </a:ext>
                </a:extLst>
              </a:tr>
              <a:tr h="1019394">
                <a:tc>
                  <a:txBody>
                    <a:bodyPr/>
                    <a:lstStyle/>
                    <a:p>
                      <a:pPr algn="ctr" rtl="0" fontAlgn="base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B1</a:t>
                      </a:r>
                      <a:endParaRPr lang="fr-FR" sz="1200" b="0" i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anchor="ctr">
                    <a:lnL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Moyen terme</a:t>
                      </a:r>
                      <a:endParaRPr lang="fr-FR" sz="1200" b="0" i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anchor="ctr">
                    <a:lnL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Forte</a:t>
                      </a:r>
                      <a:endParaRPr lang="fr-FR" sz="1200" b="0" i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anchor="ctr">
                    <a:lnL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4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x</a:t>
                      </a:r>
                    </a:p>
                  </a:txBody>
                  <a:tcPr anchor="ctr">
                    <a:lnL w="11744">
                      <a:solidFill>
                        <a:srgbClr val="000000"/>
                      </a:solidFill>
                    </a:lnL>
                    <a:lnR w="11744">
                      <a:solidFill>
                        <a:srgbClr val="000000"/>
                      </a:solidFill>
                    </a:lnR>
                    <a:lnT w="11744">
                      <a:solidFill>
                        <a:srgbClr val="000000"/>
                      </a:solidFill>
                    </a:lnT>
                    <a:lnB w="11744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4175608"/>
                  </a:ext>
                </a:extLst>
              </a:tr>
              <a:tr h="737720">
                <a:tc>
                  <a:txBody>
                    <a:bodyPr/>
                    <a:lstStyle/>
                    <a:p>
                      <a:pPr algn="ctr" rtl="0" fontAlgn="base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C1</a:t>
                      </a:r>
                      <a:endParaRPr lang="fr-FR" sz="1200" b="0" i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anchor="ctr">
                    <a:lnL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Court terme</a:t>
                      </a:r>
                    </a:p>
                  </a:txBody>
                  <a:tcPr anchor="ctr">
                    <a:lnL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Faible</a:t>
                      </a:r>
                      <a:endParaRPr lang="fr-FR" sz="1200" b="0" i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anchor="ctr">
                    <a:lnL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anchor="ctr">
                    <a:lnL w="11744">
                      <a:solidFill>
                        <a:srgbClr val="000000"/>
                      </a:solidFill>
                    </a:lnL>
                    <a:lnR w="11744">
                      <a:solidFill>
                        <a:srgbClr val="000000"/>
                      </a:solidFill>
                    </a:lnR>
                    <a:lnT w="11744">
                      <a:solidFill>
                        <a:srgbClr val="000000"/>
                      </a:solidFill>
                    </a:lnT>
                    <a:lnB w="11744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1317102"/>
                  </a:ext>
                </a:extLst>
              </a:tr>
              <a:tr h="764547">
                <a:tc>
                  <a:txBody>
                    <a:bodyPr/>
                    <a:lstStyle/>
                    <a:p>
                      <a:pPr algn="ctr" rtl="0" fontAlgn="base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D1</a:t>
                      </a:r>
                      <a:endParaRPr lang="fr-FR" sz="1200" b="0" i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anchor="ctr">
                    <a:lnL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Moyen terme</a:t>
                      </a:r>
                      <a:endParaRPr lang="fr-FR" sz="1200" b="0" i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anchor="ctr">
                    <a:lnL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Moyenne</a:t>
                      </a:r>
                      <a:endParaRPr lang="fr-FR" sz="1200" b="0" i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anchor="ctr">
                    <a:lnL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4800" b="0" i="0" u="none" strike="noStrike" noProof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x</a:t>
                      </a:r>
                      <a:endParaRPr lang="fr-FR" sz="4800"/>
                    </a:p>
                  </a:txBody>
                  <a:tcPr anchor="ctr">
                    <a:lnL w="11744">
                      <a:solidFill>
                        <a:srgbClr val="000000"/>
                      </a:solidFill>
                    </a:lnL>
                    <a:lnR w="11744">
                      <a:solidFill>
                        <a:srgbClr val="000000"/>
                      </a:solidFill>
                    </a:lnR>
                    <a:lnT w="11744">
                      <a:solidFill>
                        <a:srgbClr val="000000"/>
                      </a:solidFill>
                    </a:lnT>
                    <a:lnB w="11744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4022433"/>
                  </a:ext>
                </a:extLst>
              </a:tr>
              <a:tr h="737720">
                <a:tc>
                  <a:txBody>
                    <a:bodyPr/>
                    <a:lstStyle/>
                    <a:p>
                      <a:pPr algn="ctr" rtl="0" fontAlgn="base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A3</a:t>
                      </a:r>
                      <a:endParaRPr lang="fr-FR" sz="1200" b="0" i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anchor="ctr">
                    <a:lnL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Long terme</a:t>
                      </a:r>
                      <a:endParaRPr lang="fr-FR" sz="1200" b="0" i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anchor="ctr">
                    <a:lnL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Forte </a:t>
                      </a:r>
                      <a:endParaRPr lang="fr-FR" sz="1200" b="0" i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anchor="ctr">
                    <a:lnL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anchor="ctr">
                    <a:lnL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744">
                      <a:solidFill>
                        <a:srgbClr val="000000"/>
                      </a:solidFill>
                    </a:lnR>
                    <a:lnT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744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2292764"/>
                  </a:ext>
                </a:extLst>
              </a:tr>
            </a:tbl>
          </a:graphicData>
        </a:graphic>
      </p:graphicFrame>
      <p:sp>
        <p:nvSpPr>
          <p:cNvPr id="32" name="Titre 1">
            <a:extLst>
              <a:ext uri="{FF2B5EF4-FFF2-40B4-BE49-F238E27FC236}">
                <a16:creationId xmlns:a16="http://schemas.microsoft.com/office/drawing/2014/main" id="{41895723-3E7B-5370-420B-FC5FFBD11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68301"/>
            <a:ext cx="5724525" cy="612774"/>
          </a:xfrm>
        </p:spPr>
        <p:txBody>
          <a:bodyPr>
            <a:normAutofit/>
          </a:bodyPr>
          <a:lstStyle/>
          <a:p>
            <a:r>
              <a:rPr lang="fr-FR" sz="3500">
                <a:ea typeface="+mj-lt"/>
                <a:cs typeface="+mj-lt"/>
              </a:rPr>
              <a:t>Priorisation des leviers</a:t>
            </a:r>
          </a:p>
        </p:txBody>
      </p: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F6A38ED0-A028-7204-1E28-955FE3B1FCD0}"/>
              </a:ext>
            </a:extLst>
          </p:cNvPr>
          <p:cNvCxnSpPr/>
          <p:nvPr/>
        </p:nvCxnSpPr>
        <p:spPr>
          <a:xfrm>
            <a:off x="371475" y="6489700"/>
            <a:ext cx="11449050" cy="0"/>
          </a:xfrm>
          <a:prstGeom prst="line">
            <a:avLst/>
          </a:prstGeom>
          <a:ln w="19050">
            <a:solidFill>
              <a:srgbClr val="C10A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B97EBFBB-4182-1ADD-2464-7B927FAD60FC}"/>
              </a:ext>
            </a:extLst>
          </p:cNvPr>
          <p:cNvCxnSpPr>
            <a:cxnSpLocks/>
          </p:cNvCxnSpPr>
          <p:nvPr/>
        </p:nvCxnSpPr>
        <p:spPr>
          <a:xfrm>
            <a:off x="5340096" y="683260"/>
            <a:ext cx="6848855" cy="0"/>
          </a:xfrm>
          <a:prstGeom prst="line">
            <a:avLst/>
          </a:prstGeom>
          <a:ln w="19050">
            <a:solidFill>
              <a:srgbClr val="C10A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space réservé du numéro de diapositive 35">
            <a:extLst>
              <a:ext uri="{FF2B5EF4-FFF2-40B4-BE49-F238E27FC236}">
                <a16:creationId xmlns:a16="http://schemas.microsoft.com/office/drawing/2014/main" id="{3AFA3A57-0C9F-054F-4B06-CCFA26D4E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52ECA-B234-4170-9901-79A4660D5798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78625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63F0F4D6-79C9-5D46-4B59-3C935E50F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65125"/>
            <a:ext cx="5724525" cy="610597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fr-FR" sz="3500">
                <a:ea typeface="Calibri Light"/>
                <a:cs typeface="Calibri Light"/>
              </a:rPr>
              <a:t>Objectifs du chantier</a:t>
            </a:r>
          </a:p>
        </p:txBody>
      </p: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EF5B5D50-6E42-B2C6-8D1E-FE38C8068259}"/>
              </a:ext>
            </a:extLst>
          </p:cNvPr>
          <p:cNvGrpSpPr/>
          <p:nvPr/>
        </p:nvGrpSpPr>
        <p:grpSpPr>
          <a:xfrm>
            <a:off x="2610317" y="1498626"/>
            <a:ext cx="2328967" cy="1305585"/>
            <a:chOff x="3530754" y="1463231"/>
            <a:chExt cx="2328967" cy="1305585"/>
          </a:xfrm>
        </p:grpSpPr>
        <p:pic>
          <p:nvPicPr>
            <p:cNvPr id="8" name="Graphique 7" descr="Presse-papiers mixte avec un remplissage uni">
              <a:extLst>
                <a:ext uri="{FF2B5EF4-FFF2-40B4-BE49-F238E27FC236}">
                  <a16:creationId xmlns:a16="http://schemas.microsoft.com/office/drawing/2014/main" id="{8B4469E0-0EFF-E8DB-3C3C-EBA4FA63D7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336062" y="1463231"/>
              <a:ext cx="768845" cy="768845"/>
            </a:xfrm>
            <a:prstGeom prst="rect">
              <a:avLst/>
            </a:prstGeom>
          </p:spPr>
        </p:pic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F101E23A-06E9-FFFF-76BC-9974B7794218}"/>
                </a:ext>
              </a:extLst>
            </p:cNvPr>
            <p:cNvSpPr txBox="1"/>
            <p:nvPr/>
          </p:nvSpPr>
          <p:spPr>
            <a:xfrm>
              <a:off x="3530754" y="2184041"/>
              <a:ext cx="2328967" cy="584775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pPr algn="ctr"/>
              <a:r>
                <a:rPr lang="fr-FR" sz="1600" b="1">
                  <a:latin typeface="Clear Sans" panose="020B0604020202020204"/>
                  <a:cs typeface="Arial"/>
                </a:rPr>
                <a:t>Conception d’un </a:t>
              </a:r>
            </a:p>
            <a:p>
              <a:pPr algn="ctr"/>
              <a:r>
                <a:rPr lang="fr-FR" sz="1600" b="1">
                  <a:latin typeface="Clear Sans" panose="020B0604020202020204"/>
                  <a:cs typeface="Arial"/>
                </a:rPr>
                <a:t>programme d’activités </a:t>
              </a:r>
              <a:endParaRPr lang="fr-FR" sz="1600" b="1">
                <a:latin typeface="Clear Sans" panose="020B0604020202020204"/>
              </a:endParaRPr>
            </a:p>
          </p:txBody>
        </p:sp>
      </p:grpSp>
      <p:grpSp>
        <p:nvGrpSpPr>
          <p:cNvPr id="32" name="Groupe 31">
            <a:extLst>
              <a:ext uri="{FF2B5EF4-FFF2-40B4-BE49-F238E27FC236}">
                <a16:creationId xmlns:a16="http://schemas.microsoft.com/office/drawing/2014/main" id="{8FCD80B7-D795-6482-D3F9-4CE3A150B96C}"/>
              </a:ext>
            </a:extLst>
          </p:cNvPr>
          <p:cNvGrpSpPr/>
          <p:nvPr/>
        </p:nvGrpSpPr>
        <p:grpSpPr>
          <a:xfrm>
            <a:off x="5505263" y="1452138"/>
            <a:ext cx="1303843" cy="1225609"/>
            <a:chOff x="6511401" y="1416743"/>
            <a:chExt cx="1303843" cy="1225609"/>
          </a:xfrm>
        </p:grpSpPr>
        <p:pic>
          <p:nvPicPr>
            <p:cNvPr id="10" name="Graphique 9" descr="Travail avec un remplissage uni">
              <a:extLst>
                <a:ext uri="{FF2B5EF4-FFF2-40B4-BE49-F238E27FC236}">
                  <a16:creationId xmlns:a16="http://schemas.microsoft.com/office/drawing/2014/main" id="{962EFC00-4EA2-6EAD-25E4-FA8792A050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817442" y="1416743"/>
              <a:ext cx="691762" cy="691762"/>
            </a:xfrm>
            <a:prstGeom prst="rect">
              <a:avLst/>
            </a:prstGeom>
          </p:spPr>
        </p:pic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6386A903-5BF2-9B9D-458E-C55D601F1751}"/>
                </a:ext>
              </a:extLst>
            </p:cNvPr>
            <p:cNvSpPr txBox="1"/>
            <p:nvPr/>
          </p:nvSpPr>
          <p:spPr>
            <a:xfrm>
              <a:off x="6511401" y="2303798"/>
              <a:ext cx="1303843" cy="338554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pPr algn="ctr"/>
              <a:r>
                <a:rPr lang="fr-FR" sz="1600" b="1">
                  <a:latin typeface="Clear Sans" panose="020B0604020202020204"/>
                </a:rPr>
                <a:t>Travaux</a:t>
              </a:r>
              <a:endParaRPr lang="fr-FR" sz="1600">
                <a:latin typeface="Clear Sans" panose="020B0604020202020204"/>
              </a:endParaRPr>
            </a:p>
          </p:txBody>
        </p:sp>
      </p:grp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54974AF0-B686-5262-4824-31B4A9046BF3}"/>
              </a:ext>
            </a:extLst>
          </p:cNvPr>
          <p:cNvGrpSpPr/>
          <p:nvPr/>
        </p:nvGrpSpPr>
        <p:grpSpPr>
          <a:xfrm>
            <a:off x="7375085" y="1425139"/>
            <a:ext cx="1967984" cy="1427107"/>
            <a:chOff x="1293769" y="3637464"/>
            <a:chExt cx="1967984" cy="1427107"/>
          </a:xfrm>
        </p:grpSpPr>
        <p:pic>
          <p:nvPicPr>
            <p:cNvPr id="12" name="Graphique 11" descr="Avis des clients contour">
              <a:extLst>
                <a:ext uri="{FF2B5EF4-FFF2-40B4-BE49-F238E27FC236}">
                  <a16:creationId xmlns:a16="http://schemas.microsoft.com/office/drawing/2014/main" id="{E63D7DA5-70CE-E725-306C-E40EA154412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875570" y="3637464"/>
              <a:ext cx="804382" cy="804382"/>
            </a:xfrm>
            <a:prstGeom prst="rect">
              <a:avLst/>
            </a:prstGeom>
          </p:spPr>
        </p:pic>
        <p:sp>
          <p:nvSpPr>
            <p:cNvPr id="26" name="ZoneTexte 25">
              <a:extLst>
                <a:ext uri="{FF2B5EF4-FFF2-40B4-BE49-F238E27FC236}">
                  <a16:creationId xmlns:a16="http://schemas.microsoft.com/office/drawing/2014/main" id="{258EAE8D-913E-7881-8BEA-B7C7905A055B}"/>
                </a:ext>
              </a:extLst>
            </p:cNvPr>
            <p:cNvSpPr txBox="1"/>
            <p:nvPr/>
          </p:nvSpPr>
          <p:spPr>
            <a:xfrm>
              <a:off x="1293769" y="4479796"/>
              <a:ext cx="1967984" cy="584775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pPr algn="ctr"/>
              <a:r>
                <a:rPr lang="fr-FR" sz="1600" b="1">
                  <a:latin typeface="Clear Sans" panose="020B0604020202020204"/>
                  <a:cs typeface="Arial"/>
                </a:rPr>
                <a:t>Communication et sensibilisation</a:t>
              </a:r>
              <a:r>
                <a:rPr lang="fr-FR" sz="1600">
                  <a:latin typeface="Clear Sans" panose="020B0604020202020204"/>
                  <a:cs typeface="Arial"/>
                </a:rPr>
                <a:t> </a:t>
              </a:r>
              <a:endParaRPr lang="fr-FR" sz="1600">
                <a:latin typeface="Clear Sans" panose="020B0604020202020204"/>
              </a:endParaRPr>
            </a:p>
          </p:txBody>
        </p:sp>
      </p:grp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A6E3B6DD-71A9-D5A2-EC7F-B2D31836BB44}"/>
              </a:ext>
            </a:extLst>
          </p:cNvPr>
          <p:cNvGrpSpPr/>
          <p:nvPr/>
        </p:nvGrpSpPr>
        <p:grpSpPr>
          <a:xfrm>
            <a:off x="9909049" y="1355362"/>
            <a:ext cx="2033099" cy="1496885"/>
            <a:chOff x="4138291" y="3627209"/>
            <a:chExt cx="2033099" cy="1496885"/>
          </a:xfrm>
        </p:grpSpPr>
        <p:pic>
          <p:nvPicPr>
            <p:cNvPr id="14" name="Graphique 13" descr="Flèche en cercle contour">
              <a:extLst>
                <a:ext uri="{FF2B5EF4-FFF2-40B4-BE49-F238E27FC236}">
                  <a16:creationId xmlns:a16="http://schemas.microsoft.com/office/drawing/2014/main" id="{6BFBF825-AE55-0D87-0487-D41E9067EF9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697640" y="3627209"/>
              <a:ext cx="914400" cy="914400"/>
            </a:xfrm>
            <a:prstGeom prst="rect">
              <a:avLst/>
            </a:prstGeom>
          </p:spPr>
        </p:pic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C9D533BD-5F53-E6C2-4F08-F5C472A508D2}"/>
                </a:ext>
              </a:extLst>
            </p:cNvPr>
            <p:cNvSpPr txBox="1"/>
            <p:nvPr/>
          </p:nvSpPr>
          <p:spPr>
            <a:xfrm>
              <a:off x="4138291" y="4539319"/>
              <a:ext cx="2033099" cy="584775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pPr algn="ctr"/>
              <a:r>
                <a:rPr lang="fr-FR" sz="1600" b="1">
                  <a:latin typeface="Clear Sans" panose="020B0604020202020204"/>
                  <a:cs typeface="Arial"/>
                </a:rPr>
                <a:t>Évaluation et ajustement continu</a:t>
              </a:r>
              <a:r>
                <a:rPr lang="fr-FR" sz="1600">
                  <a:latin typeface="Clear Sans" panose="020B0604020202020204"/>
                  <a:cs typeface="Arial"/>
                </a:rPr>
                <a:t> </a:t>
              </a:r>
              <a:endParaRPr lang="fr-FR" sz="1600">
                <a:latin typeface="Clear Sans" panose="020B0604020202020204"/>
              </a:endParaRPr>
            </a:p>
          </p:txBody>
        </p:sp>
      </p:grpSp>
      <p:sp>
        <p:nvSpPr>
          <p:cNvPr id="7" name="ZoneTexte 6">
            <a:extLst>
              <a:ext uri="{FF2B5EF4-FFF2-40B4-BE49-F238E27FC236}">
                <a16:creationId xmlns:a16="http://schemas.microsoft.com/office/drawing/2014/main" id="{537F63E3-B724-D6DC-95C0-6A2AC2DF0162}"/>
              </a:ext>
            </a:extLst>
          </p:cNvPr>
          <p:cNvSpPr txBox="1"/>
          <p:nvPr/>
        </p:nvSpPr>
        <p:spPr>
          <a:xfrm>
            <a:off x="371475" y="3244734"/>
            <a:ext cx="1986659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>
                <a:latin typeface="Clear Sans" panose="020B0604020202020204"/>
                <a:cs typeface="Arial"/>
              </a:rPr>
              <a:t>Identifier et collaborer avec des partenaires locaux et nationaux pour offrir des expériences diversifiées et réaliser un appel d’offre</a:t>
            </a:r>
            <a:endParaRPr lang="fr-FR">
              <a:latin typeface="Clear Sans" panose="020B0604020202020204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C0F882A-2304-D2EC-5038-8B7C09AA7DE5}"/>
              </a:ext>
            </a:extLst>
          </p:cNvPr>
          <p:cNvSpPr txBox="1"/>
          <p:nvPr/>
        </p:nvSpPr>
        <p:spPr>
          <a:xfrm>
            <a:off x="2848940" y="3244734"/>
            <a:ext cx="2098792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>
                <a:latin typeface="Clear Sans" panose="020B0604020202020204"/>
                <a:cs typeface="Arial"/>
              </a:rPr>
              <a:t>Développer un programme riche et varié qui répond aux besoins et attentes des voyageurs</a:t>
            </a:r>
            <a:endParaRPr lang="fr-FR">
              <a:latin typeface="Clear Sans" panose="020B0604020202020204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4F9E466F-E2E2-688E-0CA3-9927EF343562}"/>
              </a:ext>
            </a:extLst>
          </p:cNvPr>
          <p:cNvSpPr txBox="1"/>
          <p:nvPr/>
        </p:nvSpPr>
        <p:spPr>
          <a:xfrm>
            <a:off x="5390147" y="3244734"/>
            <a:ext cx="1997228" cy="161582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fr-FR">
                <a:latin typeface="Clear Sans" panose="020B0604020202020204"/>
                <a:cs typeface="Arial"/>
              </a:rPr>
              <a:t>Transformer certains espaces des gares en zones dédiées à la culture et aux loisirs</a:t>
            </a:r>
          </a:p>
          <a:p>
            <a:endParaRPr lang="fr-FR">
              <a:latin typeface="Clear Sans" panose="020B0604020202020204"/>
              <a:cs typeface="Arial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4611C404-6C23-32DE-B91F-87A5487F518F}"/>
              </a:ext>
            </a:extLst>
          </p:cNvPr>
          <p:cNvSpPr txBox="1"/>
          <p:nvPr/>
        </p:nvSpPr>
        <p:spPr>
          <a:xfrm>
            <a:off x="7606720" y="3244734"/>
            <a:ext cx="2033099" cy="23637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fr-FR">
                <a:latin typeface="Clear Sans" panose="020B0604020202020204"/>
                <a:cs typeface="Arial"/>
              </a:rPr>
              <a:t>Informer et engager les clients sur les nouvelles offres disponibles, notamment via la Newsletter ou l’application </a:t>
            </a:r>
            <a:r>
              <a:rPr lang="fr-FR" i="1">
                <a:latin typeface="Clear Sans" panose="020B0604020202020204"/>
                <a:cs typeface="Arial"/>
              </a:rPr>
              <a:t>SNCF </a:t>
            </a:r>
            <a:r>
              <a:rPr lang="fr-FR" i="1" err="1">
                <a:latin typeface="Clear Sans" panose="020B0604020202020204"/>
                <a:cs typeface="Arial"/>
              </a:rPr>
              <a:t>connect</a:t>
            </a:r>
            <a:endParaRPr lang="fr-FR">
              <a:latin typeface="Clear Sans" panose="020B0604020202020204"/>
              <a:cs typeface="Arial"/>
            </a:endParaRPr>
          </a:p>
          <a:p>
            <a:endParaRPr lang="fr-FR">
              <a:latin typeface="Clear Sans" panose="020B0604020202020204"/>
              <a:cs typeface="Arial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59ACE858-79FF-3A8E-253B-F736BA3A40D5}"/>
              </a:ext>
            </a:extLst>
          </p:cNvPr>
          <p:cNvSpPr txBox="1"/>
          <p:nvPr/>
        </p:nvSpPr>
        <p:spPr>
          <a:xfrm>
            <a:off x="10159447" y="3244734"/>
            <a:ext cx="2033099" cy="2242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fr-FR">
                <a:latin typeface="Clear Sans" panose="020B0604020202020204"/>
                <a:cs typeface="Arial"/>
              </a:rPr>
              <a:t>Suivre l'impact du projet et ajuster les offres en fonction des retours et des évolutions des besoins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fr-FR">
              <a:latin typeface="Clear Sans" panose="020B0604020202020204"/>
              <a:cs typeface="Arial"/>
            </a:endParaRPr>
          </a:p>
          <a:p>
            <a:endParaRPr lang="fr-FR">
              <a:latin typeface="Clear Sans" panose="020B0604020202020204"/>
              <a:cs typeface="Arial"/>
            </a:endParaRP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391DC0A8-AB89-FAF7-E1FF-FB822403A55B}"/>
              </a:ext>
            </a:extLst>
          </p:cNvPr>
          <p:cNvSpPr txBox="1"/>
          <p:nvPr/>
        </p:nvSpPr>
        <p:spPr>
          <a:xfrm>
            <a:off x="416343" y="995225"/>
            <a:ext cx="42354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>
                <a:latin typeface="Hammersmith One Bold"/>
                <a:ea typeface="Calibri Light"/>
                <a:cs typeface="Calibri Light"/>
              </a:rPr>
              <a:t>"</a:t>
            </a:r>
            <a:r>
              <a:rPr lang="fr-FR">
                <a:latin typeface="Hammersmith One Bold"/>
                <a:ea typeface="Calibri Light"/>
                <a:cs typeface="Arial"/>
              </a:rPr>
              <a:t>Aménagement de l'espace culturel"</a:t>
            </a:r>
            <a:endParaRPr lang="fr-FR">
              <a:latin typeface="Hammersmith One Bold"/>
            </a:endParaRPr>
          </a:p>
        </p:txBody>
      </p: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CF2BCC12-D762-CB04-ADFD-DE01FDF817FD}"/>
              </a:ext>
            </a:extLst>
          </p:cNvPr>
          <p:cNvCxnSpPr/>
          <p:nvPr/>
        </p:nvCxnSpPr>
        <p:spPr>
          <a:xfrm>
            <a:off x="371475" y="6489700"/>
            <a:ext cx="11449050" cy="0"/>
          </a:xfrm>
          <a:prstGeom prst="line">
            <a:avLst/>
          </a:prstGeom>
          <a:ln w="19050">
            <a:solidFill>
              <a:srgbClr val="C10A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A869F0C1-B224-6279-CBC8-8956AA970836}"/>
              </a:ext>
            </a:extLst>
          </p:cNvPr>
          <p:cNvCxnSpPr>
            <a:cxnSpLocks/>
          </p:cNvCxnSpPr>
          <p:nvPr/>
        </p:nvCxnSpPr>
        <p:spPr>
          <a:xfrm>
            <a:off x="5187696" y="683260"/>
            <a:ext cx="7001255" cy="0"/>
          </a:xfrm>
          <a:prstGeom prst="line">
            <a:avLst/>
          </a:prstGeom>
          <a:ln w="19050">
            <a:solidFill>
              <a:srgbClr val="C10A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Espace réservé du numéro de diapositive 42">
            <a:extLst>
              <a:ext uri="{FF2B5EF4-FFF2-40B4-BE49-F238E27FC236}">
                <a16:creationId xmlns:a16="http://schemas.microsoft.com/office/drawing/2014/main" id="{44FC51B1-BE4D-6714-5BFD-B41FDE399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52ECA-B234-4170-9901-79A4660D5798}" type="slidenum">
              <a:rPr lang="fr-FR" smtClean="0"/>
              <a:t>12</a:t>
            </a:fld>
            <a:endParaRPr lang="fr-FR"/>
          </a:p>
        </p:txBody>
      </p: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CE65A01B-31A1-76BE-E199-F19F385D9A0F}"/>
              </a:ext>
            </a:extLst>
          </p:cNvPr>
          <p:cNvGrpSpPr/>
          <p:nvPr/>
        </p:nvGrpSpPr>
        <p:grpSpPr>
          <a:xfrm>
            <a:off x="396768" y="1512467"/>
            <a:ext cx="1647570" cy="1289285"/>
            <a:chOff x="396768" y="1512467"/>
            <a:chExt cx="1647570" cy="1289285"/>
          </a:xfrm>
        </p:grpSpPr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24E3B112-864E-8B75-1264-2D0F5D4F37D2}"/>
                </a:ext>
              </a:extLst>
            </p:cNvPr>
            <p:cNvSpPr txBox="1"/>
            <p:nvPr/>
          </p:nvSpPr>
          <p:spPr>
            <a:xfrm>
              <a:off x="396768" y="2216977"/>
              <a:ext cx="1647570" cy="584775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pPr algn="ctr"/>
              <a:r>
                <a:rPr lang="fr-FR" sz="1600" b="1">
                  <a:latin typeface="Clear Sans" panose="020B0604020202020204"/>
                  <a:cs typeface="Arial"/>
                </a:rPr>
                <a:t>Établissement </a:t>
              </a:r>
            </a:p>
            <a:p>
              <a:pPr algn="ctr"/>
              <a:r>
                <a:rPr lang="fr-FR" sz="1600" b="1">
                  <a:latin typeface="Clear Sans" panose="020B0604020202020204"/>
                  <a:cs typeface="Arial"/>
                </a:rPr>
                <a:t>de partenariats </a:t>
              </a:r>
              <a:endParaRPr lang="fr-FR" sz="1600" b="1">
                <a:latin typeface="Clear Sans" panose="020B0604020202020204"/>
              </a:endParaRPr>
            </a:p>
          </p:txBody>
        </p:sp>
        <p:pic>
          <p:nvPicPr>
            <p:cNvPr id="50" name="Graphique 49" descr="Poignée de main contour">
              <a:extLst>
                <a:ext uri="{FF2B5EF4-FFF2-40B4-BE49-F238E27FC236}">
                  <a16:creationId xmlns:a16="http://schemas.microsoft.com/office/drawing/2014/main" id="{1FCAF662-1527-8675-BF67-7975AEDC12E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61379" y="1512467"/>
              <a:ext cx="718349" cy="7183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381723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92B823-AB91-35C4-DFF0-ABE47C4F9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83155"/>
            <a:ext cx="6974205" cy="590932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fr-FR" sz="3500">
                <a:cs typeface="Arial" panose="020B0604020202020204" pitchFamily="34" charset="0"/>
              </a:rPr>
              <a:t>Moyens nécessaires au chantier</a:t>
            </a:r>
            <a:endParaRPr lang="en-US" sz="3500">
              <a:cs typeface="Arial" panose="020B0604020202020204" pitchFamily="34" charset="0"/>
            </a:endParaRPr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5C8BEE81-8DB9-A67C-AF89-77AD5F5E690C}"/>
              </a:ext>
            </a:extLst>
          </p:cNvPr>
          <p:cNvGrpSpPr/>
          <p:nvPr/>
        </p:nvGrpSpPr>
        <p:grpSpPr>
          <a:xfrm>
            <a:off x="618044" y="3627737"/>
            <a:ext cx="8642688" cy="590932"/>
            <a:chOff x="618044" y="3627737"/>
            <a:chExt cx="8642688" cy="590932"/>
          </a:xfrm>
        </p:grpSpPr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FFD54109-77D0-0A5E-889A-8A804AAB75F7}"/>
                </a:ext>
              </a:extLst>
            </p:cNvPr>
            <p:cNvSpPr txBox="1"/>
            <p:nvPr/>
          </p:nvSpPr>
          <p:spPr>
            <a:xfrm>
              <a:off x="1586184" y="3627738"/>
              <a:ext cx="7674548" cy="590931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pPr>
                <a:lnSpc>
                  <a:spcPct val="90000"/>
                </a:lnSpc>
                <a:spcBef>
                  <a:spcPts val="1000"/>
                </a:spcBef>
              </a:pPr>
              <a:r>
                <a:rPr lang="fr-FR" sz="1800" b="1">
                  <a:latin typeface="Arial"/>
                  <a:cs typeface="Arial"/>
                </a:rPr>
                <a:t>Ressources financières</a:t>
              </a:r>
              <a:r>
                <a:rPr lang="fr-FR" b="1">
                  <a:latin typeface="Arial"/>
                  <a:cs typeface="Arial"/>
                </a:rPr>
                <a:t> </a:t>
              </a:r>
              <a:br>
                <a:rPr lang="fr-FR" b="1">
                  <a:latin typeface="Arial"/>
                  <a:cs typeface="Arial"/>
                </a:rPr>
              </a:br>
              <a:r>
                <a:rPr lang="fr-FR">
                  <a:latin typeface="Arial"/>
                  <a:cs typeface="Arial"/>
                </a:rPr>
                <a:t>B</a:t>
              </a:r>
              <a:r>
                <a:rPr lang="fr-FR" sz="1800">
                  <a:latin typeface="Arial"/>
                  <a:cs typeface="Arial"/>
                </a:rPr>
                <a:t>udget pour les aménagements, les partenariats et la communication</a:t>
              </a:r>
            </a:p>
          </p:txBody>
        </p:sp>
        <p:sp>
          <p:nvSpPr>
            <p:cNvPr id="17" name="Espace réservé du contenu 5" descr="Pièces contour">
              <a:extLst>
                <a:ext uri="{FF2B5EF4-FFF2-40B4-BE49-F238E27FC236}">
                  <a16:creationId xmlns:a16="http://schemas.microsoft.com/office/drawing/2014/main" id="{9F26758A-4590-6CE1-C5C9-22C3F5A80836}"/>
                </a:ext>
              </a:extLst>
            </p:cNvPr>
            <p:cNvSpPr/>
            <p:nvPr/>
          </p:nvSpPr>
          <p:spPr>
            <a:xfrm>
              <a:off x="618044" y="3627737"/>
              <a:ext cx="687420" cy="590931"/>
            </a:xfrm>
            <a:custGeom>
              <a:avLst/>
              <a:gdLst>
                <a:gd name="connsiteX0" fmla="*/ 606731 w 646647"/>
                <a:gd name="connsiteY0" fmla="*/ 360047 h 550847"/>
                <a:gd name="connsiteX1" fmla="*/ 606731 w 646647"/>
                <a:gd name="connsiteY1" fmla="*/ 303365 h 550847"/>
                <a:gd name="connsiteX2" fmla="*/ 471015 w 646647"/>
                <a:gd name="connsiteY2" fmla="*/ 229121 h 550847"/>
                <a:gd name="connsiteX3" fmla="*/ 471015 w 646647"/>
                <a:gd name="connsiteY3" fmla="*/ 183616 h 550847"/>
                <a:gd name="connsiteX4" fmla="*/ 431098 w 646647"/>
                <a:gd name="connsiteY4" fmla="*/ 136514 h 550847"/>
                <a:gd name="connsiteX5" fmla="*/ 431098 w 646647"/>
                <a:gd name="connsiteY5" fmla="*/ 79833 h 550847"/>
                <a:gd name="connsiteX6" fmla="*/ 215549 w 646647"/>
                <a:gd name="connsiteY6" fmla="*/ 0 h 550847"/>
                <a:gd name="connsiteX7" fmla="*/ 0 w 646647"/>
                <a:gd name="connsiteY7" fmla="*/ 79833 h 550847"/>
                <a:gd name="connsiteX8" fmla="*/ 0 w 646647"/>
                <a:gd name="connsiteY8" fmla="*/ 143699 h 550847"/>
                <a:gd name="connsiteX9" fmla="*/ 39917 w 646647"/>
                <a:gd name="connsiteY9" fmla="*/ 191599 h 550847"/>
                <a:gd name="connsiteX10" fmla="*/ 39917 w 646647"/>
                <a:gd name="connsiteY10" fmla="*/ 247482 h 550847"/>
                <a:gd name="connsiteX11" fmla="*/ 39917 w 646647"/>
                <a:gd name="connsiteY11" fmla="*/ 248281 h 550847"/>
                <a:gd name="connsiteX12" fmla="*/ 0 w 646647"/>
                <a:gd name="connsiteY12" fmla="*/ 295382 h 550847"/>
                <a:gd name="connsiteX13" fmla="*/ 0 w 646647"/>
                <a:gd name="connsiteY13" fmla="*/ 359249 h 550847"/>
                <a:gd name="connsiteX14" fmla="*/ 215549 w 646647"/>
                <a:gd name="connsiteY14" fmla="*/ 439082 h 550847"/>
                <a:gd name="connsiteX15" fmla="*/ 215549 w 646647"/>
                <a:gd name="connsiteY15" fmla="*/ 471015 h 550847"/>
                <a:gd name="connsiteX16" fmla="*/ 431098 w 646647"/>
                <a:gd name="connsiteY16" fmla="*/ 550848 h 550847"/>
                <a:gd name="connsiteX17" fmla="*/ 646648 w 646647"/>
                <a:gd name="connsiteY17" fmla="*/ 471015 h 550847"/>
                <a:gd name="connsiteX18" fmla="*/ 646648 w 646647"/>
                <a:gd name="connsiteY18" fmla="*/ 407148 h 550847"/>
                <a:gd name="connsiteX19" fmla="*/ 606731 w 646647"/>
                <a:gd name="connsiteY19" fmla="*/ 360047 h 550847"/>
                <a:gd name="connsiteX20" fmla="*/ 630681 w 646647"/>
                <a:gd name="connsiteY20" fmla="*/ 407947 h 550847"/>
                <a:gd name="connsiteX21" fmla="*/ 431098 w 646647"/>
                <a:gd name="connsiteY21" fmla="*/ 471813 h 550847"/>
                <a:gd name="connsiteX22" fmla="*/ 241096 w 646647"/>
                <a:gd name="connsiteY22" fmla="*/ 426308 h 550847"/>
                <a:gd name="connsiteX23" fmla="*/ 241096 w 646647"/>
                <a:gd name="connsiteY23" fmla="*/ 426308 h 550847"/>
                <a:gd name="connsiteX24" fmla="*/ 390383 w 646647"/>
                <a:gd name="connsiteY24" fmla="*/ 447863 h 550847"/>
                <a:gd name="connsiteX25" fmla="*/ 604336 w 646647"/>
                <a:gd name="connsiteY25" fmla="*/ 378409 h 550847"/>
                <a:gd name="connsiteX26" fmla="*/ 630681 w 646647"/>
                <a:gd name="connsiteY26" fmla="*/ 407947 h 550847"/>
                <a:gd name="connsiteX27" fmla="*/ 494965 w 646647"/>
                <a:gd name="connsiteY27" fmla="*/ 483788 h 550847"/>
                <a:gd name="connsiteX28" fmla="*/ 494965 w 646647"/>
                <a:gd name="connsiteY28" fmla="*/ 531688 h 550847"/>
                <a:gd name="connsiteX29" fmla="*/ 463032 w 646647"/>
                <a:gd name="connsiteY29" fmla="*/ 534083 h 550847"/>
                <a:gd name="connsiteX30" fmla="*/ 463032 w 646647"/>
                <a:gd name="connsiteY30" fmla="*/ 486183 h 550847"/>
                <a:gd name="connsiteX31" fmla="*/ 494965 w 646647"/>
                <a:gd name="connsiteY31" fmla="*/ 483788 h 550847"/>
                <a:gd name="connsiteX32" fmla="*/ 510931 w 646647"/>
                <a:gd name="connsiteY32" fmla="*/ 482191 h 550847"/>
                <a:gd name="connsiteX33" fmla="*/ 542865 w 646647"/>
                <a:gd name="connsiteY33" fmla="*/ 476603 h 550847"/>
                <a:gd name="connsiteX34" fmla="*/ 542865 w 646647"/>
                <a:gd name="connsiteY34" fmla="*/ 523705 h 550847"/>
                <a:gd name="connsiteX35" fmla="*/ 510931 w 646647"/>
                <a:gd name="connsiteY35" fmla="*/ 529293 h 550847"/>
                <a:gd name="connsiteX36" fmla="*/ 510931 w 646647"/>
                <a:gd name="connsiteY36" fmla="*/ 482191 h 550847"/>
                <a:gd name="connsiteX37" fmla="*/ 558831 w 646647"/>
                <a:gd name="connsiteY37" fmla="*/ 472612 h 550847"/>
                <a:gd name="connsiteX38" fmla="*/ 590764 w 646647"/>
                <a:gd name="connsiteY38" fmla="*/ 462233 h 550847"/>
                <a:gd name="connsiteX39" fmla="*/ 590764 w 646647"/>
                <a:gd name="connsiteY39" fmla="*/ 508536 h 550847"/>
                <a:gd name="connsiteX40" fmla="*/ 558831 w 646647"/>
                <a:gd name="connsiteY40" fmla="*/ 519713 h 550847"/>
                <a:gd name="connsiteX41" fmla="*/ 558831 w 646647"/>
                <a:gd name="connsiteY41" fmla="*/ 472612 h 550847"/>
                <a:gd name="connsiteX42" fmla="*/ 303366 w 646647"/>
                <a:gd name="connsiteY42" fmla="*/ 519713 h 550847"/>
                <a:gd name="connsiteX43" fmla="*/ 271432 w 646647"/>
                <a:gd name="connsiteY43" fmla="*/ 508536 h 550847"/>
                <a:gd name="connsiteX44" fmla="*/ 271432 w 646647"/>
                <a:gd name="connsiteY44" fmla="*/ 462233 h 550847"/>
                <a:gd name="connsiteX45" fmla="*/ 303366 w 646647"/>
                <a:gd name="connsiteY45" fmla="*/ 472612 h 550847"/>
                <a:gd name="connsiteX46" fmla="*/ 303366 w 646647"/>
                <a:gd name="connsiteY46" fmla="*/ 519713 h 550847"/>
                <a:gd name="connsiteX47" fmla="*/ 319332 w 646647"/>
                <a:gd name="connsiteY47" fmla="*/ 476603 h 550847"/>
                <a:gd name="connsiteX48" fmla="*/ 351265 w 646647"/>
                <a:gd name="connsiteY48" fmla="*/ 482191 h 550847"/>
                <a:gd name="connsiteX49" fmla="*/ 351265 w 646647"/>
                <a:gd name="connsiteY49" fmla="*/ 530091 h 550847"/>
                <a:gd name="connsiteX50" fmla="*/ 319332 w 646647"/>
                <a:gd name="connsiteY50" fmla="*/ 524503 h 550847"/>
                <a:gd name="connsiteX51" fmla="*/ 319332 w 646647"/>
                <a:gd name="connsiteY51" fmla="*/ 476603 h 550847"/>
                <a:gd name="connsiteX52" fmla="*/ 367232 w 646647"/>
                <a:gd name="connsiteY52" fmla="*/ 483788 h 550847"/>
                <a:gd name="connsiteX53" fmla="*/ 399165 w 646647"/>
                <a:gd name="connsiteY53" fmla="*/ 486183 h 550847"/>
                <a:gd name="connsiteX54" fmla="*/ 399165 w 646647"/>
                <a:gd name="connsiteY54" fmla="*/ 534083 h 550847"/>
                <a:gd name="connsiteX55" fmla="*/ 367232 w 646647"/>
                <a:gd name="connsiteY55" fmla="*/ 531688 h 550847"/>
                <a:gd name="connsiteX56" fmla="*/ 367232 w 646647"/>
                <a:gd name="connsiteY56" fmla="*/ 483788 h 550847"/>
                <a:gd name="connsiteX57" fmla="*/ 175633 w 646647"/>
                <a:gd name="connsiteY57" fmla="*/ 304164 h 550847"/>
                <a:gd name="connsiteX58" fmla="*/ 175633 w 646647"/>
                <a:gd name="connsiteY58" fmla="*/ 306559 h 550847"/>
                <a:gd name="connsiteX59" fmla="*/ 143699 w 646647"/>
                <a:gd name="connsiteY59" fmla="*/ 300970 h 550847"/>
                <a:gd name="connsiteX60" fmla="*/ 143699 w 646647"/>
                <a:gd name="connsiteY60" fmla="*/ 253869 h 550847"/>
                <a:gd name="connsiteX61" fmla="*/ 175633 w 646647"/>
                <a:gd name="connsiteY61" fmla="*/ 259457 h 550847"/>
                <a:gd name="connsiteX62" fmla="*/ 175633 w 646647"/>
                <a:gd name="connsiteY62" fmla="*/ 304164 h 550847"/>
                <a:gd name="connsiteX63" fmla="*/ 191599 w 646647"/>
                <a:gd name="connsiteY63" fmla="*/ 368030 h 550847"/>
                <a:gd name="connsiteX64" fmla="*/ 191599 w 646647"/>
                <a:gd name="connsiteY64" fmla="*/ 336097 h 550847"/>
                <a:gd name="connsiteX65" fmla="*/ 215549 w 646647"/>
                <a:gd name="connsiteY65" fmla="*/ 352064 h 550847"/>
                <a:gd name="connsiteX66" fmla="*/ 215549 w 646647"/>
                <a:gd name="connsiteY66" fmla="*/ 397568 h 550847"/>
                <a:gd name="connsiteX67" fmla="*/ 191599 w 646647"/>
                <a:gd name="connsiteY67" fmla="*/ 368030 h 550847"/>
                <a:gd name="connsiteX68" fmla="*/ 191599 w 646647"/>
                <a:gd name="connsiteY68" fmla="*/ 368030 h 550847"/>
                <a:gd name="connsiteX69" fmla="*/ 590764 w 646647"/>
                <a:gd name="connsiteY69" fmla="*/ 368030 h 550847"/>
                <a:gd name="connsiteX70" fmla="*/ 566814 w 646647"/>
                <a:gd name="connsiteY70" fmla="*/ 396770 h 550847"/>
                <a:gd name="connsiteX71" fmla="*/ 566814 w 646647"/>
                <a:gd name="connsiteY71" fmla="*/ 351265 h 550847"/>
                <a:gd name="connsiteX72" fmla="*/ 590764 w 646647"/>
                <a:gd name="connsiteY72" fmla="*/ 335299 h 550847"/>
                <a:gd name="connsiteX73" fmla="*/ 590764 w 646647"/>
                <a:gd name="connsiteY73" fmla="*/ 368030 h 550847"/>
                <a:gd name="connsiteX74" fmla="*/ 550848 w 646647"/>
                <a:gd name="connsiteY74" fmla="*/ 404753 h 550847"/>
                <a:gd name="connsiteX75" fmla="*/ 518915 w 646647"/>
                <a:gd name="connsiteY75" fmla="*/ 415930 h 550847"/>
                <a:gd name="connsiteX76" fmla="*/ 518915 w 646647"/>
                <a:gd name="connsiteY76" fmla="*/ 368829 h 550847"/>
                <a:gd name="connsiteX77" fmla="*/ 550848 w 646647"/>
                <a:gd name="connsiteY77" fmla="*/ 358450 h 550847"/>
                <a:gd name="connsiteX78" fmla="*/ 550848 w 646647"/>
                <a:gd name="connsiteY78" fmla="*/ 404753 h 550847"/>
                <a:gd name="connsiteX79" fmla="*/ 502948 w 646647"/>
                <a:gd name="connsiteY79" fmla="*/ 419922 h 550847"/>
                <a:gd name="connsiteX80" fmla="*/ 471015 w 646647"/>
                <a:gd name="connsiteY80" fmla="*/ 425510 h 550847"/>
                <a:gd name="connsiteX81" fmla="*/ 471015 w 646647"/>
                <a:gd name="connsiteY81" fmla="*/ 377610 h 550847"/>
                <a:gd name="connsiteX82" fmla="*/ 502948 w 646647"/>
                <a:gd name="connsiteY82" fmla="*/ 372022 h 550847"/>
                <a:gd name="connsiteX83" fmla="*/ 502948 w 646647"/>
                <a:gd name="connsiteY83" fmla="*/ 419922 h 550847"/>
                <a:gd name="connsiteX84" fmla="*/ 455048 w 646647"/>
                <a:gd name="connsiteY84" fmla="*/ 427905 h 550847"/>
                <a:gd name="connsiteX85" fmla="*/ 423115 w 646647"/>
                <a:gd name="connsiteY85" fmla="*/ 430300 h 550847"/>
                <a:gd name="connsiteX86" fmla="*/ 423115 w 646647"/>
                <a:gd name="connsiteY86" fmla="*/ 382400 h 550847"/>
                <a:gd name="connsiteX87" fmla="*/ 455048 w 646647"/>
                <a:gd name="connsiteY87" fmla="*/ 380005 h 550847"/>
                <a:gd name="connsiteX88" fmla="*/ 455048 w 646647"/>
                <a:gd name="connsiteY88" fmla="*/ 427905 h 550847"/>
                <a:gd name="connsiteX89" fmla="*/ 407148 w 646647"/>
                <a:gd name="connsiteY89" fmla="*/ 431098 h 550847"/>
                <a:gd name="connsiteX90" fmla="*/ 391182 w 646647"/>
                <a:gd name="connsiteY90" fmla="*/ 431098 h 550847"/>
                <a:gd name="connsiteX91" fmla="*/ 375215 w 646647"/>
                <a:gd name="connsiteY91" fmla="*/ 431098 h 550847"/>
                <a:gd name="connsiteX92" fmla="*/ 375215 w 646647"/>
                <a:gd name="connsiteY92" fmla="*/ 383199 h 550847"/>
                <a:gd name="connsiteX93" fmla="*/ 391182 w 646647"/>
                <a:gd name="connsiteY93" fmla="*/ 383199 h 550847"/>
                <a:gd name="connsiteX94" fmla="*/ 407148 w 646647"/>
                <a:gd name="connsiteY94" fmla="*/ 383199 h 550847"/>
                <a:gd name="connsiteX95" fmla="*/ 407148 w 646647"/>
                <a:gd name="connsiteY95" fmla="*/ 431098 h 550847"/>
                <a:gd name="connsiteX96" fmla="*/ 359249 w 646647"/>
                <a:gd name="connsiteY96" fmla="*/ 431098 h 550847"/>
                <a:gd name="connsiteX97" fmla="*/ 327315 w 646647"/>
                <a:gd name="connsiteY97" fmla="*/ 428703 h 550847"/>
                <a:gd name="connsiteX98" fmla="*/ 327315 w 646647"/>
                <a:gd name="connsiteY98" fmla="*/ 380804 h 550847"/>
                <a:gd name="connsiteX99" fmla="*/ 359249 w 646647"/>
                <a:gd name="connsiteY99" fmla="*/ 383199 h 550847"/>
                <a:gd name="connsiteX100" fmla="*/ 359249 w 646647"/>
                <a:gd name="connsiteY100" fmla="*/ 431098 h 550847"/>
                <a:gd name="connsiteX101" fmla="*/ 311349 w 646647"/>
                <a:gd name="connsiteY101" fmla="*/ 426308 h 550847"/>
                <a:gd name="connsiteX102" fmla="*/ 279416 w 646647"/>
                <a:gd name="connsiteY102" fmla="*/ 420720 h 550847"/>
                <a:gd name="connsiteX103" fmla="*/ 279416 w 646647"/>
                <a:gd name="connsiteY103" fmla="*/ 373619 h 550847"/>
                <a:gd name="connsiteX104" fmla="*/ 311349 w 646647"/>
                <a:gd name="connsiteY104" fmla="*/ 379207 h 550847"/>
                <a:gd name="connsiteX105" fmla="*/ 311349 w 646647"/>
                <a:gd name="connsiteY105" fmla="*/ 426308 h 550847"/>
                <a:gd name="connsiteX106" fmla="*/ 263449 w 646647"/>
                <a:gd name="connsiteY106" fmla="*/ 415930 h 550847"/>
                <a:gd name="connsiteX107" fmla="*/ 231516 w 646647"/>
                <a:gd name="connsiteY107" fmla="*/ 404753 h 550847"/>
                <a:gd name="connsiteX108" fmla="*/ 231516 w 646647"/>
                <a:gd name="connsiteY108" fmla="*/ 358450 h 550847"/>
                <a:gd name="connsiteX109" fmla="*/ 263449 w 646647"/>
                <a:gd name="connsiteY109" fmla="*/ 368829 h 550847"/>
                <a:gd name="connsiteX110" fmla="*/ 263449 w 646647"/>
                <a:gd name="connsiteY110" fmla="*/ 415930 h 550847"/>
                <a:gd name="connsiteX111" fmla="*/ 590764 w 646647"/>
                <a:gd name="connsiteY111" fmla="*/ 304164 h 550847"/>
                <a:gd name="connsiteX112" fmla="*/ 391182 w 646647"/>
                <a:gd name="connsiteY112" fmla="*/ 368030 h 550847"/>
                <a:gd name="connsiteX113" fmla="*/ 191599 w 646647"/>
                <a:gd name="connsiteY113" fmla="*/ 304164 h 550847"/>
                <a:gd name="connsiteX114" fmla="*/ 391182 w 646647"/>
                <a:gd name="connsiteY114" fmla="*/ 240297 h 550847"/>
                <a:gd name="connsiteX115" fmla="*/ 590764 w 646647"/>
                <a:gd name="connsiteY115" fmla="*/ 304164 h 550847"/>
                <a:gd name="connsiteX116" fmla="*/ 191599 w 646647"/>
                <a:gd name="connsiteY116" fmla="*/ 272231 h 550847"/>
                <a:gd name="connsiteX117" fmla="*/ 191599 w 646647"/>
                <a:gd name="connsiteY117" fmla="*/ 260256 h 550847"/>
                <a:gd name="connsiteX118" fmla="*/ 205969 w 646647"/>
                <a:gd name="connsiteY118" fmla="*/ 261852 h 550847"/>
                <a:gd name="connsiteX119" fmla="*/ 191599 w 646647"/>
                <a:gd name="connsiteY119" fmla="*/ 272231 h 550847"/>
                <a:gd name="connsiteX120" fmla="*/ 441477 w 646647"/>
                <a:gd name="connsiteY120" fmla="*/ 225927 h 550847"/>
                <a:gd name="connsiteX121" fmla="*/ 455847 w 646647"/>
                <a:gd name="connsiteY121" fmla="*/ 215549 h 550847"/>
                <a:gd name="connsiteX122" fmla="*/ 455847 w 646647"/>
                <a:gd name="connsiteY122" fmla="*/ 227524 h 550847"/>
                <a:gd name="connsiteX123" fmla="*/ 441477 w 646647"/>
                <a:gd name="connsiteY123" fmla="*/ 225927 h 550847"/>
                <a:gd name="connsiteX124" fmla="*/ 429502 w 646647"/>
                <a:gd name="connsiteY124" fmla="*/ 154078 h 550847"/>
                <a:gd name="connsiteX125" fmla="*/ 455048 w 646647"/>
                <a:gd name="connsiteY125" fmla="*/ 183616 h 550847"/>
                <a:gd name="connsiteX126" fmla="*/ 407947 w 646647"/>
                <a:gd name="connsiteY126" fmla="*/ 223532 h 550847"/>
                <a:gd name="connsiteX127" fmla="*/ 391182 w 646647"/>
                <a:gd name="connsiteY127" fmla="*/ 223532 h 550847"/>
                <a:gd name="connsiteX128" fmla="*/ 235507 w 646647"/>
                <a:gd name="connsiteY128" fmla="*/ 247482 h 550847"/>
                <a:gd name="connsiteX129" fmla="*/ 66261 w 646647"/>
                <a:gd name="connsiteY129" fmla="*/ 202776 h 550847"/>
                <a:gd name="connsiteX130" fmla="*/ 66261 w 646647"/>
                <a:gd name="connsiteY130" fmla="*/ 202776 h 550847"/>
                <a:gd name="connsiteX131" fmla="*/ 215549 w 646647"/>
                <a:gd name="connsiteY131" fmla="*/ 224331 h 550847"/>
                <a:gd name="connsiteX132" fmla="*/ 429502 w 646647"/>
                <a:gd name="connsiteY132" fmla="*/ 154078 h 550847"/>
                <a:gd name="connsiteX133" fmla="*/ 127733 w 646647"/>
                <a:gd name="connsiteY133" fmla="*/ 249079 h 550847"/>
                <a:gd name="connsiteX134" fmla="*/ 127733 w 646647"/>
                <a:gd name="connsiteY134" fmla="*/ 296181 h 550847"/>
                <a:gd name="connsiteX135" fmla="*/ 95800 w 646647"/>
                <a:gd name="connsiteY135" fmla="*/ 285004 h 550847"/>
                <a:gd name="connsiteX136" fmla="*/ 95800 w 646647"/>
                <a:gd name="connsiteY136" fmla="*/ 238701 h 550847"/>
                <a:gd name="connsiteX137" fmla="*/ 127733 w 646647"/>
                <a:gd name="connsiteY137" fmla="*/ 249079 h 550847"/>
                <a:gd name="connsiteX138" fmla="*/ 79833 w 646647"/>
                <a:gd name="connsiteY138" fmla="*/ 231516 h 550847"/>
                <a:gd name="connsiteX139" fmla="*/ 79833 w 646647"/>
                <a:gd name="connsiteY139" fmla="*/ 277021 h 550847"/>
                <a:gd name="connsiteX140" fmla="*/ 55883 w 646647"/>
                <a:gd name="connsiteY140" fmla="*/ 248281 h 550847"/>
                <a:gd name="connsiteX141" fmla="*/ 55883 w 646647"/>
                <a:gd name="connsiteY141" fmla="*/ 216347 h 550847"/>
                <a:gd name="connsiteX142" fmla="*/ 79833 w 646647"/>
                <a:gd name="connsiteY142" fmla="*/ 231516 h 550847"/>
                <a:gd name="connsiteX143" fmla="*/ 55883 w 646647"/>
                <a:gd name="connsiteY143" fmla="*/ 181221 h 550847"/>
                <a:gd name="connsiteX144" fmla="*/ 55883 w 646647"/>
                <a:gd name="connsiteY144" fmla="*/ 134918 h 550847"/>
                <a:gd name="connsiteX145" fmla="*/ 87816 w 646647"/>
                <a:gd name="connsiteY145" fmla="*/ 145296 h 550847"/>
                <a:gd name="connsiteX146" fmla="*/ 87816 w 646647"/>
                <a:gd name="connsiteY146" fmla="*/ 192398 h 550847"/>
                <a:gd name="connsiteX147" fmla="*/ 55883 w 646647"/>
                <a:gd name="connsiteY147" fmla="*/ 181221 h 550847"/>
                <a:gd name="connsiteX148" fmla="*/ 103783 w 646647"/>
                <a:gd name="connsiteY148" fmla="*/ 196389 h 550847"/>
                <a:gd name="connsiteX149" fmla="*/ 103783 w 646647"/>
                <a:gd name="connsiteY149" fmla="*/ 149288 h 550847"/>
                <a:gd name="connsiteX150" fmla="*/ 135716 w 646647"/>
                <a:gd name="connsiteY150" fmla="*/ 154876 h 550847"/>
                <a:gd name="connsiteX151" fmla="*/ 135716 w 646647"/>
                <a:gd name="connsiteY151" fmla="*/ 202776 h 550847"/>
                <a:gd name="connsiteX152" fmla="*/ 103783 w 646647"/>
                <a:gd name="connsiteY152" fmla="*/ 196389 h 550847"/>
                <a:gd name="connsiteX153" fmla="*/ 151683 w 646647"/>
                <a:gd name="connsiteY153" fmla="*/ 204373 h 550847"/>
                <a:gd name="connsiteX154" fmla="*/ 151683 w 646647"/>
                <a:gd name="connsiteY154" fmla="*/ 156473 h 550847"/>
                <a:gd name="connsiteX155" fmla="*/ 183616 w 646647"/>
                <a:gd name="connsiteY155" fmla="*/ 158868 h 550847"/>
                <a:gd name="connsiteX156" fmla="*/ 183616 w 646647"/>
                <a:gd name="connsiteY156" fmla="*/ 206768 h 550847"/>
                <a:gd name="connsiteX157" fmla="*/ 151683 w 646647"/>
                <a:gd name="connsiteY157" fmla="*/ 204373 h 550847"/>
                <a:gd name="connsiteX158" fmla="*/ 199583 w 646647"/>
                <a:gd name="connsiteY158" fmla="*/ 207566 h 550847"/>
                <a:gd name="connsiteX159" fmla="*/ 199583 w 646647"/>
                <a:gd name="connsiteY159" fmla="*/ 159666 h 550847"/>
                <a:gd name="connsiteX160" fmla="*/ 215549 w 646647"/>
                <a:gd name="connsiteY160" fmla="*/ 159666 h 550847"/>
                <a:gd name="connsiteX161" fmla="*/ 231516 w 646647"/>
                <a:gd name="connsiteY161" fmla="*/ 159666 h 550847"/>
                <a:gd name="connsiteX162" fmla="*/ 231516 w 646647"/>
                <a:gd name="connsiteY162" fmla="*/ 207566 h 550847"/>
                <a:gd name="connsiteX163" fmla="*/ 215549 w 646647"/>
                <a:gd name="connsiteY163" fmla="*/ 207566 h 550847"/>
                <a:gd name="connsiteX164" fmla="*/ 199583 w 646647"/>
                <a:gd name="connsiteY164" fmla="*/ 207566 h 550847"/>
                <a:gd name="connsiteX165" fmla="*/ 247482 w 646647"/>
                <a:gd name="connsiteY165" fmla="*/ 207566 h 550847"/>
                <a:gd name="connsiteX166" fmla="*/ 247482 w 646647"/>
                <a:gd name="connsiteY166" fmla="*/ 159666 h 550847"/>
                <a:gd name="connsiteX167" fmla="*/ 279416 w 646647"/>
                <a:gd name="connsiteY167" fmla="*/ 157271 h 550847"/>
                <a:gd name="connsiteX168" fmla="*/ 279416 w 646647"/>
                <a:gd name="connsiteY168" fmla="*/ 205171 h 550847"/>
                <a:gd name="connsiteX169" fmla="*/ 247482 w 646647"/>
                <a:gd name="connsiteY169" fmla="*/ 207566 h 550847"/>
                <a:gd name="connsiteX170" fmla="*/ 295382 w 646647"/>
                <a:gd name="connsiteY170" fmla="*/ 202776 h 550847"/>
                <a:gd name="connsiteX171" fmla="*/ 295382 w 646647"/>
                <a:gd name="connsiteY171" fmla="*/ 154876 h 550847"/>
                <a:gd name="connsiteX172" fmla="*/ 327315 w 646647"/>
                <a:gd name="connsiteY172" fmla="*/ 149288 h 550847"/>
                <a:gd name="connsiteX173" fmla="*/ 327315 w 646647"/>
                <a:gd name="connsiteY173" fmla="*/ 196389 h 550847"/>
                <a:gd name="connsiteX174" fmla="*/ 295382 w 646647"/>
                <a:gd name="connsiteY174" fmla="*/ 202776 h 550847"/>
                <a:gd name="connsiteX175" fmla="*/ 343282 w 646647"/>
                <a:gd name="connsiteY175" fmla="*/ 192398 h 550847"/>
                <a:gd name="connsiteX176" fmla="*/ 343282 w 646647"/>
                <a:gd name="connsiteY176" fmla="*/ 145296 h 550847"/>
                <a:gd name="connsiteX177" fmla="*/ 375215 w 646647"/>
                <a:gd name="connsiteY177" fmla="*/ 134918 h 550847"/>
                <a:gd name="connsiteX178" fmla="*/ 375215 w 646647"/>
                <a:gd name="connsiteY178" fmla="*/ 181221 h 550847"/>
                <a:gd name="connsiteX179" fmla="*/ 343282 w 646647"/>
                <a:gd name="connsiteY179" fmla="*/ 192398 h 550847"/>
                <a:gd name="connsiteX180" fmla="*/ 391182 w 646647"/>
                <a:gd name="connsiteY180" fmla="*/ 173238 h 550847"/>
                <a:gd name="connsiteX181" fmla="*/ 391182 w 646647"/>
                <a:gd name="connsiteY181" fmla="*/ 127733 h 550847"/>
                <a:gd name="connsiteX182" fmla="*/ 415132 w 646647"/>
                <a:gd name="connsiteY182" fmla="*/ 111766 h 550847"/>
                <a:gd name="connsiteX183" fmla="*/ 415132 w 646647"/>
                <a:gd name="connsiteY183" fmla="*/ 143699 h 550847"/>
                <a:gd name="connsiteX184" fmla="*/ 391182 w 646647"/>
                <a:gd name="connsiteY184" fmla="*/ 173238 h 550847"/>
                <a:gd name="connsiteX185" fmla="*/ 39917 w 646647"/>
                <a:gd name="connsiteY185" fmla="*/ 173238 h 550847"/>
                <a:gd name="connsiteX186" fmla="*/ 15967 w 646647"/>
                <a:gd name="connsiteY186" fmla="*/ 144498 h 550847"/>
                <a:gd name="connsiteX187" fmla="*/ 15967 w 646647"/>
                <a:gd name="connsiteY187" fmla="*/ 112565 h 550847"/>
                <a:gd name="connsiteX188" fmla="*/ 39917 w 646647"/>
                <a:gd name="connsiteY188" fmla="*/ 128531 h 550847"/>
                <a:gd name="connsiteX189" fmla="*/ 39917 w 646647"/>
                <a:gd name="connsiteY189" fmla="*/ 173238 h 550847"/>
                <a:gd name="connsiteX190" fmla="*/ 15967 w 646647"/>
                <a:gd name="connsiteY190" fmla="*/ 80631 h 550847"/>
                <a:gd name="connsiteX191" fmla="*/ 215549 w 646647"/>
                <a:gd name="connsiteY191" fmla="*/ 16765 h 550847"/>
                <a:gd name="connsiteX192" fmla="*/ 415132 w 646647"/>
                <a:gd name="connsiteY192" fmla="*/ 80631 h 550847"/>
                <a:gd name="connsiteX193" fmla="*/ 215549 w 646647"/>
                <a:gd name="connsiteY193" fmla="*/ 144498 h 550847"/>
                <a:gd name="connsiteX194" fmla="*/ 15967 w 646647"/>
                <a:gd name="connsiteY194" fmla="*/ 80631 h 550847"/>
                <a:gd name="connsiteX195" fmla="*/ 43908 w 646647"/>
                <a:gd name="connsiteY195" fmla="*/ 264247 h 550847"/>
                <a:gd name="connsiteX196" fmla="*/ 175633 w 646647"/>
                <a:gd name="connsiteY196" fmla="*/ 321727 h 550847"/>
                <a:gd name="connsiteX197" fmla="*/ 175633 w 646647"/>
                <a:gd name="connsiteY197" fmla="*/ 357652 h 550847"/>
                <a:gd name="connsiteX198" fmla="*/ 15967 w 646647"/>
                <a:gd name="connsiteY198" fmla="*/ 295382 h 550847"/>
                <a:gd name="connsiteX199" fmla="*/ 43908 w 646647"/>
                <a:gd name="connsiteY199" fmla="*/ 264247 h 550847"/>
                <a:gd name="connsiteX200" fmla="*/ 39917 w 646647"/>
                <a:gd name="connsiteY200" fmla="*/ 388787 h 550847"/>
                <a:gd name="connsiteX201" fmla="*/ 15967 w 646647"/>
                <a:gd name="connsiteY201" fmla="*/ 360047 h 550847"/>
                <a:gd name="connsiteX202" fmla="*/ 15967 w 646647"/>
                <a:gd name="connsiteY202" fmla="*/ 328114 h 550847"/>
                <a:gd name="connsiteX203" fmla="*/ 39917 w 646647"/>
                <a:gd name="connsiteY203" fmla="*/ 344080 h 550847"/>
                <a:gd name="connsiteX204" fmla="*/ 39917 w 646647"/>
                <a:gd name="connsiteY204" fmla="*/ 388787 h 550847"/>
                <a:gd name="connsiteX205" fmla="*/ 87816 w 646647"/>
                <a:gd name="connsiteY205" fmla="*/ 407947 h 550847"/>
                <a:gd name="connsiteX206" fmla="*/ 55883 w 646647"/>
                <a:gd name="connsiteY206" fmla="*/ 396770 h 550847"/>
                <a:gd name="connsiteX207" fmla="*/ 55883 w 646647"/>
                <a:gd name="connsiteY207" fmla="*/ 350467 h 550847"/>
                <a:gd name="connsiteX208" fmla="*/ 87816 w 646647"/>
                <a:gd name="connsiteY208" fmla="*/ 360845 h 550847"/>
                <a:gd name="connsiteX209" fmla="*/ 87816 w 646647"/>
                <a:gd name="connsiteY209" fmla="*/ 407947 h 550847"/>
                <a:gd name="connsiteX210" fmla="*/ 135716 w 646647"/>
                <a:gd name="connsiteY210" fmla="*/ 418325 h 550847"/>
                <a:gd name="connsiteX211" fmla="*/ 103783 w 646647"/>
                <a:gd name="connsiteY211" fmla="*/ 412737 h 550847"/>
                <a:gd name="connsiteX212" fmla="*/ 103783 w 646647"/>
                <a:gd name="connsiteY212" fmla="*/ 365635 h 550847"/>
                <a:gd name="connsiteX213" fmla="*/ 135716 w 646647"/>
                <a:gd name="connsiteY213" fmla="*/ 371224 h 550847"/>
                <a:gd name="connsiteX214" fmla="*/ 135716 w 646647"/>
                <a:gd name="connsiteY214" fmla="*/ 418325 h 550847"/>
                <a:gd name="connsiteX215" fmla="*/ 151683 w 646647"/>
                <a:gd name="connsiteY215" fmla="*/ 372022 h 550847"/>
                <a:gd name="connsiteX216" fmla="*/ 176431 w 646647"/>
                <a:gd name="connsiteY216" fmla="*/ 374417 h 550847"/>
                <a:gd name="connsiteX217" fmla="*/ 183616 w 646647"/>
                <a:gd name="connsiteY217" fmla="*/ 391182 h 550847"/>
                <a:gd name="connsiteX218" fmla="*/ 183616 w 646647"/>
                <a:gd name="connsiteY218" fmla="*/ 423115 h 550847"/>
                <a:gd name="connsiteX219" fmla="*/ 151683 w 646647"/>
                <a:gd name="connsiteY219" fmla="*/ 420720 h 550847"/>
                <a:gd name="connsiteX220" fmla="*/ 151683 w 646647"/>
                <a:gd name="connsiteY220" fmla="*/ 372022 h 550847"/>
                <a:gd name="connsiteX221" fmla="*/ 199583 w 646647"/>
                <a:gd name="connsiteY221" fmla="*/ 405552 h 550847"/>
                <a:gd name="connsiteX222" fmla="*/ 215549 w 646647"/>
                <a:gd name="connsiteY222" fmla="*/ 415132 h 550847"/>
                <a:gd name="connsiteX223" fmla="*/ 215549 w 646647"/>
                <a:gd name="connsiteY223" fmla="*/ 423115 h 550847"/>
                <a:gd name="connsiteX224" fmla="*/ 199583 w 646647"/>
                <a:gd name="connsiteY224" fmla="*/ 423115 h 550847"/>
                <a:gd name="connsiteX225" fmla="*/ 199583 w 646647"/>
                <a:gd name="connsiteY225" fmla="*/ 405552 h 550847"/>
                <a:gd name="connsiteX226" fmla="*/ 231516 w 646647"/>
                <a:gd name="connsiteY226" fmla="*/ 471813 h 550847"/>
                <a:gd name="connsiteX227" fmla="*/ 231516 w 646647"/>
                <a:gd name="connsiteY227" fmla="*/ 439880 h 550847"/>
                <a:gd name="connsiteX228" fmla="*/ 255466 w 646647"/>
                <a:gd name="connsiteY228" fmla="*/ 455847 h 550847"/>
                <a:gd name="connsiteX229" fmla="*/ 255466 w 646647"/>
                <a:gd name="connsiteY229" fmla="*/ 501351 h 550847"/>
                <a:gd name="connsiteX230" fmla="*/ 231516 w 646647"/>
                <a:gd name="connsiteY230" fmla="*/ 471813 h 550847"/>
                <a:gd name="connsiteX231" fmla="*/ 231516 w 646647"/>
                <a:gd name="connsiteY231" fmla="*/ 471813 h 550847"/>
                <a:gd name="connsiteX232" fmla="*/ 415132 w 646647"/>
                <a:gd name="connsiteY232" fmla="*/ 486981 h 550847"/>
                <a:gd name="connsiteX233" fmla="*/ 431098 w 646647"/>
                <a:gd name="connsiteY233" fmla="*/ 486981 h 550847"/>
                <a:gd name="connsiteX234" fmla="*/ 447065 w 646647"/>
                <a:gd name="connsiteY234" fmla="*/ 486981 h 550847"/>
                <a:gd name="connsiteX235" fmla="*/ 447065 w 646647"/>
                <a:gd name="connsiteY235" fmla="*/ 534881 h 550847"/>
                <a:gd name="connsiteX236" fmla="*/ 431098 w 646647"/>
                <a:gd name="connsiteY236" fmla="*/ 534881 h 550847"/>
                <a:gd name="connsiteX237" fmla="*/ 415132 w 646647"/>
                <a:gd name="connsiteY237" fmla="*/ 534881 h 550847"/>
                <a:gd name="connsiteX238" fmla="*/ 415132 w 646647"/>
                <a:gd name="connsiteY238" fmla="*/ 486981 h 550847"/>
                <a:gd name="connsiteX239" fmla="*/ 606731 w 646647"/>
                <a:gd name="connsiteY239" fmla="*/ 455048 h 550847"/>
                <a:gd name="connsiteX240" fmla="*/ 630681 w 646647"/>
                <a:gd name="connsiteY240" fmla="*/ 439082 h 550847"/>
                <a:gd name="connsiteX241" fmla="*/ 630681 w 646647"/>
                <a:gd name="connsiteY241" fmla="*/ 471015 h 550847"/>
                <a:gd name="connsiteX242" fmla="*/ 606731 w 646647"/>
                <a:gd name="connsiteY242" fmla="*/ 499755 h 550847"/>
                <a:gd name="connsiteX243" fmla="*/ 606731 w 646647"/>
                <a:gd name="connsiteY243" fmla="*/ 455048 h 550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</a:cxnLst>
              <a:rect l="l" t="t" r="r" b="b"/>
              <a:pathLst>
                <a:path w="646647" h="550847">
                  <a:moveTo>
                    <a:pt x="606731" y="360047"/>
                  </a:moveTo>
                  <a:lnTo>
                    <a:pt x="606731" y="303365"/>
                  </a:lnTo>
                  <a:cubicBezTo>
                    <a:pt x="606731" y="265046"/>
                    <a:pt x="545260" y="239499"/>
                    <a:pt x="471015" y="229121"/>
                  </a:cubicBezTo>
                  <a:lnTo>
                    <a:pt x="471015" y="183616"/>
                  </a:lnTo>
                  <a:cubicBezTo>
                    <a:pt x="471015" y="170843"/>
                    <a:pt x="463830" y="153279"/>
                    <a:pt x="431098" y="136514"/>
                  </a:cubicBezTo>
                  <a:lnTo>
                    <a:pt x="431098" y="79833"/>
                  </a:lnTo>
                  <a:cubicBezTo>
                    <a:pt x="431098" y="27942"/>
                    <a:pt x="320130" y="0"/>
                    <a:pt x="215549" y="0"/>
                  </a:cubicBezTo>
                  <a:cubicBezTo>
                    <a:pt x="110968" y="0"/>
                    <a:pt x="0" y="27942"/>
                    <a:pt x="0" y="79833"/>
                  </a:cubicBezTo>
                  <a:lnTo>
                    <a:pt x="0" y="143699"/>
                  </a:lnTo>
                  <a:cubicBezTo>
                    <a:pt x="0" y="162859"/>
                    <a:pt x="15168" y="178826"/>
                    <a:pt x="39917" y="191599"/>
                  </a:cubicBezTo>
                  <a:lnTo>
                    <a:pt x="39917" y="247482"/>
                  </a:lnTo>
                  <a:cubicBezTo>
                    <a:pt x="39917" y="247482"/>
                    <a:pt x="39917" y="247482"/>
                    <a:pt x="39917" y="248281"/>
                  </a:cubicBezTo>
                  <a:cubicBezTo>
                    <a:pt x="7185" y="265046"/>
                    <a:pt x="0" y="283407"/>
                    <a:pt x="0" y="295382"/>
                  </a:cubicBezTo>
                  <a:lnTo>
                    <a:pt x="0" y="359249"/>
                  </a:lnTo>
                  <a:cubicBezTo>
                    <a:pt x="0" y="411140"/>
                    <a:pt x="110968" y="439082"/>
                    <a:pt x="215549" y="439082"/>
                  </a:cubicBezTo>
                  <a:lnTo>
                    <a:pt x="215549" y="471015"/>
                  </a:lnTo>
                  <a:cubicBezTo>
                    <a:pt x="215549" y="522906"/>
                    <a:pt x="326517" y="550848"/>
                    <a:pt x="431098" y="550848"/>
                  </a:cubicBezTo>
                  <a:cubicBezTo>
                    <a:pt x="535680" y="550848"/>
                    <a:pt x="646648" y="522906"/>
                    <a:pt x="646648" y="471015"/>
                  </a:cubicBezTo>
                  <a:lnTo>
                    <a:pt x="646648" y="407148"/>
                  </a:lnTo>
                  <a:cubicBezTo>
                    <a:pt x="646648" y="395173"/>
                    <a:pt x="639463" y="376812"/>
                    <a:pt x="606731" y="360047"/>
                  </a:cubicBezTo>
                  <a:close/>
                  <a:moveTo>
                    <a:pt x="630681" y="407947"/>
                  </a:moveTo>
                  <a:cubicBezTo>
                    <a:pt x="630681" y="438283"/>
                    <a:pt x="548453" y="471813"/>
                    <a:pt x="431098" y="471813"/>
                  </a:cubicBezTo>
                  <a:cubicBezTo>
                    <a:pt x="337694" y="471813"/>
                    <a:pt x="266642" y="450258"/>
                    <a:pt x="241096" y="426308"/>
                  </a:cubicBezTo>
                  <a:cubicBezTo>
                    <a:pt x="241096" y="426308"/>
                    <a:pt x="241096" y="426308"/>
                    <a:pt x="241096" y="426308"/>
                  </a:cubicBezTo>
                  <a:cubicBezTo>
                    <a:pt x="289794" y="441477"/>
                    <a:pt x="340089" y="448662"/>
                    <a:pt x="390383" y="447863"/>
                  </a:cubicBezTo>
                  <a:cubicBezTo>
                    <a:pt x="487780" y="447863"/>
                    <a:pt x="591563" y="423115"/>
                    <a:pt x="604336" y="378409"/>
                  </a:cubicBezTo>
                  <a:cubicBezTo>
                    <a:pt x="621899" y="387190"/>
                    <a:pt x="630681" y="397568"/>
                    <a:pt x="630681" y="407947"/>
                  </a:cubicBezTo>
                  <a:close/>
                  <a:moveTo>
                    <a:pt x="494965" y="483788"/>
                  </a:moveTo>
                  <a:lnTo>
                    <a:pt x="494965" y="531688"/>
                  </a:lnTo>
                  <a:cubicBezTo>
                    <a:pt x="484586" y="532486"/>
                    <a:pt x="474208" y="534083"/>
                    <a:pt x="463032" y="534083"/>
                  </a:cubicBezTo>
                  <a:lnTo>
                    <a:pt x="463032" y="486183"/>
                  </a:lnTo>
                  <a:cubicBezTo>
                    <a:pt x="474208" y="486183"/>
                    <a:pt x="484586" y="485385"/>
                    <a:pt x="494965" y="483788"/>
                  </a:cubicBezTo>
                  <a:close/>
                  <a:moveTo>
                    <a:pt x="510931" y="482191"/>
                  </a:moveTo>
                  <a:cubicBezTo>
                    <a:pt x="522108" y="480595"/>
                    <a:pt x="532486" y="478998"/>
                    <a:pt x="542865" y="476603"/>
                  </a:cubicBezTo>
                  <a:lnTo>
                    <a:pt x="542865" y="523705"/>
                  </a:lnTo>
                  <a:cubicBezTo>
                    <a:pt x="533285" y="526100"/>
                    <a:pt x="522108" y="527696"/>
                    <a:pt x="510931" y="529293"/>
                  </a:cubicBezTo>
                  <a:lnTo>
                    <a:pt x="510931" y="482191"/>
                  </a:lnTo>
                  <a:close/>
                  <a:moveTo>
                    <a:pt x="558831" y="472612"/>
                  </a:moveTo>
                  <a:cubicBezTo>
                    <a:pt x="570008" y="470217"/>
                    <a:pt x="580386" y="466225"/>
                    <a:pt x="590764" y="462233"/>
                  </a:cubicBezTo>
                  <a:lnTo>
                    <a:pt x="590764" y="508536"/>
                  </a:lnTo>
                  <a:cubicBezTo>
                    <a:pt x="580386" y="513326"/>
                    <a:pt x="570008" y="516520"/>
                    <a:pt x="558831" y="519713"/>
                  </a:cubicBezTo>
                  <a:lnTo>
                    <a:pt x="558831" y="472612"/>
                  </a:lnTo>
                  <a:close/>
                  <a:moveTo>
                    <a:pt x="303366" y="519713"/>
                  </a:moveTo>
                  <a:cubicBezTo>
                    <a:pt x="292189" y="516520"/>
                    <a:pt x="281811" y="513326"/>
                    <a:pt x="271432" y="508536"/>
                  </a:cubicBezTo>
                  <a:lnTo>
                    <a:pt x="271432" y="462233"/>
                  </a:lnTo>
                  <a:cubicBezTo>
                    <a:pt x="281811" y="466225"/>
                    <a:pt x="292189" y="469418"/>
                    <a:pt x="303366" y="472612"/>
                  </a:cubicBezTo>
                  <a:lnTo>
                    <a:pt x="303366" y="519713"/>
                  </a:lnTo>
                  <a:close/>
                  <a:moveTo>
                    <a:pt x="319332" y="476603"/>
                  </a:moveTo>
                  <a:cubicBezTo>
                    <a:pt x="329710" y="478998"/>
                    <a:pt x="340089" y="480595"/>
                    <a:pt x="351265" y="482191"/>
                  </a:cubicBezTo>
                  <a:lnTo>
                    <a:pt x="351265" y="530091"/>
                  </a:lnTo>
                  <a:cubicBezTo>
                    <a:pt x="340089" y="528495"/>
                    <a:pt x="328912" y="526100"/>
                    <a:pt x="319332" y="524503"/>
                  </a:cubicBezTo>
                  <a:lnTo>
                    <a:pt x="319332" y="476603"/>
                  </a:lnTo>
                  <a:close/>
                  <a:moveTo>
                    <a:pt x="367232" y="483788"/>
                  </a:moveTo>
                  <a:cubicBezTo>
                    <a:pt x="377610" y="484586"/>
                    <a:pt x="388787" y="486183"/>
                    <a:pt x="399165" y="486183"/>
                  </a:cubicBezTo>
                  <a:lnTo>
                    <a:pt x="399165" y="534083"/>
                  </a:lnTo>
                  <a:cubicBezTo>
                    <a:pt x="387988" y="533285"/>
                    <a:pt x="377610" y="532486"/>
                    <a:pt x="367232" y="531688"/>
                  </a:cubicBezTo>
                  <a:lnTo>
                    <a:pt x="367232" y="483788"/>
                  </a:lnTo>
                  <a:close/>
                  <a:moveTo>
                    <a:pt x="175633" y="304164"/>
                  </a:moveTo>
                  <a:lnTo>
                    <a:pt x="175633" y="306559"/>
                  </a:lnTo>
                  <a:cubicBezTo>
                    <a:pt x="164456" y="304962"/>
                    <a:pt x="153279" y="302567"/>
                    <a:pt x="143699" y="300970"/>
                  </a:cubicBezTo>
                  <a:lnTo>
                    <a:pt x="143699" y="253869"/>
                  </a:lnTo>
                  <a:cubicBezTo>
                    <a:pt x="154078" y="256264"/>
                    <a:pt x="164456" y="257861"/>
                    <a:pt x="175633" y="259457"/>
                  </a:cubicBezTo>
                  <a:lnTo>
                    <a:pt x="175633" y="304164"/>
                  </a:lnTo>
                  <a:close/>
                  <a:moveTo>
                    <a:pt x="191599" y="368030"/>
                  </a:moveTo>
                  <a:lnTo>
                    <a:pt x="191599" y="336097"/>
                  </a:lnTo>
                  <a:cubicBezTo>
                    <a:pt x="198784" y="342484"/>
                    <a:pt x="206768" y="348072"/>
                    <a:pt x="215549" y="352064"/>
                  </a:cubicBezTo>
                  <a:lnTo>
                    <a:pt x="215549" y="397568"/>
                  </a:lnTo>
                  <a:cubicBezTo>
                    <a:pt x="200381" y="387190"/>
                    <a:pt x="191599" y="377610"/>
                    <a:pt x="191599" y="368030"/>
                  </a:cubicBezTo>
                  <a:lnTo>
                    <a:pt x="191599" y="368030"/>
                  </a:lnTo>
                  <a:close/>
                  <a:moveTo>
                    <a:pt x="590764" y="368030"/>
                  </a:moveTo>
                  <a:cubicBezTo>
                    <a:pt x="590764" y="377610"/>
                    <a:pt x="581983" y="387988"/>
                    <a:pt x="566814" y="396770"/>
                  </a:cubicBezTo>
                  <a:lnTo>
                    <a:pt x="566814" y="351265"/>
                  </a:lnTo>
                  <a:cubicBezTo>
                    <a:pt x="575596" y="347274"/>
                    <a:pt x="583579" y="341685"/>
                    <a:pt x="590764" y="335299"/>
                  </a:cubicBezTo>
                  <a:lnTo>
                    <a:pt x="590764" y="368030"/>
                  </a:lnTo>
                  <a:close/>
                  <a:moveTo>
                    <a:pt x="550848" y="404753"/>
                  </a:moveTo>
                  <a:cubicBezTo>
                    <a:pt x="540470" y="409543"/>
                    <a:pt x="530091" y="412737"/>
                    <a:pt x="518915" y="415930"/>
                  </a:cubicBezTo>
                  <a:lnTo>
                    <a:pt x="518915" y="368829"/>
                  </a:lnTo>
                  <a:cubicBezTo>
                    <a:pt x="530091" y="366434"/>
                    <a:pt x="540470" y="362442"/>
                    <a:pt x="550848" y="358450"/>
                  </a:cubicBezTo>
                  <a:lnTo>
                    <a:pt x="550848" y="404753"/>
                  </a:lnTo>
                  <a:close/>
                  <a:moveTo>
                    <a:pt x="502948" y="419922"/>
                  </a:moveTo>
                  <a:cubicBezTo>
                    <a:pt x="493368" y="422317"/>
                    <a:pt x="482191" y="423913"/>
                    <a:pt x="471015" y="425510"/>
                  </a:cubicBezTo>
                  <a:lnTo>
                    <a:pt x="471015" y="377610"/>
                  </a:lnTo>
                  <a:cubicBezTo>
                    <a:pt x="482191" y="376014"/>
                    <a:pt x="492570" y="374417"/>
                    <a:pt x="502948" y="372022"/>
                  </a:cubicBezTo>
                  <a:lnTo>
                    <a:pt x="502948" y="419922"/>
                  </a:lnTo>
                  <a:close/>
                  <a:moveTo>
                    <a:pt x="455048" y="427905"/>
                  </a:moveTo>
                  <a:cubicBezTo>
                    <a:pt x="444670" y="428703"/>
                    <a:pt x="434292" y="430300"/>
                    <a:pt x="423115" y="430300"/>
                  </a:cubicBezTo>
                  <a:lnTo>
                    <a:pt x="423115" y="382400"/>
                  </a:lnTo>
                  <a:cubicBezTo>
                    <a:pt x="433493" y="381602"/>
                    <a:pt x="444670" y="380804"/>
                    <a:pt x="455048" y="380005"/>
                  </a:cubicBezTo>
                  <a:lnTo>
                    <a:pt x="455048" y="427905"/>
                  </a:lnTo>
                  <a:close/>
                  <a:moveTo>
                    <a:pt x="407148" y="431098"/>
                  </a:moveTo>
                  <a:cubicBezTo>
                    <a:pt x="401560" y="431098"/>
                    <a:pt x="396770" y="431098"/>
                    <a:pt x="391182" y="431098"/>
                  </a:cubicBezTo>
                  <a:cubicBezTo>
                    <a:pt x="385594" y="431098"/>
                    <a:pt x="380804" y="431098"/>
                    <a:pt x="375215" y="431098"/>
                  </a:cubicBezTo>
                  <a:lnTo>
                    <a:pt x="375215" y="383199"/>
                  </a:lnTo>
                  <a:cubicBezTo>
                    <a:pt x="380804" y="383199"/>
                    <a:pt x="385594" y="383199"/>
                    <a:pt x="391182" y="383199"/>
                  </a:cubicBezTo>
                  <a:cubicBezTo>
                    <a:pt x="396770" y="383199"/>
                    <a:pt x="401560" y="383199"/>
                    <a:pt x="407148" y="383199"/>
                  </a:cubicBezTo>
                  <a:lnTo>
                    <a:pt x="407148" y="431098"/>
                  </a:lnTo>
                  <a:close/>
                  <a:moveTo>
                    <a:pt x="359249" y="431098"/>
                  </a:moveTo>
                  <a:cubicBezTo>
                    <a:pt x="348072" y="430300"/>
                    <a:pt x="337694" y="429502"/>
                    <a:pt x="327315" y="428703"/>
                  </a:cubicBezTo>
                  <a:lnTo>
                    <a:pt x="327315" y="380804"/>
                  </a:lnTo>
                  <a:cubicBezTo>
                    <a:pt x="337694" y="381602"/>
                    <a:pt x="348870" y="383199"/>
                    <a:pt x="359249" y="383199"/>
                  </a:cubicBezTo>
                  <a:lnTo>
                    <a:pt x="359249" y="431098"/>
                  </a:lnTo>
                  <a:close/>
                  <a:moveTo>
                    <a:pt x="311349" y="426308"/>
                  </a:moveTo>
                  <a:cubicBezTo>
                    <a:pt x="300172" y="424712"/>
                    <a:pt x="288996" y="422317"/>
                    <a:pt x="279416" y="420720"/>
                  </a:cubicBezTo>
                  <a:lnTo>
                    <a:pt x="279416" y="373619"/>
                  </a:lnTo>
                  <a:cubicBezTo>
                    <a:pt x="289794" y="376014"/>
                    <a:pt x="300172" y="377610"/>
                    <a:pt x="311349" y="379207"/>
                  </a:cubicBezTo>
                  <a:lnTo>
                    <a:pt x="311349" y="426308"/>
                  </a:lnTo>
                  <a:close/>
                  <a:moveTo>
                    <a:pt x="263449" y="415930"/>
                  </a:moveTo>
                  <a:cubicBezTo>
                    <a:pt x="252272" y="412737"/>
                    <a:pt x="241894" y="409543"/>
                    <a:pt x="231516" y="404753"/>
                  </a:cubicBezTo>
                  <a:lnTo>
                    <a:pt x="231516" y="358450"/>
                  </a:lnTo>
                  <a:cubicBezTo>
                    <a:pt x="241894" y="362442"/>
                    <a:pt x="252272" y="365635"/>
                    <a:pt x="263449" y="368829"/>
                  </a:cubicBezTo>
                  <a:lnTo>
                    <a:pt x="263449" y="415930"/>
                  </a:lnTo>
                  <a:close/>
                  <a:moveTo>
                    <a:pt x="590764" y="304164"/>
                  </a:moveTo>
                  <a:cubicBezTo>
                    <a:pt x="590764" y="334500"/>
                    <a:pt x="508536" y="368030"/>
                    <a:pt x="391182" y="368030"/>
                  </a:cubicBezTo>
                  <a:cubicBezTo>
                    <a:pt x="273827" y="368030"/>
                    <a:pt x="191599" y="334500"/>
                    <a:pt x="191599" y="304164"/>
                  </a:cubicBezTo>
                  <a:cubicBezTo>
                    <a:pt x="191599" y="273827"/>
                    <a:pt x="273827" y="240297"/>
                    <a:pt x="391182" y="240297"/>
                  </a:cubicBezTo>
                  <a:cubicBezTo>
                    <a:pt x="508536" y="240297"/>
                    <a:pt x="590764" y="273827"/>
                    <a:pt x="590764" y="304164"/>
                  </a:cubicBezTo>
                  <a:close/>
                  <a:moveTo>
                    <a:pt x="191599" y="272231"/>
                  </a:moveTo>
                  <a:lnTo>
                    <a:pt x="191599" y="260256"/>
                  </a:lnTo>
                  <a:cubicBezTo>
                    <a:pt x="196389" y="261054"/>
                    <a:pt x="201179" y="261054"/>
                    <a:pt x="205969" y="261852"/>
                  </a:cubicBezTo>
                  <a:cubicBezTo>
                    <a:pt x="201179" y="265046"/>
                    <a:pt x="196389" y="268239"/>
                    <a:pt x="191599" y="272231"/>
                  </a:cubicBezTo>
                  <a:close/>
                  <a:moveTo>
                    <a:pt x="441477" y="225927"/>
                  </a:moveTo>
                  <a:cubicBezTo>
                    <a:pt x="446267" y="222734"/>
                    <a:pt x="451057" y="219541"/>
                    <a:pt x="455847" y="215549"/>
                  </a:cubicBezTo>
                  <a:lnTo>
                    <a:pt x="455847" y="227524"/>
                  </a:lnTo>
                  <a:cubicBezTo>
                    <a:pt x="450258" y="226726"/>
                    <a:pt x="446267" y="226726"/>
                    <a:pt x="441477" y="225927"/>
                  </a:cubicBezTo>
                  <a:close/>
                  <a:moveTo>
                    <a:pt x="429502" y="154078"/>
                  </a:moveTo>
                  <a:cubicBezTo>
                    <a:pt x="446267" y="163658"/>
                    <a:pt x="455048" y="174036"/>
                    <a:pt x="455048" y="183616"/>
                  </a:cubicBezTo>
                  <a:cubicBezTo>
                    <a:pt x="455048" y="197188"/>
                    <a:pt x="437485" y="212356"/>
                    <a:pt x="407947" y="223532"/>
                  </a:cubicBezTo>
                  <a:cubicBezTo>
                    <a:pt x="402358" y="223532"/>
                    <a:pt x="396770" y="223532"/>
                    <a:pt x="391182" y="223532"/>
                  </a:cubicBezTo>
                  <a:cubicBezTo>
                    <a:pt x="335299" y="223532"/>
                    <a:pt x="277021" y="231516"/>
                    <a:pt x="235507" y="247482"/>
                  </a:cubicBezTo>
                  <a:cubicBezTo>
                    <a:pt x="151683" y="245087"/>
                    <a:pt x="89413" y="225129"/>
                    <a:pt x="66261" y="202776"/>
                  </a:cubicBezTo>
                  <a:cubicBezTo>
                    <a:pt x="66261" y="202776"/>
                    <a:pt x="66261" y="202776"/>
                    <a:pt x="66261" y="202776"/>
                  </a:cubicBezTo>
                  <a:cubicBezTo>
                    <a:pt x="114960" y="217944"/>
                    <a:pt x="165254" y="225129"/>
                    <a:pt x="215549" y="224331"/>
                  </a:cubicBezTo>
                  <a:cubicBezTo>
                    <a:pt x="312945" y="224331"/>
                    <a:pt x="416728" y="199583"/>
                    <a:pt x="429502" y="154078"/>
                  </a:cubicBezTo>
                  <a:close/>
                  <a:moveTo>
                    <a:pt x="127733" y="249079"/>
                  </a:moveTo>
                  <a:lnTo>
                    <a:pt x="127733" y="296181"/>
                  </a:lnTo>
                  <a:cubicBezTo>
                    <a:pt x="116556" y="292987"/>
                    <a:pt x="106178" y="289794"/>
                    <a:pt x="95800" y="285004"/>
                  </a:cubicBezTo>
                  <a:lnTo>
                    <a:pt x="95800" y="238701"/>
                  </a:lnTo>
                  <a:cubicBezTo>
                    <a:pt x="106178" y="242692"/>
                    <a:pt x="117355" y="246684"/>
                    <a:pt x="127733" y="249079"/>
                  </a:cubicBezTo>
                  <a:close/>
                  <a:moveTo>
                    <a:pt x="79833" y="231516"/>
                  </a:moveTo>
                  <a:lnTo>
                    <a:pt x="79833" y="277021"/>
                  </a:lnTo>
                  <a:cubicBezTo>
                    <a:pt x="64665" y="267441"/>
                    <a:pt x="55883" y="257861"/>
                    <a:pt x="55883" y="248281"/>
                  </a:cubicBezTo>
                  <a:lnTo>
                    <a:pt x="55883" y="216347"/>
                  </a:lnTo>
                  <a:cubicBezTo>
                    <a:pt x="63068" y="221936"/>
                    <a:pt x="71051" y="227524"/>
                    <a:pt x="79833" y="231516"/>
                  </a:cubicBezTo>
                  <a:close/>
                  <a:moveTo>
                    <a:pt x="55883" y="181221"/>
                  </a:moveTo>
                  <a:lnTo>
                    <a:pt x="55883" y="134918"/>
                  </a:lnTo>
                  <a:cubicBezTo>
                    <a:pt x="66261" y="138909"/>
                    <a:pt x="76640" y="142103"/>
                    <a:pt x="87816" y="145296"/>
                  </a:cubicBezTo>
                  <a:lnTo>
                    <a:pt x="87816" y="192398"/>
                  </a:lnTo>
                  <a:cubicBezTo>
                    <a:pt x="77438" y="189204"/>
                    <a:pt x="66261" y="186011"/>
                    <a:pt x="55883" y="181221"/>
                  </a:cubicBezTo>
                  <a:close/>
                  <a:moveTo>
                    <a:pt x="103783" y="196389"/>
                  </a:moveTo>
                  <a:lnTo>
                    <a:pt x="103783" y="149288"/>
                  </a:lnTo>
                  <a:cubicBezTo>
                    <a:pt x="114161" y="151683"/>
                    <a:pt x="124540" y="153279"/>
                    <a:pt x="135716" y="154876"/>
                  </a:cubicBezTo>
                  <a:lnTo>
                    <a:pt x="135716" y="202776"/>
                  </a:lnTo>
                  <a:cubicBezTo>
                    <a:pt x="124540" y="201179"/>
                    <a:pt x="114161" y="198784"/>
                    <a:pt x="103783" y="196389"/>
                  </a:cubicBezTo>
                  <a:close/>
                  <a:moveTo>
                    <a:pt x="151683" y="204373"/>
                  </a:moveTo>
                  <a:lnTo>
                    <a:pt x="151683" y="156473"/>
                  </a:lnTo>
                  <a:cubicBezTo>
                    <a:pt x="162061" y="157271"/>
                    <a:pt x="173238" y="158868"/>
                    <a:pt x="183616" y="158868"/>
                  </a:cubicBezTo>
                  <a:lnTo>
                    <a:pt x="183616" y="206768"/>
                  </a:lnTo>
                  <a:cubicBezTo>
                    <a:pt x="172439" y="206768"/>
                    <a:pt x="162061" y="205969"/>
                    <a:pt x="151683" y="204373"/>
                  </a:cubicBezTo>
                  <a:close/>
                  <a:moveTo>
                    <a:pt x="199583" y="207566"/>
                  </a:moveTo>
                  <a:lnTo>
                    <a:pt x="199583" y="159666"/>
                  </a:lnTo>
                  <a:cubicBezTo>
                    <a:pt x="205171" y="159666"/>
                    <a:pt x="209961" y="159666"/>
                    <a:pt x="215549" y="159666"/>
                  </a:cubicBezTo>
                  <a:cubicBezTo>
                    <a:pt x="221137" y="159666"/>
                    <a:pt x="225927" y="159666"/>
                    <a:pt x="231516" y="159666"/>
                  </a:cubicBezTo>
                  <a:lnTo>
                    <a:pt x="231516" y="207566"/>
                  </a:lnTo>
                  <a:cubicBezTo>
                    <a:pt x="225927" y="207566"/>
                    <a:pt x="221137" y="207566"/>
                    <a:pt x="215549" y="207566"/>
                  </a:cubicBezTo>
                  <a:cubicBezTo>
                    <a:pt x="209961" y="207566"/>
                    <a:pt x="205171" y="208364"/>
                    <a:pt x="199583" y="207566"/>
                  </a:cubicBezTo>
                  <a:close/>
                  <a:moveTo>
                    <a:pt x="247482" y="207566"/>
                  </a:moveTo>
                  <a:lnTo>
                    <a:pt x="247482" y="159666"/>
                  </a:lnTo>
                  <a:cubicBezTo>
                    <a:pt x="257861" y="158868"/>
                    <a:pt x="269037" y="158069"/>
                    <a:pt x="279416" y="157271"/>
                  </a:cubicBezTo>
                  <a:lnTo>
                    <a:pt x="279416" y="205171"/>
                  </a:lnTo>
                  <a:cubicBezTo>
                    <a:pt x="269037" y="205969"/>
                    <a:pt x="258659" y="206768"/>
                    <a:pt x="247482" y="207566"/>
                  </a:cubicBezTo>
                  <a:close/>
                  <a:moveTo>
                    <a:pt x="295382" y="202776"/>
                  </a:moveTo>
                  <a:lnTo>
                    <a:pt x="295382" y="154876"/>
                  </a:lnTo>
                  <a:cubicBezTo>
                    <a:pt x="306559" y="153279"/>
                    <a:pt x="316937" y="151683"/>
                    <a:pt x="327315" y="149288"/>
                  </a:cubicBezTo>
                  <a:lnTo>
                    <a:pt x="327315" y="196389"/>
                  </a:lnTo>
                  <a:cubicBezTo>
                    <a:pt x="317735" y="198784"/>
                    <a:pt x="306559" y="201179"/>
                    <a:pt x="295382" y="202776"/>
                  </a:cubicBezTo>
                  <a:close/>
                  <a:moveTo>
                    <a:pt x="343282" y="192398"/>
                  </a:moveTo>
                  <a:lnTo>
                    <a:pt x="343282" y="145296"/>
                  </a:lnTo>
                  <a:cubicBezTo>
                    <a:pt x="354459" y="142901"/>
                    <a:pt x="364837" y="138909"/>
                    <a:pt x="375215" y="134918"/>
                  </a:cubicBezTo>
                  <a:lnTo>
                    <a:pt x="375215" y="181221"/>
                  </a:lnTo>
                  <a:cubicBezTo>
                    <a:pt x="364837" y="186011"/>
                    <a:pt x="354459" y="189204"/>
                    <a:pt x="343282" y="192398"/>
                  </a:cubicBezTo>
                  <a:close/>
                  <a:moveTo>
                    <a:pt x="391182" y="173238"/>
                  </a:moveTo>
                  <a:lnTo>
                    <a:pt x="391182" y="127733"/>
                  </a:lnTo>
                  <a:cubicBezTo>
                    <a:pt x="399963" y="123741"/>
                    <a:pt x="407947" y="118153"/>
                    <a:pt x="415132" y="111766"/>
                  </a:cubicBezTo>
                  <a:lnTo>
                    <a:pt x="415132" y="143699"/>
                  </a:lnTo>
                  <a:cubicBezTo>
                    <a:pt x="415132" y="154078"/>
                    <a:pt x="407148" y="163658"/>
                    <a:pt x="391182" y="173238"/>
                  </a:cubicBezTo>
                  <a:close/>
                  <a:moveTo>
                    <a:pt x="39917" y="173238"/>
                  </a:moveTo>
                  <a:cubicBezTo>
                    <a:pt x="24748" y="163658"/>
                    <a:pt x="15967" y="154078"/>
                    <a:pt x="15967" y="144498"/>
                  </a:cubicBezTo>
                  <a:lnTo>
                    <a:pt x="15967" y="112565"/>
                  </a:lnTo>
                  <a:cubicBezTo>
                    <a:pt x="23152" y="118951"/>
                    <a:pt x="31135" y="124540"/>
                    <a:pt x="39917" y="128531"/>
                  </a:cubicBezTo>
                  <a:lnTo>
                    <a:pt x="39917" y="173238"/>
                  </a:lnTo>
                  <a:close/>
                  <a:moveTo>
                    <a:pt x="15967" y="80631"/>
                  </a:moveTo>
                  <a:cubicBezTo>
                    <a:pt x="15967" y="50295"/>
                    <a:pt x="98195" y="16765"/>
                    <a:pt x="215549" y="16765"/>
                  </a:cubicBezTo>
                  <a:cubicBezTo>
                    <a:pt x="332904" y="16765"/>
                    <a:pt x="415132" y="50295"/>
                    <a:pt x="415132" y="80631"/>
                  </a:cubicBezTo>
                  <a:cubicBezTo>
                    <a:pt x="415132" y="110968"/>
                    <a:pt x="332904" y="144498"/>
                    <a:pt x="215549" y="144498"/>
                  </a:cubicBezTo>
                  <a:cubicBezTo>
                    <a:pt x="98195" y="144498"/>
                    <a:pt x="15967" y="110170"/>
                    <a:pt x="15967" y="80631"/>
                  </a:cubicBezTo>
                  <a:close/>
                  <a:moveTo>
                    <a:pt x="43908" y="264247"/>
                  </a:moveTo>
                  <a:cubicBezTo>
                    <a:pt x="58278" y="293786"/>
                    <a:pt x="112565" y="312945"/>
                    <a:pt x="175633" y="321727"/>
                  </a:cubicBezTo>
                  <a:lnTo>
                    <a:pt x="175633" y="357652"/>
                  </a:lnTo>
                  <a:cubicBezTo>
                    <a:pt x="79833" y="351265"/>
                    <a:pt x="15967" y="321727"/>
                    <a:pt x="15967" y="295382"/>
                  </a:cubicBezTo>
                  <a:cubicBezTo>
                    <a:pt x="15967" y="285004"/>
                    <a:pt x="26345" y="274626"/>
                    <a:pt x="43908" y="264247"/>
                  </a:cubicBezTo>
                  <a:close/>
                  <a:moveTo>
                    <a:pt x="39917" y="388787"/>
                  </a:moveTo>
                  <a:cubicBezTo>
                    <a:pt x="24748" y="379207"/>
                    <a:pt x="15967" y="369627"/>
                    <a:pt x="15967" y="360047"/>
                  </a:cubicBezTo>
                  <a:lnTo>
                    <a:pt x="15967" y="328114"/>
                  </a:lnTo>
                  <a:cubicBezTo>
                    <a:pt x="23152" y="334500"/>
                    <a:pt x="31135" y="340089"/>
                    <a:pt x="39917" y="344080"/>
                  </a:cubicBezTo>
                  <a:lnTo>
                    <a:pt x="39917" y="388787"/>
                  </a:lnTo>
                  <a:close/>
                  <a:moveTo>
                    <a:pt x="87816" y="407947"/>
                  </a:moveTo>
                  <a:cubicBezTo>
                    <a:pt x="76640" y="404753"/>
                    <a:pt x="66261" y="401560"/>
                    <a:pt x="55883" y="396770"/>
                  </a:cubicBezTo>
                  <a:lnTo>
                    <a:pt x="55883" y="350467"/>
                  </a:lnTo>
                  <a:cubicBezTo>
                    <a:pt x="66261" y="354459"/>
                    <a:pt x="76640" y="357652"/>
                    <a:pt x="87816" y="360845"/>
                  </a:cubicBezTo>
                  <a:lnTo>
                    <a:pt x="87816" y="407947"/>
                  </a:lnTo>
                  <a:close/>
                  <a:moveTo>
                    <a:pt x="135716" y="418325"/>
                  </a:moveTo>
                  <a:cubicBezTo>
                    <a:pt x="124540" y="416728"/>
                    <a:pt x="113363" y="414333"/>
                    <a:pt x="103783" y="412737"/>
                  </a:cubicBezTo>
                  <a:lnTo>
                    <a:pt x="103783" y="365635"/>
                  </a:lnTo>
                  <a:cubicBezTo>
                    <a:pt x="114161" y="368030"/>
                    <a:pt x="124540" y="369627"/>
                    <a:pt x="135716" y="371224"/>
                  </a:cubicBezTo>
                  <a:lnTo>
                    <a:pt x="135716" y="418325"/>
                  </a:lnTo>
                  <a:close/>
                  <a:moveTo>
                    <a:pt x="151683" y="372022"/>
                  </a:moveTo>
                  <a:cubicBezTo>
                    <a:pt x="159666" y="372820"/>
                    <a:pt x="167649" y="373619"/>
                    <a:pt x="176431" y="374417"/>
                  </a:cubicBezTo>
                  <a:cubicBezTo>
                    <a:pt x="177229" y="380005"/>
                    <a:pt x="180423" y="385594"/>
                    <a:pt x="183616" y="391182"/>
                  </a:cubicBezTo>
                  <a:lnTo>
                    <a:pt x="183616" y="423115"/>
                  </a:lnTo>
                  <a:cubicBezTo>
                    <a:pt x="172439" y="422317"/>
                    <a:pt x="162061" y="421518"/>
                    <a:pt x="151683" y="420720"/>
                  </a:cubicBezTo>
                  <a:lnTo>
                    <a:pt x="151683" y="372022"/>
                  </a:lnTo>
                  <a:close/>
                  <a:moveTo>
                    <a:pt x="199583" y="405552"/>
                  </a:moveTo>
                  <a:cubicBezTo>
                    <a:pt x="204373" y="408745"/>
                    <a:pt x="209961" y="411938"/>
                    <a:pt x="215549" y="415132"/>
                  </a:cubicBezTo>
                  <a:lnTo>
                    <a:pt x="215549" y="423115"/>
                  </a:lnTo>
                  <a:cubicBezTo>
                    <a:pt x="209961" y="423115"/>
                    <a:pt x="205171" y="423115"/>
                    <a:pt x="199583" y="423115"/>
                  </a:cubicBezTo>
                  <a:lnTo>
                    <a:pt x="199583" y="405552"/>
                  </a:lnTo>
                  <a:close/>
                  <a:moveTo>
                    <a:pt x="231516" y="471813"/>
                  </a:moveTo>
                  <a:lnTo>
                    <a:pt x="231516" y="439880"/>
                  </a:lnTo>
                  <a:cubicBezTo>
                    <a:pt x="238701" y="446267"/>
                    <a:pt x="246684" y="451855"/>
                    <a:pt x="255466" y="455847"/>
                  </a:cubicBezTo>
                  <a:lnTo>
                    <a:pt x="255466" y="501351"/>
                  </a:lnTo>
                  <a:cubicBezTo>
                    <a:pt x="240297" y="490973"/>
                    <a:pt x="231516" y="481393"/>
                    <a:pt x="231516" y="471813"/>
                  </a:cubicBezTo>
                  <a:lnTo>
                    <a:pt x="231516" y="471813"/>
                  </a:lnTo>
                  <a:close/>
                  <a:moveTo>
                    <a:pt x="415132" y="486981"/>
                  </a:moveTo>
                  <a:cubicBezTo>
                    <a:pt x="420720" y="486981"/>
                    <a:pt x="425510" y="486981"/>
                    <a:pt x="431098" y="486981"/>
                  </a:cubicBezTo>
                  <a:cubicBezTo>
                    <a:pt x="436687" y="486981"/>
                    <a:pt x="441477" y="486981"/>
                    <a:pt x="447065" y="486981"/>
                  </a:cubicBezTo>
                  <a:lnTo>
                    <a:pt x="447065" y="534881"/>
                  </a:lnTo>
                  <a:cubicBezTo>
                    <a:pt x="441477" y="534881"/>
                    <a:pt x="436687" y="534881"/>
                    <a:pt x="431098" y="534881"/>
                  </a:cubicBezTo>
                  <a:cubicBezTo>
                    <a:pt x="425510" y="534881"/>
                    <a:pt x="420720" y="534881"/>
                    <a:pt x="415132" y="534881"/>
                  </a:cubicBezTo>
                  <a:lnTo>
                    <a:pt x="415132" y="486981"/>
                  </a:lnTo>
                  <a:close/>
                  <a:moveTo>
                    <a:pt x="606731" y="455048"/>
                  </a:moveTo>
                  <a:cubicBezTo>
                    <a:pt x="615513" y="451057"/>
                    <a:pt x="623496" y="445468"/>
                    <a:pt x="630681" y="439082"/>
                  </a:cubicBezTo>
                  <a:lnTo>
                    <a:pt x="630681" y="471015"/>
                  </a:lnTo>
                  <a:cubicBezTo>
                    <a:pt x="630681" y="480595"/>
                    <a:pt x="621899" y="490973"/>
                    <a:pt x="606731" y="499755"/>
                  </a:cubicBezTo>
                  <a:lnTo>
                    <a:pt x="606731" y="455048"/>
                  </a:lnTo>
                  <a:close/>
                </a:path>
              </a:pathLst>
            </a:custGeom>
            <a:solidFill>
              <a:srgbClr val="C00000"/>
            </a:solidFill>
            <a:ln w="79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</p:grp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406747FD-FF46-5721-B634-653F38CF9B4E}"/>
              </a:ext>
            </a:extLst>
          </p:cNvPr>
          <p:cNvGrpSpPr/>
          <p:nvPr/>
        </p:nvGrpSpPr>
        <p:grpSpPr>
          <a:xfrm>
            <a:off x="504554" y="1998738"/>
            <a:ext cx="8172518" cy="914400"/>
            <a:chOff x="504554" y="1998738"/>
            <a:chExt cx="8172518" cy="914400"/>
          </a:xfrm>
        </p:grpSpPr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19810E29-4153-B253-DD04-2C3F3D0BF011}"/>
                </a:ext>
              </a:extLst>
            </p:cNvPr>
            <p:cNvSpPr txBox="1"/>
            <p:nvPr/>
          </p:nvSpPr>
          <p:spPr>
            <a:xfrm>
              <a:off x="1586184" y="2072908"/>
              <a:ext cx="7090888" cy="840230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pPr>
                <a:lnSpc>
                  <a:spcPct val="90000"/>
                </a:lnSpc>
                <a:spcBef>
                  <a:spcPts val="1000"/>
                </a:spcBef>
              </a:pPr>
              <a:r>
                <a:rPr lang="fr-FR" sz="1800" b="1">
                  <a:latin typeface="Arial"/>
                  <a:cs typeface="Arial"/>
                </a:rPr>
                <a:t>Ressources humaines</a:t>
              </a:r>
              <a:r>
                <a:rPr lang="fr-FR" sz="1800">
                  <a:latin typeface="Arial"/>
                  <a:cs typeface="Arial"/>
                </a:rPr>
                <a:t> </a:t>
              </a:r>
              <a:br>
                <a:rPr lang="fr-FR">
                  <a:latin typeface="Arial"/>
                  <a:cs typeface="Arial"/>
                </a:rPr>
              </a:br>
              <a:r>
                <a:rPr lang="fr-FR" sz="1800">
                  <a:latin typeface="Arial"/>
                  <a:cs typeface="Arial"/>
                </a:rPr>
                <a:t>Une équipe projet dédiée, comprenant des experts en culture, en loisirs, en communication et en évènementiel</a:t>
              </a:r>
            </a:p>
          </p:txBody>
        </p:sp>
        <p:pic>
          <p:nvPicPr>
            <p:cNvPr id="4" name="Graphique 3" descr="Cycle avec des personnes contour">
              <a:extLst>
                <a:ext uri="{FF2B5EF4-FFF2-40B4-BE49-F238E27FC236}">
                  <a16:creationId xmlns:a16="http://schemas.microsoft.com/office/drawing/2014/main" id="{60B6F3BD-E02C-3E91-8E50-7B7FB241DD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4554" y="1998738"/>
              <a:ext cx="914400" cy="914400"/>
            </a:xfrm>
            <a:prstGeom prst="rect">
              <a:avLst/>
            </a:prstGeom>
          </p:spPr>
        </p:pic>
      </p:grpSp>
      <p:grpSp>
        <p:nvGrpSpPr>
          <p:cNvPr id="9" name="Groupe 8">
            <a:extLst>
              <a:ext uri="{FF2B5EF4-FFF2-40B4-BE49-F238E27FC236}">
                <a16:creationId xmlns:a16="http://schemas.microsoft.com/office/drawing/2014/main" id="{1F50A33A-7479-3750-5BD8-F649FC30590D}"/>
              </a:ext>
            </a:extLst>
          </p:cNvPr>
          <p:cNvGrpSpPr/>
          <p:nvPr/>
        </p:nvGrpSpPr>
        <p:grpSpPr>
          <a:xfrm>
            <a:off x="504554" y="4833120"/>
            <a:ext cx="8172518" cy="940378"/>
            <a:chOff x="504554" y="4833120"/>
            <a:chExt cx="8172518" cy="940378"/>
          </a:xfrm>
        </p:grpSpPr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AF5E684E-8AC6-1422-D63F-B87FA8CBD102}"/>
                </a:ext>
              </a:extLst>
            </p:cNvPr>
            <p:cNvSpPr txBox="1"/>
            <p:nvPr/>
          </p:nvSpPr>
          <p:spPr>
            <a:xfrm>
              <a:off x="1586184" y="4933268"/>
              <a:ext cx="7090888" cy="84023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90000"/>
                </a:lnSpc>
                <a:spcBef>
                  <a:spcPts val="1000"/>
                </a:spcBef>
              </a:pPr>
              <a:r>
                <a:rPr lang="fr-FR" b="1">
                  <a:latin typeface="Arial"/>
                  <a:cs typeface="Arial"/>
                </a:rPr>
                <a:t>Ressources technologiques</a:t>
              </a:r>
              <a:r>
                <a:rPr lang="fr-FR">
                  <a:latin typeface="Arial"/>
                  <a:cs typeface="Arial"/>
                </a:rPr>
                <a:t> </a:t>
              </a:r>
              <a:br>
                <a:rPr lang="fr-FR">
                  <a:latin typeface="Arial"/>
                  <a:cs typeface="Arial"/>
                </a:rPr>
              </a:br>
              <a:r>
                <a:rPr lang="fr-FR">
                  <a:latin typeface="Arial"/>
                  <a:cs typeface="Arial"/>
                </a:rPr>
                <a:t>Utilisation de technologies innovantes pour l'aménagement des espaces et la promotion des activités</a:t>
              </a:r>
            </a:p>
          </p:txBody>
        </p:sp>
        <p:pic>
          <p:nvPicPr>
            <p:cNvPr id="7" name="Graphique 6" descr="Ordinateur contour">
              <a:extLst>
                <a:ext uri="{FF2B5EF4-FFF2-40B4-BE49-F238E27FC236}">
                  <a16:creationId xmlns:a16="http://schemas.microsoft.com/office/drawing/2014/main" id="{F279216D-4701-7C44-EA2D-A0110C74006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04554" y="4833120"/>
              <a:ext cx="914400" cy="914400"/>
            </a:xfrm>
            <a:prstGeom prst="rect">
              <a:avLst/>
            </a:prstGeom>
          </p:spPr>
        </p:pic>
      </p:grp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335AFD77-4036-4752-14C3-09AB5B54D221}"/>
              </a:ext>
            </a:extLst>
          </p:cNvPr>
          <p:cNvCxnSpPr/>
          <p:nvPr/>
        </p:nvCxnSpPr>
        <p:spPr>
          <a:xfrm>
            <a:off x="371475" y="6489700"/>
            <a:ext cx="11449050" cy="0"/>
          </a:xfrm>
          <a:prstGeom prst="line">
            <a:avLst/>
          </a:prstGeom>
          <a:ln w="19050">
            <a:solidFill>
              <a:srgbClr val="C10A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6FEAFB51-E2B2-25EE-EF8A-AE81AE99C23F}"/>
              </a:ext>
            </a:extLst>
          </p:cNvPr>
          <p:cNvCxnSpPr>
            <a:cxnSpLocks/>
          </p:cNvCxnSpPr>
          <p:nvPr/>
        </p:nvCxnSpPr>
        <p:spPr>
          <a:xfrm>
            <a:off x="7443216" y="683260"/>
            <a:ext cx="4745735" cy="0"/>
          </a:xfrm>
          <a:prstGeom prst="line">
            <a:avLst/>
          </a:prstGeom>
          <a:ln w="19050">
            <a:solidFill>
              <a:srgbClr val="C10A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>
            <a:extLst>
              <a:ext uri="{FF2B5EF4-FFF2-40B4-BE49-F238E27FC236}">
                <a16:creationId xmlns:a16="http://schemas.microsoft.com/office/drawing/2014/main" id="{0E172191-094D-311A-EB41-8610247A64D8}"/>
              </a:ext>
            </a:extLst>
          </p:cNvPr>
          <p:cNvSpPr txBox="1"/>
          <p:nvPr/>
        </p:nvSpPr>
        <p:spPr>
          <a:xfrm>
            <a:off x="416343" y="995225"/>
            <a:ext cx="42354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>
                <a:latin typeface="Hammersmith One Bold"/>
                <a:ea typeface="Calibri Light"/>
                <a:cs typeface="Calibri Light"/>
              </a:rPr>
              <a:t>"</a:t>
            </a:r>
            <a:r>
              <a:rPr lang="fr-FR">
                <a:latin typeface="Hammersmith One Bold"/>
                <a:ea typeface="Calibri Light"/>
                <a:cs typeface="Arial"/>
              </a:rPr>
              <a:t>Aménagement de l'espace culturel"</a:t>
            </a:r>
            <a:endParaRPr lang="fr-FR">
              <a:latin typeface="Hammersmith One Bold"/>
            </a:endParaRPr>
          </a:p>
        </p:txBody>
      </p:sp>
      <p:sp>
        <p:nvSpPr>
          <p:cNvPr id="27" name="Espace réservé du numéro de diapositive 26">
            <a:extLst>
              <a:ext uri="{FF2B5EF4-FFF2-40B4-BE49-F238E27FC236}">
                <a16:creationId xmlns:a16="http://schemas.microsoft.com/office/drawing/2014/main" id="{F898AD3B-0CD7-1652-922D-C0E5571D3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52ECA-B234-4170-9901-79A4660D5798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21507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7F385E-173E-6CC8-C302-1787C1E70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6" y="365126"/>
            <a:ext cx="5714542" cy="604414"/>
          </a:xfrm>
        </p:spPr>
        <p:txBody>
          <a:bodyPr>
            <a:noAutofit/>
          </a:bodyPr>
          <a:lstStyle/>
          <a:p>
            <a:r>
              <a:rPr lang="fr-FR" sz="3500">
                <a:cs typeface="Calibri Light"/>
              </a:rPr>
              <a:t>Macro-Planning</a:t>
            </a:r>
            <a:endParaRPr lang="fr-FR" sz="3500"/>
          </a:p>
        </p:txBody>
      </p:sp>
      <p:sp>
        <p:nvSpPr>
          <p:cNvPr id="4" name="Flèche : pentagone 3">
            <a:extLst>
              <a:ext uri="{FF2B5EF4-FFF2-40B4-BE49-F238E27FC236}">
                <a16:creationId xmlns:a16="http://schemas.microsoft.com/office/drawing/2014/main" id="{FCBAF9E7-36E4-3237-BD90-CC87231D9876}"/>
              </a:ext>
            </a:extLst>
          </p:cNvPr>
          <p:cNvSpPr/>
          <p:nvPr/>
        </p:nvSpPr>
        <p:spPr>
          <a:xfrm>
            <a:off x="1700309" y="1996450"/>
            <a:ext cx="2388020" cy="392556"/>
          </a:xfrm>
          <a:prstGeom prst="homePlate">
            <a:avLst/>
          </a:prstGeom>
          <a:solidFill>
            <a:srgbClr val="C10A26">
              <a:alpha val="50000"/>
            </a:srgbClr>
          </a:solidFill>
          <a:ln>
            <a:solidFill>
              <a:srgbClr val="D7637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sz="1200" b="0" i="0" u="none" strike="noStrike" baseline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Prospection gare trouver espaces </a:t>
            </a:r>
            <a:r>
              <a:rPr lang="fr-FR" sz="120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dispos</a:t>
            </a:r>
            <a:endParaRPr lang="fr-FR" sz="1200">
              <a:solidFill>
                <a:schemeClr val="tx1"/>
              </a:solidFill>
              <a:ea typeface="Calibri"/>
              <a:cs typeface="Calibri"/>
            </a:endParaRPr>
          </a:p>
        </p:txBody>
      </p:sp>
      <p:sp>
        <p:nvSpPr>
          <p:cNvPr id="5" name="Flèche : pentagone 4">
            <a:extLst>
              <a:ext uri="{FF2B5EF4-FFF2-40B4-BE49-F238E27FC236}">
                <a16:creationId xmlns:a16="http://schemas.microsoft.com/office/drawing/2014/main" id="{28A8517B-2BC6-DD02-F924-B1A65301974F}"/>
              </a:ext>
            </a:extLst>
          </p:cNvPr>
          <p:cNvSpPr/>
          <p:nvPr/>
        </p:nvSpPr>
        <p:spPr>
          <a:xfrm>
            <a:off x="1714685" y="2818656"/>
            <a:ext cx="2380318" cy="270093"/>
          </a:xfrm>
          <a:prstGeom prst="homePlate">
            <a:avLst/>
          </a:prstGeom>
          <a:solidFill>
            <a:srgbClr val="C10A26">
              <a:alpha val="50000"/>
            </a:srgbClr>
          </a:solidFill>
          <a:ln>
            <a:solidFill>
              <a:srgbClr val="D7637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sz="1200" b="0" i="0" u="none" strike="noStrike" baseline="0">
                <a:solidFill>
                  <a:schemeClr val="tx1"/>
                </a:solidFill>
                <a:latin typeface="Calibri"/>
                <a:ea typeface="Arial"/>
                <a:cs typeface="Arial"/>
              </a:rPr>
              <a:t>Enquête pour définir les activités</a:t>
            </a:r>
            <a:r>
              <a:rPr lang="en-US" sz="1200" b="0" i="0">
                <a:solidFill>
                  <a:schemeClr val="tx1"/>
                </a:solidFill>
                <a:latin typeface="Calibri"/>
                <a:ea typeface="Arial"/>
                <a:cs typeface="Arial"/>
              </a:rPr>
              <a:t>​</a:t>
            </a:r>
            <a:endParaRPr lang="fr-FR" sz="1200">
              <a:solidFill>
                <a:schemeClr val="tx1"/>
              </a:solidFill>
              <a:ea typeface="Calibri"/>
              <a:cs typeface="Calibri"/>
            </a:endParaRPr>
          </a:p>
        </p:txBody>
      </p:sp>
      <p:sp>
        <p:nvSpPr>
          <p:cNvPr id="6" name="Flèche : pentagone 5">
            <a:extLst>
              <a:ext uri="{FF2B5EF4-FFF2-40B4-BE49-F238E27FC236}">
                <a16:creationId xmlns:a16="http://schemas.microsoft.com/office/drawing/2014/main" id="{E8AF9E5B-1A7A-DE36-509C-07C7B2940E7F}"/>
              </a:ext>
            </a:extLst>
          </p:cNvPr>
          <p:cNvSpPr/>
          <p:nvPr/>
        </p:nvSpPr>
        <p:spPr>
          <a:xfrm>
            <a:off x="3225077" y="3208604"/>
            <a:ext cx="2230639" cy="297307"/>
          </a:xfrm>
          <a:prstGeom prst="homePlate">
            <a:avLst/>
          </a:prstGeom>
          <a:solidFill>
            <a:srgbClr val="C10A26">
              <a:alpha val="50000"/>
            </a:srgbClr>
          </a:solidFill>
          <a:ln>
            <a:solidFill>
              <a:srgbClr val="D7637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sz="1200" b="0" i="0" u="none" strike="noStrike" baseline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Recherche de prestataires </a:t>
            </a:r>
            <a:endParaRPr lang="fr-FR" sz="1200">
              <a:solidFill>
                <a:schemeClr val="tx1"/>
              </a:solidFill>
              <a:ea typeface="Calibri"/>
              <a:cs typeface="Calibri"/>
            </a:endParaRP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9460EDC0-6931-B5C2-D12B-EB9EF87E729D}"/>
              </a:ext>
            </a:extLst>
          </p:cNvPr>
          <p:cNvCxnSpPr>
            <a:cxnSpLocks/>
          </p:cNvCxnSpPr>
          <p:nvPr/>
        </p:nvCxnSpPr>
        <p:spPr>
          <a:xfrm flipV="1">
            <a:off x="1518633" y="1064623"/>
            <a:ext cx="0" cy="50052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57C6D2A1-4672-E027-C68A-9C82457B4459}"/>
              </a:ext>
            </a:extLst>
          </p:cNvPr>
          <p:cNvCxnSpPr>
            <a:cxnSpLocks/>
          </p:cNvCxnSpPr>
          <p:nvPr/>
        </p:nvCxnSpPr>
        <p:spPr>
          <a:xfrm>
            <a:off x="1528836" y="6072008"/>
            <a:ext cx="9687447" cy="143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oneTexte 2">
            <a:extLst>
              <a:ext uri="{FF2B5EF4-FFF2-40B4-BE49-F238E27FC236}">
                <a16:creationId xmlns:a16="http://schemas.microsoft.com/office/drawing/2014/main" id="{B8E0083A-A4F9-FC22-8186-8AF9DE5DB21A}"/>
              </a:ext>
            </a:extLst>
          </p:cNvPr>
          <p:cNvSpPr txBox="1"/>
          <p:nvPr/>
        </p:nvSpPr>
        <p:spPr>
          <a:xfrm>
            <a:off x="1487914" y="6069877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400">
                <a:cs typeface="Calibri"/>
              </a:rPr>
              <a:t>2024</a:t>
            </a:r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7D6DAE4-0008-DDCE-D3E7-6306A375A27E}"/>
              </a:ext>
            </a:extLst>
          </p:cNvPr>
          <p:cNvSpPr txBox="1"/>
          <p:nvPr/>
        </p:nvSpPr>
        <p:spPr>
          <a:xfrm>
            <a:off x="5544680" y="6080036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400">
                <a:cs typeface="Calibri"/>
              </a:rPr>
              <a:t>2025</a:t>
            </a:r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A46694C-4BA4-46F8-5F52-71DA68519445}"/>
              </a:ext>
            </a:extLst>
          </p:cNvPr>
          <p:cNvSpPr txBox="1"/>
          <p:nvPr/>
        </p:nvSpPr>
        <p:spPr>
          <a:xfrm>
            <a:off x="9811231" y="6069876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400">
                <a:cs typeface="Calibri"/>
              </a:rPr>
              <a:t>2026</a:t>
            </a:r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62F59C49-6F1C-CB02-DC59-9740FCAD3D1E}"/>
              </a:ext>
            </a:extLst>
          </p:cNvPr>
          <p:cNvSpPr txBox="1"/>
          <p:nvPr/>
        </p:nvSpPr>
        <p:spPr>
          <a:xfrm>
            <a:off x="306311" y="1411667"/>
            <a:ext cx="1310349" cy="6001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fr-FR" sz="1100" b="1">
                <a:latin typeface="Arial"/>
                <a:cs typeface="Arial"/>
              </a:rPr>
              <a:t>Aménagement de l'Espace Culturel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C9FB1827-A3B6-5DB4-0A35-B3EF9A1F2147}"/>
              </a:ext>
            </a:extLst>
          </p:cNvPr>
          <p:cNvSpPr txBox="1"/>
          <p:nvPr/>
        </p:nvSpPr>
        <p:spPr>
          <a:xfrm>
            <a:off x="306311" y="4524903"/>
            <a:ext cx="1382250" cy="6001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fr-FR" sz="1100" b="1">
                <a:latin typeface="Arial"/>
                <a:ea typeface="Calibri"/>
                <a:cs typeface="Arial"/>
              </a:rPr>
              <a:t>Campagne d’enquêtes supplémentaires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57F91494-F33B-8746-A130-313ADD1CC0E9}"/>
              </a:ext>
            </a:extLst>
          </p:cNvPr>
          <p:cNvSpPr/>
          <p:nvPr/>
        </p:nvSpPr>
        <p:spPr>
          <a:xfrm>
            <a:off x="802417" y="2099494"/>
            <a:ext cx="548639" cy="365760"/>
          </a:xfrm>
          <a:prstGeom prst="ellipse">
            <a:avLst/>
          </a:prstGeom>
          <a:solidFill>
            <a:srgbClr val="C00000"/>
          </a:solidFill>
          <a:ln>
            <a:solidFill>
              <a:srgbClr val="8E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ea typeface="Calibri"/>
                <a:cs typeface="Calibri"/>
              </a:rPr>
              <a:t>A1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7AC20A56-5930-6AB1-90F5-E131B55CE74B}"/>
              </a:ext>
            </a:extLst>
          </p:cNvPr>
          <p:cNvSpPr/>
          <p:nvPr/>
        </p:nvSpPr>
        <p:spPr>
          <a:xfrm>
            <a:off x="802417" y="2912657"/>
            <a:ext cx="548639" cy="365760"/>
          </a:xfrm>
          <a:prstGeom prst="ellipse">
            <a:avLst/>
          </a:prstGeom>
          <a:solidFill>
            <a:srgbClr val="C00000"/>
          </a:solidFill>
          <a:ln>
            <a:solidFill>
              <a:srgbClr val="8E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sz="1400">
                <a:ea typeface="Calibri"/>
                <a:cs typeface="Calibri"/>
              </a:rPr>
              <a:t>A2</a:t>
            </a: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809B56D6-6DFD-55E8-A678-53610520BF84}"/>
              </a:ext>
            </a:extLst>
          </p:cNvPr>
          <p:cNvSpPr/>
          <p:nvPr/>
        </p:nvSpPr>
        <p:spPr>
          <a:xfrm>
            <a:off x="802417" y="3851006"/>
            <a:ext cx="548639" cy="365760"/>
          </a:xfrm>
          <a:prstGeom prst="ellipse">
            <a:avLst/>
          </a:prstGeom>
          <a:solidFill>
            <a:srgbClr val="C00000"/>
          </a:solidFill>
          <a:ln>
            <a:solidFill>
              <a:srgbClr val="8E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sz="1400">
                <a:ea typeface="Calibri"/>
                <a:cs typeface="Calibri"/>
              </a:rPr>
              <a:t>A3</a:t>
            </a: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A962A57E-3DF5-A91A-C90F-E83F43C2B18D}"/>
              </a:ext>
            </a:extLst>
          </p:cNvPr>
          <p:cNvSpPr/>
          <p:nvPr/>
        </p:nvSpPr>
        <p:spPr>
          <a:xfrm>
            <a:off x="802417" y="5410097"/>
            <a:ext cx="548639" cy="365760"/>
          </a:xfrm>
          <a:prstGeom prst="ellipse">
            <a:avLst/>
          </a:prstGeom>
          <a:solidFill>
            <a:srgbClr val="CC5700"/>
          </a:solidFill>
          <a:ln>
            <a:solidFill>
              <a:srgbClr val="923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sz="1400">
                <a:ea typeface="Calibri"/>
                <a:cs typeface="Calibri"/>
              </a:rPr>
              <a:t>C1</a:t>
            </a:r>
          </a:p>
        </p:txBody>
      </p:sp>
      <p:sp>
        <p:nvSpPr>
          <p:cNvPr id="19" name="Flèche : pentagone 18">
            <a:extLst>
              <a:ext uri="{FF2B5EF4-FFF2-40B4-BE49-F238E27FC236}">
                <a16:creationId xmlns:a16="http://schemas.microsoft.com/office/drawing/2014/main" id="{7787390B-8D53-6645-AB57-405453A38183}"/>
              </a:ext>
            </a:extLst>
          </p:cNvPr>
          <p:cNvSpPr/>
          <p:nvPr/>
        </p:nvSpPr>
        <p:spPr>
          <a:xfrm>
            <a:off x="4180659" y="1982842"/>
            <a:ext cx="3874022" cy="392556"/>
          </a:xfrm>
          <a:prstGeom prst="homePlate">
            <a:avLst/>
          </a:prstGeom>
          <a:solidFill>
            <a:srgbClr val="C10A26">
              <a:alpha val="50000"/>
            </a:srgbClr>
          </a:solidFill>
          <a:ln>
            <a:solidFill>
              <a:srgbClr val="D7637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sz="120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Planification et lancement d'un chantier test</a:t>
            </a:r>
          </a:p>
        </p:txBody>
      </p:sp>
      <p:sp>
        <p:nvSpPr>
          <p:cNvPr id="20" name="Flèche : pentagone 19">
            <a:extLst>
              <a:ext uri="{FF2B5EF4-FFF2-40B4-BE49-F238E27FC236}">
                <a16:creationId xmlns:a16="http://schemas.microsoft.com/office/drawing/2014/main" id="{8BAD581F-21DC-CE6F-846D-29E2321EB360}"/>
              </a:ext>
            </a:extLst>
          </p:cNvPr>
          <p:cNvSpPr/>
          <p:nvPr/>
        </p:nvSpPr>
        <p:spPr>
          <a:xfrm>
            <a:off x="8178077" y="1988620"/>
            <a:ext cx="2189818" cy="202057"/>
          </a:xfrm>
          <a:prstGeom prst="homePlate">
            <a:avLst/>
          </a:prstGeom>
          <a:solidFill>
            <a:srgbClr val="C10A26">
              <a:alpha val="50000"/>
            </a:srgbClr>
          </a:solidFill>
          <a:ln>
            <a:solidFill>
              <a:srgbClr val="D7637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sz="120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REX sur le chantier test</a:t>
            </a:r>
          </a:p>
        </p:txBody>
      </p:sp>
      <p:sp>
        <p:nvSpPr>
          <p:cNvPr id="21" name="Flèche : pentagone 20">
            <a:extLst>
              <a:ext uri="{FF2B5EF4-FFF2-40B4-BE49-F238E27FC236}">
                <a16:creationId xmlns:a16="http://schemas.microsoft.com/office/drawing/2014/main" id="{6FE52AC9-1672-15FF-312C-C884CB49EB75}"/>
              </a:ext>
            </a:extLst>
          </p:cNvPr>
          <p:cNvSpPr/>
          <p:nvPr/>
        </p:nvSpPr>
        <p:spPr>
          <a:xfrm>
            <a:off x="9157791" y="2260763"/>
            <a:ext cx="2189818" cy="202057"/>
          </a:xfrm>
          <a:prstGeom prst="homePlate">
            <a:avLst/>
          </a:prstGeom>
          <a:solidFill>
            <a:srgbClr val="C10A26">
              <a:alpha val="50000"/>
            </a:srgbClr>
          </a:solidFill>
          <a:ln>
            <a:solidFill>
              <a:srgbClr val="D7637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sz="120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Généralisation ou abandon </a:t>
            </a:r>
          </a:p>
        </p:txBody>
      </p:sp>
      <p:sp>
        <p:nvSpPr>
          <p:cNvPr id="22" name="Flèche : pentagone 21">
            <a:extLst>
              <a:ext uri="{FF2B5EF4-FFF2-40B4-BE49-F238E27FC236}">
                <a16:creationId xmlns:a16="http://schemas.microsoft.com/office/drawing/2014/main" id="{9E6B9235-481E-072D-FC88-3D158892059E}"/>
              </a:ext>
            </a:extLst>
          </p:cNvPr>
          <p:cNvSpPr/>
          <p:nvPr/>
        </p:nvSpPr>
        <p:spPr>
          <a:xfrm>
            <a:off x="5334185" y="2750620"/>
            <a:ext cx="3618568" cy="283700"/>
          </a:xfrm>
          <a:prstGeom prst="homePlate">
            <a:avLst/>
          </a:prstGeom>
          <a:solidFill>
            <a:srgbClr val="C10A26">
              <a:alpha val="50000"/>
            </a:srgbClr>
          </a:solidFill>
          <a:ln>
            <a:solidFill>
              <a:srgbClr val="D7637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sz="1200">
                <a:solidFill>
                  <a:schemeClr val="tx1"/>
                </a:solidFill>
                <a:ea typeface="Calibri"/>
                <a:cs typeface="Calibri"/>
              </a:rPr>
              <a:t>Lancement activités</a:t>
            </a:r>
            <a:endParaRPr lang="en-US" sz="1200">
              <a:solidFill>
                <a:schemeClr val="tx1"/>
              </a:solidFill>
              <a:ea typeface="Calibri"/>
              <a:cs typeface="Calibri"/>
            </a:endParaRPr>
          </a:p>
        </p:txBody>
      </p:sp>
      <p:sp>
        <p:nvSpPr>
          <p:cNvPr id="23" name="Flèche : pentagone 22">
            <a:extLst>
              <a:ext uri="{FF2B5EF4-FFF2-40B4-BE49-F238E27FC236}">
                <a16:creationId xmlns:a16="http://schemas.microsoft.com/office/drawing/2014/main" id="{2401399E-6E83-9156-6754-12BB446A9694}"/>
              </a:ext>
            </a:extLst>
          </p:cNvPr>
          <p:cNvSpPr/>
          <p:nvPr/>
        </p:nvSpPr>
        <p:spPr>
          <a:xfrm>
            <a:off x="5647149" y="3276639"/>
            <a:ext cx="3305603" cy="229271"/>
          </a:xfrm>
          <a:prstGeom prst="homePlate">
            <a:avLst/>
          </a:prstGeom>
          <a:solidFill>
            <a:srgbClr val="C10A26">
              <a:alpha val="50000"/>
            </a:srgbClr>
          </a:solidFill>
          <a:ln>
            <a:solidFill>
              <a:srgbClr val="D7637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sz="1200">
                <a:solidFill>
                  <a:schemeClr val="tx1"/>
                </a:solidFill>
                <a:ea typeface="Calibri"/>
                <a:cs typeface="Calibri"/>
              </a:rPr>
              <a:t>Evaluation continue</a:t>
            </a:r>
          </a:p>
        </p:txBody>
      </p:sp>
      <p:sp>
        <p:nvSpPr>
          <p:cNvPr id="25" name="Flèche : pentagone 24">
            <a:extLst>
              <a:ext uri="{FF2B5EF4-FFF2-40B4-BE49-F238E27FC236}">
                <a16:creationId xmlns:a16="http://schemas.microsoft.com/office/drawing/2014/main" id="{AEE8EB7D-28A8-306E-0E63-2EAAE8696091}"/>
              </a:ext>
            </a:extLst>
          </p:cNvPr>
          <p:cNvSpPr/>
          <p:nvPr/>
        </p:nvSpPr>
        <p:spPr>
          <a:xfrm>
            <a:off x="1647965" y="3859437"/>
            <a:ext cx="2412376" cy="456541"/>
          </a:xfrm>
          <a:prstGeom prst="homePlate">
            <a:avLst/>
          </a:prstGeom>
          <a:solidFill>
            <a:srgbClr val="C00000">
              <a:alpha val="50000"/>
            </a:srgbClr>
          </a:solidFill>
          <a:ln>
            <a:solidFill>
              <a:srgbClr val="D7637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sz="120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Prospection gare critiques</a:t>
            </a:r>
            <a:endParaRPr lang="en-US" sz="120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28" name="Flèche : pentagone 27">
            <a:extLst>
              <a:ext uri="{FF2B5EF4-FFF2-40B4-BE49-F238E27FC236}">
                <a16:creationId xmlns:a16="http://schemas.microsoft.com/office/drawing/2014/main" id="{C4CD57B4-4083-C6DC-59A1-1BC20802FF1C}"/>
              </a:ext>
            </a:extLst>
          </p:cNvPr>
          <p:cNvSpPr/>
          <p:nvPr/>
        </p:nvSpPr>
        <p:spPr>
          <a:xfrm>
            <a:off x="1660256" y="4762452"/>
            <a:ext cx="1931282" cy="433378"/>
          </a:xfrm>
          <a:prstGeom prst="homePlate">
            <a:avLst/>
          </a:prstGeom>
          <a:solidFill>
            <a:srgbClr val="CC5700">
              <a:alpha val="50000"/>
            </a:srgbClr>
          </a:solidFill>
          <a:ln>
            <a:solidFill>
              <a:srgbClr val="DE945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sz="120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Identification des gares où il manque de la donnée</a:t>
            </a:r>
            <a:endParaRPr lang="fr-FR">
              <a:solidFill>
                <a:schemeClr val="tx1"/>
              </a:solidFill>
            </a:endParaRPr>
          </a:p>
        </p:txBody>
      </p:sp>
      <p:sp>
        <p:nvSpPr>
          <p:cNvPr id="30" name="Flèche : pentagone 29">
            <a:extLst>
              <a:ext uri="{FF2B5EF4-FFF2-40B4-BE49-F238E27FC236}">
                <a16:creationId xmlns:a16="http://schemas.microsoft.com/office/drawing/2014/main" id="{6691A0BA-746E-43F8-B929-CE9121A7C8D0}"/>
              </a:ext>
            </a:extLst>
          </p:cNvPr>
          <p:cNvSpPr/>
          <p:nvPr/>
        </p:nvSpPr>
        <p:spPr>
          <a:xfrm>
            <a:off x="4223790" y="3843940"/>
            <a:ext cx="3845268" cy="464442"/>
          </a:xfrm>
          <a:prstGeom prst="homePlate">
            <a:avLst/>
          </a:prstGeom>
          <a:solidFill>
            <a:srgbClr val="C10A26">
              <a:alpha val="50000"/>
            </a:srgbClr>
          </a:solidFill>
          <a:ln>
            <a:solidFill>
              <a:srgbClr val="D7637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sz="1200">
                <a:solidFill>
                  <a:schemeClr val="tx1"/>
                </a:solidFill>
                <a:ea typeface="Calibri"/>
                <a:cs typeface="Calibri"/>
              </a:rPr>
              <a:t>Planification et lancement d'un chantier test</a:t>
            </a:r>
          </a:p>
        </p:txBody>
      </p:sp>
      <p:sp>
        <p:nvSpPr>
          <p:cNvPr id="31" name="Flèche : pentagone 30">
            <a:extLst>
              <a:ext uri="{FF2B5EF4-FFF2-40B4-BE49-F238E27FC236}">
                <a16:creationId xmlns:a16="http://schemas.microsoft.com/office/drawing/2014/main" id="{F6A39641-241D-7291-9E9B-D9202CAFA30E}"/>
              </a:ext>
            </a:extLst>
          </p:cNvPr>
          <p:cNvSpPr/>
          <p:nvPr/>
        </p:nvSpPr>
        <p:spPr>
          <a:xfrm>
            <a:off x="2694838" y="5240020"/>
            <a:ext cx="2135389" cy="433816"/>
          </a:xfrm>
          <a:prstGeom prst="homePlate">
            <a:avLst/>
          </a:prstGeom>
          <a:solidFill>
            <a:srgbClr val="CC5700">
              <a:alpha val="50000"/>
            </a:srgbClr>
          </a:solidFill>
          <a:ln>
            <a:solidFill>
              <a:srgbClr val="DE945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sz="120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Lancement des enquêtes et collecte des données</a:t>
            </a:r>
            <a:endParaRPr lang="fr-FR">
              <a:solidFill>
                <a:schemeClr val="tx1"/>
              </a:solidFill>
            </a:endParaRPr>
          </a:p>
        </p:txBody>
      </p:sp>
      <p:sp>
        <p:nvSpPr>
          <p:cNvPr id="32" name="Flèche : pentagone 31">
            <a:extLst>
              <a:ext uri="{FF2B5EF4-FFF2-40B4-BE49-F238E27FC236}">
                <a16:creationId xmlns:a16="http://schemas.microsoft.com/office/drawing/2014/main" id="{61316DA4-8255-D458-84F8-035313E688CF}"/>
              </a:ext>
            </a:extLst>
          </p:cNvPr>
          <p:cNvSpPr/>
          <p:nvPr/>
        </p:nvSpPr>
        <p:spPr>
          <a:xfrm>
            <a:off x="3171087" y="5720658"/>
            <a:ext cx="2353103" cy="324521"/>
          </a:xfrm>
          <a:prstGeom prst="homePlate">
            <a:avLst/>
          </a:prstGeom>
          <a:solidFill>
            <a:srgbClr val="CC5700">
              <a:alpha val="50000"/>
            </a:srgbClr>
          </a:solidFill>
          <a:ln>
            <a:solidFill>
              <a:srgbClr val="DE945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sz="120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Analyse et propositions de leviers</a:t>
            </a:r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DC698219-379D-5447-7CD0-0932EE8084AC}"/>
              </a:ext>
            </a:extLst>
          </p:cNvPr>
          <p:cNvCxnSpPr/>
          <p:nvPr/>
        </p:nvCxnSpPr>
        <p:spPr>
          <a:xfrm>
            <a:off x="371475" y="6489700"/>
            <a:ext cx="11449050" cy="0"/>
          </a:xfrm>
          <a:prstGeom prst="line">
            <a:avLst/>
          </a:prstGeom>
          <a:ln w="19050">
            <a:solidFill>
              <a:srgbClr val="C10A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BEAF0117-2307-5CE9-3506-9A1C77FEBC1A}"/>
              </a:ext>
            </a:extLst>
          </p:cNvPr>
          <p:cNvCxnSpPr>
            <a:cxnSpLocks/>
          </p:cNvCxnSpPr>
          <p:nvPr/>
        </p:nvCxnSpPr>
        <p:spPr>
          <a:xfrm>
            <a:off x="4180114" y="683260"/>
            <a:ext cx="8008837" cy="0"/>
          </a:xfrm>
          <a:prstGeom prst="line">
            <a:avLst/>
          </a:prstGeom>
          <a:ln w="19050">
            <a:solidFill>
              <a:srgbClr val="C10A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Espace réservé du numéro de diapositive 36">
            <a:extLst>
              <a:ext uri="{FF2B5EF4-FFF2-40B4-BE49-F238E27FC236}">
                <a16:creationId xmlns:a16="http://schemas.microsoft.com/office/drawing/2014/main" id="{7F7ABD5A-425B-8E5C-BF65-9A839C2BB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52ECA-B234-4170-9901-79A4660D5798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06280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46746EC3-0981-107A-21F0-F0608176AF62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95"/>
          <a:stretch/>
        </p:blipFill>
        <p:spPr bwMode="auto">
          <a:xfrm>
            <a:off x="803962" y="1339905"/>
            <a:ext cx="4324518" cy="3882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35DA222E-A33E-9503-155E-2BCDAA17C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369" y="391151"/>
            <a:ext cx="9239961" cy="572971"/>
          </a:xfrm>
        </p:spPr>
        <p:txBody>
          <a:bodyPr>
            <a:noAutofit/>
          </a:bodyPr>
          <a:lstStyle/>
          <a:p>
            <a:r>
              <a:rPr lang="fr-FR" sz="3500" b="1">
                <a:ea typeface="Calibri Light"/>
                <a:cs typeface="Calibri Light"/>
              </a:rPr>
              <a:t>REX sur les méthodes de gestion de projet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C812EA5-766C-534C-DCA5-620A2C582114}"/>
              </a:ext>
            </a:extLst>
          </p:cNvPr>
          <p:cNvSpPr txBox="1"/>
          <p:nvPr/>
        </p:nvSpPr>
        <p:spPr>
          <a:xfrm>
            <a:off x="434050" y="906683"/>
            <a:ext cx="523754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u="sng">
                <a:ea typeface="Calibri"/>
                <a:cs typeface="Calibri"/>
              </a:rPr>
              <a:t>Facteurs d'agilité (</a:t>
            </a:r>
            <a:r>
              <a:rPr lang="fr-FR" i="1" u="sng">
                <a:ea typeface="Calibri"/>
                <a:cs typeface="Calibri"/>
              </a:rPr>
              <a:t>d'après Boehm et Turner, 2003</a:t>
            </a:r>
            <a:r>
              <a:rPr lang="fr-FR" u="sng">
                <a:ea typeface="Calibri"/>
                <a:cs typeface="Calibri"/>
              </a:rPr>
              <a:t>)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719538F8-B2FA-18CC-6158-3B31B0427822}"/>
              </a:ext>
            </a:extLst>
          </p:cNvPr>
          <p:cNvSpPr/>
          <p:nvPr/>
        </p:nvSpPr>
        <p:spPr>
          <a:xfrm>
            <a:off x="4232307" y="2970087"/>
            <a:ext cx="260430" cy="270075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5D7373BF-AC9E-5C17-19C1-84CDA9BC9636}"/>
              </a:ext>
            </a:extLst>
          </p:cNvPr>
          <p:cNvSpPr txBox="1"/>
          <p:nvPr/>
        </p:nvSpPr>
        <p:spPr>
          <a:xfrm>
            <a:off x="371475" y="5985611"/>
            <a:ext cx="5023554" cy="400110"/>
          </a:xfrm>
          <a:prstGeom prst="rect">
            <a:avLst/>
          </a:prstGeom>
          <a:noFill/>
          <a:ln w="28575"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000">
                <a:ea typeface="Calibri"/>
                <a:cs typeface="Calibri"/>
              </a:rPr>
              <a:t> Nécessité d'employer une </a:t>
            </a:r>
            <a:r>
              <a:rPr lang="fr-FR" sz="2000" b="1">
                <a:ea typeface="Calibri"/>
                <a:cs typeface="Calibri"/>
              </a:rPr>
              <a:t>méthode hybride</a:t>
            </a:r>
            <a:r>
              <a:rPr lang="fr-FR" sz="2000">
                <a:ea typeface="Calibri"/>
                <a:cs typeface="Calibri"/>
              </a:rPr>
              <a:t> 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E2986583-E456-A58A-E3C3-A4D7E305BA68}"/>
              </a:ext>
            </a:extLst>
          </p:cNvPr>
          <p:cNvSpPr txBox="1"/>
          <p:nvPr/>
        </p:nvSpPr>
        <p:spPr>
          <a:xfrm>
            <a:off x="7030556" y="1909702"/>
            <a:ext cx="3189109" cy="408623"/>
          </a:xfrm>
          <a:prstGeom prst="flowChartAlternateProcess">
            <a:avLst/>
          </a:prstGeom>
          <a:noFill/>
          <a:ln w="19050">
            <a:solidFill>
              <a:srgbClr val="C10A26"/>
            </a:solidFill>
            <a:prstDash val="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>
                <a:ea typeface="Calibri"/>
                <a:cs typeface="Calibri"/>
              </a:rPr>
              <a:t>Analyse de données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013B71B7-D458-4D76-8874-1047A408EC8E}"/>
              </a:ext>
            </a:extLst>
          </p:cNvPr>
          <p:cNvSpPr txBox="1"/>
          <p:nvPr/>
        </p:nvSpPr>
        <p:spPr>
          <a:xfrm>
            <a:off x="7030556" y="2746961"/>
            <a:ext cx="3189109" cy="408623"/>
          </a:xfrm>
          <a:prstGeom prst="flowChartAlternateProcess">
            <a:avLst/>
          </a:prstGeom>
          <a:noFill/>
          <a:ln w="19050">
            <a:solidFill>
              <a:srgbClr val="C10A26"/>
            </a:solidFill>
            <a:prstDash val="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>
                <a:ea typeface="Calibri"/>
                <a:cs typeface="Calibri"/>
              </a:rPr>
              <a:t>Bilan analyse de données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2DE432CB-17BE-20B6-DEAA-43BA654484CC}"/>
              </a:ext>
            </a:extLst>
          </p:cNvPr>
          <p:cNvSpPr txBox="1"/>
          <p:nvPr/>
        </p:nvSpPr>
        <p:spPr>
          <a:xfrm>
            <a:off x="7030556" y="1072443"/>
            <a:ext cx="3189109" cy="408623"/>
          </a:xfrm>
          <a:prstGeom prst="flowChartAlternateProcess">
            <a:avLst/>
          </a:prstGeom>
          <a:noFill/>
          <a:ln w="19050">
            <a:solidFill>
              <a:srgbClr val="C10A26"/>
            </a:solidFill>
            <a:prstDash val="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>
                <a:ea typeface="Calibri"/>
                <a:cs typeface="Calibri"/>
              </a:rPr>
              <a:t>Définition contexte, objectifs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5E114C04-9A42-A9D9-DC79-95F6A55E034C}"/>
              </a:ext>
            </a:extLst>
          </p:cNvPr>
          <p:cNvSpPr txBox="1"/>
          <p:nvPr/>
        </p:nvSpPr>
        <p:spPr>
          <a:xfrm>
            <a:off x="7030556" y="3584220"/>
            <a:ext cx="3189109" cy="408623"/>
          </a:xfrm>
          <a:prstGeom prst="flowChartAlternateProcess">
            <a:avLst/>
          </a:prstGeom>
          <a:noFill/>
          <a:ln w="31750">
            <a:solidFill>
              <a:srgbClr val="C00000"/>
            </a:solidFill>
            <a:prstDash val="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>
                <a:ea typeface="Calibri"/>
                <a:cs typeface="Calibri"/>
              </a:rPr>
              <a:t>Identification des jugements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49DF296C-8042-294E-B0A7-C25097B7DB75}"/>
              </a:ext>
            </a:extLst>
          </p:cNvPr>
          <p:cNvSpPr txBox="1"/>
          <p:nvPr/>
        </p:nvSpPr>
        <p:spPr>
          <a:xfrm>
            <a:off x="7030556" y="4421480"/>
            <a:ext cx="3189109" cy="715089"/>
          </a:xfrm>
          <a:prstGeom prst="flowChartAlternateProcess">
            <a:avLst/>
          </a:prstGeom>
          <a:noFill/>
          <a:ln w="19050">
            <a:solidFill>
              <a:srgbClr val="C00000"/>
            </a:solidFill>
            <a:prstDash val="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>
                <a:ea typeface="Calibri"/>
                <a:cs typeface="Calibri"/>
              </a:rPr>
              <a:t>Proposition leviers, chantiers, macro-planning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0D054628-A5BA-AF49-5A9F-C5D9E09B9935}"/>
              </a:ext>
            </a:extLst>
          </p:cNvPr>
          <p:cNvSpPr txBox="1"/>
          <p:nvPr/>
        </p:nvSpPr>
        <p:spPr>
          <a:xfrm>
            <a:off x="10263480" y="3612444"/>
            <a:ext cx="169333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i="1">
                <a:solidFill>
                  <a:srgbClr val="C00000"/>
                </a:solidFill>
                <a:ea typeface="Calibri"/>
                <a:cs typeface="Calibri"/>
              </a:rPr>
              <a:t>étape critique</a:t>
            </a:r>
            <a:endParaRPr lang="fr-FR" i="1">
              <a:solidFill>
                <a:srgbClr val="C00000"/>
              </a:solidFill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13EB57E6-3879-DCFE-511F-1BD1E3EC333F}"/>
              </a:ext>
            </a:extLst>
          </p:cNvPr>
          <p:cNvSpPr txBox="1"/>
          <p:nvPr/>
        </p:nvSpPr>
        <p:spPr>
          <a:xfrm>
            <a:off x="9162815" y="2361259"/>
            <a:ext cx="308562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i="1">
                <a:ea typeface="Calibri"/>
                <a:cs typeface="Calibri"/>
              </a:rPr>
              <a:t>division en 4 piliers d'analyse 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4B398A84-BAF3-C5B6-F329-81816DB3F8DB}"/>
              </a:ext>
            </a:extLst>
          </p:cNvPr>
          <p:cNvSpPr txBox="1"/>
          <p:nvPr/>
        </p:nvSpPr>
        <p:spPr>
          <a:xfrm>
            <a:off x="6190072" y="5185392"/>
            <a:ext cx="5531555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u="sng">
                <a:ea typeface="Calibri"/>
                <a:cs typeface="Calibri"/>
              </a:rPr>
              <a:t>Leçons :</a:t>
            </a:r>
          </a:p>
          <a:p>
            <a:pPr marL="285750" indent="-285750">
              <a:buFont typeface="Calibri"/>
              <a:buChar char="-"/>
            </a:pPr>
            <a:r>
              <a:rPr lang="fr-FR" b="1">
                <a:ea typeface="Calibri"/>
                <a:cs typeface="Calibri"/>
              </a:rPr>
              <a:t>Documentation </a:t>
            </a:r>
            <a:r>
              <a:rPr lang="fr-FR">
                <a:ea typeface="Calibri"/>
                <a:cs typeface="Calibri"/>
              </a:rPr>
              <a:t>de l'analyse de données à améliorer</a:t>
            </a:r>
          </a:p>
          <a:p>
            <a:pPr marL="285750" indent="-285750">
              <a:buFont typeface="Calibri"/>
              <a:buChar char="-"/>
            </a:pPr>
            <a:r>
              <a:rPr lang="fr-FR">
                <a:ea typeface="Calibri"/>
                <a:cs typeface="Calibri"/>
              </a:rPr>
              <a:t>Choix d'un </a:t>
            </a:r>
            <a:r>
              <a:rPr lang="fr-FR" b="1">
                <a:ea typeface="Calibri"/>
                <a:cs typeface="Calibri"/>
              </a:rPr>
              <a:t>outil collaboratif organisationnel</a:t>
            </a:r>
            <a:r>
              <a:rPr lang="fr-FR">
                <a:ea typeface="Calibri"/>
                <a:cs typeface="Calibri"/>
              </a:rPr>
              <a:t> plutôt que </a:t>
            </a:r>
            <a:r>
              <a:rPr lang="fr-FR" i="1">
                <a:ea typeface="Calibri"/>
                <a:cs typeface="Calibri"/>
              </a:rPr>
              <a:t>Google Doc</a:t>
            </a: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59349DEA-CD84-4EF0-B17F-CBC666CA97D4}"/>
              </a:ext>
            </a:extLst>
          </p:cNvPr>
          <p:cNvSpPr/>
          <p:nvPr/>
        </p:nvSpPr>
        <p:spPr>
          <a:xfrm>
            <a:off x="3399258" y="4002251"/>
            <a:ext cx="260430" cy="270075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0116F183-476E-5186-750A-5326435B10EE}"/>
              </a:ext>
            </a:extLst>
          </p:cNvPr>
          <p:cNvSpPr/>
          <p:nvPr/>
        </p:nvSpPr>
        <p:spPr>
          <a:xfrm>
            <a:off x="2570202" y="3593628"/>
            <a:ext cx="260430" cy="270075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DBDC605C-02D6-A852-25B7-51C89C157684}"/>
              </a:ext>
            </a:extLst>
          </p:cNvPr>
          <p:cNvSpPr/>
          <p:nvPr/>
        </p:nvSpPr>
        <p:spPr>
          <a:xfrm>
            <a:off x="2782960" y="1835452"/>
            <a:ext cx="260430" cy="270075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1F87AA33-3061-CDE9-91E8-D088E7EF6700}"/>
              </a:ext>
            </a:extLst>
          </p:cNvPr>
          <p:cNvSpPr/>
          <p:nvPr/>
        </p:nvSpPr>
        <p:spPr>
          <a:xfrm>
            <a:off x="2197476" y="3211938"/>
            <a:ext cx="260430" cy="270075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1741EDCB-6654-48F3-57C9-1FFC0FEF399C}"/>
              </a:ext>
            </a:extLst>
          </p:cNvPr>
          <p:cNvCxnSpPr/>
          <p:nvPr/>
        </p:nvCxnSpPr>
        <p:spPr>
          <a:xfrm>
            <a:off x="371475" y="6489700"/>
            <a:ext cx="11449050" cy="0"/>
          </a:xfrm>
          <a:prstGeom prst="line">
            <a:avLst/>
          </a:prstGeom>
          <a:ln w="19050">
            <a:solidFill>
              <a:srgbClr val="C10A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Graphique 31" descr="Ligne fléchée : droite contour">
            <a:extLst>
              <a:ext uri="{FF2B5EF4-FFF2-40B4-BE49-F238E27FC236}">
                <a16:creationId xmlns:a16="http://schemas.microsoft.com/office/drawing/2014/main" id="{22B72B3E-D441-BB0C-FD99-2671B0121D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8223971" y="2312703"/>
            <a:ext cx="342156" cy="453962"/>
          </a:xfrm>
          <a:prstGeom prst="rect">
            <a:avLst/>
          </a:prstGeom>
        </p:spPr>
      </p:pic>
      <p:pic>
        <p:nvPicPr>
          <p:cNvPr id="33" name="Graphique 32" descr="Ligne fléchée : droite contour">
            <a:extLst>
              <a:ext uri="{FF2B5EF4-FFF2-40B4-BE49-F238E27FC236}">
                <a16:creationId xmlns:a16="http://schemas.microsoft.com/office/drawing/2014/main" id="{3F94C97A-6ECF-C305-7D63-4C249BA37F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6200000">
            <a:off x="8479241" y="3137338"/>
            <a:ext cx="342156" cy="453962"/>
          </a:xfrm>
          <a:prstGeom prst="rect">
            <a:avLst/>
          </a:prstGeom>
        </p:spPr>
      </p:pic>
      <p:pic>
        <p:nvPicPr>
          <p:cNvPr id="34" name="Graphique 33" descr="Ligne fléchée : droite contour">
            <a:extLst>
              <a:ext uri="{FF2B5EF4-FFF2-40B4-BE49-F238E27FC236}">
                <a16:creationId xmlns:a16="http://schemas.microsoft.com/office/drawing/2014/main" id="{78452893-1BF7-5039-A681-B520136871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6200000">
            <a:off x="8479241" y="3996484"/>
            <a:ext cx="342156" cy="453962"/>
          </a:xfrm>
          <a:prstGeom prst="rect">
            <a:avLst/>
          </a:prstGeom>
        </p:spPr>
      </p:pic>
      <p:pic>
        <p:nvPicPr>
          <p:cNvPr id="35" name="Graphique 34" descr="Ligne fléchée : droite contour">
            <a:extLst>
              <a:ext uri="{FF2B5EF4-FFF2-40B4-BE49-F238E27FC236}">
                <a16:creationId xmlns:a16="http://schemas.microsoft.com/office/drawing/2014/main" id="{7D2C6919-BCA1-891D-9061-280FE4FE9E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6200000">
            <a:off x="8456381" y="1459654"/>
            <a:ext cx="342156" cy="453962"/>
          </a:xfrm>
          <a:prstGeom prst="rect">
            <a:avLst/>
          </a:prstGeom>
        </p:spPr>
      </p:pic>
      <p:pic>
        <p:nvPicPr>
          <p:cNvPr id="36" name="Graphique 35" descr="Ligne fléchée : droite contour">
            <a:extLst>
              <a:ext uri="{FF2B5EF4-FFF2-40B4-BE49-F238E27FC236}">
                <a16:creationId xmlns:a16="http://schemas.microsoft.com/office/drawing/2014/main" id="{E501331E-DE8F-F392-A215-BE395363AA6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5400000">
            <a:off x="8750323" y="2305356"/>
            <a:ext cx="342156" cy="453962"/>
          </a:xfrm>
          <a:prstGeom prst="rect">
            <a:avLst/>
          </a:prstGeom>
        </p:spPr>
      </p:pic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3D6DCBED-8113-8723-9F5A-1BBF689ADFDF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9634330" y="677637"/>
            <a:ext cx="2554621" cy="5623"/>
          </a:xfrm>
          <a:prstGeom prst="line">
            <a:avLst/>
          </a:prstGeom>
          <a:ln w="19050">
            <a:solidFill>
              <a:srgbClr val="C10A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Espace réservé du numéro de diapositive 38">
            <a:extLst>
              <a:ext uri="{FF2B5EF4-FFF2-40B4-BE49-F238E27FC236}">
                <a16:creationId xmlns:a16="http://schemas.microsoft.com/office/drawing/2014/main" id="{CF538FD1-230D-71C8-473C-53009BF75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52ECA-B234-4170-9901-79A4660D5798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05761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334AA9-8D73-9F96-807A-B8DAC1FC0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65126"/>
            <a:ext cx="5724525" cy="615950"/>
          </a:xfrm>
        </p:spPr>
        <p:txBody>
          <a:bodyPr>
            <a:normAutofit fontScale="90000"/>
          </a:bodyPr>
          <a:lstStyle/>
          <a:p>
            <a:r>
              <a:rPr lang="fr-FR">
                <a:ea typeface="Calibri Light"/>
                <a:cs typeface="Calibri Light"/>
              </a:rPr>
              <a:t>Références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D739681-8512-989B-B10F-AB9568C1E0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1253331"/>
            <a:ext cx="10943063" cy="519571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z="1100" dirty="0">
                <a:latin typeface="+mn-lt"/>
                <a:ea typeface="+mn-lt"/>
                <a:cs typeface="+mn-lt"/>
              </a:rPr>
              <a:t>Boehm, B., &amp; Turner, R. (2003). </a:t>
            </a:r>
            <a:r>
              <a:rPr lang="fr-FR" sz="1100" i="1" err="1">
                <a:latin typeface="+mn-lt"/>
                <a:ea typeface="+mn-lt"/>
                <a:cs typeface="+mn-lt"/>
              </a:rPr>
              <a:t>Using</a:t>
            </a:r>
            <a:r>
              <a:rPr lang="fr-FR" sz="1100" i="1" dirty="0">
                <a:latin typeface="+mn-lt"/>
                <a:ea typeface="+mn-lt"/>
                <a:cs typeface="+mn-lt"/>
              </a:rPr>
              <a:t> </a:t>
            </a:r>
            <a:r>
              <a:rPr lang="fr-FR" sz="1100" i="1" err="1">
                <a:latin typeface="+mn-lt"/>
                <a:ea typeface="+mn-lt"/>
                <a:cs typeface="+mn-lt"/>
              </a:rPr>
              <a:t>risk</a:t>
            </a:r>
            <a:r>
              <a:rPr lang="fr-FR" sz="1100" i="1" dirty="0">
                <a:latin typeface="+mn-lt"/>
                <a:ea typeface="+mn-lt"/>
                <a:cs typeface="+mn-lt"/>
              </a:rPr>
              <a:t> to balance agile and plan- </a:t>
            </a:r>
            <a:r>
              <a:rPr lang="fr-FR" sz="1100" i="1" err="1">
                <a:latin typeface="+mn-lt"/>
                <a:ea typeface="+mn-lt"/>
                <a:cs typeface="+mn-lt"/>
              </a:rPr>
              <a:t>driven</a:t>
            </a:r>
            <a:r>
              <a:rPr lang="fr-FR" sz="1100" i="1" dirty="0">
                <a:latin typeface="+mn-lt"/>
                <a:ea typeface="+mn-lt"/>
                <a:cs typeface="+mn-lt"/>
              </a:rPr>
              <a:t> </a:t>
            </a:r>
            <a:r>
              <a:rPr lang="fr-FR" sz="1100" i="1" err="1">
                <a:latin typeface="+mn-lt"/>
                <a:ea typeface="+mn-lt"/>
                <a:cs typeface="+mn-lt"/>
              </a:rPr>
              <a:t>methods</a:t>
            </a:r>
            <a:r>
              <a:rPr lang="fr-FR" sz="1100" i="1" dirty="0">
                <a:latin typeface="+mn-lt"/>
                <a:ea typeface="+mn-lt"/>
                <a:cs typeface="+mn-lt"/>
              </a:rPr>
              <a:t>. Computer, 36(6), 57–66.</a:t>
            </a:r>
          </a:p>
          <a:p>
            <a:r>
              <a:rPr lang="fr-FR" sz="1100" dirty="0">
                <a:latin typeface="+mn-lt"/>
                <a:ea typeface="+mn-lt"/>
                <a:cs typeface="+mn-lt"/>
              </a:rPr>
              <a:t>SNCF. (2023). Partenariat entre la SNCF et Paris 2024. Site officiel de la SNCF. </a:t>
            </a:r>
            <a:r>
              <a:rPr lang="fr-FR" sz="1100" dirty="0">
                <a:latin typeface="+mn-lt"/>
                <a:ea typeface="+mn-lt"/>
                <a:cs typeface="+mn-lt"/>
                <a:hlinkClick r:id="rId2"/>
              </a:rPr>
              <a:t>https://www.sncf.com/sites/default/files/press_release/CP_NR_Partenariat-SNCF-Paris-2024-25-04-2023.pdf</a:t>
            </a:r>
            <a:endParaRPr lang="fr-FR" sz="1100" dirty="0">
              <a:latin typeface="+mn-lt"/>
              <a:ea typeface="+mn-lt"/>
              <a:cs typeface="+mn-lt"/>
            </a:endParaRPr>
          </a:p>
          <a:p>
            <a:r>
              <a:rPr lang="fr-FR" sz="1100" err="1">
                <a:latin typeface="+mn-lt"/>
                <a:ea typeface="+mn-lt"/>
                <a:cs typeface="+mn-lt"/>
              </a:rPr>
              <a:t>Fainsilber</a:t>
            </a:r>
            <a:r>
              <a:rPr lang="fr-FR" sz="1100" dirty="0">
                <a:latin typeface="+mn-lt"/>
                <a:ea typeface="+mn-lt"/>
                <a:cs typeface="+mn-lt"/>
              </a:rPr>
              <a:t>, D. (2023). La rénovation des gares SNCF se heurte à leur modèle économique fragile. Les Echos. </a:t>
            </a:r>
            <a:r>
              <a:rPr lang="fr-FR" sz="1100" dirty="0">
                <a:latin typeface="+mn-lt"/>
                <a:ea typeface="+mn-lt"/>
                <a:cs typeface="+mn-lt"/>
                <a:hlinkClick r:id="rId3"/>
              </a:rPr>
              <a:t>https://www.lesechos.fr/industrie-services/tourisme-transport/la-renovation-des-gares-sncf-se-heurte-a-leur-modele-economique-fragile-1944491</a:t>
            </a:r>
            <a:endParaRPr lang="fr-FR" sz="1100" dirty="0">
              <a:latin typeface="+mn-lt"/>
              <a:ea typeface="+mn-lt"/>
              <a:cs typeface="+mn-lt"/>
            </a:endParaRPr>
          </a:p>
          <a:p>
            <a:r>
              <a:rPr lang="fr-FR" sz="1100" dirty="0">
                <a:latin typeface="+mn-lt"/>
                <a:ea typeface="+mn-lt"/>
                <a:cs typeface="+mn-lt"/>
              </a:rPr>
              <a:t>Damon, J. (2014). Opinions sur les trains et les gares. </a:t>
            </a:r>
            <a:r>
              <a:rPr lang="fr-FR" sz="1100" err="1">
                <a:latin typeface="+mn-lt"/>
                <a:ea typeface="+mn-lt"/>
                <a:cs typeface="+mn-lt"/>
              </a:rPr>
              <a:t>Inc</a:t>
            </a:r>
            <a:r>
              <a:rPr lang="fr-FR" sz="1100" dirty="0">
                <a:latin typeface="+mn-lt"/>
                <a:ea typeface="+mn-lt"/>
                <a:cs typeface="+mn-lt"/>
              </a:rPr>
              <a:t>-conso. </a:t>
            </a:r>
            <a:r>
              <a:rPr lang="fr-FR" sz="1100" dirty="0">
                <a:latin typeface="+mn-lt"/>
                <a:ea typeface="+mn-lt"/>
                <a:cs typeface="+mn-lt"/>
                <a:hlinkClick r:id="rId4"/>
              </a:rPr>
              <a:t>https://www.inc-conso.fr/sites/default/files/galerie/files/2014DamonOpinionsTrainsGares.pdf</a:t>
            </a:r>
            <a:endParaRPr lang="fr-FR" sz="1100" dirty="0">
              <a:latin typeface="+mn-lt"/>
              <a:ea typeface="+mn-lt"/>
              <a:cs typeface="+mn-lt"/>
            </a:endParaRPr>
          </a:p>
          <a:p>
            <a:r>
              <a:rPr lang="fr-FR" sz="1100" dirty="0">
                <a:latin typeface="+mn-lt"/>
                <a:ea typeface="+mn-lt"/>
                <a:cs typeface="+mn-lt"/>
              </a:rPr>
              <a:t>SNCF. (2023). Signature du protocole d'accord pour le projet Paris Nord. Site officiel de la SNCF. </a:t>
            </a:r>
            <a:r>
              <a:rPr lang="fr-FR" sz="1100" dirty="0">
                <a:latin typeface="+mn-lt"/>
                <a:ea typeface="+mn-lt"/>
                <a:cs typeface="+mn-lt"/>
                <a:hlinkClick r:id="rId5"/>
              </a:rPr>
              <a:t>https://www.sncf.com/sites/default/files/press_release/CP_NR_signature_protocole_accord_paris_nord_231120.pdf</a:t>
            </a:r>
            <a:endParaRPr lang="fr-FR" sz="1100">
              <a:latin typeface="+mn-lt"/>
              <a:ea typeface="+mn-lt"/>
              <a:cs typeface="+mn-lt"/>
            </a:endParaRPr>
          </a:p>
          <a:p>
            <a:r>
              <a:rPr lang="fr-FR" sz="1100" dirty="0">
                <a:latin typeface="+mn-lt"/>
                <a:ea typeface="+mn-lt"/>
                <a:cs typeface="+mn-lt"/>
              </a:rPr>
              <a:t>SNCF. (2023) Enquête Harris</a:t>
            </a:r>
            <a:br>
              <a:rPr lang="fr-FR" sz="1100" dirty="0">
                <a:latin typeface="Calibri"/>
                <a:ea typeface="+mn-lt"/>
                <a:cs typeface="+mn-lt"/>
              </a:rPr>
            </a:br>
            <a:r>
              <a:rPr lang="fr-FR" sz="1100" dirty="0">
                <a:latin typeface="Calibri"/>
                <a:ea typeface="+mn-lt"/>
                <a:cs typeface="+mn-lt"/>
              </a:rPr>
              <a:t> </a:t>
            </a:r>
            <a:r>
              <a:rPr lang="fr-FR" sz="1100" dirty="0">
                <a:latin typeface="Clear Sans"/>
                <a:ea typeface="+mn-lt"/>
                <a:cs typeface="+mn-lt"/>
                <a:hlinkClick r:id="rId6"/>
              </a:rPr>
              <a:t>https://ressources.data.sncf.com/explore/dataset/sncf-image-open-data-mensuel-harris/information/</a:t>
            </a:r>
            <a:endParaRPr lang="fr-FR" sz="1100" dirty="0">
              <a:latin typeface="+mn-lt"/>
              <a:ea typeface="+mn-lt"/>
              <a:cs typeface="+mn-lt"/>
            </a:endParaRPr>
          </a:p>
          <a:p>
            <a:r>
              <a:rPr lang="fr-FR" sz="1100" dirty="0">
                <a:latin typeface="Clear Sans"/>
                <a:cs typeface="Calibri" panose="020F0502020204030204"/>
              </a:rPr>
              <a:t>SNCF. (2023) Baromètre satisfaction client en gare</a:t>
            </a:r>
            <a:br>
              <a:rPr lang="fr-FR" sz="1100" dirty="0">
                <a:latin typeface="Clear Sans"/>
                <a:cs typeface="Calibri" panose="020F0502020204030204"/>
              </a:rPr>
            </a:br>
            <a:r>
              <a:rPr lang="fr-FR" sz="1100" dirty="0">
                <a:latin typeface="Clear Sans"/>
                <a:cs typeface="Calibri" panose="020F0502020204030204"/>
                <a:hlinkClick r:id="rId7"/>
              </a:rPr>
              <a:t>https://ressources.data.sncf.com/explore/dataset/barometre-client/information/</a:t>
            </a:r>
            <a:endParaRPr lang="fr-FR" sz="1100">
              <a:latin typeface="Clear Sans"/>
              <a:cs typeface="Calibri" panose="020F0502020204030204"/>
            </a:endParaRPr>
          </a:p>
          <a:p>
            <a:r>
              <a:rPr lang="fr-FR" sz="1100">
                <a:latin typeface="Clear Sans"/>
                <a:cs typeface="Calibri" panose="020F0502020204030204"/>
              </a:rPr>
              <a:t>SNCF. (2023) Ponctualité TGV</a:t>
            </a:r>
            <a:br>
              <a:rPr lang="fr-FR" sz="1100" dirty="0">
                <a:latin typeface="Clear Sans"/>
                <a:cs typeface="Calibri" panose="020F0502020204030204"/>
              </a:rPr>
            </a:br>
            <a:r>
              <a:rPr lang="fr-FR" sz="1100" dirty="0">
                <a:latin typeface="Clear Sans"/>
                <a:cs typeface="Calibri" panose="020F0502020204030204"/>
                <a:hlinkClick r:id="rId8"/>
              </a:rPr>
              <a:t>https://ressources.data.sncf.com/explore/dataset/reglarite-mensuelle-tgv-nationale/information/</a:t>
            </a:r>
          </a:p>
          <a:p>
            <a:r>
              <a:rPr lang="fr-FR" sz="1100">
                <a:latin typeface="Clear Sans"/>
                <a:cs typeface="Calibri" panose="020F0502020204030204"/>
              </a:rPr>
              <a:t>SNCF. (2023) Tarifs TGV </a:t>
            </a:r>
            <a:br>
              <a:rPr lang="fr-FR" sz="1100" dirty="0">
                <a:latin typeface="Clear Sans"/>
                <a:cs typeface="Calibri" panose="020F0502020204030204"/>
              </a:rPr>
            </a:br>
            <a:r>
              <a:rPr lang="fr-FR" sz="1100" dirty="0">
                <a:latin typeface="Clear Sans"/>
                <a:cs typeface="Calibri" panose="020F0502020204030204"/>
                <a:hlinkClick r:id="rId9"/>
              </a:rPr>
              <a:t>https://ressources.data.sncf.com/explore/dataset/tarifs-tgv-inoui-ouigo/information/</a:t>
            </a:r>
            <a:endParaRPr lang="fr-FR" sz="1100" dirty="0">
              <a:latin typeface="Clear Sans"/>
              <a:cs typeface="Calibri" panose="020F0502020204030204"/>
            </a:endParaRPr>
          </a:p>
          <a:p>
            <a:r>
              <a:rPr lang="fr-FR" sz="1100" dirty="0">
                <a:latin typeface="Clear Sans"/>
                <a:cs typeface="Calibri" panose="020F0502020204030204"/>
              </a:rPr>
              <a:t>Insee : Indice des prix à la consommation - Base 2015 - Ensemble des ménages - France métropolitaine</a:t>
            </a:r>
            <a:br>
              <a:rPr lang="fr-FR" sz="1100" dirty="0">
                <a:latin typeface="Clear Sans"/>
                <a:cs typeface="Calibri" panose="020F0502020204030204"/>
              </a:rPr>
            </a:br>
            <a:r>
              <a:rPr lang="fr-FR" sz="1100" dirty="0">
                <a:latin typeface="Clear Sans"/>
                <a:cs typeface="Calibri" panose="020F0502020204030204"/>
              </a:rPr>
              <a:t>https://www.insee.fr/fr/statistiques/serie/001764117#Tableau</a:t>
            </a:r>
            <a:br>
              <a:rPr lang="fr-FR" sz="1100" dirty="0">
                <a:latin typeface="Clear Sans"/>
                <a:cs typeface="Calibri" panose="020F0502020204030204"/>
              </a:rPr>
            </a:br>
            <a:endParaRPr lang="fr-FR" sz="1100" dirty="0">
              <a:latin typeface="Clear Sans"/>
              <a:cs typeface="Calibri" panose="020F0502020204030204"/>
            </a:endParaRPr>
          </a:p>
          <a:p>
            <a:endParaRPr lang="fr-FR" sz="1600">
              <a:latin typeface="Calibri" panose="020F0502020204030204"/>
              <a:cs typeface="Calibri" panose="020F0502020204030204"/>
            </a:endParaRPr>
          </a:p>
          <a:p>
            <a:endParaRPr lang="fr-FR" sz="3600">
              <a:cs typeface="Calibri" panose="020F0502020204030204"/>
            </a:endParaRP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D498FE48-86A9-3513-5C9D-9AB2365AD7CF}"/>
              </a:ext>
            </a:extLst>
          </p:cNvPr>
          <p:cNvCxnSpPr/>
          <p:nvPr/>
        </p:nvCxnSpPr>
        <p:spPr>
          <a:xfrm>
            <a:off x="371475" y="6489700"/>
            <a:ext cx="11449050" cy="0"/>
          </a:xfrm>
          <a:prstGeom prst="line">
            <a:avLst/>
          </a:prstGeom>
          <a:ln w="19050">
            <a:solidFill>
              <a:srgbClr val="C10A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6C5FAE94-08A8-1783-910D-5A0B94F5DED4}"/>
              </a:ext>
            </a:extLst>
          </p:cNvPr>
          <p:cNvCxnSpPr>
            <a:cxnSpLocks/>
          </p:cNvCxnSpPr>
          <p:nvPr/>
        </p:nvCxnSpPr>
        <p:spPr>
          <a:xfrm>
            <a:off x="3331029" y="683260"/>
            <a:ext cx="8857922" cy="0"/>
          </a:xfrm>
          <a:prstGeom prst="line">
            <a:avLst/>
          </a:prstGeom>
          <a:ln w="19050">
            <a:solidFill>
              <a:srgbClr val="C10A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AEC6BFA-43A4-F32E-9152-EB402AFFD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52ECA-B234-4170-9901-79A4660D5798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3978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4476AD-418A-9D11-42E2-14D454E1F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68300"/>
            <a:ext cx="10515600" cy="489222"/>
          </a:xfrm>
        </p:spPr>
        <p:txBody>
          <a:bodyPr>
            <a:normAutofit/>
          </a:bodyPr>
          <a:lstStyle/>
          <a:p>
            <a:r>
              <a:rPr lang="fr-FR" sz="2800" b="1"/>
              <a:t>Contexte, enjeux et objectifs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89F260-2723-EE31-EC0A-C573F33B16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218" y="4307637"/>
            <a:ext cx="11434307" cy="204479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fr-FR" sz="2000" b="1">
                <a:latin typeface="Clear Sans" panose="020B0604020202020204"/>
                <a:ea typeface="Calibri"/>
                <a:cs typeface="Calibri"/>
              </a:rPr>
              <a:t>Enjeux </a:t>
            </a:r>
            <a:r>
              <a:rPr lang="fr-FR" sz="2000">
                <a:latin typeface="Clear Sans" panose="020B0604020202020204"/>
                <a:ea typeface="Calibri"/>
                <a:cs typeface="Calibri"/>
              </a:rPr>
              <a:t>Accompagner la SNCF dans l'amélioration de sa satisfaction client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sz="2000" b="1">
                <a:latin typeface="Clear Sans" panose="020B0604020202020204"/>
                <a:ea typeface="Calibri"/>
                <a:cs typeface="Calibri"/>
              </a:rPr>
              <a:t>Objectifs </a:t>
            </a:r>
            <a:endParaRPr lang="fr-FR" sz="2000">
              <a:latin typeface="Clear Sans" panose="020B0604020202020204"/>
              <a:ea typeface="Calibri"/>
              <a:cs typeface="Calibri"/>
            </a:endParaRPr>
          </a:p>
          <a:p>
            <a:pPr marL="0" indent="0">
              <a:buNone/>
            </a:pPr>
            <a:r>
              <a:rPr lang="fr-FR" sz="2000" b="1">
                <a:latin typeface="Clear Sans" panose="020B0604020202020204"/>
                <a:ea typeface="Calibri"/>
                <a:cs typeface="Calibri"/>
              </a:rPr>
              <a:t> 1 :</a:t>
            </a:r>
            <a:r>
              <a:rPr lang="fr-FR" sz="2000">
                <a:latin typeface="Clear Sans" panose="020B0604020202020204"/>
                <a:ea typeface="Calibri"/>
                <a:cs typeface="Calibri"/>
              </a:rPr>
              <a:t> Identifier les signaux de satisfaction ou d'insatisfaction </a:t>
            </a:r>
          </a:p>
          <a:p>
            <a:pPr marL="0" indent="0">
              <a:buNone/>
            </a:pPr>
            <a:r>
              <a:rPr lang="fr-FR" sz="2000" b="1">
                <a:latin typeface="Clear Sans" panose="020B0604020202020204"/>
                <a:ea typeface="Calibri"/>
                <a:cs typeface="Calibri"/>
              </a:rPr>
              <a:t> 2 :</a:t>
            </a:r>
            <a:r>
              <a:rPr lang="fr-FR" sz="2000">
                <a:latin typeface="Clear Sans"/>
                <a:ea typeface="Calibri"/>
                <a:cs typeface="Calibri"/>
              </a:rPr>
              <a:t> Proposer des axes d'amélioration / voire de nouveaux chantiers</a:t>
            </a:r>
          </a:p>
          <a:p>
            <a:pPr marL="0" indent="0">
              <a:buNone/>
            </a:pPr>
            <a:r>
              <a:rPr lang="fr-FR" sz="2000">
                <a:latin typeface="Clear Sans"/>
                <a:ea typeface="Calibri"/>
                <a:cs typeface="Calibri"/>
              </a:rPr>
              <a:t> </a:t>
            </a:r>
            <a:r>
              <a:rPr lang="fr-FR" sz="2000" b="1">
                <a:latin typeface="Clear Sans" panose="020B0604020202020204"/>
                <a:ea typeface="Calibri"/>
                <a:cs typeface="Calibri"/>
              </a:rPr>
              <a:t>3 :</a:t>
            </a:r>
            <a:r>
              <a:rPr lang="fr-FR" sz="2000">
                <a:latin typeface="Clear Sans" panose="020B0604020202020204"/>
                <a:ea typeface="Calibri"/>
                <a:cs typeface="Calibri"/>
              </a:rPr>
              <a:t> Tenir compte des projets déjà mis en place par la SNCF. 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9380E5E-D8EE-D600-298E-87096E0F700C}"/>
              </a:ext>
            </a:extLst>
          </p:cNvPr>
          <p:cNvSpPr txBox="1"/>
          <p:nvPr/>
        </p:nvSpPr>
        <p:spPr>
          <a:xfrm>
            <a:off x="386218" y="988729"/>
            <a:ext cx="7190243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000" b="1">
                <a:latin typeface="Clear Sans" panose="020B0604020202020204"/>
                <a:ea typeface="Calibri"/>
                <a:cs typeface="Calibri"/>
              </a:rPr>
              <a:t>Contexte de la présentation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2000">
                <a:latin typeface="Clear Sans" panose="020B0604020202020204"/>
                <a:ea typeface="Calibri"/>
                <a:cs typeface="Calibri"/>
              </a:rPr>
              <a:t>Association d'usagers de la SNCF 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2000">
                <a:latin typeface="Clear Sans" panose="020B0604020202020204"/>
                <a:ea typeface="Calibri"/>
                <a:cs typeface="Calibri"/>
              </a:rPr>
              <a:t>Présentation aux cadres SNCF chargés des projets en gare 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D17E7EE-5607-89A4-1838-3A3E58157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52ECA-B234-4170-9901-79A4660D5798}" type="slidenum">
              <a:rPr lang="fr-FR" smtClean="0"/>
              <a:t>2</a:t>
            </a:fld>
            <a:endParaRPr lang="fr-FR"/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3F1DC5FB-014F-ABAA-3B98-DCC0029220A6}"/>
              </a:ext>
            </a:extLst>
          </p:cNvPr>
          <p:cNvCxnSpPr/>
          <p:nvPr/>
        </p:nvCxnSpPr>
        <p:spPr>
          <a:xfrm>
            <a:off x="371475" y="6489700"/>
            <a:ext cx="11449050" cy="0"/>
          </a:xfrm>
          <a:prstGeom prst="line">
            <a:avLst/>
          </a:prstGeom>
          <a:ln w="19050">
            <a:solidFill>
              <a:srgbClr val="C10A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1CB5B69A-BF78-8967-F8D3-E8DA52A35147}"/>
              </a:ext>
            </a:extLst>
          </p:cNvPr>
          <p:cNvCxnSpPr>
            <a:cxnSpLocks/>
          </p:cNvCxnSpPr>
          <p:nvPr/>
        </p:nvCxnSpPr>
        <p:spPr>
          <a:xfrm>
            <a:off x="5538651" y="609237"/>
            <a:ext cx="6281874" cy="0"/>
          </a:xfrm>
          <a:prstGeom prst="line">
            <a:avLst/>
          </a:prstGeom>
          <a:ln w="19050">
            <a:solidFill>
              <a:srgbClr val="C10A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7654D38F-D11A-CFB3-F218-8E2E6447DABE}"/>
              </a:ext>
            </a:extLst>
          </p:cNvPr>
          <p:cNvGrpSpPr/>
          <p:nvPr/>
        </p:nvGrpSpPr>
        <p:grpSpPr>
          <a:xfrm>
            <a:off x="386218" y="2206718"/>
            <a:ext cx="12563040" cy="1898593"/>
            <a:chOff x="386218" y="2105605"/>
            <a:chExt cx="12563040" cy="1898593"/>
          </a:xfrm>
        </p:grpSpPr>
        <p:sp>
          <p:nvSpPr>
            <p:cNvPr id="4" name="ZoneTexte 3">
              <a:extLst>
                <a:ext uri="{FF2B5EF4-FFF2-40B4-BE49-F238E27FC236}">
                  <a16:creationId xmlns:a16="http://schemas.microsoft.com/office/drawing/2014/main" id="{2BE74F60-1B9C-43EE-BBA7-995B8D44784A}"/>
                </a:ext>
              </a:extLst>
            </p:cNvPr>
            <p:cNvSpPr txBox="1"/>
            <p:nvPr/>
          </p:nvSpPr>
          <p:spPr>
            <a:xfrm>
              <a:off x="386218" y="2549137"/>
              <a:ext cx="5367971" cy="70788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fr-FR" sz="2000">
                  <a:latin typeface="Clear Sans" panose="020B0604020202020204"/>
                  <a:ea typeface="Calibri"/>
                  <a:cs typeface="Calibri"/>
                </a:rPr>
                <a:t>Discours négatif généralisé sur la SNCF</a:t>
              </a:r>
            </a:p>
            <a:p>
              <a:pPr algn="ctr"/>
              <a:r>
                <a:rPr lang="fr-FR" sz="2000">
                  <a:latin typeface="Clear Sans" panose="020B0604020202020204"/>
                  <a:ea typeface="Calibri"/>
                  <a:cs typeface="Calibri"/>
                </a:rPr>
                <a:t>Image d'insatisfaction</a:t>
              </a:r>
              <a:endParaRPr lang="fr-FR" sz="2000">
                <a:latin typeface="Clear Sans" panose="020B0604020202020204"/>
                <a:cs typeface="Calibri"/>
              </a:endParaRPr>
            </a:p>
          </p:txBody>
        </p:sp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828D69E8-E527-21F2-AD5E-0650D0355838}"/>
                </a:ext>
              </a:extLst>
            </p:cNvPr>
            <p:cNvSpPr txBox="1"/>
            <p:nvPr/>
          </p:nvSpPr>
          <p:spPr>
            <a:xfrm>
              <a:off x="6505443" y="2549137"/>
              <a:ext cx="5315082" cy="70788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just"/>
              <a:r>
                <a:rPr lang="fr-FR" sz="2000">
                  <a:latin typeface="Clear Sans" panose="020B0604020202020204"/>
                  <a:ea typeface="Calibri"/>
                  <a:cs typeface="Calibri"/>
                </a:rPr>
                <a:t>Efforts importants de la SNCF pour l'amélioration de la satisfaction voyageur</a:t>
              </a:r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F6F39F4E-D060-69D1-EFE8-E53959A72022}"/>
                </a:ext>
              </a:extLst>
            </p:cNvPr>
            <p:cNvSpPr txBox="1"/>
            <p:nvPr/>
          </p:nvSpPr>
          <p:spPr>
            <a:xfrm>
              <a:off x="386218" y="2105605"/>
              <a:ext cx="3470753" cy="4001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fr-FR" sz="2000" b="1">
                  <a:latin typeface="Clear Sans" panose="020B0604020202020204"/>
                  <a:cs typeface="Calibri"/>
                </a:rPr>
                <a:t>Deux constats </a:t>
              </a:r>
            </a:p>
          </p:txBody>
        </p:sp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6ADA5F8E-CC72-F57F-1453-795D2A4D3BF7}"/>
                </a:ext>
              </a:extLst>
            </p:cNvPr>
            <p:cNvSpPr txBox="1"/>
            <p:nvPr/>
          </p:nvSpPr>
          <p:spPr>
            <a:xfrm>
              <a:off x="6857999" y="3247034"/>
              <a:ext cx="6091259" cy="73866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just"/>
              <a:r>
                <a:rPr lang="fr-FR" sz="1400">
                  <a:latin typeface="Clear Sans" panose="020B0604020202020204"/>
                  <a:cs typeface="Arial"/>
                </a:rPr>
                <a:t>Travaux d'enquêtes</a:t>
              </a:r>
              <a:r>
                <a:rPr lang="en-US" sz="1400">
                  <a:latin typeface="Clear Sans" panose="020B0604020202020204"/>
                  <a:cs typeface="Arial"/>
                </a:rPr>
                <a:t>​</a:t>
              </a:r>
              <a:endParaRPr lang="fr-FR" sz="1400" b="1">
                <a:solidFill>
                  <a:srgbClr val="181818"/>
                </a:solidFill>
                <a:latin typeface="Clear Sans" panose="020B0604020202020204"/>
                <a:cs typeface="Arial"/>
              </a:endParaRPr>
            </a:p>
            <a:p>
              <a:pPr algn="just"/>
              <a:r>
                <a:rPr lang="fr-FR" sz="1400">
                  <a:latin typeface="Clear Sans" panose="020B0604020202020204"/>
                  <a:cs typeface="Arial"/>
                </a:rPr>
                <a:t>Chantiers : 280m € en 2023 (</a:t>
              </a:r>
              <a:r>
                <a:rPr lang="fr-FR" sz="1400" i="1">
                  <a:latin typeface="Clear Sans" panose="020B0604020202020204"/>
                  <a:cs typeface="Arial"/>
                </a:rPr>
                <a:t>Gares et Connexions</a:t>
              </a:r>
              <a:r>
                <a:rPr lang="fr-FR" sz="1400">
                  <a:latin typeface="Clear Sans" panose="020B0604020202020204"/>
                  <a:cs typeface="Arial"/>
                </a:rPr>
                <a:t>)</a:t>
              </a:r>
              <a:endParaRPr lang="fr-FR" sz="1400" b="1">
                <a:solidFill>
                  <a:srgbClr val="181818"/>
                </a:solidFill>
                <a:latin typeface="Clear Sans" panose="020B0604020202020204"/>
                <a:cs typeface="Arial"/>
              </a:endParaRPr>
            </a:p>
            <a:p>
              <a:pPr algn="just"/>
              <a:r>
                <a:rPr lang="fr-FR" sz="1400">
                  <a:latin typeface="Clear Sans" panose="020B0604020202020204"/>
                  <a:cs typeface="Arial"/>
                </a:rPr>
                <a:t>Contexte JO 2024</a:t>
              </a:r>
            </a:p>
          </p:txBody>
        </p:sp>
        <p:pic>
          <p:nvPicPr>
            <p:cNvPr id="14" name="Graphique 13" descr="Ligne fléchée : droite contour">
              <a:extLst>
                <a:ext uri="{FF2B5EF4-FFF2-40B4-BE49-F238E27FC236}">
                  <a16:creationId xmlns:a16="http://schemas.microsoft.com/office/drawing/2014/main" id="{B8D0CA86-B089-15E4-7131-A672C1D5BF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6548390" y="3225162"/>
              <a:ext cx="266663" cy="353800"/>
            </a:xfrm>
            <a:prstGeom prst="rect">
              <a:avLst/>
            </a:prstGeom>
          </p:spPr>
        </p:pic>
        <p:pic>
          <p:nvPicPr>
            <p:cNvPr id="15" name="Graphique 14" descr="Ligne fléchée : droite contour">
              <a:extLst>
                <a:ext uri="{FF2B5EF4-FFF2-40B4-BE49-F238E27FC236}">
                  <a16:creationId xmlns:a16="http://schemas.microsoft.com/office/drawing/2014/main" id="{E85E90AC-BF0D-9399-E5CB-50AAF533E6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6548390" y="3439466"/>
              <a:ext cx="266663" cy="353800"/>
            </a:xfrm>
            <a:prstGeom prst="rect">
              <a:avLst/>
            </a:prstGeom>
          </p:spPr>
        </p:pic>
        <p:pic>
          <p:nvPicPr>
            <p:cNvPr id="16" name="Graphique 15" descr="Ligne fléchée : droite contour">
              <a:extLst>
                <a:ext uri="{FF2B5EF4-FFF2-40B4-BE49-F238E27FC236}">
                  <a16:creationId xmlns:a16="http://schemas.microsoft.com/office/drawing/2014/main" id="{DC190FB5-9928-C989-E20E-8A84C02991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6548390" y="3650398"/>
              <a:ext cx="266663" cy="353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4163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1FB370-5D16-DB24-AF7F-9E32C6885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72393"/>
            <a:ext cx="10089204" cy="640910"/>
          </a:xfrm>
        </p:spPr>
        <p:txBody>
          <a:bodyPr>
            <a:normAutofit/>
          </a:bodyPr>
          <a:lstStyle/>
          <a:p>
            <a:r>
              <a:rPr lang="fr-FR" sz="3500">
                <a:cs typeface="Arial" panose="020B0604020202020204" pitchFamily="34" charset="0"/>
              </a:rPr>
              <a:t>Diagnostic de la satisfaction des voyageurs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0C4DA2B-A5DF-A3F7-BA3A-07C60015D02D}"/>
              </a:ext>
            </a:extLst>
          </p:cNvPr>
          <p:cNvSpPr txBox="1"/>
          <p:nvPr/>
        </p:nvSpPr>
        <p:spPr>
          <a:xfrm>
            <a:off x="807970" y="4272281"/>
            <a:ext cx="4276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>
                <a:latin typeface="Clear Sans" panose="020B0604020202020204" charset="0"/>
                <a:cs typeface="Clear Sans" panose="020B0604020202020204" charset="0"/>
              </a:rPr>
              <a:t>Constats sur les sources d’insatisfaction</a:t>
            </a:r>
          </a:p>
        </p:txBody>
      </p:sp>
      <p:pic>
        <p:nvPicPr>
          <p:cNvPr id="15" name="Graphique 14" descr="Ligne fléchée : droite contour">
            <a:extLst>
              <a:ext uri="{FF2B5EF4-FFF2-40B4-BE49-F238E27FC236}">
                <a16:creationId xmlns:a16="http://schemas.microsoft.com/office/drawing/2014/main" id="{9B0CBE01-C670-08C3-9C43-D8B19276AB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2625879" y="3097456"/>
            <a:ext cx="640910" cy="914400"/>
          </a:xfrm>
          <a:prstGeom prst="rect">
            <a:avLst/>
          </a:prstGeom>
        </p:spPr>
      </p:pic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85DFBCD0-95BF-448D-56E8-A5C3EFB86776}"/>
              </a:ext>
            </a:extLst>
          </p:cNvPr>
          <p:cNvCxnSpPr/>
          <p:nvPr/>
        </p:nvCxnSpPr>
        <p:spPr>
          <a:xfrm>
            <a:off x="371475" y="6489700"/>
            <a:ext cx="11449050" cy="0"/>
          </a:xfrm>
          <a:prstGeom prst="line">
            <a:avLst/>
          </a:prstGeom>
          <a:ln w="19050">
            <a:solidFill>
              <a:srgbClr val="C10A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F5174EA5-E0FE-ED0E-2891-B5F7C88DE686}"/>
              </a:ext>
            </a:extLst>
          </p:cNvPr>
          <p:cNvCxnSpPr>
            <a:cxnSpLocks/>
          </p:cNvCxnSpPr>
          <p:nvPr/>
        </p:nvCxnSpPr>
        <p:spPr>
          <a:xfrm>
            <a:off x="9852503" y="668020"/>
            <a:ext cx="1968022" cy="0"/>
          </a:xfrm>
          <a:prstGeom prst="line">
            <a:avLst/>
          </a:prstGeom>
          <a:ln w="19050">
            <a:solidFill>
              <a:srgbClr val="C10A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e 31">
            <a:extLst>
              <a:ext uri="{FF2B5EF4-FFF2-40B4-BE49-F238E27FC236}">
                <a16:creationId xmlns:a16="http://schemas.microsoft.com/office/drawing/2014/main" id="{7AA28FB6-E1E9-15EC-C92C-5A9B7A6A6578}"/>
              </a:ext>
            </a:extLst>
          </p:cNvPr>
          <p:cNvGrpSpPr/>
          <p:nvPr/>
        </p:nvGrpSpPr>
        <p:grpSpPr>
          <a:xfrm>
            <a:off x="1292228" y="1281918"/>
            <a:ext cx="3258905" cy="1623842"/>
            <a:chOff x="1292228" y="1281918"/>
            <a:chExt cx="3258905" cy="1623842"/>
          </a:xfrm>
        </p:grpSpPr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39E75684-B4A7-7F24-632D-D814A07338B0}"/>
                </a:ext>
              </a:extLst>
            </p:cNvPr>
            <p:cNvSpPr txBox="1"/>
            <p:nvPr/>
          </p:nvSpPr>
          <p:spPr>
            <a:xfrm>
              <a:off x="1503347" y="1840776"/>
              <a:ext cx="289593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>
                  <a:latin typeface="Clear Sans" panose="020B0604020202020204" charset="0"/>
                  <a:cs typeface="Clear Sans" panose="020B0604020202020204" charset="0"/>
                </a:rPr>
                <a:t>Recherche des signaux : </a:t>
              </a:r>
            </a:p>
            <a:p>
              <a:r>
                <a:rPr lang="fr-FR">
                  <a:latin typeface="Clear Sans" panose="020B0604020202020204" charset="0"/>
                  <a:cs typeface="Clear Sans" panose="020B0604020202020204" charset="0"/>
                </a:rPr>
                <a:t>	Faibles </a:t>
              </a:r>
            </a:p>
            <a:p>
              <a:r>
                <a:rPr lang="fr-FR">
                  <a:latin typeface="Clear Sans" panose="020B0604020202020204" charset="0"/>
                  <a:cs typeface="Clear Sans" panose="020B0604020202020204" charset="0"/>
                </a:rPr>
                <a:t>	Forts </a:t>
              </a:r>
            </a:p>
          </p:txBody>
        </p:sp>
        <p:pic>
          <p:nvPicPr>
            <p:cNvPr id="12" name="Graphique 11" descr="Coche avec un remplissage uni">
              <a:extLst>
                <a:ext uri="{FF2B5EF4-FFF2-40B4-BE49-F238E27FC236}">
                  <a16:creationId xmlns:a16="http://schemas.microsoft.com/office/drawing/2014/main" id="{B6D18556-6233-2FA2-C5A4-495337149B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163271" y="2155127"/>
              <a:ext cx="266699" cy="266699"/>
            </a:xfrm>
            <a:prstGeom prst="rect">
              <a:avLst/>
            </a:prstGeom>
          </p:spPr>
        </p:pic>
        <p:pic>
          <p:nvPicPr>
            <p:cNvPr id="13" name="Graphique 12" descr="Fermer avec un remplissage uni">
              <a:extLst>
                <a:ext uri="{FF2B5EF4-FFF2-40B4-BE49-F238E27FC236}">
                  <a16:creationId xmlns:a16="http://schemas.microsoft.com/office/drawing/2014/main" id="{01BCA2EB-8A48-2303-B45E-12F14FEAC91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161368" y="2444980"/>
              <a:ext cx="266699" cy="266699"/>
            </a:xfrm>
            <a:prstGeom prst="rect">
              <a:avLst/>
            </a:prstGeom>
          </p:spPr>
        </p:pic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04A70BD-64E8-FD7F-D6A1-A08B037C14D2}"/>
                </a:ext>
              </a:extLst>
            </p:cNvPr>
            <p:cNvSpPr/>
            <p:nvPr/>
          </p:nvSpPr>
          <p:spPr>
            <a:xfrm>
              <a:off x="1292228" y="1610359"/>
              <a:ext cx="3258905" cy="1295401"/>
            </a:xfrm>
            <a:prstGeom prst="rect">
              <a:avLst/>
            </a:prstGeom>
            <a:noFill/>
            <a:ln w="19050">
              <a:solidFill>
                <a:srgbClr val="C10A26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C6035023-5495-E128-D596-49C0A6058C91}"/>
                </a:ext>
              </a:extLst>
            </p:cNvPr>
            <p:cNvSpPr/>
            <p:nvPr/>
          </p:nvSpPr>
          <p:spPr>
            <a:xfrm>
              <a:off x="2594020" y="1281918"/>
              <a:ext cx="655320" cy="6553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29" name="Graphique 28" descr="Rythme cardiaque contour">
            <a:extLst>
              <a:ext uri="{FF2B5EF4-FFF2-40B4-BE49-F238E27FC236}">
                <a16:creationId xmlns:a16="http://schemas.microsoft.com/office/drawing/2014/main" id="{C03F7B97-299B-5CB8-36F9-E6E9EB2711D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589170" y="1252413"/>
            <a:ext cx="714329" cy="714329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8F8B9086-71CD-22B7-8744-0DC3A59B9FBC}"/>
              </a:ext>
            </a:extLst>
          </p:cNvPr>
          <p:cNvSpPr/>
          <p:nvPr/>
        </p:nvSpPr>
        <p:spPr>
          <a:xfrm>
            <a:off x="6292437" y="2024165"/>
            <a:ext cx="2569200" cy="724776"/>
          </a:xfrm>
          <a:prstGeom prst="rect">
            <a:avLst/>
          </a:prstGeom>
          <a:solidFill>
            <a:schemeClr val="bg1"/>
          </a:solidFill>
          <a:ln w="19050">
            <a:solidFill>
              <a:srgbClr val="C10A26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chemeClr val="tx1"/>
                </a:solidFill>
                <a:latin typeface="Clear Sans" panose="020B0604020202020204" charset="0"/>
                <a:cs typeface="Clear Sans" panose="020B0604020202020204" charset="0"/>
              </a:rPr>
              <a:t>Baromètre satisfaction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86196DA-32A0-DC29-0C5C-68D62FC26D49}"/>
              </a:ext>
            </a:extLst>
          </p:cNvPr>
          <p:cNvSpPr/>
          <p:nvPr/>
        </p:nvSpPr>
        <p:spPr>
          <a:xfrm>
            <a:off x="6294119" y="3055814"/>
            <a:ext cx="2564154" cy="724776"/>
          </a:xfrm>
          <a:prstGeom prst="rect">
            <a:avLst/>
          </a:prstGeom>
          <a:solidFill>
            <a:schemeClr val="bg1"/>
          </a:solidFill>
          <a:ln w="19050">
            <a:solidFill>
              <a:srgbClr val="C10A26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chemeClr val="tx1"/>
                </a:solidFill>
                <a:latin typeface="Clear Sans" panose="020B0604020202020204" charset="0"/>
                <a:cs typeface="Clear Sans" panose="020B0604020202020204" charset="0"/>
              </a:rPr>
              <a:t>Enquête Harris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1A04C39-4C33-3126-3F7C-4FE7BF006FCA}"/>
              </a:ext>
            </a:extLst>
          </p:cNvPr>
          <p:cNvSpPr/>
          <p:nvPr/>
        </p:nvSpPr>
        <p:spPr>
          <a:xfrm>
            <a:off x="9058074" y="2027896"/>
            <a:ext cx="2564154" cy="724776"/>
          </a:xfrm>
          <a:prstGeom prst="rect">
            <a:avLst/>
          </a:prstGeom>
          <a:solidFill>
            <a:schemeClr val="bg1"/>
          </a:solidFill>
          <a:ln w="19050">
            <a:solidFill>
              <a:srgbClr val="C10A26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chemeClr val="tx1"/>
                </a:solidFill>
                <a:latin typeface="Clear Sans" panose="020B0604020202020204" charset="0"/>
                <a:cs typeface="Clear Sans" panose="020B0604020202020204" charset="0"/>
              </a:rPr>
              <a:t>Insee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9AC62E8-1D05-153A-220B-4DD97E1964D3}"/>
              </a:ext>
            </a:extLst>
          </p:cNvPr>
          <p:cNvSpPr/>
          <p:nvPr/>
        </p:nvSpPr>
        <p:spPr>
          <a:xfrm>
            <a:off x="9056392" y="3055814"/>
            <a:ext cx="2564154" cy="724776"/>
          </a:xfrm>
          <a:prstGeom prst="rect">
            <a:avLst/>
          </a:prstGeom>
          <a:solidFill>
            <a:schemeClr val="bg1"/>
          </a:solidFill>
          <a:ln w="19050">
            <a:solidFill>
              <a:srgbClr val="C10A26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chemeClr val="tx1"/>
                </a:solidFill>
                <a:latin typeface="Clear Sans" panose="020B0604020202020204" charset="0"/>
                <a:cs typeface="Clear Sans" panose="020B0604020202020204" charset="0"/>
              </a:rPr>
              <a:t>Fréquentations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1647996-476D-FD1D-3D6C-0CA6E621E13F}"/>
              </a:ext>
            </a:extLst>
          </p:cNvPr>
          <p:cNvSpPr/>
          <p:nvPr/>
        </p:nvSpPr>
        <p:spPr>
          <a:xfrm>
            <a:off x="7672733" y="4080001"/>
            <a:ext cx="2569200" cy="724776"/>
          </a:xfrm>
          <a:prstGeom prst="rect">
            <a:avLst/>
          </a:prstGeom>
          <a:solidFill>
            <a:schemeClr val="bg1"/>
          </a:solidFill>
          <a:ln w="19050">
            <a:solidFill>
              <a:srgbClr val="C10A26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chemeClr val="tx1"/>
                </a:solidFill>
                <a:latin typeface="Clear Sans" panose="020B0604020202020204" charset="0"/>
                <a:cs typeface="Clear Sans" panose="020B0604020202020204" charset="0"/>
              </a:rPr>
              <a:t>Ponctualité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1D3DC3A-4DFC-D861-92CD-8806C886435C}"/>
              </a:ext>
            </a:extLst>
          </p:cNvPr>
          <p:cNvSpPr/>
          <p:nvPr/>
        </p:nvSpPr>
        <p:spPr>
          <a:xfrm>
            <a:off x="6095999" y="1609577"/>
            <a:ext cx="5724525" cy="4119864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25CB552-E35A-C9D6-8CFC-C74F426B27BA}"/>
              </a:ext>
            </a:extLst>
          </p:cNvPr>
          <p:cNvSpPr/>
          <p:nvPr/>
        </p:nvSpPr>
        <p:spPr>
          <a:xfrm>
            <a:off x="6522720" y="1403896"/>
            <a:ext cx="1249680" cy="412496"/>
          </a:xfrm>
          <a:prstGeom prst="rect">
            <a:avLst/>
          </a:prstGeom>
          <a:solidFill>
            <a:schemeClr val="bg1"/>
          </a:solidFill>
          <a:ln w="19050">
            <a:noFill/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chemeClr val="tx1"/>
                </a:solidFill>
              </a:rPr>
              <a:t>Open data</a:t>
            </a:r>
          </a:p>
        </p:txBody>
      </p:sp>
      <p:sp>
        <p:nvSpPr>
          <p:cNvPr id="55" name="Espace réservé du numéro de diapositive 54">
            <a:extLst>
              <a:ext uri="{FF2B5EF4-FFF2-40B4-BE49-F238E27FC236}">
                <a16:creationId xmlns:a16="http://schemas.microsoft.com/office/drawing/2014/main" id="{E4CF0DEE-3209-45D3-BD76-85B896949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52ECA-B234-4170-9901-79A4660D5798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4006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393D81-61AE-AFB8-333A-33E38A2522F2}"/>
              </a:ext>
            </a:extLst>
          </p:cNvPr>
          <p:cNvSpPr txBox="1">
            <a:spLocks/>
          </p:cNvSpPr>
          <p:nvPr/>
        </p:nvSpPr>
        <p:spPr>
          <a:xfrm>
            <a:off x="371475" y="372393"/>
            <a:ext cx="10089204" cy="64091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ammersmith One Bold"/>
                <a:ea typeface="+mj-ea"/>
                <a:cs typeface="+mj-cs"/>
              </a:defRPr>
            </a:lvl1pPr>
          </a:lstStyle>
          <a:p>
            <a:r>
              <a:rPr lang="fr-FR" sz="3500">
                <a:cs typeface="Arial" panose="020B0604020202020204" pitchFamily="34" charset="0"/>
              </a:rPr>
              <a:t>Thématiques baromètre satisfaction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C8D1025-F94B-CFA5-9BC0-3328C55EC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52ECA-B234-4170-9901-79A4660D5798}" type="slidenum">
              <a:rPr lang="fr-FR" smtClean="0"/>
              <a:t>4</a:t>
            </a:fld>
            <a:endParaRPr lang="fr-FR"/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99B7A216-253B-F512-B7BC-4E9671D18E8D}"/>
              </a:ext>
            </a:extLst>
          </p:cNvPr>
          <p:cNvCxnSpPr/>
          <p:nvPr/>
        </p:nvCxnSpPr>
        <p:spPr>
          <a:xfrm>
            <a:off x="371475" y="6489700"/>
            <a:ext cx="11449050" cy="0"/>
          </a:xfrm>
          <a:prstGeom prst="line">
            <a:avLst/>
          </a:prstGeom>
          <a:ln w="19050">
            <a:solidFill>
              <a:srgbClr val="C10A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ADD83A96-6777-7A4E-3D9D-A1C384ECE7AA}"/>
              </a:ext>
            </a:extLst>
          </p:cNvPr>
          <p:cNvCxnSpPr>
            <a:cxnSpLocks/>
          </p:cNvCxnSpPr>
          <p:nvPr/>
        </p:nvCxnSpPr>
        <p:spPr>
          <a:xfrm>
            <a:off x="8216537" y="668020"/>
            <a:ext cx="3603988" cy="0"/>
          </a:xfrm>
          <a:prstGeom prst="line">
            <a:avLst/>
          </a:prstGeom>
          <a:ln w="19050">
            <a:solidFill>
              <a:srgbClr val="C10A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36EFBBE0-78A2-657A-17EB-0A00C34FB8B6}"/>
              </a:ext>
            </a:extLst>
          </p:cNvPr>
          <p:cNvSpPr/>
          <p:nvPr/>
        </p:nvSpPr>
        <p:spPr>
          <a:xfrm>
            <a:off x="676275" y="1156334"/>
            <a:ext cx="5107305" cy="2112643"/>
          </a:xfrm>
          <a:prstGeom prst="rect">
            <a:avLst/>
          </a:prstGeom>
          <a:solidFill>
            <a:srgbClr val="C00000">
              <a:alpha val="15000"/>
            </a:srgbClr>
          </a:solidFill>
          <a:ln w="158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2000" b="1">
                <a:solidFill>
                  <a:schemeClr val="tx1"/>
                </a:solidFill>
                <a:latin typeface="Clear Sans" panose="020B0604020202020204"/>
              </a:rPr>
              <a:t>EFFICACE</a:t>
            </a:r>
            <a:endParaRPr lang="fr-FR" b="1">
              <a:solidFill>
                <a:schemeClr val="tx1"/>
              </a:solidFill>
              <a:latin typeface="Clear Sans" panose="020B0604020202020204"/>
            </a:endParaRPr>
          </a:p>
          <a:p>
            <a:pPr algn="ctr"/>
            <a:endParaRPr lang="fr-FR">
              <a:solidFill>
                <a:schemeClr val="tx1"/>
              </a:solidFill>
              <a:latin typeface="Clear Sans" panose="020B0604020202020204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>
                <a:solidFill>
                  <a:schemeClr val="tx1"/>
                </a:solidFill>
                <a:latin typeface="Clear Sans" panose="020B0604020202020204"/>
              </a:rPr>
              <a:t>Information Voyageurs et Orientation Clients</a:t>
            </a:r>
          </a:p>
          <a:p>
            <a:endParaRPr lang="fr-FR">
              <a:solidFill>
                <a:schemeClr val="tx1"/>
              </a:solidFill>
              <a:latin typeface="Clear Sans" panose="020B0604020202020204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>
                <a:solidFill>
                  <a:schemeClr val="tx1"/>
                </a:solidFill>
                <a:latin typeface="Clear Sans" panose="020B0604020202020204"/>
              </a:rPr>
              <a:t>Déplacements</a:t>
            </a:r>
          </a:p>
          <a:p>
            <a:endParaRPr lang="fr-FR">
              <a:solidFill>
                <a:schemeClr val="tx1"/>
              </a:solidFill>
              <a:latin typeface="Clear Sans" panose="020B0604020202020204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>
                <a:solidFill>
                  <a:schemeClr val="tx1"/>
                </a:solidFill>
                <a:latin typeface="Clear Sans" panose="020B0604020202020204"/>
              </a:rPr>
              <a:t>Bien-être en gare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04E779-AD03-27AA-4AD6-FD2EB6F3DA9D}"/>
              </a:ext>
            </a:extLst>
          </p:cNvPr>
          <p:cNvSpPr/>
          <p:nvPr/>
        </p:nvSpPr>
        <p:spPr>
          <a:xfrm>
            <a:off x="6532435" y="1156335"/>
            <a:ext cx="5107305" cy="2112643"/>
          </a:xfrm>
          <a:prstGeom prst="rect">
            <a:avLst/>
          </a:prstGeom>
          <a:solidFill>
            <a:srgbClr val="DE945C">
              <a:alpha val="20000"/>
            </a:srgbClr>
          </a:solidFill>
          <a:ln w="15875">
            <a:solidFill>
              <a:srgbClr val="D76374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2000" b="1">
                <a:solidFill>
                  <a:schemeClr val="tx1"/>
                </a:solidFill>
                <a:latin typeface="Clear Sans" panose="020B0604020202020204"/>
              </a:rPr>
              <a:t>PRATIQUE</a:t>
            </a:r>
            <a:endParaRPr lang="fr-FR" b="1">
              <a:solidFill>
                <a:schemeClr val="tx1"/>
              </a:solidFill>
              <a:latin typeface="Clear Sans" panose="020B0604020202020204"/>
            </a:endParaRPr>
          </a:p>
          <a:p>
            <a:pPr algn="ctr"/>
            <a:endParaRPr lang="fr-FR">
              <a:solidFill>
                <a:schemeClr val="tx1"/>
              </a:solidFill>
              <a:latin typeface="Clear Sans" panose="020B0604020202020204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>
                <a:solidFill>
                  <a:schemeClr val="tx1"/>
                </a:solidFill>
                <a:latin typeface="Clear Sans" panose="020B0604020202020204"/>
              </a:rPr>
              <a:t>Confort d’attente</a:t>
            </a:r>
          </a:p>
          <a:p>
            <a:endParaRPr lang="fr-FR">
              <a:solidFill>
                <a:schemeClr val="tx1"/>
              </a:solidFill>
              <a:latin typeface="Clear Sans" panose="020B0604020202020204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>
                <a:solidFill>
                  <a:schemeClr val="tx1"/>
                </a:solidFill>
                <a:latin typeface="Clear Sans" panose="020B0604020202020204"/>
              </a:rPr>
              <a:t>Services autour du voyage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D8B005-B0A0-C249-11D6-63DDB505C01E}"/>
              </a:ext>
            </a:extLst>
          </p:cNvPr>
          <p:cNvSpPr/>
          <p:nvPr/>
        </p:nvSpPr>
        <p:spPr>
          <a:xfrm>
            <a:off x="676275" y="3823017"/>
            <a:ext cx="5107305" cy="2112643"/>
          </a:xfrm>
          <a:prstGeom prst="rect">
            <a:avLst/>
          </a:prstGeom>
          <a:solidFill>
            <a:srgbClr val="385723">
              <a:alpha val="20000"/>
            </a:srgbClr>
          </a:solidFill>
          <a:ln w="15875">
            <a:solidFill>
              <a:srgbClr val="385723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2000" b="1">
                <a:solidFill>
                  <a:schemeClr val="tx1"/>
                </a:solidFill>
                <a:latin typeface="Clear Sans" panose="020B0604020202020204"/>
              </a:rPr>
              <a:t>MODERNE</a:t>
            </a:r>
          </a:p>
          <a:p>
            <a:pPr marL="285750" indent="-285750" algn="ctr">
              <a:buFont typeface="Wingdings" panose="05000000000000000000" pitchFamily="2" charset="2"/>
              <a:buChar char="§"/>
            </a:pPr>
            <a:endParaRPr lang="fr-FR">
              <a:solidFill>
                <a:schemeClr val="tx1"/>
              </a:solidFill>
              <a:latin typeface="Clear Sans" panose="020B0604020202020204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>
                <a:solidFill>
                  <a:schemeClr val="tx1"/>
                </a:solidFill>
                <a:latin typeface="Clear Sans" panose="020B0604020202020204"/>
              </a:rPr>
              <a:t>Intermodalité Verte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fr-FR">
              <a:solidFill>
                <a:schemeClr val="tx1"/>
              </a:solidFill>
              <a:latin typeface="Clear Sans" panose="020B0604020202020204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>
                <a:solidFill>
                  <a:schemeClr val="tx1"/>
                </a:solidFill>
                <a:latin typeface="Clear Sans" panose="020B0604020202020204"/>
              </a:rPr>
              <a:t>Gare écologique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DA5797E-5E88-A34C-5240-7F36625C11F1}"/>
              </a:ext>
            </a:extLst>
          </p:cNvPr>
          <p:cNvSpPr/>
          <p:nvPr/>
        </p:nvSpPr>
        <p:spPr>
          <a:xfrm>
            <a:off x="6532435" y="3823017"/>
            <a:ext cx="5107305" cy="2112643"/>
          </a:xfrm>
          <a:prstGeom prst="rect">
            <a:avLst/>
          </a:prstGeom>
          <a:solidFill>
            <a:schemeClr val="accent4">
              <a:lumMod val="60000"/>
              <a:lumOff val="40000"/>
              <a:alpha val="20000"/>
            </a:schemeClr>
          </a:solidFill>
          <a:ln w="15875">
            <a:solidFill>
              <a:schemeClr val="accent4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 anchorCtr="0"/>
          <a:lstStyle/>
          <a:p>
            <a:pPr algn="ctr"/>
            <a:r>
              <a:rPr lang="fr-FR" sz="2000" b="1">
                <a:solidFill>
                  <a:schemeClr val="tx1"/>
                </a:solidFill>
                <a:latin typeface="Clear Sans" panose="020B0604020202020204"/>
              </a:rPr>
              <a:t>REMARQUABLE</a:t>
            </a:r>
          </a:p>
          <a:p>
            <a:pPr algn="ctr"/>
            <a:endParaRPr lang="fr-FR">
              <a:solidFill>
                <a:schemeClr val="tx1"/>
              </a:solidFill>
              <a:latin typeface="Clear Sans" panose="020B0604020202020204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>
                <a:solidFill>
                  <a:schemeClr val="tx1"/>
                </a:solidFill>
                <a:latin typeface="Clear Sans" panose="020B0604020202020204"/>
              </a:rPr>
              <a:t>Architecture et Gestion immobilière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>
                <a:solidFill>
                  <a:schemeClr val="tx1"/>
                </a:solidFill>
                <a:latin typeface="Clear Sans" panose="020B0604020202020204"/>
              </a:rPr>
              <a:t>Territorial et inclusive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>
                <a:solidFill>
                  <a:schemeClr val="tx1"/>
                </a:solidFill>
                <a:latin typeface="Clear Sans" panose="020B0604020202020204"/>
              </a:rPr>
              <a:t>Vie en gare – Animations culturelles et commerciales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28F40AA-0A99-EECE-0D08-9CAC77D151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926873" y="8183"/>
            <a:ext cx="3629693" cy="229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760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Image 31" descr="Une image contenant cylindre, bougie, conception, art&#10;&#10;Description générée automatiquement">
            <a:extLst>
              <a:ext uri="{FF2B5EF4-FFF2-40B4-BE49-F238E27FC236}">
                <a16:creationId xmlns:a16="http://schemas.microsoft.com/office/drawing/2014/main" id="{F0753190-B539-A82C-BFC8-576468455E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307052" y="2340967"/>
            <a:ext cx="5368618" cy="3019847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DC843630-BE57-8F7A-0B68-BC4E0ECBA503}"/>
              </a:ext>
            </a:extLst>
          </p:cNvPr>
          <p:cNvSpPr txBox="1"/>
          <p:nvPr/>
        </p:nvSpPr>
        <p:spPr>
          <a:xfrm>
            <a:off x="8428206" y="35509"/>
            <a:ext cx="1567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>
                <a:solidFill>
                  <a:schemeClr val="bg1"/>
                </a:solidFill>
              </a:rPr>
              <a:t>Pilier efficace </a:t>
            </a:r>
          </a:p>
        </p:txBody>
      </p:sp>
      <p:sp>
        <p:nvSpPr>
          <p:cNvPr id="17" name="Titre 1">
            <a:extLst>
              <a:ext uri="{FF2B5EF4-FFF2-40B4-BE49-F238E27FC236}">
                <a16:creationId xmlns:a16="http://schemas.microsoft.com/office/drawing/2014/main" id="{5CC6AEF8-C7C2-9CD1-D765-E4E218C3F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85822"/>
            <a:ext cx="10515600" cy="622847"/>
          </a:xfrm>
        </p:spPr>
        <p:txBody>
          <a:bodyPr>
            <a:normAutofit/>
          </a:bodyPr>
          <a:lstStyle/>
          <a:p>
            <a:r>
              <a:rPr lang="fr-FR" sz="3500">
                <a:cs typeface="Arial" panose="020B0604020202020204" pitchFamily="34" charset="0"/>
              </a:rPr>
              <a:t>Enquête Satisfaction en gare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FB1ABF0-28F0-2FD1-5764-516B1ED1B899}"/>
              </a:ext>
            </a:extLst>
          </p:cNvPr>
          <p:cNvSpPr txBox="1"/>
          <p:nvPr/>
        </p:nvSpPr>
        <p:spPr>
          <a:xfrm>
            <a:off x="6368817" y="2887410"/>
            <a:ext cx="1160585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1600" b="1"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Toulouse </a:t>
            </a:r>
          </a:p>
          <a:p>
            <a:pPr algn="ctr"/>
            <a:r>
              <a:rPr lang="fr-FR" sz="1600" b="1"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Matabiau</a:t>
            </a:r>
          </a:p>
          <a:p>
            <a:pPr algn="ctr"/>
            <a:r>
              <a:rPr lang="fr-FR" sz="1600">
                <a:solidFill>
                  <a:srgbClr val="FF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6,3/10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7D764E4-FFC9-D240-AFC8-3FA030E78819}"/>
              </a:ext>
            </a:extLst>
          </p:cNvPr>
          <p:cNvSpPr txBox="1"/>
          <p:nvPr/>
        </p:nvSpPr>
        <p:spPr>
          <a:xfrm>
            <a:off x="10449861" y="4094081"/>
            <a:ext cx="1160585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1600" b="1"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Lyon Perrache</a:t>
            </a:r>
          </a:p>
          <a:p>
            <a:pPr algn="ctr"/>
            <a:r>
              <a:rPr lang="fr-FR" sz="1600">
                <a:solidFill>
                  <a:srgbClr val="FF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7,26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1C135FA-88AB-25CF-8CCC-9D9CD0EE9CDE}"/>
              </a:ext>
            </a:extLst>
          </p:cNvPr>
          <p:cNvSpPr txBox="1"/>
          <p:nvPr/>
        </p:nvSpPr>
        <p:spPr>
          <a:xfrm>
            <a:off x="8409339" y="3536406"/>
            <a:ext cx="1160585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1600" b="1"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Gare du Nord</a:t>
            </a:r>
          </a:p>
          <a:p>
            <a:pPr algn="ctr"/>
            <a:r>
              <a:rPr lang="fr-FR" sz="1600">
                <a:solidFill>
                  <a:srgbClr val="FF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6,97/10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0C211B8-28C8-206F-A2F4-7B824D39C4EB}"/>
              </a:ext>
            </a:extLst>
          </p:cNvPr>
          <p:cNvSpPr txBox="1"/>
          <p:nvPr/>
        </p:nvSpPr>
        <p:spPr>
          <a:xfrm>
            <a:off x="7389078" y="3207138"/>
            <a:ext cx="1160585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1600" b="1"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Paris </a:t>
            </a:r>
          </a:p>
          <a:p>
            <a:pPr algn="ctr"/>
            <a:r>
              <a:rPr lang="fr-FR" sz="1600" b="1"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Austerlitz</a:t>
            </a:r>
          </a:p>
          <a:p>
            <a:pPr algn="ctr"/>
            <a:r>
              <a:rPr lang="fr-FR" sz="1600">
                <a:solidFill>
                  <a:srgbClr val="FF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6,53/10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2FEA7CE0-7B23-24C6-D1B6-FB77DA707265}"/>
              </a:ext>
            </a:extLst>
          </p:cNvPr>
          <p:cNvSpPr txBox="1"/>
          <p:nvPr/>
        </p:nvSpPr>
        <p:spPr>
          <a:xfrm>
            <a:off x="9412786" y="3865674"/>
            <a:ext cx="1160585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1600" b="1"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Lyon Part Dieu</a:t>
            </a:r>
          </a:p>
          <a:p>
            <a:pPr algn="ctr"/>
            <a:r>
              <a:rPr lang="fr-FR" sz="1600">
                <a:solidFill>
                  <a:srgbClr val="FF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7,16/10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B9C49B40-E56E-BD2F-9E05-684280FF4EB8}"/>
              </a:ext>
            </a:extLst>
          </p:cNvPr>
          <p:cNvSpPr txBox="1"/>
          <p:nvPr/>
        </p:nvSpPr>
        <p:spPr>
          <a:xfrm>
            <a:off x="2475079" y="4524968"/>
            <a:ext cx="1448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>
                <a:solidFill>
                  <a:schemeClr val="bg1"/>
                </a:solidFill>
              </a:rPr>
              <a:t>Pilier efficace </a:t>
            </a:r>
          </a:p>
        </p:txBody>
      </p:sp>
      <p:sp>
        <p:nvSpPr>
          <p:cNvPr id="25" name="Titre 1">
            <a:extLst>
              <a:ext uri="{FF2B5EF4-FFF2-40B4-BE49-F238E27FC236}">
                <a16:creationId xmlns:a16="http://schemas.microsoft.com/office/drawing/2014/main" id="{57D7B494-F4D1-20A3-ADD4-6857732CDCE7}"/>
              </a:ext>
            </a:extLst>
          </p:cNvPr>
          <p:cNvSpPr txBox="1">
            <a:spLocks/>
          </p:cNvSpPr>
          <p:nvPr/>
        </p:nvSpPr>
        <p:spPr>
          <a:xfrm>
            <a:off x="514972" y="1592263"/>
            <a:ext cx="5368925" cy="748706"/>
          </a:xfrm>
          <a:prstGeom prst="rect">
            <a:avLst/>
          </a:prstGeom>
          <a:solidFill>
            <a:srgbClr val="C10A26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ammersmith One Bold"/>
                <a:ea typeface="+mj-ea"/>
                <a:cs typeface="+mj-cs"/>
              </a:defRPr>
            </a:lvl1pPr>
          </a:lstStyle>
          <a:p>
            <a:pPr algn="ctr"/>
            <a:r>
              <a:rPr lang="fr-FR" sz="2000">
                <a:solidFill>
                  <a:schemeClr val="bg1"/>
                </a:solidFill>
                <a:latin typeface="Clear Sans" panose="020B0604020202020204" charset="0"/>
                <a:cs typeface="Clear Sans" panose="020B0604020202020204" charset="0"/>
              </a:rPr>
              <a:t>Les 5 gares les mieux notées en avril 2023</a:t>
            </a:r>
          </a:p>
        </p:txBody>
      </p:sp>
      <p:sp>
        <p:nvSpPr>
          <p:cNvPr id="26" name="Titre 1">
            <a:extLst>
              <a:ext uri="{FF2B5EF4-FFF2-40B4-BE49-F238E27FC236}">
                <a16:creationId xmlns:a16="http://schemas.microsoft.com/office/drawing/2014/main" id="{B1EA05A0-E459-EF91-AE75-E014A8D3BE36}"/>
              </a:ext>
            </a:extLst>
          </p:cNvPr>
          <p:cNvSpPr txBox="1">
            <a:spLocks/>
          </p:cNvSpPr>
          <p:nvPr/>
        </p:nvSpPr>
        <p:spPr>
          <a:xfrm>
            <a:off x="6308103" y="1592263"/>
            <a:ext cx="5368925" cy="748706"/>
          </a:xfrm>
          <a:prstGeom prst="rect">
            <a:avLst/>
          </a:prstGeom>
          <a:solidFill>
            <a:srgbClr val="C10A26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ammersmith One Bold"/>
                <a:ea typeface="+mj-ea"/>
                <a:cs typeface="+mj-cs"/>
              </a:defRPr>
            </a:lvl1pPr>
          </a:lstStyle>
          <a:p>
            <a:pPr algn="ctr"/>
            <a:r>
              <a:rPr lang="fr-FR" sz="2000">
                <a:solidFill>
                  <a:schemeClr val="bg1"/>
                </a:solidFill>
                <a:latin typeface="Clear Sans" panose="020B0604020202020204" charset="0"/>
                <a:cs typeface="Clear Sans" panose="020B0604020202020204" charset="0"/>
              </a:rPr>
              <a:t>Les 5 gares les moins bien notées en avril 2023</a:t>
            </a:r>
          </a:p>
        </p:txBody>
      </p: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656C7429-404F-2F41-90E6-BEAB5A7A9AC6}"/>
              </a:ext>
            </a:extLst>
          </p:cNvPr>
          <p:cNvCxnSpPr/>
          <p:nvPr/>
        </p:nvCxnSpPr>
        <p:spPr>
          <a:xfrm>
            <a:off x="371475" y="6489700"/>
            <a:ext cx="11449050" cy="0"/>
          </a:xfrm>
          <a:prstGeom prst="line">
            <a:avLst/>
          </a:prstGeom>
          <a:ln w="19050">
            <a:solidFill>
              <a:srgbClr val="C10A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966B0224-0BB6-3AF4-CE7C-51E72BA85AFE}"/>
              </a:ext>
            </a:extLst>
          </p:cNvPr>
          <p:cNvCxnSpPr>
            <a:cxnSpLocks/>
          </p:cNvCxnSpPr>
          <p:nvPr/>
        </p:nvCxnSpPr>
        <p:spPr>
          <a:xfrm>
            <a:off x="6847840" y="668020"/>
            <a:ext cx="4972685" cy="0"/>
          </a:xfrm>
          <a:prstGeom prst="line">
            <a:avLst/>
          </a:prstGeom>
          <a:ln w="19050">
            <a:solidFill>
              <a:srgbClr val="C10A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Image 32" descr="Une image contenant cylindre, bougie, conception, art&#10;&#10;Description générée automatiquement">
            <a:extLst>
              <a:ext uri="{FF2B5EF4-FFF2-40B4-BE49-F238E27FC236}">
                <a16:creationId xmlns:a16="http://schemas.microsoft.com/office/drawing/2014/main" id="{8D7609D7-A7BC-9B3B-D705-D3EDE8353B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10970" y="2340967"/>
            <a:ext cx="5368618" cy="3019847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82AACFBD-6C26-2830-C68E-55408FF06011}"/>
              </a:ext>
            </a:extLst>
          </p:cNvPr>
          <p:cNvSpPr txBox="1"/>
          <p:nvPr/>
        </p:nvSpPr>
        <p:spPr>
          <a:xfrm>
            <a:off x="4627361" y="4301234"/>
            <a:ext cx="1110178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1600" b="1"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Vendôme</a:t>
            </a:r>
          </a:p>
          <a:p>
            <a:pPr algn="ctr"/>
            <a:r>
              <a:rPr lang="fr-FR" sz="1600">
                <a:solidFill>
                  <a:srgbClr val="00B05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8,12/10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1BBD144C-E1D3-06F9-7760-718798E47BDB}"/>
              </a:ext>
            </a:extLst>
          </p:cNvPr>
          <p:cNvSpPr txBox="1"/>
          <p:nvPr/>
        </p:nvSpPr>
        <p:spPr>
          <a:xfrm>
            <a:off x="2658642" y="3560884"/>
            <a:ext cx="1073273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1600" b="1"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Meuse TGV</a:t>
            </a:r>
            <a:endParaRPr lang="fr-FR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fr-FR" sz="1600">
                <a:solidFill>
                  <a:srgbClr val="00B05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8,18/10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B0BD699E-9F98-8590-ABA0-FC6AF922ECDD}"/>
              </a:ext>
            </a:extLst>
          </p:cNvPr>
          <p:cNvSpPr txBox="1"/>
          <p:nvPr/>
        </p:nvSpPr>
        <p:spPr>
          <a:xfrm>
            <a:off x="621268" y="2943289"/>
            <a:ext cx="1073273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1600" b="1"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Belfort TGV</a:t>
            </a:r>
            <a:endParaRPr lang="fr-FR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fr-FR" sz="1600">
                <a:solidFill>
                  <a:srgbClr val="00B05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8,44/10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95E58257-4335-5072-6F7B-18527D5BE628}"/>
              </a:ext>
            </a:extLst>
          </p:cNvPr>
          <p:cNvSpPr txBox="1"/>
          <p:nvPr/>
        </p:nvSpPr>
        <p:spPr>
          <a:xfrm>
            <a:off x="1642385" y="2980976"/>
            <a:ext cx="1073273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1600" b="1"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TGV Haute-Picardie</a:t>
            </a:r>
            <a:endParaRPr lang="fr-FR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fr-FR" sz="1600">
                <a:solidFill>
                  <a:srgbClr val="00B05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8,26</a:t>
            </a:r>
            <a:endParaRPr lang="fr-FR" sz="160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C346B764-B170-CF5D-FAD3-35EADEB0D25E}"/>
              </a:ext>
            </a:extLst>
          </p:cNvPr>
          <p:cNvSpPr txBox="1"/>
          <p:nvPr/>
        </p:nvSpPr>
        <p:spPr>
          <a:xfrm>
            <a:off x="3621014" y="3929899"/>
            <a:ext cx="1184398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1600" b="1"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Besançon TGV</a:t>
            </a:r>
          </a:p>
          <a:p>
            <a:pPr algn="ctr"/>
            <a:r>
              <a:rPr lang="fr-FR" sz="1600">
                <a:solidFill>
                  <a:srgbClr val="00B05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8,16/10</a:t>
            </a:r>
          </a:p>
        </p:txBody>
      </p:sp>
      <p:sp>
        <p:nvSpPr>
          <p:cNvPr id="45" name="Espace réservé du numéro de diapositive 44">
            <a:extLst>
              <a:ext uri="{FF2B5EF4-FFF2-40B4-BE49-F238E27FC236}">
                <a16:creationId xmlns:a16="http://schemas.microsoft.com/office/drawing/2014/main" id="{8ABE9D16-5185-C692-A1A4-77F022890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52ECA-B234-4170-9901-79A4660D5798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2435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48454709-34A9-7FA6-7FB4-C74B6FC42C9D}"/>
              </a:ext>
            </a:extLst>
          </p:cNvPr>
          <p:cNvSpPr/>
          <p:nvPr/>
        </p:nvSpPr>
        <p:spPr>
          <a:xfrm>
            <a:off x="542109" y="5452308"/>
            <a:ext cx="11123022" cy="914400"/>
          </a:xfrm>
          <a:prstGeom prst="rect">
            <a:avLst/>
          </a:prstGeom>
          <a:noFill/>
          <a:ln w="19050">
            <a:solidFill>
              <a:srgbClr val="C10A26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b="1">
                <a:solidFill>
                  <a:schemeClr val="tx1"/>
                </a:solidFill>
                <a:latin typeface="Clear Sans" panose="020B0604020202020204" charset="0"/>
                <a:cs typeface="Clear Sans" panose="020B0604020202020204" charset="0"/>
              </a:rPr>
              <a:t>Constats : </a:t>
            </a:r>
          </a:p>
          <a:p>
            <a:pPr marL="360000"/>
            <a:r>
              <a:rPr lang="fr-FR" sz="1600">
                <a:solidFill>
                  <a:schemeClr val="tx1"/>
                </a:solidFill>
                <a:latin typeface="Clear Sans" panose="020B0604020202020204" charset="0"/>
                <a:ea typeface="Calibri"/>
                <a:cs typeface="Clear Sans" panose="020B0604020202020204" charset="0"/>
              </a:rPr>
              <a:t>Les notes de satisfaction concernant le bien-être en gare (gare propre et sécurisée et l'ensemble du pilier moderne (intermodalité verte, gare écologique) sont en dessous de la tendance générale pour l'</a:t>
            </a:r>
            <a:r>
              <a:rPr lang="fr-FR" sz="1600" b="1">
                <a:solidFill>
                  <a:schemeClr val="tx1"/>
                </a:solidFill>
                <a:latin typeface="Clear Sans" panose="020B0604020202020204" charset="0"/>
                <a:ea typeface="Calibri"/>
                <a:cs typeface="Clear Sans" panose="020B0604020202020204" charset="0"/>
              </a:rPr>
              <a:t>Ile-de-France</a:t>
            </a:r>
          </a:p>
        </p:txBody>
      </p: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4A76348C-9B73-26A2-4EC1-8BBDEF52C564}"/>
              </a:ext>
            </a:extLst>
          </p:cNvPr>
          <p:cNvGrpSpPr/>
          <p:nvPr/>
        </p:nvGrpSpPr>
        <p:grpSpPr>
          <a:xfrm>
            <a:off x="8541166" y="133865"/>
            <a:ext cx="1242677" cy="1260619"/>
            <a:chOff x="12439650" y="1113471"/>
            <a:chExt cx="1242677" cy="1260619"/>
          </a:xfrm>
        </p:grpSpPr>
        <p:pic>
          <p:nvPicPr>
            <p:cNvPr id="6" name="Image 5" descr="Une image contenant diagramme, carte&#10;&#10;Description générée automatiquement">
              <a:extLst>
                <a:ext uri="{FF2B5EF4-FFF2-40B4-BE49-F238E27FC236}">
                  <a16:creationId xmlns:a16="http://schemas.microsoft.com/office/drawing/2014/main" id="{10A40FF7-5AEF-304B-3E80-9FB3C8B8FE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988" t="18767" r="1"/>
            <a:stretch/>
          </p:blipFill>
          <p:spPr>
            <a:xfrm>
              <a:off x="12439650" y="1264919"/>
              <a:ext cx="1242677" cy="1109171"/>
            </a:xfrm>
            <a:prstGeom prst="rect">
              <a:avLst/>
            </a:prstGeom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4632DEA-E25E-4237-E135-E4322B9D7F06}"/>
                </a:ext>
              </a:extLst>
            </p:cNvPr>
            <p:cNvSpPr/>
            <p:nvPr/>
          </p:nvSpPr>
          <p:spPr>
            <a:xfrm>
              <a:off x="12439650" y="1113471"/>
              <a:ext cx="121920" cy="1943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5ECBF6F5-50F6-F4E7-0C0E-AE783D19D95C}"/>
              </a:ext>
            </a:extLst>
          </p:cNvPr>
          <p:cNvCxnSpPr>
            <a:cxnSpLocks/>
          </p:cNvCxnSpPr>
          <p:nvPr/>
        </p:nvCxnSpPr>
        <p:spPr>
          <a:xfrm>
            <a:off x="9783843" y="668020"/>
            <a:ext cx="2036682" cy="0"/>
          </a:xfrm>
          <a:prstGeom prst="line">
            <a:avLst/>
          </a:prstGeom>
          <a:ln w="19050">
            <a:solidFill>
              <a:srgbClr val="C10A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Espace réservé du contenu 3" descr="Une image contenant texte, diagramme, Tracé, ligne&#10;&#10;Description générée automatiquement">
            <a:extLst>
              <a:ext uri="{FF2B5EF4-FFF2-40B4-BE49-F238E27FC236}">
                <a16:creationId xmlns:a16="http://schemas.microsoft.com/office/drawing/2014/main" id="{10124023-00AB-BB36-009F-935ED9CC9F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04518" y="1256483"/>
            <a:ext cx="5719918" cy="3877961"/>
          </a:xfrm>
        </p:spPr>
      </p:pic>
      <p:pic>
        <p:nvPicPr>
          <p:cNvPr id="5" name="Image 4" descr="Une image contenant texte, ligne, Tracé, diagramme&#10;&#10;Description générée automatiquement">
            <a:extLst>
              <a:ext uri="{FF2B5EF4-FFF2-40B4-BE49-F238E27FC236}">
                <a16:creationId xmlns:a16="http://schemas.microsoft.com/office/drawing/2014/main" id="{6BB968CD-0661-8025-9954-A567F32E68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7786" y="1256483"/>
            <a:ext cx="6332837" cy="3972531"/>
          </a:xfrm>
          <a:prstGeom prst="rect">
            <a:avLst/>
          </a:prstGeom>
        </p:spPr>
      </p:pic>
      <p:pic>
        <p:nvPicPr>
          <p:cNvPr id="13" name="Graphique 12" descr="Fermer avec un remplissage uni">
            <a:extLst>
              <a:ext uri="{FF2B5EF4-FFF2-40B4-BE49-F238E27FC236}">
                <a16:creationId xmlns:a16="http://schemas.microsoft.com/office/drawing/2014/main" id="{0D685BF5-8061-F05F-5C5E-880A7745BA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96436" y="5802828"/>
            <a:ext cx="266699" cy="26669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32C2A2B-9039-49DE-E915-2AD4B751931E}"/>
              </a:ext>
            </a:extLst>
          </p:cNvPr>
          <p:cNvSpPr/>
          <p:nvPr/>
        </p:nvSpPr>
        <p:spPr>
          <a:xfrm>
            <a:off x="7808685" y="58057"/>
            <a:ext cx="332619" cy="3023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0D783E3-6BF5-ACA5-01E0-713917F37441}"/>
              </a:ext>
            </a:extLst>
          </p:cNvPr>
          <p:cNvSpPr/>
          <p:nvPr/>
        </p:nvSpPr>
        <p:spPr>
          <a:xfrm>
            <a:off x="8541166" y="524672"/>
            <a:ext cx="230543" cy="3342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Titre 1">
            <a:extLst>
              <a:ext uri="{FF2B5EF4-FFF2-40B4-BE49-F238E27FC236}">
                <a16:creationId xmlns:a16="http://schemas.microsoft.com/office/drawing/2014/main" id="{629FC8E5-8E58-5F4D-FBD8-5605E3149FC4}"/>
              </a:ext>
            </a:extLst>
          </p:cNvPr>
          <p:cNvSpPr txBox="1">
            <a:spLocks/>
          </p:cNvSpPr>
          <p:nvPr/>
        </p:nvSpPr>
        <p:spPr>
          <a:xfrm>
            <a:off x="371475" y="385822"/>
            <a:ext cx="10515600" cy="6228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ammersmith One Bold"/>
                <a:ea typeface="+mj-ea"/>
                <a:cs typeface="+mj-cs"/>
              </a:defRPr>
            </a:lvl1pPr>
          </a:lstStyle>
          <a:p>
            <a:r>
              <a:rPr lang="fr-FR" sz="3500">
                <a:cs typeface="Arial" panose="020B0604020202020204" pitchFamily="34" charset="0"/>
              </a:rPr>
              <a:t>D'importants problèmes en Ile-de-France</a:t>
            </a:r>
          </a:p>
        </p:txBody>
      </p: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91FDA9CB-D64B-0C71-BED2-F5D4A983EDD4}"/>
              </a:ext>
            </a:extLst>
          </p:cNvPr>
          <p:cNvCxnSpPr/>
          <p:nvPr/>
        </p:nvCxnSpPr>
        <p:spPr>
          <a:xfrm>
            <a:off x="371475" y="6489700"/>
            <a:ext cx="11449050" cy="0"/>
          </a:xfrm>
          <a:prstGeom prst="line">
            <a:avLst/>
          </a:prstGeom>
          <a:ln w="19050">
            <a:solidFill>
              <a:srgbClr val="C10A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space réservé du numéro de diapositive 28">
            <a:extLst>
              <a:ext uri="{FF2B5EF4-FFF2-40B4-BE49-F238E27FC236}">
                <a16:creationId xmlns:a16="http://schemas.microsoft.com/office/drawing/2014/main" id="{5DBA4B70-B3B0-1B0F-E529-6340CAA83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52ECA-B234-4170-9901-79A4660D5798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8683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e 13">
            <a:extLst>
              <a:ext uri="{FF2B5EF4-FFF2-40B4-BE49-F238E27FC236}">
                <a16:creationId xmlns:a16="http://schemas.microsoft.com/office/drawing/2014/main" id="{A4A90D4E-A28B-7276-1D5B-20399E663FDB}"/>
              </a:ext>
            </a:extLst>
          </p:cNvPr>
          <p:cNvGrpSpPr/>
          <p:nvPr/>
        </p:nvGrpSpPr>
        <p:grpSpPr>
          <a:xfrm>
            <a:off x="8541166" y="133865"/>
            <a:ext cx="1242677" cy="1260619"/>
            <a:chOff x="12439650" y="1113471"/>
            <a:chExt cx="1242677" cy="1260619"/>
          </a:xfrm>
        </p:grpSpPr>
        <p:pic>
          <p:nvPicPr>
            <p:cNvPr id="15" name="Image 14" descr="Une image contenant diagramme, carte&#10;&#10;Description générée automatiquement">
              <a:extLst>
                <a:ext uri="{FF2B5EF4-FFF2-40B4-BE49-F238E27FC236}">
                  <a16:creationId xmlns:a16="http://schemas.microsoft.com/office/drawing/2014/main" id="{FAEF38A7-6CFD-C2E6-1965-BB7FEEED59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988" t="18767" r="1"/>
            <a:stretch/>
          </p:blipFill>
          <p:spPr>
            <a:xfrm>
              <a:off x="12439650" y="1264919"/>
              <a:ext cx="1242677" cy="1109171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0F25D1E-C98F-A2CE-8C65-007F8E9C617C}"/>
                </a:ext>
              </a:extLst>
            </p:cNvPr>
            <p:cNvSpPr/>
            <p:nvPr/>
          </p:nvSpPr>
          <p:spPr>
            <a:xfrm>
              <a:off x="12439650" y="1113471"/>
              <a:ext cx="121920" cy="1943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71FF28A0-D71A-58A6-02C2-FB469E462EE7}"/>
              </a:ext>
            </a:extLst>
          </p:cNvPr>
          <p:cNvSpPr/>
          <p:nvPr/>
        </p:nvSpPr>
        <p:spPr>
          <a:xfrm>
            <a:off x="542109" y="5452308"/>
            <a:ext cx="11123022" cy="914400"/>
          </a:xfrm>
          <a:prstGeom prst="rect">
            <a:avLst/>
          </a:prstGeom>
          <a:noFill/>
          <a:ln w="19050">
            <a:solidFill>
              <a:srgbClr val="C10A26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b="1">
                <a:solidFill>
                  <a:schemeClr val="tx1"/>
                </a:solidFill>
                <a:latin typeface="Clear Sans" panose="020B0604020202020204" charset="0"/>
                <a:cs typeface="Clear Sans" panose="020B0604020202020204" charset="0"/>
              </a:rPr>
              <a:t>Constats : </a:t>
            </a:r>
          </a:p>
          <a:p>
            <a:pPr marL="360000"/>
            <a:r>
              <a:rPr lang="fr-FR" sz="1600">
                <a:solidFill>
                  <a:schemeClr val="tx1"/>
                </a:solidFill>
                <a:latin typeface="Clear Sans" panose="020B0604020202020204" charset="0"/>
                <a:ea typeface="Calibri"/>
                <a:cs typeface="Clear Sans" panose="020B0604020202020204" charset="0"/>
              </a:rPr>
              <a:t>Les notes de satisfaction concernant l'information aux voyageurs et les déplacements (stationnement de véhicule, accès facilement à la gare) sont en dessous de la tendance générale pour l'Ile-de-France</a:t>
            </a: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A8CDAA5F-6BF5-E2E4-E305-C52FE63FC346}"/>
              </a:ext>
            </a:extLst>
          </p:cNvPr>
          <p:cNvCxnSpPr>
            <a:cxnSpLocks/>
          </p:cNvCxnSpPr>
          <p:nvPr/>
        </p:nvCxnSpPr>
        <p:spPr>
          <a:xfrm>
            <a:off x="9783843" y="668020"/>
            <a:ext cx="2036682" cy="0"/>
          </a:xfrm>
          <a:prstGeom prst="line">
            <a:avLst/>
          </a:prstGeom>
          <a:ln w="19050">
            <a:solidFill>
              <a:srgbClr val="C10A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phique 8" descr="Fermer avec un remplissage uni">
            <a:extLst>
              <a:ext uri="{FF2B5EF4-FFF2-40B4-BE49-F238E27FC236}">
                <a16:creationId xmlns:a16="http://schemas.microsoft.com/office/drawing/2014/main" id="{33043C91-4557-8185-CB0A-A5FD3606A4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6436" y="5802828"/>
            <a:ext cx="266699" cy="26669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2B1B5F1-3412-CB55-F97C-F8A81C12BD3C}"/>
              </a:ext>
            </a:extLst>
          </p:cNvPr>
          <p:cNvSpPr/>
          <p:nvPr/>
        </p:nvSpPr>
        <p:spPr>
          <a:xfrm>
            <a:off x="7808685" y="58057"/>
            <a:ext cx="332619" cy="3023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5296F8C-097A-ADAE-8354-72AA04910C3C}"/>
              </a:ext>
            </a:extLst>
          </p:cNvPr>
          <p:cNvSpPr/>
          <p:nvPr/>
        </p:nvSpPr>
        <p:spPr>
          <a:xfrm>
            <a:off x="8541166" y="524672"/>
            <a:ext cx="230543" cy="3342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466F24FF-4D77-CE8B-085E-C9C04D294473}"/>
              </a:ext>
            </a:extLst>
          </p:cNvPr>
          <p:cNvSpPr txBox="1">
            <a:spLocks/>
          </p:cNvSpPr>
          <p:nvPr/>
        </p:nvSpPr>
        <p:spPr>
          <a:xfrm>
            <a:off x="371475" y="385822"/>
            <a:ext cx="10515600" cy="6228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ammersmith One Bold"/>
                <a:ea typeface="+mj-ea"/>
                <a:cs typeface="+mj-cs"/>
              </a:defRPr>
            </a:lvl1pPr>
          </a:lstStyle>
          <a:p>
            <a:r>
              <a:rPr lang="fr-FR" sz="3500">
                <a:cs typeface="Arial" panose="020B0604020202020204" pitchFamily="34" charset="0"/>
              </a:rPr>
              <a:t>D'importants problèmes en Ile-de-France</a:t>
            </a: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E174EF96-ED9F-8503-F3B8-EE42375365A0}"/>
              </a:ext>
            </a:extLst>
          </p:cNvPr>
          <p:cNvCxnSpPr/>
          <p:nvPr/>
        </p:nvCxnSpPr>
        <p:spPr>
          <a:xfrm>
            <a:off x="371475" y="6489700"/>
            <a:ext cx="11449050" cy="0"/>
          </a:xfrm>
          <a:prstGeom prst="line">
            <a:avLst/>
          </a:prstGeom>
          <a:ln w="19050">
            <a:solidFill>
              <a:srgbClr val="C10A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Espace réservé du contenu 3" descr="Une image contenant texte, diagramme, Tracé, ligne&#10;&#10;Description générée automatiquement">
            <a:extLst>
              <a:ext uri="{FF2B5EF4-FFF2-40B4-BE49-F238E27FC236}">
                <a16:creationId xmlns:a16="http://schemas.microsoft.com/office/drawing/2014/main" id="{95C258D9-2415-031E-1EA6-72436462B0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301517" y="1283795"/>
            <a:ext cx="5897642" cy="3827865"/>
          </a:xfrm>
        </p:spPr>
      </p:pic>
      <p:pic>
        <p:nvPicPr>
          <p:cNvPr id="5" name="Image 4" descr="Une image contenant texte, diagramme, Tracé, ligne&#10;&#10;Description générée automatiquement">
            <a:extLst>
              <a:ext uri="{FF2B5EF4-FFF2-40B4-BE49-F238E27FC236}">
                <a16:creationId xmlns:a16="http://schemas.microsoft.com/office/drawing/2014/main" id="{C001DA7D-DCEC-B0DF-B691-5F833983FB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73908" y="1285332"/>
            <a:ext cx="5756189" cy="3648144"/>
          </a:xfrm>
          <a:prstGeom prst="rect">
            <a:avLst/>
          </a:prstGeom>
        </p:spPr>
      </p:pic>
      <p:sp>
        <p:nvSpPr>
          <p:cNvPr id="17" name="Espace réservé du numéro de diapositive 16">
            <a:extLst>
              <a:ext uri="{FF2B5EF4-FFF2-40B4-BE49-F238E27FC236}">
                <a16:creationId xmlns:a16="http://schemas.microsoft.com/office/drawing/2014/main" id="{58CC600F-B204-D040-0A23-25CB6BBC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52ECA-B234-4170-9901-79A4660D5798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7765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F9002B-3FA7-B45C-BBDB-0138A0027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65125"/>
            <a:ext cx="10515600" cy="622847"/>
          </a:xfrm>
        </p:spPr>
        <p:txBody>
          <a:bodyPr>
            <a:normAutofit/>
          </a:bodyPr>
          <a:lstStyle/>
          <a:p>
            <a:r>
              <a:rPr lang="fr-FR" sz="3500"/>
              <a:t>Enquête Harris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EF8FAF8-D172-AD0D-4A2D-1840DA6AAEB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" y="953762"/>
            <a:ext cx="10515600" cy="4166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A480C529-717D-843E-68C4-F036DB556B4C}"/>
              </a:ext>
            </a:extLst>
          </p:cNvPr>
          <p:cNvCxnSpPr>
            <a:cxnSpLocks/>
          </p:cNvCxnSpPr>
          <p:nvPr/>
        </p:nvCxnSpPr>
        <p:spPr>
          <a:xfrm>
            <a:off x="3695700" y="668020"/>
            <a:ext cx="8124825" cy="0"/>
          </a:xfrm>
          <a:prstGeom prst="line">
            <a:avLst/>
          </a:prstGeom>
          <a:ln w="19050">
            <a:solidFill>
              <a:srgbClr val="C10A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17CC7408-CA64-EB31-6BE1-1B0C8DBAA568}"/>
              </a:ext>
            </a:extLst>
          </p:cNvPr>
          <p:cNvCxnSpPr/>
          <p:nvPr/>
        </p:nvCxnSpPr>
        <p:spPr>
          <a:xfrm>
            <a:off x="371475" y="6489700"/>
            <a:ext cx="11449050" cy="0"/>
          </a:xfrm>
          <a:prstGeom prst="line">
            <a:avLst/>
          </a:prstGeom>
          <a:ln w="19050">
            <a:solidFill>
              <a:srgbClr val="C10A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7BE56E7E-3134-EBF6-54C8-ADEDA982885E}"/>
              </a:ext>
            </a:extLst>
          </p:cNvPr>
          <p:cNvSpPr/>
          <p:nvPr/>
        </p:nvSpPr>
        <p:spPr>
          <a:xfrm>
            <a:off x="542109" y="5120452"/>
            <a:ext cx="11123022" cy="1242247"/>
          </a:xfrm>
          <a:prstGeom prst="rect">
            <a:avLst/>
          </a:prstGeom>
          <a:noFill/>
          <a:ln w="19050">
            <a:solidFill>
              <a:srgbClr val="C10A26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600" b="1">
                <a:solidFill>
                  <a:schemeClr val="tx1"/>
                </a:solidFill>
                <a:latin typeface="Clear Sans" panose="020B0604020202020204" charset="0"/>
                <a:cs typeface="Clear Sans" panose="020B0604020202020204" charset="0"/>
              </a:rPr>
              <a:t>Constats : </a:t>
            </a:r>
          </a:p>
          <a:p>
            <a:pPr marL="360000"/>
            <a:r>
              <a:rPr lang="fr-FR" sz="1600">
                <a:solidFill>
                  <a:schemeClr val="tx1"/>
                </a:solidFill>
                <a:latin typeface="Clear Sans" panose="020B0604020202020204" charset="0"/>
                <a:ea typeface="Calibri"/>
                <a:cs typeface="Clear Sans" panose="020B0604020202020204" charset="0"/>
              </a:rPr>
              <a:t>La SNCF a une bonne image auprès de ses clients et non-clients en 2023 en ce qui concerne l’environnement. </a:t>
            </a:r>
          </a:p>
          <a:p>
            <a:pPr marL="360000"/>
            <a:endParaRPr lang="fr-FR" sz="1600">
              <a:solidFill>
                <a:schemeClr val="tx1"/>
              </a:solidFill>
              <a:latin typeface="Clear Sans" panose="020B0604020202020204" charset="0"/>
              <a:ea typeface="Calibri"/>
              <a:cs typeface="Clear Sans" panose="020B0604020202020204" charset="0"/>
            </a:endParaRPr>
          </a:p>
          <a:p>
            <a:pPr marL="360000"/>
            <a:r>
              <a:rPr lang="fr-FR" sz="1600">
                <a:solidFill>
                  <a:schemeClr val="tx1"/>
                </a:solidFill>
                <a:latin typeface="Clear Sans" panose="020B0604020202020204" charset="0"/>
                <a:ea typeface="Calibri"/>
                <a:cs typeface="Clear Sans" panose="020B0604020202020204" charset="0"/>
              </a:rPr>
              <a:t>Les deux segments s’accordent à dire que la SNCF n’est pas ponctuelle.</a:t>
            </a:r>
          </a:p>
        </p:txBody>
      </p:sp>
      <p:pic>
        <p:nvPicPr>
          <p:cNvPr id="12" name="Graphique 11" descr="Fermer avec un remplissage uni">
            <a:extLst>
              <a:ext uri="{FF2B5EF4-FFF2-40B4-BE49-F238E27FC236}">
                <a16:creationId xmlns:a16="http://schemas.microsoft.com/office/drawing/2014/main" id="{4495DDC3-3D43-6DEE-1C94-ACD5A7B323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6436" y="5904238"/>
            <a:ext cx="266699" cy="266699"/>
          </a:xfrm>
          <a:prstGeom prst="rect">
            <a:avLst/>
          </a:prstGeom>
        </p:spPr>
      </p:pic>
      <p:pic>
        <p:nvPicPr>
          <p:cNvPr id="13" name="Graphique 12" descr="Coche avec un remplissage uni">
            <a:extLst>
              <a:ext uri="{FF2B5EF4-FFF2-40B4-BE49-F238E27FC236}">
                <a16:creationId xmlns:a16="http://schemas.microsoft.com/office/drawing/2014/main" id="{8ED5CC3D-372C-E895-8787-95CD708872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96436" y="5406194"/>
            <a:ext cx="266699" cy="266699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ED6608E-C1F3-FAB0-8B89-13A4081C37F7}"/>
              </a:ext>
            </a:extLst>
          </p:cNvPr>
          <p:cNvSpPr/>
          <p:nvPr/>
        </p:nvSpPr>
        <p:spPr>
          <a:xfrm>
            <a:off x="4434840" y="2712719"/>
            <a:ext cx="388620" cy="1268731"/>
          </a:xfrm>
          <a:prstGeom prst="rect">
            <a:avLst/>
          </a:prstGeom>
          <a:solidFill>
            <a:srgbClr val="C10A2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4402B4-E8A2-451F-0A36-24E293D3EE07}"/>
              </a:ext>
            </a:extLst>
          </p:cNvPr>
          <p:cNvSpPr/>
          <p:nvPr/>
        </p:nvSpPr>
        <p:spPr>
          <a:xfrm>
            <a:off x="9674679" y="2278381"/>
            <a:ext cx="388620" cy="1703070"/>
          </a:xfrm>
          <a:prstGeom prst="rect">
            <a:avLst/>
          </a:prstGeom>
          <a:solidFill>
            <a:srgbClr val="C10A2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5FBA35-49D8-CD9B-41F0-997DAA09D354}"/>
              </a:ext>
            </a:extLst>
          </p:cNvPr>
          <p:cNvSpPr/>
          <p:nvPr/>
        </p:nvSpPr>
        <p:spPr>
          <a:xfrm>
            <a:off x="1229541" y="1304924"/>
            <a:ext cx="388620" cy="2676525"/>
          </a:xfrm>
          <a:prstGeom prst="rect">
            <a:avLst/>
          </a:prstGeom>
          <a:solidFill>
            <a:srgbClr val="3857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4919EF2-5622-1740-EA50-CAA9BFB4027B}"/>
              </a:ext>
            </a:extLst>
          </p:cNvPr>
          <p:cNvSpPr/>
          <p:nvPr/>
        </p:nvSpPr>
        <p:spPr>
          <a:xfrm>
            <a:off x="6469379" y="1304924"/>
            <a:ext cx="401955" cy="2676525"/>
          </a:xfrm>
          <a:prstGeom prst="rect">
            <a:avLst/>
          </a:prstGeom>
          <a:solidFill>
            <a:srgbClr val="3857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space réservé du numéro de diapositive 17">
            <a:extLst>
              <a:ext uri="{FF2B5EF4-FFF2-40B4-BE49-F238E27FC236}">
                <a16:creationId xmlns:a16="http://schemas.microsoft.com/office/drawing/2014/main" id="{944B7742-8027-3641-4A20-E72CD22B3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52ECA-B234-4170-9901-79A4660D5798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472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">
            <a:extLst>
              <a:ext uri="{FF2B5EF4-FFF2-40B4-BE49-F238E27FC236}">
                <a16:creationId xmlns:a16="http://schemas.microsoft.com/office/drawing/2014/main" id="{92E51EA4-02FB-9430-1377-4E50E008BE1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319" y="869004"/>
            <a:ext cx="10515600" cy="4140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9" name="Groupe 38">
            <a:extLst>
              <a:ext uri="{FF2B5EF4-FFF2-40B4-BE49-F238E27FC236}">
                <a16:creationId xmlns:a16="http://schemas.microsoft.com/office/drawing/2014/main" id="{849DD19C-6BD0-90FA-F757-7326F189A747}"/>
              </a:ext>
            </a:extLst>
          </p:cNvPr>
          <p:cNvGrpSpPr/>
          <p:nvPr/>
        </p:nvGrpSpPr>
        <p:grpSpPr>
          <a:xfrm>
            <a:off x="550863" y="5130660"/>
            <a:ext cx="10691901" cy="1117418"/>
            <a:chOff x="816432" y="5130660"/>
            <a:chExt cx="10293528" cy="1117418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3E58AAF-3A44-B6CC-CE69-4E4A1DBB394C}"/>
                </a:ext>
              </a:extLst>
            </p:cNvPr>
            <p:cNvSpPr/>
            <p:nvPr/>
          </p:nvSpPr>
          <p:spPr>
            <a:xfrm>
              <a:off x="816432" y="5130660"/>
              <a:ext cx="10293528" cy="1117418"/>
            </a:xfrm>
            <a:prstGeom prst="rect">
              <a:avLst/>
            </a:prstGeom>
            <a:noFill/>
            <a:ln w="19050">
              <a:solidFill>
                <a:srgbClr val="C10A26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fr-FR" sz="1600" b="1">
                  <a:solidFill>
                    <a:schemeClr val="tx1"/>
                  </a:solidFill>
                  <a:latin typeface="Clear Sans" panose="020B0604020202020204" charset="0"/>
                  <a:cs typeface="Clear Sans" panose="020B0604020202020204" charset="0"/>
                </a:rPr>
                <a:t>Constats : </a:t>
              </a:r>
            </a:p>
            <a:p>
              <a:pPr marL="360000"/>
              <a:r>
                <a:rPr lang="fr-FR" sz="1600">
                  <a:solidFill>
                    <a:schemeClr val="tx1"/>
                  </a:solidFill>
                  <a:latin typeface="Clear Sans" panose="020B0604020202020204" charset="0"/>
                  <a:ea typeface="Calibri"/>
                  <a:cs typeface="Clear Sans" panose="020B0604020202020204" charset="0"/>
                </a:rPr>
                <a:t>L’image de la SNCF régresse sur tous les plans sur le segment clients en 2023 par rapport à 2022 </a:t>
              </a:r>
            </a:p>
            <a:p>
              <a:pPr marL="360000"/>
              <a:r>
                <a:rPr lang="fr-FR" sz="1600">
                  <a:solidFill>
                    <a:schemeClr val="tx1"/>
                  </a:solidFill>
                  <a:latin typeface="Clear Sans" panose="020B0604020202020204" charset="0"/>
                  <a:ea typeface="Calibri"/>
                  <a:cs typeface="Clear Sans" panose="020B0604020202020204" charset="0"/>
                </a:rPr>
                <a:t>Le segment non-clients est plus favorable à dire que la SNCF est soucieuse de l’environnement et que c’est une entreprise innovante en 2023 par rapport à 2022.</a:t>
              </a:r>
            </a:p>
          </p:txBody>
        </p:sp>
        <p:pic>
          <p:nvPicPr>
            <p:cNvPr id="4" name="Graphique 3" descr="Coche avec un remplissage uni">
              <a:extLst>
                <a:ext uri="{FF2B5EF4-FFF2-40B4-BE49-F238E27FC236}">
                  <a16:creationId xmlns:a16="http://schemas.microsoft.com/office/drawing/2014/main" id="{A10E6484-FC99-30C8-74A0-A678EB61835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36551" y="5727630"/>
              <a:ext cx="266699" cy="266699"/>
            </a:xfrm>
            <a:prstGeom prst="rect">
              <a:avLst/>
            </a:prstGeom>
          </p:spPr>
        </p:pic>
        <p:pic>
          <p:nvPicPr>
            <p:cNvPr id="5" name="Graphique 4" descr="Fermer avec un remplissage uni">
              <a:extLst>
                <a:ext uri="{FF2B5EF4-FFF2-40B4-BE49-F238E27FC236}">
                  <a16:creationId xmlns:a16="http://schemas.microsoft.com/office/drawing/2014/main" id="{A065BB2C-AD1D-ECE6-EC2E-6386C6DE0D5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36551" y="5440248"/>
              <a:ext cx="266699" cy="266699"/>
            </a:xfrm>
            <a:prstGeom prst="rect">
              <a:avLst/>
            </a:prstGeom>
          </p:spPr>
        </p:pic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8754234D-6EDB-1C17-1E07-43CDA194E414}"/>
              </a:ext>
            </a:extLst>
          </p:cNvPr>
          <p:cNvSpPr/>
          <p:nvPr/>
        </p:nvSpPr>
        <p:spPr>
          <a:xfrm rot="5400000">
            <a:off x="3146039" y="3553715"/>
            <a:ext cx="238126" cy="506864"/>
          </a:xfrm>
          <a:prstGeom prst="rect">
            <a:avLst/>
          </a:prstGeom>
          <a:solidFill>
            <a:srgbClr val="3857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A7FC53-4847-9592-809C-BA66AEFBBE1C}"/>
              </a:ext>
            </a:extLst>
          </p:cNvPr>
          <p:cNvSpPr/>
          <p:nvPr/>
        </p:nvSpPr>
        <p:spPr>
          <a:xfrm rot="5400000">
            <a:off x="10319796" y="3156995"/>
            <a:ext cx="238126" cy="305883"/>
          </a:xfrm>
          <a:prstGeom prst="rect">
            <a:avLst/>
          </a:prstGeom>
          <a:solidFill>
            <a:srgbClr val="3857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D171BF3-8827-E5C3-E6C8-17FB277BBCD8}"/>
              </a:ext>
            </a:extLst>
          </p:cNvPr>
          <p:cNvSpPr/>
          <p:nvPr/>
        </p:nvSpPr>
        <p:spPr>
          <a:xfrm rot="5400000">
            <a:off x="10540775" y="3433224"/>
            <a:ext cx="238126" cy="747843"/>
          </a:xfrm>
          <a:prstGeom prst="rect">
            <a:avLst/>
          </a:prstGeom>
          <a:solidFill>
            <a:srgbClr val="3857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8868299-DB2E-CE38-3385-E240193DEA68}"/>
              </a:ext>
            </a:extLst>
          </p:cNvPr>
          <p:cNvSpPr/>
          <p:nvPr/>
        </p:nvSpPr>
        <p:spPr>
          <a:xfrm rot="16200000">
            <a:off x="5750323" y="1793631"/>
            <a:ext cx="249404" cy="1531622"/>
          </a:xfrm>
          <a:prstGeom prst="rect">
            <a:avLst/>
          </a:prstGeom>
          <a:solidFill>
            <a:srgbClr val="C10A2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92AFF43-9BDD-FD47-707A-22867C8CCC93}"/>
              </a:ext>
            </a:extLst>
          </p:cNvPr>
          <p:cNvSpPr/>
          <p:nvPr/>
        </p:nvSpPr>
        <p:spPr>
          <a:xfrm rot="16200000">
            <a:off x="5919866" y="2218292"/>
            <a:ext cx="249404" cy="1192536"/>
          </a:xfrm>
          <a:prstGeom prst="rect">
            <a:avLst/>
          </a:prstGeom>
          <a:solidFill>
            <a:srgbClr val="C10A2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E222580-4763-8154-169A-0380F582B93E}"/>
              </a:ext>
            </a:extLst>
          </p:cNvPr>
          <p:cNvSpPr/>
          <p:nvPr/>
        </p:nvSpPr>
        <p:spPr>
          <a:xfrm rot="16200000">
            <a:off x="5526484" y="2073670"/>
            <a:ext cx="249404" cy="1979301"/>
          </a:xfrm>
          <a:prstGeom prst="rect">
            <a:avLst/>
          </a:prstGeom>
          <a:solidFill>
            <a:srgbClr val="C10A2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3372FB-FC00-D13C-B907-BE5193D8344E}"/>
              </a:ext>
            </a:extLst>
          </p:cNvPr>
          <p:cNvSpPr/>
          <p:nvPr/>
        </p:nvSpPr>
        <p:spPr>
          <a:xfrm rot="16200000">
            <a:off x="6253241" y="3052758"/>
            <a:ext cx="249404" cy="525786"/>
          </a:xfrm>
          <a:prstGeom prst="rect">
            <a:avLst/>
          </a:prstGeom>
          <a:solidFill>
            <a:srgbClr val="C10A2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168FDC0-2ADB-0F34-30DA-DD33FAADCC60}"/>
              </a:ext>
            </a:extLst>
          </p:cNvPr>
          <p:cNvSpPr/>
          <p:nvPr/>
        </p:nvSpPr>
        <p:spPr>
          <a:xfrm rot="16200000">
            <a:off x="6050358" y="3097604"/>
            <a:ext cx="249404" cy="931551"/>
          </a:xfrm>
          <a:prstGeom prst="rect">
            <a:avLst/>
          </a:prstGeom>
          <a:solidFill>
            <a:srgbClr val="C10A2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CE41D55-D4FA-2354-5734-8C029BEE19EB}"/>
              </a:ext>
            </a:extLst>
          </p:cNvPr>
          <p:cNvSpPr/>
          <p:nvPr/>
        </p:nvSpPr>
        <p:spPr>
          <a:xfrm rot="16200000">
            <a:off x="9370232" y="1768456"/>
            <a:ext cx="249404" cy="1581971"/>
          </a:xfrm>
          <a:prstGeom prst="rect">
            <a:avLst/>
          </a:prstGeom>
          <a:solidFill>
            <a:srgbClr val="C10A2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6AB7468-0536-3D2A-8979-7DD19E15F7B1}"/>
              </a:ext>
            </a:extLst>
          </p:cNvPr>
          <p:cNvSpPr/>
          <p:nvPr/>
        </p:nvSpPr>
        <p:spPr>
          <a:xfrm rot="16200000">
            <a:off x="9854100" y="2504267"/>
            <a:ext cx="249404" cy="614228"/>
          </a:xfrm>
          <a:prstGeom prst="rect">
            <a:avLst/>
          </a:prstGeom>
          <a:solidFill>
            <a:srgbClr val="C10A2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EA5CD6C-ECDC-FCAC-73D5-8D135273D72C}"/>
              </a:ext>
            </a:extLst>
          </p:cNvPr>
          <p:cNvSpPr/>
          <p:nvPr/>
        </p:nvSpPr>
        <p:spPr>
          <a:xfrm rot="16200000">
            <a:off x="9325461" y="2220740"/>
            <a:ext cx="249404" cy="1671506"/>
          </a:xfrm>
          <a:prstGeom prst="rect">
            <a:avLst/>
          </a:prstGeom>
          <a:solidFill>
            <a:srgbClr val="C10A2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C67CA7C-0661-EAA9-0398-3AE8C0E86C88}"/>
              </a:ext>
            </a:extLst>
          </p:cNvPr>
          <p:cNvSpPr/>
          <p:nvPr/>
        </p:nvSpPr>
        <p:spPr>
          <a:xfrm rot="16200000">
            <a:off x="10131821" y="3540519"/>
            <a:ext cx="249404" cy="45719"/>
          </a:xfrm>
          <a:prstGeom prst="rect">
            <a:avLst/>
          </a:prstGeom>
          <a:solidFill>
            <a:srgbClr val="C10A2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E19CD42-555B-BB16-9C35-264BEA2ADAAE}"/>
              </a:ext>
            </a:extLst>
          </p:cNvPr>
          <p:cNvSpPr/>
          <p:nvPr/>
        </p:nvSpPr>
        <p:spPr>
          <a:xfrm rot="16200000">
            <a:off x="2181301" y="1868879"/>
            <a:ext cx="249404" cy="1381125"/>
          </a:xfrm>
          <a:prstGeom prst="rect">
            <a:avLst/>
          </a:prstGeom>
          <a:solidFill>
            <a:srgbClr val="C10A2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5EBCD44-3F00-C0C9-CC3D-175DFE6DE2F2}"/>
              </a:ext>
            </a:extLst>
          </p:cNvPr>
          <p:cNvSpPr/>
          <p:nvPr/>
        </p:nvSpPr>
        <p:spPr>
          <a:xfrm rot="16200000">
            <a:off x="2501551" y="2440022"/>
            <a:ext cx="249404" cy="737648"/>
          </a:xfrm>
          <a:prstGeom prst="rect">
            <a:avLst/>
          </a:prstGeom>
          <a:solidFill>
            <a:srgbClr val="C10A2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D5D6B0B-6CDB-0CA4-8EB7-A4D7723AC539}"/>
              </a:ext>
            </a:extLst>
          </p:cNvPr>
          <p:cNvSpPr/>
          <p:nvPr/>
        </p:nvSpPr>
        <p:spPr>
          <a:xfrm rot="16200000">
            <a:off x="2075782" y="2266817"/>
            <a:ext cx="249404" cy="1589187"/>
          </a:xfrm>
          <a:prstGeom prst="rect">
            <a:avLst/>
          </a:prstGeom>
          <a:solidFill>
            <a:srgbClr val="C10A2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BF2FBB0-2A56-8F49-49F7-C0237CCD56AB}"/>
              </a:ext>
            </a:extLst>
          </p:cNvPr>
          <p:cNvSpPr/>
          <p:nvPr/>
        </p:nvSpPr>
        <p:spPr>
          <a:xfrm rot="16200000">
            <a:off x="2760629" y="3202979"/>
            <a:ext cx="249404" cy="219492"/>
          </a:xfrm>
          <a:prstGeom prst="rect">
            <a:avLst/>
          </a:prstGeom>
          <a:solidFill>
            <a:srgbClr val="C10A2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A5FB12F-E86B-160C-3DE1-45EE948F85CD}"/>
              </a:ext>
            </a:extLst>
          </p:cNvPr>
          <p:cNvSpPr/>
          <p:nvPr/>
        </p:nvSpPr>
        <p:spPr>
          <a:xfrm rot="16200000">
            <a:off x="2694832" y="3380779"/>
            <a:ext cx="238126" cy="362367"/>
          </a:xfrm>
          <a:prstGeom prst="rect">
            <a:avLst/>
          </a:prstGeom>
          <a:solidFill>
            <a:srgbClr val="C10A2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BD826572-9F4E-0F06-8E63-8CBA76AA43DD}"/>
              </a:ext>
            </a:extLst>
          </p:cNvPr>
          <p:cNvCxnSpPr>
            <a:cxnSpLocks/>
          </p:cNvCxnSpPr>
          <p:nvPr/>
        </p:nvCxnSpPr>
        <p:spPr>
          <a:xfrm>
            <a:off x="3695700" y="668020"/>
            <a:ext cx="8124825" cy="0"/>
          </a:xfrm>
          <a:prstGeom prst="line">
            <a:avLst/>
          </a:prstGeom>
          <a:ln w="19050">
            <a:solidFill>
              <a:srgbClr val="C10A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itre 1">
            <a:extLst>
              <a:ext uri="{FF2B5EF4-FFF2-40B4-BE49-F238E27FC236}">
                <a16:creationId xmlns:a16="http://schemas.microsoft.com/office/drawing/2014/main" id="{23FBE756-ACF1-551A-96D6-9FA11E221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65125"/>
            <a:ext cx="10515600" cy="622847"/>
          </a:xfrm>
        </p:spPr>
        <p:txBody>
          <a:bodyPr>
            <a:normAutofit/>
          </a:bodyPr>
          <a:lstStyle/>
          <a:p>
            <a:r>
              <a:rPr lang="fr-FR" sz="3500"/>
              <a:t>Enquête Harris</a:t>
            </a: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F16F4827-210C-ABD8-A393-64736E17D697}"/>
              </a:ext>
            </a:extLst>
          </p:cNvPr>
          <p:cNvCxnSpPr/>
          <p:nvPr/>
        </p:nvCxnSpPr>
        <p:spPr>
          <a:xfrm>
            <a:off x="371475" y="6489700"/>
            <a:ext cx="11449050" cy="0"/>
          </a:xfrm>
          <a:prstGeom prst="line">
            <a:avLst/>
          </a:prstGeom>
          <a:ln w="19050">
            <a:solidFill>
              <a:srgbClr val="C10A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Espace réservé du numéro de diapositive 34">
            <a:extLst>
              <a:ext uri="{FF2B5EF4-FFF2-40B4-BE49-F238E27FC236}">
                <a16:creationId xmlns:a16="http://schemas.microsoft.com/office/drawing/2014/main" id="{402E6E99-ED82-F25B-BDEE-5F80AFB44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52ECA-B234-4170-9901-79A4660D5798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619169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45e73c26-8f68-412e-98d2-e40f51e7749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2EE2EB5F1662147A5F7223A78114F29" ma:contentTypeVersion="15" ma:contentTypeDescription="Crée un document." ma:contentTypeScope="" ma:versionID="0e8524da00422c1743cd836d454a03cf">
  <xsd:schema xmlns:xsd="http://www.w3.org/2001/XMLSchema" xmlns:xs="http://www.w3.org/2001/XMLSchema" xmlns:p="http://schemas.microsoft.com/office/2006/metadata/properties" xmlns:ns3="45e73c26-8f68-412e-98d2-e40f51e77493" xmlns:ns4="f6701507-cdb0-49bb-8549-eb25483b9e53" targetNamespace="http://schemas.microsoft.com/office/2006/metadata/properties" ma:root="true" ma:fieldsID="818845973139c6cd7742b045048bc93b" ns3:_="" ns4:_="">
    <xsd:import namespace="45e73c26-8f68-412e-98d2-e40f51e77493"/>
    <xsd:import namespace="f6701507-cdb0-49bb-8549-eb25483b9e5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LengthInSecond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  <xsd:element ref="ns3:MediaServiceObjectDetectorVersions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e73c26-8f68-412e-98d2-e40f51e7749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_activity" ma:index="19" nillable="true" ma:displayName="_activity" ma:hidden="true" ma:internalName="_activity">
      <xsd:simpleType>
        <xsd:restriction base="dms:Note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21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701507-cdb0-49bb-8549-eb25483b9e53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Partage du hachage d’indicateu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C1FEB90-0082-49D6-81CE-94E6AB35025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D01BBBB-BB4A-4B8F-A2B7-F1B2DAF06537}">
  <ds:schemaRefs>
    <ds:schemaRef ds:uri="45e73c26-8f68-412e-98d2-e40f51e77493"/>
    <ds:schemaRef ds:uri="f6701507-cdb0-49bb-8549-eb25483b9e53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66DE0264-8B3D-43D8-95B0-7B81882C8B87}">
  <ds:schemaRefs>
    <ds:schemaRef ds:uri="45e73c26-8f68-412e-98d2-e40f51e77493"/>
    <ds:schemaRef ds:uri="f6701507-cdb0-49bb-8549-eb25483b9e5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Grand écran</PresentationFormat>
  <Slides>16</Slides>
  <Notes>2</Notes>
  <HiddenSlides>0</HiddenSlide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17" baseType="lpstr">
      <vt:lpstr>Thème Office</vt:lpstr>
      <vt:lpstr>Présentation PowerPoint</vt:lpstr>
      <vt:lpstr>Contexte, enjeux et objectifs</vt:lpstr>
      <vt:lpstr>Diagnostic de la satisfaction des voyageurs</vt:lpstr>
      <vt:lpstr>Présentation PowerPoint</vt:lpstr>
      <vt:lpstr>Enquête Satisfaction en gare</vt:lpstr>
      <vt:lpstr>Présentation PowerPoint</vt:lpstr>
      <vt:lpstr>Présentation PowerPoint</vt:lpstr>
      <vt:lpstr>Enquête Harris</vt:lpstr>
      <vt:lpstr>Enquête Harris</vt:lpstr>
      <vt:lpstr>Qualification des leviers</vt:lpstr>
      <vt:lpstr>Priorisation des leviers</vt:lpstr>
      <vt:lpstr>Objectifs du chantier</vt:lpstr>
      <vt:lpstr>Moyens nécessaires au chantier</vt:lpstr>
      <vt:lpstr>Macro-Planning</vt:lpstr>
      <vt:lpstr>REX sur les méthodes de gestion de projet</vt:lpstr>
      <vt:lpstr>Références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HOS Fabien</dc:creator>
  <cp:revision>31</cp:revision>
  <dcterms:created xsi:type="dcterms:W3CDTF">2024-01-21T15:46:21Z</dcterms:created>
  <dcterms:modified xsi:type="dcterms:W3CDTF">2024-01-26T18:19:25Z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0x01010012EE2EB5F1662147A5F7223A78114F29</vt:lpwstr>
  </property>
</Properties>
</file>