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4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8B359F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88236-27F7-4CAF-9B12-162EFC61F3F6}" v="17" dt="2024-04-18T09:35:4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6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4A867-8689-4116-AFAB-13AC2B1E9F7B}" type="datetimeFigureOut">
              <a:t>18/04/2024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B0242-D22C-49DD-AD5D-F38F513814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04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A4942-8315-2E20-643D-E7FA47807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B53DD2-B61D-C231-B039-D6D2F41B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9655F-3D35-6A62-A879-A0F18F4F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93F1B-DBEB-ACFB-AE09-FBD749EB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AA200-A570-4BFF-BDB4-45A46FF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08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D342C-AE7C-2DD5-0143-26D5A398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A7B35A-5189-FA33-70EB-615D42FD2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9DBF3-3421-F90D-0BF1-8DCFF83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3B6D6-F4EE-C1E2-5F69-840F8A3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A2322-FB72-4D35-912B-BA9DBD0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6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1CF60-EFEB-40F4-07DC-2A9C41F1E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B09D8-F70F-01AA-2986-3F9581793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66B198-79DC-37E3-8814-6D0D9949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C575D-676E-3583-591D-15B907D8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440D7-EB60-CC99-8455-A957C47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2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4B1C9-25C1-038F-66A7-16F4B509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DC030-11A6-A9AF-84CE-B555AD16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F43BE-4395-B683-622A-1964FD28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EB5C9E-FA33-35D2-1B71-C76F3EE0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09F7E-A8EE-07E3-1AE2-345DC889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4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FFBD1-763D-6FE5-7B21-373288B4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1C1590-AF93-D440-9F39-37423EA8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D9EED-573C-1003-148E-D8FF417E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6F733-48ED-B68A-97C4-DBD7E12C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04F9AC-629F-3300-5F2D-14B7855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46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7E0CD-6112-14CF-3D5A-D4A8095C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A00B9-E4E6-00CC-44A4-382C71437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24AB07-C2F2-D385-77B3-937DDEC40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3D962-EC0F-5EB4-F40F-0E3F35A8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20858-EAD4-353B-05E2-41A164AD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207CBA-F0A4-D809-9092-6281B482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4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68AFD-38B5-9003-4344-F3C2DCD9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AB4DBC-845C-9E8A-95BF-13B3862A6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84F997-310A-A73C-6FAA-8562360C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7039D8-527C-41F5-16D0-CB5DCC029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1393F-2146-1471-DB8E-CBA53D019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5D7E6-BD40-E3AC-F2E3-6293B5E5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C9C9EA-A80A-DF77-635E-4E294E34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D5C1B9-B6B5-D197-8938-0252D0A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4A007-629A-4005-CA23-7EB1643F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8DBF7D-F249-45B2-B552-C1198487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36E838-C6A4-6318-E259-7126D8AB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B3DF6-70EC-423D-DCA7-94E394B5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EC44E7-A784-A5D0-59B6-46656C5A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453D3E-232E-C97E-BFA2-D796EA03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E4AC53-FAC1-4C25-16B7-CD43D2D2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3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7E70E-E9AB-E757-343C-E1EB605B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796F37-19CE-4CDD-7CD4-50D97F80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6EB357-A63C-0C7C-F37D-8FCC61EE6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583DB-C575-C6D8-9339-CA6F90B0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86D4A-6BB5-D331-A2D2-EB550EB3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B4E60D-E713-7BD1-22D8-7467BB99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AF08D-5D43-BDC7-ABF0-C54F7E6B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5F852B-6714-522E-3287-97DEB9214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60B067-8110-DF40-B40F-EF1B2D1C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EC408-9696-C644-24B3-DF705DA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246CBC-B2E0-356D-C787-DC098AE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D2C466-677A-4503-6930-C970D48C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6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91191D-783A-6CAA-BBE0-72A33518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17B51-F001-C102-DCFF-214AE711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50B84E-22D3-B70D-5220-BAB8F0294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5CE0-8451-40A7-90E4-7B1C254768B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83485-8145-9533-BB73-AEA2B059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7DA8A-6662-5B8E-0565-FC545F6C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3A89-E56B-4117-BF74-35BF7D4210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9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insee.fr/fr/statistiques/series/109144301?PRODUITS_IPAGRI_2015=109141467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11" Type="http://schemas.openxmlformats.org/officeDocument/2006/relationships/image" Target="../media/image21.svg"/><Relationship Id="rId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24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3871"/>
            <a:ext cx="10736588" cy="206582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725303" y="3667102"/>
            <a:ext cx="1743123" cy="266674"/>
          </a:xfrm>
          <a:prstGeom prst="rect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3900" y="3722275"/>
            <a:ext cx="159139" cy="1591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878769" y="3667102"/>
            <a:ext cx="17314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</a:pPr>
            <a:r>
              <a:rPr lang="en-US" sz="2100" kern="0" spc="-63" dirty="0">
                <a:solidFill>
                  <a:srgbClr val="000000">
                    <a:alpha val="100000"/>
                  </a:srgbClr>
                </a:solidFill>
                <a:latin typeface="Poppins Medium"/>
                <a:cs typeface="Poppins Medium"/>
              </a:rPr>
              <a:t>Cas d'usage</a:t>
            </a:r>
            <a:endParaRPr lang="fr-FR" dirty="0"/>
          </a:p>
        </p:txBody>
      </p:sp>
      <p:sp>
        <p:nvSpPr>
          <p:cNvPr id="6" name="Shape 2"/>
          <p:cNvSpPr/>
          <p:nvPr/>
        </p:nvSpPr>
        <p:spPr>
          <a:xfrm>
            <a:off x="219081" y="1286084"/>
            <a:ext cx="8676491" cy="2055025"/>
          </a:xfrm>
          <a:prstGeom prst="rect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3"/>
          <p:cNvSpPr/>
          <p:nvPr/>
        </p:nvSpPr>
        <p:spPr>
          <a:xfrm>
            <a:off x="6006203" y="2434129"/>
            <a:ext cx="10426985" cy="2059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59"/>
              </a:lnSpc>
            </a:pPr>
            <a:r>
              <a:rPr lang="en-US" sz="9600" kern="0" spc="-576" dirty="0">
                <a:latin typeface="Poppins Medium"/>
                <a:cs typeface="Poppins Medium"/>
              </a:rPr>
              <a:t>OPENPYXL</a:t>
            </a:r>
          </a:p>
        </p:txBody>
      </p:sp>
      <p:sp>
        <p:nvSpPr>
          <p:cNvPr id="9" name="Text 5"/>
          <p:cNvSpPr/>
          <p:nvPr/>
        </p:nvSpPr>
        <p:spPr>
          <a:xfrm>
            <a:off x="731838" y="368300"/>
            <a:ext cx="1202280" cy="230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kern="0" spc="-45">
                <a:solidFill>
                  <a:srgbClr val="000000">
                    <a:alpha val="100000"/>
                  </a:srgbClr>
                </a:solidFill>
                <a:latin typeface="Poppins SemiBold"/>
                <a:cs typeface="Poppins SemiBold"/>
              </a:rPr>
              <a:t>Hos Fabien</a:t>
            </a:r>
            <a:endParaRPr lang="fr-FR" sz="1500">
              <a:ea typeface="Calibri"/>
              <a:cs typeface="Calibri"/>
            </a:endParaRPr>
          </a:p>
        </p:txBody>
      </p:sp>
      <p:pic>
        <p:nvPicPr>
          <p:cNvPr id="15" name="Image 14" descr="Fichier:CNAM Logo.svg — Wikipédia">
            <a:extLst>
              <a:ext uri="{FF2B5EF4-FFF2-40B4-BE49-F238E27FC236}">
                <a16:creationId xmlns:a16="http://schemas.microsoft.com/office/drawing/2014/main" id="{C520D8A7-C2E4-303F-078F-5C302B087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7297" y="368300"/>
            <a:ext cx="922866" cy="1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3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82201AA-6CEC-2ED1-C85B-C15292F19BB3}"/>
              </a:ext>
            </a:extLst>
          </p:cNvPr>
          <p:cNvSpPr/>
          <p:nvPr/>
        </p:nvSpPr>
        <p:spPr>
          <a:xfrm>
            <a:off x="73183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DDD842-8ACD-D6BF-C372-531368D8FD1B}"/>
              </a:ext>
            </a:extLst>
          </p:cNvPr>
          <p:cNvSpPr/>
          <p:nvPr/>
        </p:nvSpPr>
        <p:spPr>
          <a:xfrm>
            <a:off x="343875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1C9B62C-A238-27B7-68A6-615AF42B055C}"/>
              </a:ext>
            </a:extLst>
          </p:cNvPr>
          <p:cNvSpPr/>
          <p:nvPr/>
        </p:nvSpPr>
        <p:spPr>
          <a:xfrm>
            <a:off x="623350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656CBD0-528F-DAB8-1A86-68775D6671E0}"/>
              </a:ext>
            </a:extLst>
          </p:cNvPr>
          <p:cNvSpPr/>
          <p:nvPr/>
        </p:nvSpPr>
        <p:spPr>
          <a:xfrm>
            <a:off x="8945496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hape 0"/>
          <p:cNvSpPr/>
          <p:nvPr/>
        </p:nvSpPr>
        <p:spPr>
          <a:xfrm>
            <a:off x="10144403" y="3667102"/>
            <a:ext cx="1743123" cy="266674"/>
          </a:xfrm>
          <a:prstGeom prst="rect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1"/>
          <p:cNvSpPr/>
          <p:nvPr/>
        </p:nvSpPr>
        <p:spPr>
          <a:xfrm>
            <a:off x="7410941" y="368302"/>
            <a:ext cx="1286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rgbClr val="00000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 d'usage 1</a:t>
            </a:r>
            <a:endParaRPr lang="fr-FR" sz="1500" dirty="0">
              <a:latin typeface="Poppins" panose="00000500000000000000" pitchFamily="2" charset="0"/>
              <a:ea typeface="Calibri"/>
              <a:cs typeface="Poppins" panose="000005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731838" y="387300"/>
            <a:ext cx="1202280" cy="230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kern="0" spc="-45" dirty="0">
                <a:solidFill>
                  <a:srgbClr val="000000">
                    <a:alpha val="100000"/>
                  </a:srgbClr>
                </a:solidFill>
                <a:latin typeface="Poppins SemiBold"/>
                <a:cs typeface="Poppins SemiBold"/>
              </a:rPr>
              <a:t>Hos Fabien</a:t>
            </a:r>
            <a:endParaRPr lang="fr-FR" sz="1500" dirty="0">
              <a:ea typeface="Calibri"/>
              <a:cs typeface="Calibri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D7B2CCC-92C0-1FC8-BDDF-A813EFEB6FAD}"/>
              </a:ext>
            </a:extLst>
          </p:cNvPr>
          <p:cNvSpPr/>
          <p:nvPr/>
        </p:nvSpPr>
        <p:spPr>
          <a:xfrm>
            <a:off x="10384673" y="383661"/>
            <a:ext cx="1159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Openpyxl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E7028E2D-2D8D-1F3D-C5A3-FC1FC7D4D9EC}"/>
              </a:ext>
            </a:extLst>
          </p:cNvPr>
          <p:cNvSpPr/>
          <p:nvPr/>
        </p:nvSpPr>
        <p:spPr>
          <a:xfrm>
            <a:off x="8945496" y="383661"/>
            <a:ext cx="1308140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Cas d'usage 2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6D459D5-BA10-C05F-41D6-8B8D0A72B4E7}"/>
              </a:ext>
            </a:extLst>
          </p:cNvPr>
          <p:cNvSpPr/>
          <p:nvPr/>
        </p:nvSpPr>
        <p:spPr>
          <a:xfrm>
            <a:off x="731838" y="1370752"/>
            <a:ext cx="5294069" cy="1043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59"/>
              </a:lnSpc>
            </a:pPr>
            <a:r>
              <a:rPr lang="en-US" sz="7000" kern="0" spc="-576">
                <a:latin typeface="Poppins Medium"/>
                <a:cs typeface="Poppins Medium"/>
              </a:rPr>
              <a:t>CAS D'USAGE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26F8BE9-5C6F-D952-2BEA-7E4416DD8F2D}"/>
              </a:ext>
            </a:extLst>
          </p:cNvPr>
          <p:cNvSpPr/>
          <p:nvPr/>
        </p:nvSpPr>
        <p:spPr>
          <a:xfrm>
            <a:off x="837684" y="4260865"/>
            <a:ext cx="2302974" cy="979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</a:pPr>
            <a:r>
              <a:rPr lang="en-US" sz="1500" kern="0" spc="-63" err="1">
                <a:latin typeface="Poppins Medium"/>
                <a:ea typeface="Calibri"/>
                <a:cs typeface="Poppins Medium"/>
              </a:rPr>
              <a:t>Responsable</a:t>
            </a:r>
            <a:r>
              <a:rPr lang="en-US" sz="1500" kern="0" spc="-63">
                <a:latin typeface="Poppins Medium"/>
                <a:ea typeface="Calibri"/>
                <a:cs typeface="Poppins Medium"/>
              </a:rPr>
              <a:t> </a:t>
            </a:r>
            <a:r>
              <a:rPr lang="en-US" sz="1500" kern="0" spc="-63" err="1">
                <a:latin typeface="Poppins Medium"/>
                <a:ea typeface="Calibri"/>
                <a:cs typeface="Poppins Medium"/>
              </a:rPr>
              <a:t>conformité</a:t>
            </a:r>
            <a:r>
              <a:rPr lang="en-US" sz="1500" kern="0" spc="-63">
                <a:latin typeface="Poppins Medium"/>
                <a:ea typeface="Calibri"/>
                <a:cs typeface="Poppins Medium"/>
              </a:rPr>
              <a:t> qui </a:t>
            </a:r>
            <a:r>
              <a:rPr lang="en-US" sz="1500" kern="0" spc="-63" err="1">
                <a:latin typeface="Poppins Medium"/>
                <a:ea typeface="Calibri"/>
                <a:cs typeface="Poppins Medium"/>
              </a:rPr>
              <a:t>exploite</a:t>
            </a:r>
            <a:r>
              <a:rPr lang="en-US" sz="1500" kern="0" spc="-63">
                <a:latin typeface="Poppins Medium"/>
                <a:ea typeface="Calibri"/>
                <a:cs typeface="Poppins Medium"/>
              </a:rPr>
              <a:t> les données de la BDF.</a:t>
            </a: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3C3312AA-BDA7-607D-F727-393D194FECCB}"/>
              </a:ext>
            </a:extLst>
          </p:cNvPr>
          <p:cNvSpPr/>
          <p:nvPr/>
        </p:nvSpPr>
        <p:spPr>
          <a:xfrm>
            <a:off x="3544604" y="4260865"/>
            <a:ext cx="2302974" cy="804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</a:pP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Il </a:t>
            </a:r>
            <a:r>
              <a:rPr lang="en-US" sz="1500" kern="0" spc="-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consulte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 </a:t>
            </a:r>
            <a:r>
              <a:rPr lang="en-US" sz="1500" kern="0" spc="-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régulièrement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 pour </a:t>
            </a:r>
            <a:r>
              <a:rPr lang="en-US" sz="1500" kern="0" spc="-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voir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 </a:t>
            </a:r>
            <a:r>
              <a:rPr lang="en-US" sz="1500" kern="0" spc="-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si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 les 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  <a:hlinkClick r:id="rId3"/>
              </a:rPr>
              <a:t>données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 </a:t>
            </a:r>
            <a:r>
              <a:rPr lang="en-US" sz="1500" kern="0" spc="-6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sont</a:t>
            </a:r>
            <a:r>
              <a:rPr lang="en-US" sz="1500" kern="0" spc="-63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Medium"/>
                <a:ea typeface="Calibri"/>
                <a:cs typeface="Poppins Medium"/>
              </a:rPr>
              <a:t> à jour.</a:t>
            </a: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80F8385E-FB28-44D6-B5A5-1A6C882B8343}"/>
              </a:ext>
            </a:extLst>
          </p:cNvPr>
          <p:cNvSpPr/>
          <p:nvPr/>
        </p:nvSpPr>
        <p:spPr>
          <a:xfrm>
            <a:off x="6289094" y="4260865"/>
            <a:ext cx="2408821" cy="1096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Le site est mal optimisé ce qui rend la navigation difficile.</a:t>
            </a:r>
            <a:endParaRPr lang="en-US" sz="1500" kern="0" spc="-63" dirty="0">
              <a:latin typeface="Poppins Medium"/>
              <a:ea typeface="Calibri"/>
              <a:cs typeface="Poppins Medium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A64E358-75E9-18B3-A47A-BB9F4D079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6358" y="2968663"/>
            <a:ext cx="1053675" cy="919163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C0E0EE72-40C7-D21F-AF64-20A0665BCE62}"/>
              </a:ext>
            </a:extLst>
          </p:cNvPr>
          <p:cNvSpPr/>
          <p:nvPr/>
        </p:nvSpPr>
        <p:spPr>
          <a:xfrm>
            <a:off x="9051342" y="4260865"/>
            <a:ext cx="2302974" cy="1096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Il extrait à la main les données quand elles sont disponibles et il partage à ses collabs par mails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6CBF4F17-D63F-B09C-2869-7ADA36F0B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534" y="2976994"/>
            <a:ext cx="1043274" cy="1043274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C7FDF216-4E6E-6031-FCDF-5C63F9690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9194" y="2968663"/>
            <a:ext cx="967269" cy="100932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96D2B7C-C771-B5ED-E5CE-2F86B5B7B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8247" y="2976994"/>
            <a:ext cx="925387" cy="1047752"/>
          </a:xfrm>
          <a:prstGeom prst="rect">
            <a:avLst/>
          </a:prstGeom>
        </p:spPr>
      </p:pic>
      <p:pic>
        <p:nvPicPr>
          <p:cNvPr id="2" name="Image 1" descr="Fichier:CNAM Logo.svg — Wikipédia">
            <a:extLst>
              <a:ext uri="{FF2B5EF4-FFF2-40B4-BE49-F238E27FC236}">
                <a16:creationId xmlns:a16="http://schemas.microsoft.com/office/drawing/2014/main" id="{B1DBE323-DA5A-D3AC-0C24-32B201F172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4660" y="6383817"/>
            <a:ext cx="922866" cy="1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82201AA-6CEC-2ED1-C85B-C15292F19BB3}"/>
              </a:ext>
            </a:extLst>
          </p:cNvPr>
          <p:cNvSpPr/>
          <p:nvPr/>
        </p:nvSpPr>
        <p:spPr>
          <a:xfrm>
            <a:off x="73183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DDD842-8ACD-D6BF-C372-531368D8FD1B}"/>
              </a:ext>
            </a:extLst>
          </p:cNvPr>
          <p:cNvSpPr/>
          <p:nvPr/>
        </p:nvSpPr>
        <p:spPr>
          <a:xfrm>
            <a:off x="343875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1C9B62C-A238-27B7-68A6-615AF42B055C}"/>
              </a:ext>
            </a:extLst>
          </p:cNvPr>
          <p:cNvSpPr/>
          <p:nvPr/>
        </p:nvSpPr>
        <p:spPr>
          <a:xfrm>
            <a:off x="623350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656CBD0-528F-DAB8-1A86-68775D6671E0}"/>
              </a:ext>
            </a:extLst>
          </p:cNvPr>
          <p:cNvSpPr/>
          <p:nvPr/>
        </p:nvSpPr>
        <p:spPr>
          <a:xfrm>
            <a:off x="8945496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hape 0"/>
          <p:cNvSpPr/>
          <p:nvPr/>
        </p:nvSpPr>
        <p:spPr>
          <a:xfrm>
            <a:off x="10144403" y="3667102"/>
            <a:ext cx="1743123" cy="266674"/>
          </a:xfrm>
          <a:prstGeom prst="rect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1"/>
          <p:cNvSpPr/>
          <p:nvPr/>
        </p:nvSpPr>
        <p:spPr>
          <a:xfrm>
            <a:off x="7410941" y="368302"/>
            <a:ext cx="1286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rgbClr val="000000">
                    <a:alpha val="100000"/>
                  </a:srgb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 d'usage 1</a:t>
            </a:r>
            <a:endParaRPr lang="fr-FR" sz="1500" dirty="0">
              <a:latin typeface="Poppins" panose="00000500000000000000" pitchFamily="2" charset="0"/>
              <a:ea typeface="Calibri"/>
              <a:cs typeface="Poppins" panose="000005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731838" y="387300"/>
            <a:ext cx="1202280" cy="230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kern="0" spc="-45" dirty="0">
                <a:solidFill>
                  <a:srgbClr val="000000">
                    <a:alpha val="100000"/>
                  </a:srgbClr>
                </a:solidFill>
                <a:latin typeface="Poppins SemiBold"/>
                <a:cs typeface="Poppins SemiBold"/>
              </a:rPr>
              <a:t>Hos Fabien</a:t>
            </a:r>
            <a:endParaRPr lang="fr-FR" sz="1500" dirty="0">
              <a:ea typeface="Calibri"/>
              <a:cs typeface="Calibri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D7B2CCC-92C0-1FC8-BDDF-A813EFEB6FAD}"/>
              </a:ext>
            </a:extLst>
          </p:cNvPr>
          <p:cNvSpPr/>
          <p:nvPr/>
        </p:nvSpPr>
        <p:spPr>
          <a:xfrm>
            <a:off x="10594977" y="368302"/>
            <a:ext cx="1159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Openpyxl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E7028E2D-2D8D-1F3D-C5A3-FC1FC7D4D9EC}"/>
              </a:ext>
            </a:extLst>
          </p:cNvPr>
          <p:cNvSpPr/>
          <p:nvPr/>
        </p:nvSpPr>
        <p:spPr>
          <a:xfrm>
            <a:off x="9051342" y="381794"/>
            <a:ext cx="1308140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Cas d'usage 2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6D459D5-BA10-C05F-41D6-8B8D0A72B4E7}"/>
              </a:ext>
            </a:extLst>
          </p:cNvPr>
          <p:cNvSpPr/>
          <p:nvPr/>
        </p:nvSpPr>
        <p:spPr>
          <a:xfrm>
            <a:off x="731838" y="1370752"/>
            <a:ext cx="10728325" cy="1043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59"/>
              </a:lnSpc>
            </a:pPr>
            <a:r>
              <a:rPr lang="en-US" sz="7000" kern="0" spc="-576" dirty="0">
                <a:latin typeface="Poppins Medium"/>
                <a:cs typeface="Poppins Medium"/>
              </a:rPr>
              <a:t>SOLUTION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26F8BE9-5C6F-D952-2BEA-7E4416DD8F2D}"/>
              </a:ext>
            </a:extLst>
          </p:cNvPr>
          <p:cNvSpPr/>
          <p:nvPr/>
        </p:nvSpPr>
        <p:spPr>
          <a:xfrm>
            <a:off x="769210" y="4252988"/>
            <a:ext cx="2389465" cy="1176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Utiliser </a:t>
            </a:r>
            <a:r>
              <a:rPr lang="fr-FR" sz="1500" kern="0" spc="-63" dirty="0" err="1">
                <a:latin typeface="Poppins Medium"/>
                <a:ea typeface="Calibri"/>
                <a:cs typeface="Poppins Medium"/>
              </a:rPr>
              <a:t>OpenPyxl</a:t>
            </a: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 pour générer un fichier catalogue avec le rep et détails des indicateurs.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A8746C7C-B6DA-C1AF-63B6-3A4A760DD480}"/>
              </a:ext>
            </a:extLst>
          </p:cNvPr>
          <p:cNvSpPr/>
          <p:nvPr/>
        </p:nvSpPr>
        <p:spPr>
          <a:xfrm>
            <a:off x="3571708" y="4252988"/>
            <a:ext cx="2302974" cy="104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Call mensuel pour voir si les données sont à jour.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0DC4E5C-8A24-2FE1-7BDA-0AC65336DE8F}"/>
              </a:ext>
            </a:extLst>
          </p:cNvPr>
          <p:cNvSpPr/>
          <p:nvPr/>
        </p:nvSpPr>
        <p:spPr>
          <a:xfrm>
            <a:off x="6339353" y="4225851"/>
            <a:ext cx="2408821" cy="1100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Création d’un fichier déposé dans un répertoire accessible pour tout le monde.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220A990-1681-CE4C-84BA-32E808841015}"/>
              </a:ext>
            </a:extLst>
          </p:cNvPr>
          <p:cNvSpPr/>
          <p:nvPr/>
        </p:nvSpPr>
        <p:spPr>
          <a:xfrm>
            <a:off x="9051342" y="4225851"/>
            <a:ext cx="2302974" cy="771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Ajout des filtres automatiques et création des graphiques.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449FF438-7E6E-76D5-E921-4FDFC6F5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889" y="2973732"/>
            <a:ext cx="1349604" cy="914094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FB0136A6-0C35-5161-D0F8-47ACB89C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8838" y="2973733"/>
            <a:ext cx="1234505" cy="96361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03507D05-412B-B741-BC67-F34879C04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232" y="2960688"/>
            <a:ext cx="823062" cy="1067651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790381D3-B5BB-C238-2ABE-928E5701C3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5650" y="2973732"/>
            <a:ext cx="1054357" cy="962674"/>
          </a:xfrm>
          <a:prstGeom prst="rect">
            <a:avLst/>
          </a:prstGeom>
        </p:spPr>
      </p:pic>
      <p:pic>
        <p:nvPicPr>
          <p:cNvPr id="6" name="Image 5" descr="Fichier:CNAM Logo.svg — Wikipédia">
            <a:extLst>
              <a:ext uri="{FF2B5EF4-FFF2-40B4-BE49-F238E27FC236}">
                <a16:creationId xmlns:a16="http://schemas.microsoft.com/office/drawing/2014/main" id="{EC18AA21-F4F8-204C-90EC-93B82FA36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4660" y="6383817"/>
            <a:ext cx="922866" cy="19939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CCF67AB-9D76-E8BF-E000-F3C588EBD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2889" y="5537314"/>
            <a:ext cx="1304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241298A-540A-297A-3B61-55F8BDA14FBB}"/>
              </a:ext>
            </a:extLst>
          </p:cNvPr>
          <p:cNvSpPr/>
          <p:nvPr/>
        </p:nvSpPr>
        <p:spPr>
          <a:xfrm>
            <a:off x="73183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FC12025-E36E-47BE-9BB3-C0114DFE11C4}"/>
              </a:ext>
            </a:extLst>
          </p:cNvPr>
          <p:cNvSpPr/>
          <p:nvPr/>
        </p:nvSpPr>
        <p:spPr>
          <a:xfrm>
            <a:off x="343875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C9DD382-F8FE-C7D8-726B-8A6F015A6FCE}"/>
              </a:ext>
            </a:extLst>
          </p:cNvPr>
          <p:cNvSpPr/>
          <p:nvPr/>
        </p:nvSpPr>
        <p:spPr>
          <a:xfrm>
            <a:off x="6180585" y="2475723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A46E2CF-D3A5-B134-D4AD-8F5688DF0BEF}"/>
              </a:ext>
            </a:extLst>
          </p:cNvPr>
          <p:cNvSpPr/>
          <p:nvPr/>
        </p:nvSpPr>
        <p:spPr>
          <a:xfrm>
            <a:off x="9051341" y="2538377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hape 0"/>
          <p:cNvSpPr/>
          <p:nvPr/>
        </p:nvSpPr>
        <p:spPr>
          <a:xfrm>
            <a:off x="10144403" y="3667102"/>
            <a:ext cx="1743123" cy="266674"/>
          </a:xfrm>
          <a:prstGeom prst="rect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1"/>
          <p:cNvSpPr/>
          <p:nvPr/>
        </p:nvSpPr>
        <p:spPr>
          <a:xfrm>
            <a:off x="7410941" y="368302"/>
            <a:ext cx="1286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rgbClr val="B7B7B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 d'usage 1</a:t>
            </a:r>
            <a:endParaRPr lang="fr-FR" sz="1500" dirty="0">
              <a:solidFill>
                <a:srgbClr val="B7B7B7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731838" y="387300"/>
            <a:ext cx="1202280" cy="230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kern="0" spc="-45" dirty="0">
                <a:solidFill>
                  <a:srgbClr val="000000">
                    <a:alpha val="100000"/>
                  </a:srgbClr>
                </a:solidFill>
                <a:latin typeface="Poppins SemiBold"/>
                <a:cs typeface="Poppins SemiBold"/>
              </a:rPr>
              <a:t>Hos Fabien</a:t>
            </a:r>
            <a:endParaRPr lang="fr-FR" sz="1500" dirty="0">
              <a:ea typeface="Calibri"/>
              <a:cs typeface="Calibri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D7B2CCC-92C0-1FC8-BDDF-A813EFEB6FAD}"/>
              </a:ext>
            </a:extLst>
          </p:cNvPr>
          <p:cNvSpPr/>
          <p:nvPr/>
        </p:nvSpPr>
        <p:spPr>
          <a:xfrm>
            <a:off x="8844982" y="368301"/>
            <a:ext cx="1159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Openpyxl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E7028E2D-2D8D-1F3D-C5A3-FC1FC7D4D9EC}"/>
              </a:ext>
            </a:extLst>
          </p:cNvPr>
          <p:cNvSpPr/>
          <p:nvPr/>
        </p:nvSpPr>
        <p:spPr>
          <a:xfrm>
            <a:off x="10152023" y="368300"/>
            <a:ext cx="1308140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rgbClr val="50505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Cas d'usage 2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6D459D5-BA10-C05F-41D6-8B8D0A72B4E7}"/>
              </a:ext>
            </a:extLst>
          </p:cNvPr>
          <p:cNvSpPr/>
          <p:nvPr/>
        </p:nvSpPr>
        <p:spPr>
          <a:xfrm>
            <a:off x="731838" y="1370752"/>
            <a:ext cx="5748475" cy="1043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59"/>
              </a:lnSpc>
            </a:pPr>
            <a:r>
              <a:rPr lang="en-US" sz="7000" kern="0" spc="-576" dirty="0">
                <a:latin typeface="Poppins Medium"/>
                <a:cs typeface="Poppins Medium"/>
              </a:rPr>
              <a:t>CAS D'USAGE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3DC62D-AABC-1AFE-29E7-9E3E6195FDA2}"/>
              </a:ext>
            </a:extLst>
          </p:cNvPr>
          <p:cNvSpPr/>
          <p:nvPr/>
        </p:nvSpPr>
        <p:spPr>
          <a:xfrm>
            <a:off x="936344" y="5761381"/>
            <a:ext cx="10203604" cy="728320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D8CD5AB-CECB-AF37-99ED-350C5D7F076E}"/>
              </a:ext>
            </a:extLst>
          </p:cNvPr>
          <p:cNvGrpSpPr/>
          <p:nvPr/>
        </p:nvGrpSpPr>
        <p:grpSpPr>
          <a:xfrm>
            <a:off x="959718" y="2960688"/>
            <a:ext cx="2058907" cy="2280159"/>
            <a:chOff x="952488" y="2960688"/>
            <a:chExt cx="2058907" cy="2280159"/>
          </a:xfrm>
        </p:grpSpPr>
        <p:sp>
          <p:nvSpPr>
            <p:cNvPr id="18" name="Text 1">
              <a:extLst>
                <a:ext uri="{FF2B5EF4-FFF2-40B4-BE49-F238E27FC236}">
                  <a16:creationId xmlns:a16="http://schemas.microsoft.com/office/drawing/2014/main" id="{326F8BE9-5C6F-D952-2BEA-7E4416DD8F2D}"/>
                </a:ext>
              </a:extLst>
            </p:cNvPr>
            <p:cNvSpPr/>
            <p:nvPr/>
          </p:nvSpPr>
          <p:spPr>
            <a:xfrm>
              <a:off x="952488" y="4260865"/>
              <a:ext cx="2058907" cy="97998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lvl1pPr marL="0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54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09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563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17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271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126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980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834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fr-FR" sz="1500" kern="0" spc="-63" dirty="0">
                  <a:latin typeface="Poppins Medium"/>
                  <a:ea typeface="Calibri"/>
                  <a:cs typeface="Poppins Medium"/>
                </a:rPr>
                <a:t>Programmes SAS à lancer tous les mois et à consolider en fin d’année.</a:t>
              </a:r>
            </a:p>
          </p:txBody>
        </p:sp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0AD8080E-7140-15E7-D3B6-A92687BC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0947" y="2960688"/>
              <a:ext cx="1301988" cy="1012657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3AD2D91-9135-D337-52B0-5C8439D13160}"/>
              </a:ext>
            </a:extLst>
          </p:cNvPr>
          <p:cNvGrpSpPr/>
          <p:nvPr/>
        </p:nvGrpSpPr>
        <p:grpSpPr>
          <a:xfrm>
            <a:off x="3706684" y="2960688"/>
            <a:ext cx="1978815" cy="2104330"/>
            <a:chOff x="5089781" y="2960688"/>
            <a:chExt cx="1978815" cy="2104330"/>
          </a:xfrm>
        </p:grpSpPr>
        <p:sp>
          <p:nvSpPr>
            <p:cNvPr id="21" name="Text 1">
              <a:extLst>
                <a:ext uri="{FF2B5EF4-FFF2-40B4-BE49-F238E27FC236}">
                  <a16:creationId xmlns:a16="http://schemas.microsoft.com/office/drawing/2014/main" id="{3C3312AA-BDA7-607D-F727-393D194FECCB}"/>
                </a:ext>
              </a:extLst>
            </p:cNvPr>
            <p:cNvSpPr/>
            <p:nvPr/>
          </p:nvSpPr>
          <p:spPr>
            <a:xfrm>
              <a:off x="5089781" y="4260865"/>
              <a:ext cx="1978815" cy="8041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lvl1pPr marL="0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54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09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563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17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271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126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980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834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fr-FR" sz="1500" kern="0" spc="-6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/>
                  <a:ea typeface="Calibri"/>
                  <a:cs typeface="Poppins Medium"/>
                </a:rPr>
                <a:t>Lancer tous les programmes sur SAS 1 par 1 </a:t>
              </a:r>
            </a:p>
          </p:txBody>
        </p:sp>
        <p:pic>
          <p:nvPicPr>
            <p:cNvPr id="25" name="Graphique 24">
              <a:extLst>
                <a:ext uri="{FF2B5EF4-FFF2-40B4-BE49-F238E27FC236}">
                  <a16:creationId xmlns:a16="http://schemas.microsoft.com/office/drawing/2014/main" id="{A1F4D912-51A0-3C46-1539-CFBF4FEDC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5639" y="2960688"/>
              <a:ext cx="1240721" cy="10312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E684354-D7BA-3114-D295-8B917D7DD3F3}"/>
              </a:ext>
            </a:extLst>
          </p:cNvPr>
          <p:cNvGrpSpPr/>
          <p:nvPr/>
        </p:nvGrpSpPr>
        <p:grpSpPr>
          <a:xfrm>
            <a:off x="6286431" y="2960688"/>
            <a:ext cx="2408821" cy="2558918"/>
            <a:chOff x="7645088" y="2960688"/>
            <a:chExt cx="2408821" cy="2558918"/>
          </a:xfrm>
        </p:grpSpPr>
        <p:sp>
          <p:nvSpPr>
            <p:cNvPr id="22" name="Text 1">
              <a:extLst>
                <a:ext uri="{FF2B5EF4-FFF2-40B4-BE49-F238E27FC236}">
                  <a16:creationId xmlns:a16="http://schemas.microsoft.com/office/drawing/2014/main" id="{80F8385E-FB28-44D6-B5A5-1A6C882B8343}"/>
                </a:ext>
              </a:extLst>
            </p:cNvPr>
            <p:cNvSpPr/>
            <p:nvPr/>
          </p:nvSpPr>
          <p:spPr>
            <a:xfrm>
              <a:off x="7645088" y="4260866"/>
              <a:ext cx="2408821" cy="125874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lvl1pPr marL="0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854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709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563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417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271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126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980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834" algn="l" defTabSz="685709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fr-FR" sz="1500" kern="0" spc="-63" dirty="0">
                  <a:latin typeface="Poppins Medium"/>
                  <a:ea typeface="Calibri"/>
                  <a:cs typeface="Poppins Medium"/>
                </a:rPr>
                <a:t>Fastidieux - on lance le programme, partage la/les feuille(s) de résultats dans 1 fichier mensuel </a:t>
              </a:r>
            </a:p>
          </p:txBody>
        </p:sp>
        <p:pic>
          <p:nvPicPr>
            <p:cNvPr id="26" name="Graphique 25">
              <a:extLst>
                <a:ext uri="{FF2B5EF4-FFF2-40B4-BE49-F238E27FC236}">
                  <a16:creationId xmlns:a16="http://schemas.microsoft.com/office/drawing/2014/main" id="{1BF4AEE4-4E66-EE6E-6BD7-6139FA70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33451" y="2960688"/>
              <a:ext cx="823062" cy="1067651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6D903853-B0C3-1C6A-F52E-4A317B1E8583}"/>
              </a:ext>
            </a:extLst>
          </p:cNvPr>
          <p:cNvSpPr txBox="1"/>
          <p:nvPr/>
        </p:nvSpPr>
        <p:spPr>
          <a:xfrm>
            <a:off x="2775524" y="5940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Automatiser tout ça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9C8EB64-4DD1-DBAE-FBEC-02D62A43AA62}"/>
              </a:ext>
            </a:extLst>
          </p:cNvPr>
          <p:cNvSpPr txBox="1"/>
          <p:nvPr/>
        </p:nvSpPr>
        <p:spPr>
          <a:xfrm>
            <a:off x="1400175" y="5634876"/>
            <a:ext cx="1407601" cy="408623"/>
          </a:xfrm>
          <a:prstGeom prst="round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Poppins" panose="00000500000000000000" pitchFamily="2" charset="0"/>
                <a:cs typeface="Poppins" panose="00000500000000000000" pitchFamily="2" charset="0"/>
              </a:rPr>
              <a:t>Objectif</a:t>
            </a:r>
          </a:p>
        </p:txBody>
      </p:sp>
      <p:pic>
        <p:nvPicPr>
          <p:cNvPr id="2" name="Image 1" descr="Fichier:CNAM Logo.svg — Wikipédia">
            <a:extLst>
              <a:ext uri="{FF2B5EF4-FFF2-40B4-BE49-F238E27FC236}">
                <a16:creationId xmlns:a16="http://schemas.microsoft.com/office/drawing/2014/main" id="{579C41BC-B2EB-D0AC-319F-793FE9ED5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4660" y="6383817"/>
            <a:ext cx="922866" cy="199390"/>
          </a:xfrm>
          <a:prstGeom prst="rect">
            <a:avLst/>
          </a:prstGeom>
        </p:spPr>
      </p:pic>
      <p:pic>
        <p:nvPicPr>
          <p:cNvPr id="30" name="Graphique 29">
            <a:extLst>
              <a:ext uri="{FF2B5EF4-FFF2-40B4-BE49-F238E27FC236}">
                <a16:creationId xmlns:a16="http://schemas.microsoft.com/office/drawing/2014/main" id="{7E4665D7-2812-29DF-AEEE-D818402052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5650" y="2973732"/>
            <a:ext cx="1054357" cy="962674"/>
          </a:xfrm>
          <a:prstGeom prst="rect">
            <a:avLst/>
          </a:prstGeom>
        </p:spPr>
      </p:pic>
      <p:sp>
        <p:nvSpPr>
          <p:cNvPr id="31" name="Text 1">
            <a:extLst>
              <a:ext uri="{FF2B5EF4-FFF2-40B4-BE49-F238E27FC236}">
                <a16:creationId xmlns:a16="http://schemas.microsoft.com/office/drawing/2014/main" id="{DF07EB7B-AA27-DF1D-F255-B2344171B257}"/>
              </a:ext>
            </a:extLst>
          </p:cNvPr>
          <p:cNvSpPr/>
          <p:nvPr/>
        </p:nvSpPr>
        <p:spPr>
          <a:xfrm>
            <a:off x="9051341" y="4191423"/>
            <a:ext cx="2408821" cy="12587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Absence de </a:t>
            </a:r>
            <a:r>
              <a:rPr lang="fr-FR" sz="1500" kern="0" spc="-63" dirty="0" err="1">
                <a:latin typeface="Poppins Medium"/>
                <a:ea typeface="Calibri"/>
                <a:cs typeface="Poppins Medium"/>
              </a:rPr>
              <a:t>reportings</a:t>
            </a: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 </a:t>
            </a:r>
          </a:p>
        </p:txBody>
      </p:sp>
      <p:pic>
        <p:nvPicPr>
          <p:cNvPr id="33" name="Graphique 32" descr="Fermer avec un remplissage uni">
            <a:extLst>
              <a:ext uri="{FF2B5EF4-FFF2-40B4-BE49-F238E27FC236}">
                <a16:creationId xmlns:a16="http://schemas.microsoft.com/office/drawing/2014/main" id="{EBF98562-42D7-2B67-108C-E9C9E98A68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3162" y="3031409"/>
            <a:ext cx="657587" cy="657587"/>
          </a:xfrm>
          <a:prstGeom prst="rect">
            <a:avLst/>
          </a:prstGeom>
        </p:spPr>
      </p:pic>
      <p:sp>
        <p:nvSpPr>
          <p:cNvPr id="34" name="Flèche : courbe vers le haut 33">
            <a:extLst>
              <a:ext uri="{FF2B5EF4-FFF2-40B4-BE49-F238E27FC236}">
                <a16:creationId xmlns:a16="http://schemas.microsoft.com/office/drawing/2014/main" id="{C3C685A3-F53B-B916-07D7-DD6B6ED0A464}"/>
              </a:ext>
            </a:extLst>
          </p:cNvPr>
          <p:cNvSpPr/>
          <p:nvPr/>
        </p:nvSpPr>
        <p:spPr>
          <a:xfrm>
            <a:off x="7215810" y="3734179"/>
            <a:ext cx="516835" cy="172906"/>
          </a:xfrm>
          <a:prstGeom prst="curved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 : courbe vers le bas 34">
            <a:extLst>
              <a:ext uri="{FF2B5EF4-FFF2-40B4-BE49-F238E27FC236}">
                <a16:creationId xmlns:a16="http://schemas.microsoft.com/office/drawing/2014/main" id="{1FFD5138-3625-EFE3-5D9F-D5934B69BEAA}"/>
              </a:ext>
            </a:extLst>
          </p:cNvPr>
          <p:cNvSpPr/>
          <p:nvPr/>
        </p:nvSpPr>
        <p:spPr>
          <a:xfrm>
            <a:off x="7205532" y="3424990"/>
            <a:ext cx="530087" cy="213341"/>
          </a:xfrm>
          <a:prstGeom prst="curved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2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82201AA-6CEC-2ED1-C85B-C15292F19BB3}"/>
              </a:ext>
            </a:extLst>
          </p:cNvPr>
          <p:cNvSpPr/>
          <p:nvPr/>
        </p:nvSpPr>
        <p:spPr>
          <a:xfrm>
            <a:off x="73183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9DDD842-8ACD-D6BF-C372-531368D8FD1B}"/>
              </a:ext>
            </a:extLst>
          </p:cNvPr>
          <p:cNvSpPr/>
          <p:nvPr/>
        </p:nvSpPr>
        <p:spPr>
          <a:xfrm>
            <a:off x="343875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1C9B62C-A238-27B7-68A6-615AF42B055C}"/>
              </a:ext>
            </a:extLst>
          </p:cNvPr>
          <p:cNvSpPr/>
          <p:nvPr/>
        </p:nvSpPr>
        <p:spPr>
          <a:xfrm>
            <a:off x="6233508" y="2603500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656CBD0-528F-DAB8-1A86-68775D6671E0}"/>
              </a:ext>
            </a:extLst>
          </p:cNvPr>
          <p:cNvSpPr/>
          <p:nvPr/>
        </p:nvSpPr>
        <p:spPr>
          <a:xfrm>
            <a:off x="8945497" y="2570286"/>
            <a:ext cx="2514667" cy="2916105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hape 0"/>
          <p:cNvSpPr/>
          <p:nvPr/>
        </p:nvSpPr>
        <p:spPr>
          <a:xfrm>
            <a:off x="10144403" y="3667102"/>
            <a:ext cx="1743123" cy="266674"/>
          </a:xfrm>
          <a:prstGeom prst="rect">
            <a:avLst/>
          </a:prstGeom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1"/>
          <p:cNvSpPr/>
          <p:nvPr/>
        </p:nvSpPr>
        <p:spPr>
          <a:xfrm>
            <a:off x="7410941" y="368302"/>
            <a:ext cx="1286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 d'usage 1</a:t>
            </a:r>
            <a:endParaRPr lang="fr-FR" sz="1500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731838" y="387300"/>
            <a:ext cx="1202280" cy="230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kern="0" spc="-45" dirty="0">
                <a:solidFill>
                  <a:srgbClr val="000000">
                    <a:alpha val="100000"/>
                  </a:srgbClr>
                </a:solidFill>
                <a:latin typeface="Poppins SemiBold"/>
                <a:cs typeface="Poppins SemiBold"/>
              </a:rPr>
              <a:t>Hos Fabien</a:t>
            </a:r>
            <a:endParaRPr lang="fr-FR" sz="1500" dirty="0">
              <a:ea typeface="Calibri"/>
              <a:cs typeface="Calibri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D7B2CCC-92C0-1FC8-BDDF-A813EFEB6FAD}"/>
              </a:ext>
            </a:extLst>
          </p:cNvPr>
          <p:cNvSpPr/>
          <p:nvPr/>
        </p:nvSpPr>
        <p:spPr>
          <a:xfrm>
            <a:off x="10497285" y="364486"/>
            <a:ext cx="1159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Openpyxl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E7028E2D-2D8D-1F3D-C5A3-FC1FC7D4D9EC}"/>
              </a:ext>
            </a:extLst>
          </p:cNvPr>
          <p:cNvSpPr/>
          <p:nvPr/>
        </p:nvSpPr>
        <p:spPr>
          <a:xfrm>
            <a:off x="9021580" y="364486"/>
            <a:ext cx="1308140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latin typeface="Poppins" panose="020B0502040204020203" pitchFamily="2" charset="0"/>
                <a:cs typeface="Poppins" panose="020B0502040204020203" pitchFamily="2" charset="0"/>
              </a:rPr>
              <a:t>Cas d'usage 2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6D459D5-BA10-C05F-41D6-8B8D0A72B4E7}"/>
              </a:ext>
            </a:extLst>
          </p:cNvPr>
          <p:cNvSpPr/>
          <p:nvPr/>
        </p:nvSpPr>
        <p:spPr>
          <a:xfrm>
            <a:off x="731838" y="1370752"/>
            <a:ext cx="10728325" cy="1043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59"/>
              </a:lnSpc>
            </a:pPr>
            <a:r>
              <a:rPr lang="en-US" sz="7000" kern="0" spc="-576" dirty="0">
                <a:latin typeface="Poppins Medium"/>
                <a:cs typeface="Poppins Medium"/>
              </a:rPr>
              <a:t>SOLUTION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26F8BE9-5C6F-D952-2BEA-7E4416DD8F2D}"/>
              </a:ext>
            </a:extLst>
          </p:cNvPr>
          <p:cNvSpPr/>
          <p:nvPr/>
        </p:nvSpPr>
        <p:spPr>
          <a:xfrm>
            <a:off x="769210" y="4252988"/>
            <a:ext cx="2389465" cy="1176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Utiliser  </a:t>
            </a:r>
            <a:r>
              <a:rPr lang="fr-FR" sz="1500" kern="0" spc="-63" dirty="0" err="1">
                <a:latin typeface="Poppins Medium"/>
                <a:ea typeface="Calibri"/>
                <a:cs typeface="Poppins Medium"/>
              </a:rPr>
              <a:t>OpenPyxl</a:t>
            </a: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 pour générer un fichier résultats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A8746C7C-B6DA-C1AF-63B6-3A4A760DD480}"/>
              </a:ext>
            </a:extLst>
          </p:cNvPr>
          <p:cNvSpPr/>
          <p:nvPr/>
        </p:nvSpPr>
        <p:spPr>
          <a:xfrm>
            <a:off x="3571708" y="4252988"/>
            <a:ext cx="2302974" cy="1046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Lancement automatique tous les mois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0DC4E5C-8A24-2FE1-7BDA-0AC65336DE8F}"/>
              </a:ext>
            </a:extLst>
          </p:cNvPr>
          <p:cNvSpPr/>
          <p:nvPr/>
        </p:nvSpPr>
        <p:spPr>
          <a:xfrm>
            <a:off x="6339353" y="4225851"/>
            <a:ext cx="2408821" cy="1100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Création d’un fichier unique par mois déposé dans notre rep. de travail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220A990-1681-CE4C-84BA-32E808841015}"/>
              </a:ext>
            </a:extLst>
          </p:cNvPr>
          <p:cNvSpPr/>
          <p:nvPr/>
        </p:nvSpPr>
        <p:spPr>
          <a:xfrm>
            <a:off x="9051342" y="4225851"/>
            <a:ext cx="2302974" cy="771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fr-FR" sz="1500" kern="0" spc="-63" dirty="0">
                <a:latin typeface="Poppins Medium"/>
                <a:ea typeface="Calibri"/>
                <a:cs typeface="Poppins Medium"/>
              </a:rPr>
              <a:t>Créer un onglet « statistiques » 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449FF438-7E6E-76D5-E921-4FDFC6F5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889" y="2973732"/>
            <a:ext cx="1349604" cy="914094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FB0136A6-0C35-5161-D0F8-47ACB89C6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8838" y="2973733"/>
            <a:ext cx="1234505" cy="96361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03507D05-412B-B741-BC67-F34879C04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2232" y="2960688"/>
            <a:ext cx="823062" cy="1067651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790381D3-B5BB-C238-2ABE-928E5701C3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5650" y="2973732"/>
            <a:ext cx="1054357" cy="962674"/>
          </a:xfrm>
          <a:prstGeom prst="rect">
            <a:avLst/>
          </a:prstGeom>
        </p:spPr>
      </p:pic>
      <p:pic>
        <p:nvPicPr>
          <p:cNvPr id="6" name="Image 5" descr="Fichier:CNAM Logo.svg — Wikipédia">
            <a:extLst>
              <a:ext uri="{FF2B5EF4-FFF2-40B4-BE49-F238E27FC236}">
                <a16:creationId xmlns:a16="http://schemas.microsoft.com/office/drawing/2014/main" id="{95ED5049-54E4-2CDF-A58D-15142E1462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4660" y="6383817"/>
            <a:ext cx="922866" cy="1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22CC-49C0-7062-93E6-7BB72528D18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294044">
            <a:off x="5938883" y="2132359"/>
            <a:ext cx="2806040" cy="278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>
                <a:latin typeface="Poppins" panose="00000500000000000000" pitchFamily="2" charset="0"/>
                <a:cs typeface="Poppins" panose="00000500000000000000" pitchFamily="2" charset="0"/>
              </a:rPr>
              <a:t>Quand </a:t>
            </a:r>
            <a:r>
              <a:rPr lang="fr-FR" sz="1200" dirty="0" err="1">
                <a:latin typeface="Poppins" panose="00000500000000000000" pitchFamily="2" charset="0"/>
                <a:cs typeface="Poppins" panose="00000500000000000000" pitchFamily="2" charset="0"/>
              </a:rPr>
              <a:t>df.to_excel</a:t>
            </a:r>
            <a:r>
              <a:rPr lang="fr-FR" sz="1200" dirty="0">
                <a:latin typeface="Poppins" panose="00000500000000000000" pitchFamily="2" charset="0"/>
                <a:cs typeface="Poppins" panose="00000500000000000000" pitchFamily="2" charset="0"/>
              </a:rPr>
              <a:t>() ne suffit plus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E57C1A0-97D3-E7D6-EBBE-F20A937948B8}"/>
              </a:ext>
            </a:extLst>
          </p:cNvPr>
          <p:cNvSpPr/>
          <p:nvPr/>
        </p:nvSpPr>
        <p:spPr>
          <a:xfrm>
            <a:off x="7410941" y="368302"/>
            <a:ext cx="1286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rgbClr val="B7B7B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 d'usage 1</a:t>
            </a:r>
            <a:endParaRPr lang="fr-FR" sz="1500" dirty="0">
              <a:solidFill>
                <a:srgbClr val="B7B7B7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F548F517-5299-4CC7-6491-74BA0EC5A050}"/>
              </a:ext>
            </a:extLst>
          </p:cNvPr>
          <p:cNvSpPr/>
          <p:nvPr/>
        </p:nvSpPr>
        <p:spPr>
          <a:xfrm>
            <a:off x="731838" y="387300"/>
            <a:ext cx="1202280" cy="230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kern="0" spc="-45" dirty="0">
                <a:solidFill>
                  <a:srgbClr val="000000">
                    <a:alpha val="100000"/>
                  </a:srgbClr>
                </a:solidFill>
                <a:latin typeface="Poppins SemiBold"/>
                <a:cs typeface="Poppins SemiBold"/>
              </a:rPr>
              <a:t>Hos Fabien</a:t>
            </a:r>
            <a:endParaRPr lang="fr-FR" sz="1500" dirty="0">
              <a:ea typeface="Calibri"/>
              <a:cs typeface="Calibri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26B96CB-5F33-8C81-687C-1C270053762B}"/>
              </a:ext>
            </a:extLst>
          </p:cNvPr>
          <p:cNvSpPr/>
          <p:nvPr/>
        </p:nvSpPr>
        <p:spPr>
          <a:xfrm>
            <a:off x="10300188" y="387300"/>
            <a:ext cx="1159974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latin typeface="Poppins" panose="020B0502040204020203" pitchFamily="2" charset="0"/>
                <a:cs typeface="Poppins" panose="020B0502040204020203" pitchFamily="2" charset="0"/>
              </a:rPr>
              <a:t>Openpyxl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3ECC062-3302-EB6C-B570-351DCEC04B20}"/>
              </a:ext>
            </a:extLst>
          </p:cNvPr>
          <p:cNvSpPr/>
          <p:nvPr/>
        </p:nvSpPr>
        <p:spPr>
          <a:xfrm>
            <a:off x="8912944" y="368301"/>
            <a:ext cx="1308140" cy="355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00"/>
              </a:lnSpc>
            </a:pPr>
            <a:r>
              <a:rPr lang="en-US" sz="1500" kern="0" spc="-63" dirty="0">
                <a:solidFill>
                  <a:schemeClr val="bg1">
                    <a:lumMod val="65000"/>
                  </a:schemeClr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Cas d'usage 2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24CE4C6-0712-FB00-390B-B9DEE2EE66FF}"/>
              </a:ext>
            </a:extLst>
          </p:cNvPr>
          <p:cNvSpPr/>
          <p:nvPr/>
        </p:nvSpPr>
        <p:spPr>
          <a:xfrm>
            <a:off x="731839" y="1370752"/>
            <a:ext cx="6868284" cy="2058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5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09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563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17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271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126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80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834" algn="l" defTabSz="68570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159"/>
              </a:lnSpc>
            </a:pPr>
            <a:r>
              <a:rPr lang="en-US" sz="7000" kern="0" spc="-576" dirty="0">
                <a:latin typeface="Poppins Medium"/>
                <a:cs typeface="Poppins Medium"/>
              </a:rPr>
              <a:t>POURQUOI OPENPYXL ? </a:t>
            </a:r>
          </a:p>
        </p:txBody>
      </p:sp>
      <p:pic>
        <p:nvPicPr>
          <p:cNvPr id="9" name="Image 8" descr="Fichier:CNAM Logo.svg — Wikipédia">
            <a:extLst>
              <a:ext uri="{FF2B5EF4-FFF2-40B4-BE49-F238E27FC236}">
                <a16:creationId xmlns:a16="http://schemas.microsoft.com/office/drawing/2014/main" id="{9EA67433-D515-8CC4-C31C-6B3630F9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660" y="6383817"/>
            <a:ext cx="922866" cy="19939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2532A40-E83A-46E1-9EE3-C4AC58117276}"/>
              </a:ext>
            </a:extLst>
          </p:cNvPr>
          <p:cNvSpPr txBox="1">
            <a:spLocks/>
          </p:cNvSpPr>
          <p:nvPr/>
        </p:nvSpPr>
        <p:spPr>
          <a:xfrm>
            <a:off x="847969" y="3819543"/>
            <a:ext cx="10515600" cy="247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Poppins" panose="00000500000000000000" pitchFamily="2" charset="0"/>
                <a:cs typeface="Poppins" panose="00000500000000000000" pitchFamily="2" charset="0"/>
              </a:rPr>
              <a:t>Piloter la génération d’un fichier Excel (Lecture / Ecriture)</a:t>
            </a:r>
          </a:p>
          <a:p>
            <a:r>
              <a:rPr lang="fr-FR" sz="2000" dirty="0">
                <a:latin typeface="Poppins" panose="00000500000000000000" pitchFamily="2" charset="0"/>
                <a:cs typeface="Poppins" panose="00000500000000000000" pitchFamily="2" charset="0"/>
              </a:rPr>
              <a:t>Insérer des graphiques </a:t>
            </a:r>
          </a:p>
          <a:p>
            <a:r>
              <a:rPr lang="fr-FR" sz="2000" dirty="0">
                <a:latin typeface="Poppins" panose="00000500000000000000" pitchFamily="2" charset="0"/>
                <a:cs typeface="Poppins" panose="00000500000000000000" pitchFamily="2" charset="0"/>
              </a:rPr>
              <a:t>Ajouter du style</a:t>
            </a:r>
          </a:p>
          <a:p>
            <a:r>
              <a:rPr lang="fr-FR" sz="2000" dirty="0">
                <a:latin typeface="Poppins" panose="00000500000000000000" pitchFamily="2" charset="0"/>
                <a:cs typeface="Poppins" panose="00000500000000000000" pitchFamily="2" charset="0"/>
              </a:rPr>
              <a:t>Gestion des cellules (Formules, cacher, filtrer, grouper…)</a:t>
            </a:r>
          </a:p>
          <a:p>
            <a:endParaRPr lang="fr-FR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fr-FR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27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287</Words>
  <Application>Microsoft Office PowerPoint</Application>
  <PresentationFormat>Grand écran</PresentationFormat>
  <Paragraphs>56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Poppins Medium</vt:lpstr>
      <vt:lpstr>Poppins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HOS Fabien</dc:creator>
  <cp:lastModifiedBy>HOS Fabien</cp:lastModifiedBy>
  <cp:revision>2</cp:revision>
  <dcterms:created xsi:type="dcterms:W3CDTF">2023-12-06T18:50:07Z</dcterms:created>
  <dcterms:modified xsi:type="dcterms:W3CDTF">2024-04-18T09:44:57Z</dcterms:modified>
</cp:coreProperties>
</file>