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314" r:id="rId5"/>
    <p:sldId id="316" r:id="rId6"/>
    <p:sldId id="325" r:id="rId7"/>
    <p:sldId id="327" r:id="rId8"/>
    <p:sldId id="328" r:id="rId9"/>
    <p:sldId id="338" r:id="rId10"/>
    <p:sldId id="323" r:id="rId11"/>
    <p:sldId id="330" r:id="rId12"/>
    <p:sldId id="337" r:id="rId13"/>
    <p:sldId id="339" r:id="rId14"/>
    <p:sldId id="331" r:id="rId15"/>
    <p:sldId id="332" r:id="rId16"/>
    <p:sldId id="336" r:id="rId17"/>
    <p:sldId id="340" r:id="rId18"/>
    <p:sldId id="334" r:id="rId19"/>
    <p:sldId id="335" r:id="rId20"/>
    <p:sldId id="341" r:id="rId21"/>
    <p:sldId id="326" r:id="rId22"/>
    <p:sldId id="324" r:id="rId23"/>
    <p:sldId id="321" r:id="rId24"/>
    <p:sldId id="322" r:id="rId25"/>
    <p:sldId id="3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5F5F5"/>
    <a:srgbClr val="FFFFFF"/>
    <a:srgbClr val="F3F2F1"/>
    <a:srgbClr val="40404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6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>
        <p:guide orient="horz" pos="2808"/>
        <p:guide pos="3384"/>
        <p:guide orient="horz" pos="4056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74" y="3124471"/>
            <a:ext cx="4572000" cy="1015458"/>
          </a:xfrm>
        </p:spPr>
        <p:txBody>
          <a:bodyPr anchor="b">
            <a:normAutofit/>
          </a:bodyPr>
          <a:lstStyle>
            <a:lvl1pPr>
              <a:defRPr sz="5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4F7AB-0386-4C0B-B9B7-D8E785EBF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53792" y="398605"/>
            <a:ext cx="2369315" cy="34823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3441" y="1700048"/>
            <a:ext cx="4572000" cy="457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31B2CC-46D6-41EE-AB20-C8DC7BA21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572000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BDE82E-2197-4E58-98F3-0223BAA9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upport.microsoft.com/en-us/office/rehearse-your-slide-show-with-presenter-coach-cd7fc941-5c3b-498c-a225-83ef3f64f07b#ID0EBAGAAA=We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01B00E-6157-49BF-95B8-AFF5AAF3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4" y="2550253"/>
            <a:ext cx="4771957" cy="1896017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2C7A3B-E3BF-4ECB-AD6A-D5AB2501268E}"/>
              </a:ext>
            </a:extLst>
          </p:cNvPr>
          <p:cNvSpPr txBox="1">
            <a:spLocks/>
          </p:cNvSpPr>
          <p:nvPr/>
        </p:nvSpPr>
        <p:spPr>
          <a:xfrm>
            <a:off x="445995" y="4446270"/>
            <a:ext cx="5334000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Suryo Atmojo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57F8D-4177-4A23-B4ED-A49CA6BB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88420" y="1440319"/>
            <a:ext cx="6057585" cy="397736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101600" dir="5400000" sx="102000" sy="102000" algn="ctr" rotWithShape="0">
              <a:schemeClr val="bg1">
                <a:lumMod val="75000"/>
                <a:alpha val="20000"/>
              </a:scheme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A20C9-3B6C-41E2-8BBA-DD6499DABE05}"/>
              </a:ext>
            </a:extLst>
          </p:cNvPr>
          <p:cNvCxnSpPr>
            <a:cxnSpLocks/>
          </p:cNvCxnSpPr>
          <p:nvPr/>
        </p:nvCxnSpPr>
        <p:spPr>
          <a:xfrm>
            <a:off x="5688420" y="5440229"/>
            <a:ext cx="605758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5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0D3-7036-45F5-BDB3-F2A513A7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674A-7555-4493-93F0-C8E9EF6862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Buat Class dengan Bahasa java dengan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ClassCar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Simpan</a:t>
            </a:r>
            <a:r>
              <a:rPr lang="en-US" dirty="0"/>
              <a:t> dengan </a:t>
            </a:r>
            <a:r>
              <a:rPr lang="en-US" dirty="0" err="1"/>
              <a:t>nama</a:t>
            </a:r>
            <a:r>
              <a:rPr lang="en-US" dirty="0"/>
              <a:t> ClassCar.java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046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193017-E161-4B9C-82FB-11C490D1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94AF1B8-7144-4F29-90DD-7ED785C62DC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963441" y="1700048"/>
            <a:ext cx="4572000" cy="4572000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275181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92BF7-AD81-414E-8F88-7D368D3DA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237404" cy="4311810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Untuk membuat class,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bisa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menggunakan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kata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kunci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class</a:t>
            </a: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Penamaan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class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biasa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menggunakan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format CamelCase</a:t>
            </a: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Nama class harus sama dengan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file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nya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23A213-5FEB-4661-AA9C-138185E3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57" y="1534613"/>
            <a:ext cx="645885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9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92BF7-AD81-414E-8F88-7D368D3DA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237404" cy="4311810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Untuk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menjalanjan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file, compile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terlebih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dahulu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dengan perintah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javac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PersonExample.java</a:t>
            </a: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Setelah itu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jalankan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perintah java </a:t>
            </a:r>
            <a:r>
              <a:rPr lang="en-US" dirty="0" err="1">
                <a:solidFill>
                  <a:srgbClr val="FF0000"/>
                </a:solidFill>
                <a:cs typeface="Segoe UI" panose="020B0502040204020203" pitchFamily="34" charset="0"/>
              </a:rPr>
              <a:t>PersonExample</a:t>
            </a:r>
            <a:endParaRPr lang="en-US" sz="1400" dirty="0">
              <a:solidFill>
                <a:srgbClr val="FF0000"/>
              </a:solidFill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4326CE-4EBE-4958-953D-6A3A00AF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57" y="1534613"/>
            <a:ext cx="644932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0D3-7036-45F5-BDB3-F2A513A7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674A-7555-4493-93F0-C8E9EF6862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Buat Public Class dengan Bahasa java dengan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CarExample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Simpan</a:t>
            </a:r>
            <a:r>
              <a:rPr lang="en-US" dirty="0"/>
              <a:t> dengan </a:t>
            </a:r>
            <a:r>
              <a:rPr lang="en-US" dirty="0" err="1"/>
              <a:t>nama</a:t>
            </a:r>
            <a:r>
              <a:rPr lang="en-US" dirty="0"/>
              <a:t> CarExample.java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Buat 5 object car dengan </a:t>
            </a:r>
            <a:r>
              <a:rPr lang="en-US" dirty="0" err="1"/>
              <a:t>nama</a:t>
            </a:r>
            <a:r>
              <a:rPr lang="en-US" dirty="0"/>
              <a:t> object</a:t>
            </a:r>
            <a:endParaRPr lang="en-ID" dirty="0"/>
          </a:p>
          <a:p>
            <a:pPr marL="571500" lvl="1" indent="-342900">
              <a:buFont typeface="+mj-lt"/>
              <a:buAutoNum type="arabicPeriod"/>
            </a:pPr>
            <a:r>
              <a:rPr lang="en-ID" dirty="0"/>
              <a:t>Expander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ID" dirty="0"/>
              <a:t>Rush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ID" dirty="0"/>
              <a:t>Avanza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ID" dirty="0" err="1"/>
              <a:t>Ertiga</a:t>
            </a:r>
            <a:endParaRPr lang="en-ID" dirty="0"/>
          </a:p>
          <a:p>
            <a:pPr marL="571500" lvl="1" indent="-342900">
              <a:buFont typeface="+mj-lt"/>
              <a:buAutoNum type="arabicPeriod"/>
            </a:pPr>
            <a:r>
              <a:rPr lang="en-ID" dirty="0" err="1"/>
              <a:t>Mobilio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193017-E161-4B9C-82FB-11C490D1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</a:t>
            </a:r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94AF1B8-7144-4F29-90DD-7ED785C62DC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963441" y="1700048"/>
            <a:ext cx="4572000" cy="4572000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07041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92BF7-AD81-414E-8F88-7D368D3DA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53896"/>
            <a:ext cx="11214099" cy="4311810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Fields / Properties / Attributes adalah data yang bisa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sisipkan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di dalam Object</a:t>
            </a: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Namun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sebelum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bisa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memasukkan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data di fields,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harus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mendeklarasikan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data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apa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aja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yang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dimiliki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object tersebut di dalam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deklarasi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class-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nya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Membuat field sama seperti membuat variable,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namun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ditempatkan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di block class</a:t>
            </a:r>
          </a:p>
        </p:txBody>
      </p:sp>
      <p:pic>
        <p:nvPicPr>
          <p:cNvPr id="2" name="Google Shape;198;p32">
            <a:extLst>
              <a:ext uri="{FF2B5EF4-FFF2-40B4-BE49-F238E27FC236}">
                <a16:creationId xmlns:a16="http://schemas.microsoft.com/office/drawing/2014/main" id="{20397C3C-9327-B14F-F7E0-E4B666B0CA2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1207" y="3089379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0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92BF7-AD81-414E-8F88-7D368D3DA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53896"/>
            <a:ext cx="11214099" cy="4311810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Fields yang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ada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di object,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bisa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manipulasi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Tergantung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final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atau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bukan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Jika final,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berarti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tidak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bisa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mengubah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data field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nya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namun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jika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tidak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bisa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mengubah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field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nya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memanipulasi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data field,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sama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seperti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cara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pada variable</a:t>
            </a: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mengakses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field,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butuh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kata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kunci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. (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titik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)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setelah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object dan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diikuti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fields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nya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Google Shape;210;p34">
            <a:extLst>
              <a:ext uri="{FF2B5EF4-FFF2-40B4-BE49-F238E27FC236}">
                <a16:creationId xmlns:a16="http://schemas.microsoft.com/office/drawing/2014/main" id="{CDB74484-3D23-11C5-1267-FBD6F25B1CB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1207" y="349541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32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What We Learn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A6535-7FDE-4B2D-B92F-5C3C5876E8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495" y="1453895"/>
            <a:ext cx="4572000" cy="4741631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Object Oriented Programming adalah </a:t>
            </a:r>
            <a:r>
              <a:rPr lang="en-US" sz="1400" dirty="0" err="1">
                <a:cs typeface="Segoe UI" panose="020B0502040204020203" pitchFamily="34" charset="0"/>
              </a:rPr>
              <a:t>sudut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pandang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bahasa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pemrograman</a:t>
            </a:r>
            <a:r>
              <a:rPr lang="en-US" sz="1400" dirty="0">
                <a:cs typeface="Segoe UI" panose="020B0502040204020203" pitchFamily="34" charset="0"/>
              </a:rPr>
              <a:t> yang </a:t>
            </a:r>
            <a:r>
              <a:rPr lang="en-US" sz="1400" dirty="0" err="1">
                <a:cs typeface="Segoe UI" panose="020B0502040204020203" pitchFamily="34" charset="0"/>
              </a:rPr>
              <a:t>berkonsep</a:t>
            </a:r>
            <a:r>
              <a:rPr lang="en-US" sz="1400" dirty="0">
                <a:cs typeface="Segoe UI" panose="020B0502040204020203" pitchFamily="34" charset="0"/>
              </a:rPr>
              <a:t> “</a:t>
            </a:r>
            <a:r>
              <a:rPr lang="en-US" sz="1400" dirty="0" err="1">
                <a:cs typeface="Segoe UI" panose="020B0502040204020203" pitchFamily="34" charset="0"/>
              </a:rPr>
              <a:t>objek</a:t>
            </a:r>
            <a:r>
              <a:rPr lang="en-US" sz="1400" dirty="0">
                <a:cs typeface="Segoe UI" panose="020B0502040204020203" pitchFamily="34" charset="0"/>
              </a:rPr>
              <a:t>”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Ada </a:t>
            </a:r>
            <a:r>
              <a:rPr lang="en-US" sz="1400" dirty="0" err="1">
                <a:cs typeface="Segoe UI" panose="020B0502040204020203" pitchFamily="34" charset="0"/>
              </a:rPr>
              <a:t>banyak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sudut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pandang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bahasa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pemrograman</a:t>
            </a:r>
            <a:r>
              <a:rPr lang="en-US" sz="1400" dirty="0">
                <a:cs typeface="Segoe UI" panose="020B0502040204020203" pitchFamily="34" charset="0"/>
              </a:rPr>
              <a:t>, </a:t>
            </a:r>
            <a:r>
              <a:rPr lang="en-US" sz="1400" dirty="0" err="1">
                <a:cs typeface="Segoe UI" panose="020B0502040204020203" pitchFamily="34" charset="0"/>
              </a:rPr>
              <a:t>namun</a:t>
            </a:r>
            <a:r>
              <a:rPr lang="en-US" sz="1400" dirty="0">
                <a:cs typeface="Segoe UI" panose="020B0502040204020203" pitchFamily="34" charset="0"/>
              </a:rPr>
              <a:t> OOP adalah yang sangat </a:t>
            </a:r>
            <a:r>
              <a:rPr lang="en-US" sz="1400" dirty="0" err="1">
                <a:cs typeface="Segoe UI" panose="020B0502040204020203" pitchFamily="34" charset="0"/>
              </a:rPr>
              <a:t>populer</a:t>
            </a:r>
            <a:r>
              <a:rPr lang="en-US" sz="1400" dirty="0">
                <a:cs typeface="Segoe UI" panose="020B0502040204020203" pitchFamily="34" charset="0"/>
              </a:rPr>
              <a:t> saat ini.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Ada beberapa </a:t>
            </a:r>
            <a:r>
              <a:rPr lang="en-US" sz="1400" dirty="0" err="1">
                <a:cs typeface="Segoe UI" panose="020B0502040204020203" pitchFamily="34" charset="0"/>
              </a:rPr>
              <a:t>istilah</a:t>
            </a:r>
            <a:r>
              <a:rPr lang="en-US" sz="1400" dirty="0">
                <a:cs typeface="Segoe UI" panose="020B0502040204020203" pitchFamily="34" charset="0"/>
              </a:rPr>
              <a:t> yang perlu </a:t>
            </a:r>
            <a:r>
              <a:rPr lang="en-US" sz="1400" dirty="0" err="1">
                <a:cs typeface="Segoe UI" panose="020B0502040204020203" pitchFamily="34" charset="0"/>
              </a:rPr>
              <a:t>dimengerti</a:t>
            </a:r>
            <a:r>
              <a:rPr lang="en-US" sz="1400" dirty="0">
                <a:cs typeface="Segoe UI" panose="020B0502040204020203" pitchFamily="34" charset="0"/>
              </a:rPr>
              <a:t> dalam OOP, </a:t>
            </a:r>
            <a:r>
              <a:rPr lang="en-US" sz="1400" dirty="0" err="1">
                <a:cs typeface="Segoe UI" panose="020B0502040204020203" pitchFamily="34" charset="0"/>
              </a:rPr>
              <a:t>yaitu</a:t>
            </a:r>
            <a:r>
              <a:rPr lang="en-US" sz="1400" dirty="0">
                <a:cs typeface="Segoe UI" panose="020B0502040204020203" pitchFamily="34" charset="0"/>
              </a:rPr>
              <a:t>: Object dan Class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Dapat </a:t>
            </a:r>
            <a:r>
              <a:rPr lang="en-US" sz="1400" dirty="0" err="1">
                <a:cs typeface="Segoe UI" panose="020B0502040204020203" pitchFamily="34" charset="0"/>
              </a:rPr>
              <a:t>diterapkan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menggunakan</a:t>
            </a:r>
            <a:r>
              <a:rPr lang="en-US" sz="1400" dirty="0">
                <a:cs typeface="Segoe UI" panose="020B0502040204020203" pitchFamily="34" charset="0"/>
              </a:rPr>
              <a:t> Java, PHP5, C++ dan python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cs typeface="Segoe U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cs typeface="Segoe UI" panose="020B0502040204020203" pitchFamily="34" charset="0"/>
            </a:endParaRPr>
          </a:p>
        </p:txBody>
      </p:sp>
      <p:grpSp>
        <p:nvGrpSpPr>
          <p:cNvPr id="5" name="Group 4" descr="Slide Show tool bar with Rehearse with Coach icon circled">
            <a:extLst>
              <a:ext uri="{FF2B5EF4-FFF2-40B4-BE49-F238E27FC236}">
                <a16:creationId xmlns:a16="http://schemas.microsoft.com/office/drawing/2014/main" id="{34500238-B660-4269-BECF-59AE4FA2F0C6}"/>
              </a:ext>
            </a:extLst>
          </p:cNvPr>
          <p:cNvGrpSpPr/>
          <p:nvPr/>
        </p:nvGrpSpPr>
        <p:grpSpPr>
          <a:xfrm>
            <a:off x="5372099" y="1453896"/>
            <a:ext cx="6172200" cy="1396031"/>
            <a:chOff x="5372099" y="1453896"/>
            <a:chExt cx="6172200" cy="13960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840DBD-A470-498B-8021-9DC6F6A30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72099" y="1453896"/>
              <a:ext cx="6172200" cy="1295353"/>
            </a:xfrm>
            <a:prstGeom prst="rect">
              <a:avLst/>
            </a:prstGeom>
            <a:effectLst>
              <a:outerShdw blurRad="1016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7A741C-1DB0-48B1-A947-74ECE80526C9}"/>
                </a:ext>
              </a:extLst>
            </p:cNvPr>
            <p:cNvSpPr/>
            <p:nvPr/>
          </p:nvSpPr>
          <p:spPr>
            <a:xfrm>
              <a:off x="8096249" y="1752647"/>
              <a:ext cx="1097280" cy="109728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33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What We Learn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A6535-7FDE-4B2D-B92F-5C3C5876E8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495" y="1453896"/>
            <a:ext cx="4572000" cy="1790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cs typeface="Segoe UI" panose="020B0502040204020203" pitchFamily="34" charset="0"/>
              </a:rPr>
              <a:t>Speaker coach helps improve public speaking skills through AI-based speech technology. Receive real time and summarized feedback on your pace, pitch, fillers, and more!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Rehearse your presentation by going to </a:t>
            </a:r>
            <a:b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n-US" sz="1400" b="1" dirty="0">
                <a:solidFill>
                  <a:schemeClr val="tx1"/>
                </a:solidFill>
                <a:cs typeface="Segoe UI Semibold" panose="020B0702040204020203" pitchFamily="34" charset="0"/>
              </a:rPr>
              <a:t>Slide Show</a:t>
            </a:r>
            <a:r>
              <a:rPr lang="en-US" sz="1400" b="1" dirty="0">
                <a:solidFill>
                  <a:schemeClr val="tx1"/>
                </a:solidFill>
                <a:cs typeface="Segoe UI"/>
              </a:rPr>
              <a:t> &gt; </a:t>
            </a:r>
            <a:r>
              <a:rPr lang="en-US" sz="1400" b="1" dirty="0">
                <a:solidFill>
                  <a:schemeClr val="tx1"/>
                </a:solidFill>
                <a:cs typeface="Segoe UI Semibold" panose="020B0702040204020203" pitchFamily="34" charset="0"/>
              </a:rPr>
              <a:t>Rehearse with Coach.</a:t>
            </a:r>
            <a:endParaRPr lang="en-US" sz="1400" b="1" dirty="0">
              <a:solidFill>
                <a:schemeClr val="tx1"/>
              </a:solidFill>
              <a:cs typeface="Segoe UI"/>
            </a:endParaRPr>
          </a:p>
          <a:p>
            <a:pPr>
              <a:lnSpc>
                <a:spcPct val="100000"/>
              </a:lnSpc>
            </a:pPr>
            <a:endParaRPr lang="en-US" sz="1400" dirty="0">
              <a:cs typeface="Segoe UI" panose="020B0502040204020203" pitchFamily="34" charset="0"/>
            </a:endParaRPr>
          </a:p>
        </p:txBody>
      </p:sp>
      <p:grpSp>
        <p:nvGrpSpPr>
          <p:cNvPr id="5" name="Group 4" descr="Slide Show tool bar with Rehearse with Coach icon circled">
            <a:extLst>
              <a:ext uri="{FF2B5EF4-FFF2-40B4-BE49-F238E27FC236}">
                <a16:creationId xmlns:a16="http://schemas.microsoft.com/office/drawing/2014/main" id="{34500238-B660-4269-BECF-59AE4FA2F0C6}"/>
              </a:ext>
            </a:extLst>
          </p:cNvPr>
          <p:cNvGrpSpPr/>
          <p:nvPr/>
        </p:nvGrpSpPr>
        <p:grpSpPr>
          <a:xfrm>
            <a:off x="5372099" y="1453896"/>
            <a:ext cx="6172200" cy="1396031"/>
            <a:chOff x="5372099" y="1453896"/>
            <a:chExt cx="6172200" cy="13960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840DBD-A470-498B-8021-9DC6F6A30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72099" y="1453896"/>
              <a:ext cx="6172200" cy="1295353"/>
            </a:xfrm>
            <a:prstGeom prst="rect">
              <a:avLst/>
            </a:prstGeom>
            <a:effectLst>
              <a:outerShdw blurRad="1016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7A741C-1DB0-48B1-A947-74ECE80526C9}"/>
                </a:ext>
              </a:extLst>
            </p:cNvPr>
            <p:cNvSpPr/>
            <p:nvPr/>
          </p:nvSpPr>
          <p:spPr>
            <a:xfrm>
              <a:off x="8096249" y="1752647"/>
              <a:ext cx="1097280" cy="109728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9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What We Learn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A6535-7FDE-4B2D-B92F-5C3C5876E8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495" y="1453896"/>
            <a:ext cx="4572000" cy="495604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Introduction OOP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Object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Class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Method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cs typeface="Segoe UI" panose="020B0502040204020203" pitchFamily="34" charset="0"/>
              </a:rPr>
              <a:t>Pewarisan</a:t>
            </a:r>
            <a:endParaRPr lang="en-US" sz="1400" dirty="0"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Interface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Enum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Exception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Etc.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  <a:cs typeface="Segoe UI"/>
            </a:endParaRPr>
          </a:p>
          <a:p>
            <a:pPr>
              <a:lnSpc>
                <a:spcPct val="100000"/>
              </a:lnSpc>
            </a:pPr>
            <a:endParaRPr lang="en-US" sz="14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Try it out!</a:t>
            </a:r>
            <a:endParaRPr lang="en-US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599CA09-D871-4F87-AD9A-2C88C22A3FA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3401" y="1453896"/>
            <a:ext cx="4572000" cy="64008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Let’s simulate getting real time feedback. Click </a:t>
            </a:r>
            <a:b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n-US" sz="1400" b="1" dirty="0">
                <a:solidFill>
                  <a:schemeClr val="tx1"/>
                </a:solidFill>
                <a:cs typeface="Segoe UI Semibold" panose="020B0702040204020203" pitchFamily="34" charset="0"/>
              </a:rPr>
              <a:t>Start Rehearsing 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and read the prompt: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85B49-EA95-4125-8389-F7C0D332376F}"/>
              </a:ext>
            </a:extLst>
          </p:cNvPr>
          <p:cNvSpPr txBox="1"/>
          <p:nvPr/>
        </p:nvSpPr>
        <p:spPr>
          <a:xfrm>
            <a:off x="548149" y="2377573"/>
            <a:ext cx="44895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“The Contoso Corporation is </a:t>
            </a:r>
            <a:r>
              <a:rPr lang="en-US" sz="2000" i="1" dirty="0">
                <a:solidFill>
                  <a:schemeClr val="accent2"/>
                </a:solidFill>
                <a:cs typeface="Segoe UI" panose="020B0502040204020203" pitchFamily="34" charset="0"/>
              </a:rPr>
              <a:t>umm</a:t>
            </a:r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 a global manufacturing conglomerate, </a:t>
            </a:r>
            <a:r>
              <a:rPr lang="en-US" sz="2000" i="1" dirty="0">
                <a:solidFill>
                  <a:schemeClr val="accent2"/>
                </a:solidFill>
                <a:cs typeface="Segoe UI" panose="020B0502040204020203" pitchFamily="34" charset="0"/>
              </a:rPr>
              <a:t>you know, </a:t>
            </a:r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with its headquarters in Paris, France.”</a:t>
            </a:r>
          </a:p>
        </p:txBody>
      </p:sp>
      <p:pic>
        <p:nvPicPr>
          <p:cNvPr id="3" name="Picture 2" descr="screen grab of speaker coach welcome to the rehearse screen">
            <a:extLst>
              <a:ext uri="{FF2B5EF4-FFF2-40B4-BE49-F238E27FC236}">
                <a16:creationId xmlns:a16="http://schemas.microsoft.com/office/drawing/2014/main" id="{7925EAD2-B45E-466E-852B-16A8B30E4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1882" y="2376725"/>
            <a:ext cx="3079941" cy="2371720"/>
          </a:xfrm>
          <a:prstGeom prst="rect">
            <a:avLst/>
          </a:prstGeom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6" name="Picture 5" descr="screen grab of speaker coach live feedback screen">
            <a:extLst>
              <a:ext uri="{FF2B5EF4-FFF2-40B4-BE49-F238E27FC236}">
                <a16:creationId xmlns:a16="http://schemas.microsoft.com/office/drawing/2014/main" id="{9FA5D2EA-3966-4A71-90ED-418582B5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6039" y="2376725"/>
            <a:ext cx="3075495" cy="2368296"/>
          </a:xfrm>
          <a:prstGeom prst="rect">
            <a:avLst/>
          </a:prstGeom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9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dirty="0"/>
              <a:t>Get real-time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E696-06C4-4E4A-9268-6D1433B996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Speaker coach will offer </a:t>
            </a:r>
            <a:r>
              <a:rPr lang="en-US" sz="1400" b="1" dirty="0">
                <a:solidFill>
                  <a:schemeClr val="tx1"/>
                </a:solidFill>
                <a:cs typeface="Segoe UI Semibold" panose="020B0702040204020203" pitchFamily="34" charset="0"/>
              </a:rPr>
              <a:t>live feedback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 help you improve as you go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  <a:p>
            <a:pPr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You should’ve gotten feedback such as:</a:t>
            </a:r>
          </a:p>
        </p:txBody>
      </p:sp>
      <p:pic>
        <p:nvPicPr>
          <p:cNvPr id="7" name="Picture 6" descr="screen grab of speaker coach live feedback for originality screen">
            <a:extLst>
              <a:ext uri="{FF2B5EF4-FFF2-40B4-BE49-F238E27FC236}">
                <a16:creationId xmlns:a16="http://schemas.microsoft.com/office/drawing/2014/main" id="{52E47BA9-B94B-1445-9CFC-7779CED1D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127" y="2750199"/>
            <a:ext cx="3075496" cy="2368296"/>
          </a:xfrm>
          <a:prstGeom prst="rect">
            <a:avLst/>
          </a:prstGeom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0" name="Picture 9" descr="screen grab of speaker coach live feedback for filters screen">
            <a:extLst>
              <a:ext uri="{FF2B5EF4-FFF2-40B4-BE49-F238E27FC236}">
                <a16:creationId xmlns:a16="http://schemas.microsoft.com/office/drawing/2014/main" id="{F79C87CB-B18F-E244-8907-619235FE0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9766" y="2750199"/>
            <a:ext cx="3075496" cy="2368296"/>
          </a:xfrm>
          <a:prstGeom prst="rect">
            <a:avLst/>
          </a:prstGeom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DEECF-C804-C24E-A630-1F1CB16CBCD4}"/>
              </a:ext>
            </a:extLst>
          </p:cNvPr>
          <p:cNvSpPr txBox="1"/>
          <p:nvPr/>
        </p:nvSpPr>
        <p:spPr>
          <a:xfrm>
            <a:off x="7398326" y="2750199"/>
            <a:ext cx="33352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/>
                </a:solidFill>
              </a:rPr>
              <a:t>Tip: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Try to trigger more feedback by talking too fast or calling your audience “you guys”.</a:t>
            </a:r>
          </a:p>
        </p:txBody>
      </p:sp>
    </p:spTree>
    <p:extLst>
      <p:ext uri="{BB962C8B-B14F-4D97-AF65-F5344CB8AC3E}">
        <p14:creationId xmlns:p14="http://schemas.microsoft.com/office/powerpoint/2010/main" val="22966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dirty="0"/>
              <a:t>Feedback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92BF7-AD81-414E-8F88-7D368D3DA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020312" cy="3977640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When you are finished rehearsing, close the presentation and </a:t>
            </a:r>
            <a:r>
              <a:rPr lang="en-US" sz="1400" b="1" dirty="0">
                <a:solidFill>
                  <a:schemeClr val="tx1"/>
                </a:solidFill>
                <a:cs typeface="Segoe UI Semibold" panose="020B0702040204020203" pitchFamily="34" charset="0"/>
              </a:rPr>
              <a:t>Your Rehearsal Report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will</a:t>
            </a:r>
            <a:r>
              <a:rPr lang="en-US" sz="1400" dirty="0">
                <a:solidFill>
                  <a:schemeClr val="tx1"/>
                </a:solidFill>
                <a:cs typeface="Segoe UI" panose="020B0502040204020203" pitchFamily="34" charset="0"/>
              </a:rPr>
              <a:t> pop up with summarized feedback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on how you “presented” during this exercise.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Try this again by rehearsing with your own presentation and see how you perform!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  <a:hlinkClick r:id="rId2"/>
              </a:rPr>
              <a:t>Learn more about Speaker coach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 descr="screen grab of speaker coach rehearsal report">
            <a:extLst>
              <a:ext uri="{FF2B5EF4-FFF2-40B4-BE49-F238E27FC236}">
                <a16:creationId xmlns:a16="http://schemas.microsoft.com/office/drawing/2014/main" id="{BE333CC7-48AD-457B-AF16-01562EE9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51" y="1660547"/>
            <a:ext cx="6126480" cy="4105159"/>
          </a:xfrm>
          <a:prstGeom prst="rect">
            <a:avLst/>
          </a:prstGeom>
          <a:effectLst>
            <a:outerShdw blurRad="101600" dist="50800" dir="5400000" algn="ctr" rotWithShape="0">
              <a:schemeClr val="bg1">
                <a:lumMod val="85000"/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2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Requirement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A6535-7FDE-4B2D-B92F-5C3C5876E8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495" y="1453895"/>
            <a:ext cx="4572000" cy="5049541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Visual Studio Code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cs typeface="Segoe UI" panose="020B0502040204020203" pitchFamily="34" charset="0"/>
              </a:rPr>
              <a:t>Laragon</a:t>
            </a:r>
            <a:endParaRPr lang="en-US" sz="1400" dirty="0"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Java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Python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PHP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  <a:cs typeface="Segoe UI"/>
            </a:endParaRPr>
          </a:p>
          <a:p>
            <a:pPr>
              <a:lnSpc>
                <a:spcPct val="100000"/>
              </a:lnSpc>
            </a:pPr>
            <a:endParaRPr lang="en-US" sz="14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Object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A6535-7FDE-4B2D-B92F-5C3C5876E8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495" y="1453895"/>
            <a:ext cx="7382195" cy="4956049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Object adalah data yang </a:t>
            </a:r>
            <a:r>
              <a:rPr lang="en-US" sz="1400" dirty="0" err="1">
                <a:cs typeface="Segoe UI" panose="020B0502040204020203" pitchFamily="34" charset="0"/>
              </a:rPr>
              <a:t>berisi</a:t>
            </a:r>
            <a:r>
              <a:rPr lang="en-US" sz="1400" dirty="0">
                <a:cs typeface="Segoe UI" panose="020B0502040204020203" pitchFamily="34" charset="0"/>
              </a:rPr>
              <a:t> field / properties / attributes dan method / function / behavior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Semua data bukan </a:t>
            </a:r>
            <a:r>
              <a:rPr lang="en-US" sz="1400" dirty="0" err="1">
                <a:cs typeface="Segoe UI" panose="020B0502040204020203" pitchFamily="34" charset="0"/>
              </a:rPr>
              <a:t>primitif</a:t>
            </a:r>
            <a:r>
              <a:rPr lang="en-US" sz="1400" dirty="0">
                <a:cs typeface="Segoe UI" panose="020B0502040204020203" pitchFamily="34" charset="0"/>
              </a:rPr>
              <a:t> di Java adalah object, </a:t>
            </a:r>
            <a:r>
              <a:rPr lang="en-US" sz="1400" dirty="0" err="1">
                <a:cs typeface="Segoe UI" panose="020B0502040204020203" pitchFamily="34" charset="0"/>
              </a:rPr>
              <a:t>dari</a:t>
            </a:r>
            <a:r>
              <a:rPr lang="en-US" sz="1400" dirty="0">
                <a:cs typeface="Segoe UI" panose="020B0502040204020203" pitchFamily="34" charset="0"/>
              </a:rPr>
              <a:t> mulai Integer, Boolean, Character, String dan yang </a:t>
            </a:r>
            <a:r>
              <a:rPr lang="en-US" sz="1400" dirty="0" err="1">
                <a:cs typeface="Segoe UI" panose="020B0502040204020203" pitchFamily="34" charset="0"/>
              </a:rPr>
              <a:t>lainnya</a:t>
            </a:r>
            <a:endParaRPr lang="en-US" sz="1400" dirty="0"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23ECE-C197-4B96-860C-FABBB853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531" y="1453895"/>
            <a:ext cx="3310974" cy="49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Class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A6535-7FDE-4B2D-B92F-5C3C5876E8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495" y="1453895"/>
            <a:ext cx="7382195" cy="4956049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Class adalah blueprint, prototype atau </a:t>
            </a:r>
            <a:r>
              <a:rPr lang="en-US" sz="1400" dirty="0" err="1">
                <a:cs typeface="Segoe UI" panose="020B0502040204020203" pitchFamily="34" charset="0"/>
              </a:rPr>
              <a:t>cetakan</a:t>
            </a:r>
            <a:r>
              <a:rPr lang="en-US" sz="1400" dirty="0">
                <a:cs typeface="Segoe UI" panose="020B0502040204020203" pitchFamily="34" charset="0"/>
              </a:rPr>
              <a:t> untuk membuat Object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Class </a:t>
            </a:r>
            <a:r>
              <a:rPr lang="en-US" sz="1400" dirty="0" err="1">
                <a:cs typeface="Segoe UI" panose="020B0502040204020203" pitchFamily="34" charset="0"/>
              </a:rPr>
              <a:t>berisikan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deklarasi</a:t>
            </a:r>
            <a:r>
              <a:rPr lang="en-US" sz="1400" dirty="0">
                <a:cs typeface="Segoe UI" panose="020B0502040204020203" pitchFamily="34" charset="0"/>
              </a:rPr>
              <a:t> semua properties dan functions yang </a:t>
            </a:r>
            <a:r>
              <a:rPr lang="en-US" sz="1400" dirty="0" err="1">
                <a:cs typeface="Segoe UI" panose="020B0502040204020203" pitchFamily="34" charset="0"/>
              </a:rPr>
              <a:t>dimiliki</a:t>
            </a:r>
            <a:r>
              <a:rPr lang="en-US" sz="1400" dirty="0">
                <a:cs typeface="Segoe UI" panose="020B0502040204020203" pitchFamily="34" charset="0"/>
              </a:rPr>
              <a:t> oleh Object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cs typeface="Segoe UI" panose="020B0502040204020203" pitchFamily="34" charset="0"/>
              </a:rPr>
              <a:t>Setiap</a:t>
            </a:r>
            <a:r>
              <a:rPr lang="en-US" sz="1400" dirty="0">
                <a:cs typeface="Segoe UI" panose="020B0502040204020203" pitchFamily="34" charset="0"/>
              </a:rPr>
              <a:t> Object </a:t>
            </a:r>
            <a:r>
              <a:rPr lang="en-US" sz="1400" dirty="0" err="1">
                <a:cs typeface="Segoe UI" panose="020B0502040204020203" pitchFamily="34" charset="0"/>
              </a:rPr>
              <a:t>selalu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dibuat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dari</a:t>
            </a:r>
            <a:r>
              <a:rPr lang="en-US" sz="1400" dirty="0">
                <a:cs typeface="Segoe UI" panose="020B0502040204020203" pitchFamily="34" charset="0"/>
              </a:rPr>
              <a:t> Class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Segoe UI" panose="020B0502040204020203" pitchFamily="34" charset="0"/>
              </a:rPr>
              <a:t>Dan </a:t>
            </a:r>
            <a:r>
              <a:rPr lang="en-US" sz="1400" dirty="0" err="1">
                <a:cs typeface="Segoe UI" panose="020B0502040204020203" pitchFamily="34" charset="0"/>
              </a:rPr>
              <a:t>sebuah</a:t>
            </a:r>
            <a:r>
              <a:rPr lang="en-US" sz="1400" dirty="0">
                <a:cs typeface="Segoe UI" panose="020B0502040204020203" pitchFamily="34" charset="0"/>
              </a:rPr>
              <a:t> Class bisa membuat Object </a:t>
            </a:r>
            <a:r>
              <a:rPr lang="en-US" sz="1400" dirty="0" err="1">
                <a:cs typeface="Segoe UI" panose="020B0502040204020203" pitchFamily="34" charset="0"/>
              </a:rPr>
              <a:t>tanpa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batas</a:t>
            </a:r>
            <a:endParaRPr lang="en-US" sz="1400" dirty="0">
              <a:cs typeface="Segoe UI" panose="020B0502040204020203" pitchFamily="34" charset="0"/>
            </a:endParaRPr>
          </a:p>
        </p:txBody>
      </p:sp>
      <p:pic>
        <p:nvPicPr>
          <p:cNvPr id="5" name="Google Shape;141;p22">
            <a:extLst>
              <a:ext uri="{FF2B5EF4-FFF2-40B4-BE49-F238E27FC236}">
                <a16:creationId xmlns:a16="http://schemas.microsoft.com/office/drawing/2014/main" id="{2640A631-8BAC-4E81-B8CF-38EDCCEE8307}"/>
              </a:ext>
            </a:extLst>
          </p:cNvPr>
          <p:cNvPicPr preferRelativeResize="0"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3491283"/>
            <a:ext cx="5463437" cy="2918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Google Shape;147;p23">
            <a:extLst>
              <a:ext uri="{FF2B5EF4-FFF2-40B4-BE49-F238E27FC236}">
                <a16:creationId xmlns:a16="http://schemas.microsoft.com/office/drawing/2014/main" id="{F19E5B0E-D153-470B-8E20-E4F778E71C72}"/>
              </a:ext>
            </a:extLst>
          </p:cNvPr>
          <p:cNvPicPr preferRelativeResize="0"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81" y="3491283"/>
            <a:ext cx="4876324" cy="2918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1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0D3-7036-45F5-BDB3-F2A513A7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674A-7555-4493-93F0-C8E9EF6862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dimaksut</a:t>
            </a:r>
            <a:r>
              <a:rPr lang="en-US" dirty="0"/>
              <a:t> dengan OOP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Sebutkan</a:t>
            </a:r>
            <a:r>
              <a:rPr lang="en-US" dirty="0"/>
              <a:t> 3 Bahasa </a:t>
            </a:r>
            <a:r>
              <a:rPr lang="en-US" dirty="0" err="1"/>
              <a:t>pemrograman</a:t>
            </a:r>
            <a:r>
              <a:rPr lang="en-US" dirty="0"/>
              <a:t> yang dapat </a:t>
            </a:r>
            <a:r>
              <a:rPr lang="en-US" dirty="0" err="1"/>
              <a:t>menggunakan</a:t>
            </a:r>
            <a:r>
              <a:rPr lang="en-US" dirty="0"/>
              <a:t> konsep OOP </a:t>
            </a:r>
            <a:r>
              <a:rPr lang="en-US" dirty="0" err="1"/>
              <a:t>selain</a:t>
            </a:r>
            <a:r>
              <a:rPr lang="en-US" dirty="0"/>
              <a:t> Java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167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193017-E161-4B9C-82FB-11C490D1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94AF1B8-7144-4F29-90DD-7ED785C62DC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963441" y="1700048"/>
            <a:ext cx="4572000" cy="4572000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344872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92BF7-AD81-414E-8F88-7D368D3DA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237404" cy="4311810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Untuk membuat class,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bisa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menggunakan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kata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kunci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class</a:t>
            </a: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Penamaan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class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biasa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menggunakan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format CamelCase</a:t>
            </a: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Nama class harus sama dengan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file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nya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BECF9-AF61-40A1-8A46-B85EA44B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67" y="2873230"/>
            <a:ext cx="6449324" cy="1969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69087-6020-43F2-AF9F-B0696C7F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467" y="1451799"/>
            <a:ext cx="6452160" cy="13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92BF7-AD81-414E-8F88-7D368D3DA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237404" cy="4311810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Modifikasi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code PersonExample.java menjadi seperti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gambar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disamping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Untuk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menjalanjan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file, compile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terlebih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dahulu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dengan perintah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javac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PersonExample.java</a:t>
            </a: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Setelah itu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jalankan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perintah java </a:t>
            </a:r>
            <a:r>
              <a:rPr lang="en-US" dirty="0" err="1">
                <a:solidFill>
                  <a:srgbClr val="FF0000"/>
                </a:solidFill>
                <a:cs typeface="Segoe UI" panose="020B0502040204020203" pitchFamily="34" charset="0"/>
              </a:rPr>
              <a:t>PersonExample</a:t>
            </a:r>
            <a:endParaRPr lang="en-US" sz="1400" dirty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85750" indent="-28575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DA818-9EEF-4D78-BB1A-0CF8ABB4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237" y="1453896"/>
            <a:ext cx="6457071" cy="2865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EB001-6A84-45A7-956F-7B62B9E9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37" y="4393915"/>
            <a:ext cx="6457071" cy="13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Prese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06339_Speaker Coach_win32_v3.potx" id="{B887D38A-1F51-4A7B-8350-0495C2A51CF4}" vid="{0667CAC2-F6EC-40A1-B0B6-DE6E40F4B4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1040B76-C20D-465F-B437-835726CB9B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2B990C-FC45-4B6B-A5FC-4DD9BDAD97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73CD79-58C0-4270-A6E3-53CB4BB362E1}">
  <ds:schemaRefs>
    <ds:schemaRef ds:uri="http://schemas.microsoft.com/office/2006/metadata/properties"/>
    <ds:schemaRef ds:uri="http://schemas.microsoft.com/sharepoint/v3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230e9df3-be65-4c73-a93b-d1236ebd677e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Speaker Coach tutorial</Template>
  <TotalTime>176</TotalTime>
  <Words>623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Segoe UI Semibold</vt:lpstr>
      <vt:lpstr>Custom</vt:lpstr>
      <vt:lpstr>Object Oriented Programming</vt:lpstr>
      <vt:lpstr>What We Learn</vt:lpstr>
      <vt:lpstr>Requirement</vt:lpstr>
      <vt:lpstr>Object</vt:lpstr>
      <vt:lpstr>Class</vt:lpstr>
      <vt:lpstr>Quiz 1</vt:lpstr>
      <vt:lpstr>CLASS</vt:lpstr>
      <vt:lpstr>Class</vt:lpstr>
      <vt:lpstr>Class</vt:lpstr>
      <vt:lpstr>Assignment 1</vt:lpstr>
      <vt:lpstr>Object</vt:lpstr>
      <vt:lpstr>Object</vt:lpstr>
      <vt:lpstr>Object</vt:lpstr>
      <vt:lpstr>Assignment 2</vt:lpstr>
      <vt:lpstr>Field</vt:lpstr>
      <vt:lpstr>Field</vt:lpstr>
      <vt:lpstr>Field</vt:lpstr>
      <vt:lpstr>What We Learn</vt:lpstr>
      <vt:lpstr>What We Learn</vt:lpstr>
      <vt:lpstr>Try it out!</vt:lpstr>
      <vt:lpstr>Get real-time feedback</vt:lpstr>
      <vt:lpstr>Feedback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your public speaking skills</dc:title>
  <dc:creator>suryo atmojo</dc:creator>
  <cp:lastModifiedBy>suryo atmojo</cp:lastModifiedBy>
  <cp:revision>16</cp:revision>
  <dcterms:created xsi:type="dcterms:W3CDTF">2024-03-16T11:29:20Z</dcterms:created>
  <dcterms:modified xsi:type="dcterms:W3CDTF">2024-03-19T12:21:20Z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