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CiugaYI21F5oXVmtXbL/IbGeB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1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  <p:sp>
        <p:nvSpPr>
          <p:cNvPr id="103" name="Google Shape;103;p2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  <p:sp>
        <p:nvSpPr>
          <p:cNvPr id="118" name="Google Shape;118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li_FI7Cuz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-PGLbMth_g&amp;ab_channel=MichaelSambo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U767SDMD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Hoixgm4-P4M&amp;ab_channel=MichaelSambo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VqmGXwpLq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sk-SK"/>
              <a:t>10.Zoraďovacie algoritmy</a:t>
            </a:r>
            <a:endParaRPr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sk-SK"/>
              <a:t>Adrián Mindek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sk-SK" dirty="0"/>
              <a:t>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 dirty="0"/>
              <a:t>Ďalšie </a:t>
            </a:r>
            <a:r>
              <a:rPr lang="sk-SK" dirty="0" err="1"/>
              <a:t>sortovacie</a:t>
            </a:r>
            <a:r>
              <a:rPr lang="sk-SK" dirty="0"/>
              <a:t> algoritmy</a:t>
            </a:r>
            <a:endParaRPr dirty="0"/>
          </a:p>
        </p:txBody>
      </p:sp>
      <p:sp>
        <p:nvSpPr>
          <p:cNvPr id="200" name="Google Shape;200;p1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>
              <a:spcBef>
                <a:spcPts val="0"/>
              </a:spcBef>
            </a:pPr>
            <a:r>
              <a:rPr lang="sk-SK" b="1" dirty="0" err="1"/>
              <a:t>Heap</a:t>
            </a:r>
            <a:r>
              <a:rPr lang="sk-SK" b="1" dirty="0"/>
              <a:t> Sort</a:t>
            </a:r>
          </a:p>
          <a:p>
            <a:pPr marL="342900" indent="-342900"/>
            <a:r>
              <a:rPr lang="sk-SK" b="1" dirty="0" err="1"/>
              <a:t>Counting</a:t>
            </a:r>
            <a:r>
              <a:rPr lang="sk-SK" b="1" dirty="0"/>
              <a:t> sort</a:t>
            </a:r>
            <a:endParaRPr lang="sk-SK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 err="1"/>
              <a:t>Radix</a:t>
            </a:r>
            <a:r>
              <a:rPr lang="sk-SK" b="1" dirty="0"/>
              <a:t> sort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 err="1"/>
              <a:t>Bucket</a:t>
            </a:r>
            <a:r>
              <a:rPr lang="sk-SK" b="1" dirty="0"/>
              <a:t> sort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/>
              <a:t>Shell sort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 err="1"/>
              <a:t>Bogosort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 err="1"/>
              <a:t>Comb</a:t>
            </a:r>
            <a:r>
              <a:rPr lang="sk-SK" b="1" dirty="0"/>
              <a:t> sort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/>
              <a:t>Drop sort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/>
              <a:t>Block merge sort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/>
              <a:t>...</a:t>
            </a:r>
            <a:endParaRPr dirty="0"/>
          </a:p>
        </p:txBody>
      </p:sp>
      <p:pic>
        <p:nvPicPr>
          <p:cNvPr id="5122" name="Picture 2" descr="File:Heapsort-exampl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648" y="2767475"/>
            <a:ext cx="3333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Rovná spojovacia šípka 2"/>
          <p:cNvCxnSpPr/>
          <p:nvPr/>
        </p:nvCxnSpPr>
        <p:spPr>
          <a:xfrm>
            <a:off x="2530764" y="2429164"/>
            <a:ext cx="2715491" cy="52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 dirty="0"/>
              <a:t>Úloha – Zoraďovacie algoritmy (6b)</a:t>
            </a:r>
            <a:endParaRPr dirty="0"/>
          </a:p>
        </p:txBody>
      </p:sp>
      <p:sp>
        <p:nvSpPr>
          <p:cNvPr id="206" name="Google Shape;206;p1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7191" indent="-285750">
              <a:lnSpc>
                <a:spcPct val="200000"/>
              </a:lnSpc>
              <a:spcBef>
                <a:spcPts val="0"/>
              </a:spcBef>
            </a:pPr>
            <a:r>
              <a:rPr lang="sk-SK" dirty="0"/>
              <a:t>Implementácia BubbleSortu, Selection Sortu, IntersectionSortu, Quick sortu a Merge sortu a porovnanie jej výkonností v čase.</a:t>
            </a:r>
          </a:p>
          <a:p>
            <a:pPr marL="377191" indent="-285750">
              <a:lnSpc>
                <a:spcPct val="200000"/>
              </a:lnSpc>
              <a:spcBef>
                <a:spcPts val="0"/>
              </a:spcBef>
            </a:pPr>
            <a:r>
              <a:rPr lang="sk-SK" dirty="0"/>
              <a:t>Aplikujte algoritmy na nezotriedené pole aspoň o 5000 prvkov.</a:t>
            </a:r>
          </a:p>
          <a:p>
            <a:pPr marL="377191" indent="-285750">
              <a:lnSpc>
                <a:spcPct val="200000"/>
              </a:lnSpc>
              <a:spcBef>
                <a:spcPts val="0"/>
              </a:spcBef>
            </a:pPr>
            <a:r>
              <a:rPr lang="sk-SK" b="1" dirty="0"/>
              <a:t>Ukážkový výstup: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765429-9BCF-465E-836A-D9EB9CC5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92" y="3870386"/>
            <a:ext cx="2429214" cy="647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2" name="Google Shape;212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3" name="Google Shape;213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4" name="Google Shape;214;p1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15" name="Google Shape;215;p1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16" name="Google Shape;216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18" name="Google Shape;218;p1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219" name="Google Shape;219;p1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20" name="Google Shape;220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2" name="Google Shape;222;p12" descr="neformálna reštaurácia"/>
          <p:cNvPicPr preferRelativeResize="0"/>
          <p:nvPr/>
        </p:nvPicPr>
        <p:blipFill rotWithShape="1">
          <a:blip r:embed="rId3">
            <a:alphaModFix/>
          </a:blip>
          <a:srcRect l="18221" r="4670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 extrusionOk="0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23" name="Google Shape;223;p12"/>
          <p:cNvSpPr txBox="1"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sk-SK" sz="4800"/>
              <a:t>Ďakujem za pozornosť</a:t>
            </a:r>
            <a:endParaRPr sz="4800"/>
          </a:p>
        </p:txBody>
      </p:sp>
      <p:cxnSp>
        <p:nvCxnSpPr>
          <p:cNvPr id="224" name="Google Shape;224;p12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12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12"/>
          <p:cNvSpPr/>
          <p:nvPr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227" name="Google Shape;227;p12"/>
          <p:cNvSpPr/>
          <p:nvPr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228" name="Google Shape;228;p12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46666"/>
            </a:srgbClr>
          </a:solidFill>
          <a:ln>
            <a:noFill/>
          </a:ln>
        </p:spPr>
      </p:sp>
      <p:sp>
        <p:nvSpPr>
          <p:cNvPr id="230" name="Google Shape;230;p12"/>
          <p:cNvSpPr/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 extrusionOk="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BFE471">
              <a:alpha val="69803"/>
            </a:srgbClr>
          </a:solidFill>
          <a:ln>
            <a:noFill/>
          </a:ln>
        </p:spPr>
      </p:sp>
      <p:sp>
        <p:nvSpPr>
          <p:cNvPr id="231" name="Google Shape;231;p12"/>
          <p:cNvSpPr/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 extrusionOk="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705"/>
            </a:schemeClr>
          </a:solidFill>
          <a:ln>
            <a:noFill/>
          </a:ln>
        </p:spPr>
      </p:sp>
      <p:sp>
        <p:nvSpPr>
          <p:cNvPr id="232" name="Google Shape;232;p12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 dirty="0"/>
              <a:t>Obsah prezentácie</a:t>
            </a:r>
            <a:endParaRPr dirty="0"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565574" y="209962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r>
              <a:rPr lang="sk-SK" b="1" dirty="0"/>
              <a:t>Operácia radenia</a:t>
            </a:r>
          </a:p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r>
              <a:rPr lang="sk-SK" b="1" dirty="0"/>
              <a:t>Porovnanie sortovacích algoritmov</a:t>
            </a:r>
          </a:p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r>
              <a:rPr lang="sk-SK" b="1" dirty="0"/>
              <a:t>Bubble Sort</a:t>
            </a:r>
          </a:p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r>
              <a:rPr lang="sk-SK" b="1" dirty="0"/>
              <a:t>Selection sort</a:t>
            </a:r>
          </a:p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r>
              <a:rPr lang="sk-SK" b="1" dirty="0"/>
              <a:t>Insertion sort</a:t>
            </a:r>
          </a:p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r>
              <a:rPr lang="sk-SK" b="1" dirty="0"/>
              <a:t>Quick sort</a:t>
            </a:r>
          </a:p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r>
              <a:rPr lang="sk-SK" b="1" dirty="0"/>
              <a:t>Merge sort</a:t>
            </a:r>
          </a:p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r>
              <a:rPr lang="sk-SK" b="1" dirty="0"/>
              <a:t>Ďalšie sortovacie algoritmy</a:t>
            </a:r>
          </a:p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r>
              <a:rPr lang="sk-SK" b="1" dirty="0"/>
              <a:t>Úloha</a:t>
            </a:r>
          </a:p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endParaRPr lang="sk-SK" b="1" dirty="0"/>
          </a:p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/>
              <a:t>Radenie</a:t>
            </a:r>
            <a:endParaRPr/>
          </a:p>
        </p:txBody>
      </p:sp>
      <p:sp>
        <p:nvSpPr>
          <p:cNvPr id="156" name="Google Shape;156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Jedná sa o základnú operáciu pri práci s väčším objemom dát.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Zoraďovacie algoritmy sa používajú na zoradenie vstupných dát (nap. zoznam, pole...)</a:t>
            </a:r>
          </a:p>
          <a:p>
            <a:pPr marL="800100" lvl="1" indent="-342900"/>
            <a:r>
              <a:rPr lang="sk-SK" dirty="0"/>
              <a:t>Využitie vidíme napríklad pri zoraďovaní internetových paketov, výsledky internetového vyhľadávania a podobne.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Pri riadiacich algoritmoch nás zaujíma: </a:t>
            </a:r>
            <a:r>
              <a:rPr lang="sk-SK" b="1" dirty="0"/>
              <a:t>časová zložitosť, vhodnosť pre dátovú štruktúru a stabilita 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sk-SK" b="1" dirty="0"/>
              <a:t>Stabilita</a:t>
            </a:r>
            <a:r>
              <a:rPr lang="sk-SK" dirty="0"/>
              <a:t> - Ak prehadzujeme rovnaké prvky a výsledok je taký aký očakávame (napr. Žiaci triednej knihy (Karol Novák a potom je Milan Novák)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Existuje ešte vlastnosť nazývaná </a:t>
            </a:r>
            <a:r>
              <a:rPr lang="sk-SK" b="1" dirty="0"/>
              <a:t>prirodzenosť </a:t>
            </a:r>
            <a:r>
              <a:rPr lang="sk-SK" dirty="0"/>
              <a:t>– takýto algoritmus spracuje rýchlejšie </a:t>
            </a:r>
            <a:r>
              <a:rPr lang="sk-SK" dirty="0" err="1"/>
              <a:t>data</a:t>
            </a:r>
            <a:r>
              <a:rPr lang="sk-SK" dirty="0"/>
              <a:t> ktoré už sú čiastočne prirodzené. (Pri algoritmoch ktoré túto vlastnosť nemajú, čiastočné zoradenie nehrá žiadnu rolu)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Každý algoritmus má svoje slabiny a výhody.</a:t>
            </a:r>
            <a:endParaRPr dirty="0"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/>
              <a:t>Porovnanie riadiacich algoritmov</a:t>
            </a:r>
            <a:endParaRPr/>
          </a:p>
        </p:txBody>
      </p:sp>
      <p:pic>
        <p:nvPicPr>
          <p:cNvPr id="162" name="Google Shape;162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1309" y="2160588"/>
            <a:ext cx="8549419" cy="388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/>
              <a:t>Bubble Sort</a:t>
            </a:r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sk-SK" dirty="0"/>
              <a:t>Hodnoty ktoré radíme si môžeme predstaviť ako bubliny (bubbles)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sk-SK" dirty="0"/>
              <a:t>Bubliny s mänšou hodnotou sú ľahšie ako tie s väčšou hodnotou a teda stúpajú vo vode rýchlejšie hore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/>
              <a:t>Princíp: </a:t>
            </a:r>
            <a:r>
              <a:rPr lang="sk-SK" dirty="0"/>
              <a:t> Porovnávame dva susedné prvky a ak je číslo naľavo nižšie od čísla napravo – prehodí ich. (Ľahšie číslo stúpa rýchlejšie ku konci poľa). V opačnom prípade algoritmus pokračuje ďalej bez zmeny. Takto pokračujeme index po indexe skrz celé pole/zoznam. Toto znamená, že v každej iterácii sa na koniec poľa dostane najľahšia bublina (najnižšie číslo).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/>
              <a:t>Zložitosť: O(n^2)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/>
              <a:t>Vylepšenie je shakesort – obojstranný Bubble sort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sk-SK" b="1" dirty="0"/>
              <a:t>Video: </a:t>
            </a:r>
            <a:r>
              <a:rPr lang="sk-SK" b="1" dirty="0">
                <a:hlinkClick r:id="rId3"/>
              </a:rPr>
              <a:t>https://youtu.be/xli_FI7CuzA</a:t>
            </a:r>
            <a:r>
              <a:rPr lang="sk-SK" b="1" dirty="0"/>
              <a:t> </a:t>
            </a:r>
            <a:endParaRPr b="1" dirty="0"/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1964" y="4619586"/>
            <a:ext cx="3364076" cy="2018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 dirty="0" err="1"/>
              <a:t>Selection</a:t>
            </a:r>
            <a:r>
              <a:rPr lang="sk-SK" dirty="0"/>
              <a:t> sort</a:t>
            </a:r>
            <a:endParaRPr dirty="0"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r>
              <a:rPr lang="sk-SK" dirty="0"/>
              <a:t>Je jednoduchý, </a:t>
            </a:r>
            <a:r>
              <a:rPr lang="sk-SK" b="1" dirty="0"/>
              <a:t>nestabilný </a:t>
            </a:r>
            <a:r>
              <a:rPr lang="sk-SK" dirty="0"/>
              <a:t>zoraďovací algoritmus</a:t>
            </a:r>
            <a:endParaRPr dirty="0"/>
          </a:p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r>
              <a:rPr lang="sk-SK" b="1" dirty="0"/>
              <a:t>Zložitosť: O(n^2)</a:t>
            </a:r>
            <a:endParaRPr b="1" dirty="0"/>
          </a:p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r>
              <a:rPr lang="sk-SK" b="1" dirty="0"/>
              <a:t>Princíp: </a:t>
            </a:r>
            <a:r>
              <a:rPr lang="sk-SK" dirty="0"/>
              <a:t>Algoritmus vyberá v každej iterácii najvyšší/najnižši prvok a presúvame ho na koniec zoradenej časti - od začiatku do konca (od najvyššieho po najnižší).</a:t>
            </a:r>
          </a:p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r>
              <a:rPr lang="sk-SK" b="1" dirty="0"/>
              <a:t>Video: </a:t>
            </a:r>
            <a:r>
              <a:rPr lang="sk-SK" b="1" dirty="0">
                <a:hlinkClick r:id="rId3"/>
              </a:rPr>
              <a:t>https://www.youtube.com/watch?v=g-PGLbMth_g&amp;ab_channel=MichaelSambol</a:t>
            </a:r>
            <a:r>
              <a:rPr lang="sk-SK" dirty="0"/>
              <a:t> </a:t>
            </a:r>
            <a:endParaRPr b="1" dirty="0"/>
          </a:p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endParaRPr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368" y="1930400"/>
            <a:ext cx="952500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/>
              <a:t>Insertion sort</a:t>
            </a:r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r>
              <a:rPr lang="sk-SK" b="1" dirty="0"/>
              <a:t>Radenie vkladaním</a:t>
            </a:r>
          </a:p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r>
              <a:rPr lang="sk-SK" b="1" dirty="0"/>
              <a:t>Stabilný</a:t>
            </a:r>
            <a:r>
              <a:rPr lang="sk-SK" dirty="0"/>
              <a:t> algoritmus zo zložitosťou O(n</a:t>
            </a:r>
            <a:r>
              <a:rPr lang="en-US" dirty="0"/>
              <a:t>^2</a:t>
            </a:r>
            <a:r>
              <a:rPr lang="sk-SK" dirty="0"/>
              <a:t>)</a:t>
            </a:r>
          </a:p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r>
              <a:rPr lang="sk-SK" dirty="0"/>
              <a:t>Vylepšením je výkonnejší ale nestabilný Shell sort</a:t>
            </a:r>
          </a:p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r>
              <a:rPr lang="sk-SK" b="1" dirty="0"/>
              <a:t>Princíp: </a:t>
            </a:r>
            <a:r>
              <a:rPr lang="sk-SK" dirty="0"/>
              <a:t>Majme jeden prvok, ten je triviálne zoradený. Zoberieme nasledujúci prvok a ten vložíme na správne miesto v našej rade. Toto sa opakuje kým sa celé pole nezoradí.</a:t>
            </a:r>
          </a:p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r>
              <a:rPr lang="sk-SK" dirty="0"/>
              <a:t>Ak by bolo pôvodné pole zoradené alebo takmer zoradené, tak </a:t>
            </a:r>
            <a:r>
              <a:rPr lang="sk-SK" dirty="0" err="1"/>
              <a:t>zlozitosť</a:t>
            </a:r>
            <a:r>
              <a:rPr lang="sk-SK" dirty="0"/>
              <a:t> sa blíži k O(n)</a:t>
            </a:r>
          </a:p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r>
              <a:rPr lang="sk-SK" dirty="0"/>
              <a:t>Pre polia s n &lt;= 1 je insertion sort rychlejšie ako merge sort</a:t>
            </a:r>
          </a:p>
          <a:p>
            <a:pPr marL="377191" indent="-285750">
              <a:lnSpc>
                <a:spcPct val="150000"/>
              </a:lnSpc>
              <a:spcBef>
                <a:spcPts val="0"/>
              </a:spcBef>
            </a:pPr>
            <a:r>
              <a:rPr lang="sk-SK" b="1" dirty="0"/>
              <a:t>Video: </a:t>
            </a:r>
            <a:r>
              <a:rPr lang="sk-SK" b="1" dirty="0">
                <a:hlinkClick r:id="rId3"/>
              </a:rPr>
              <a:t>https://youtu.be/JU767SDMDvA</a:t>
            </a:r>
            <a:r>
              <a:rPr lang="sk-SK" b="1" dirty="0"/>
              <a:t> </a:t>
            </a:r>
            <a:endParaRPr b="1" dirty="0"/>
          </a:p>
        </p:txBody>
      </p:sp>
      <p:pic>
        <p:nvPicPr>
          <p:cNvPr id="2052" name="Picture 4" descr="File:Insertion-sort-exampl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05" y="325063"/>
            <a:ext cx="3563697" cy="213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QUICK sort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838593" cy="3880773"/>
          </a:xfrm>
        </p:spPr>
        <p:txBody>
          <a:bodyPr>
            <a:normAutofit fontScale="85000" lnSpcReduction="20000"/>
          </a:bodyPr>
          <a:lstStyle/>
          <a:p>
            <a:r>
              <a:rPr lang="sk-SK" dirty="0" err="1"/>
              <a:t>Quick</a:t>
            </a:r>
            <a:r>
              <a:rPr lang="sk-SK" dirty="0"/>
              <a:t> sort je </a:t>
            </a:r>
            <a:r>
              <a:rPr lang="sk-SK" dirty="0" err="1"/>
              <a:t>veĽmi</a:t>
            </a:r>
            <a:r>
              <a:rPr lang="sk-SK" dirty="0"/>
              <a:t> </a:t>
            </a:r>
            <a:r>
              <a:rPr lang="sk-SK" dirty="0" err="1"/>
              <a:t>rychlý</a:t>
            </a:r>
            <a:r>
              <a:rPr lang="sk-SK" dirty="0"/>
              <a:t> </a:t>
            </a:r>
            <a:r>
              <a:rPr lang="sk-SK" b="1" dirty="0"/>
              <a:t>nestabilný</a:t>
            </a:r>
            <a:r>
              <a:rPr lang="sk-SK" dirty="0"/>
              <a:t> riadiaci algoritmus na princípe </a:t>
            </a:r>
            <a:r>
              <a:rPr lang="sk-SK" dirty="0" err="1"/>
              <a:t>RozdeĽ</a:t>
            </a:r>
            <a:r>
              <a:rPr lang="sk-SK" dirty="0"/>
              <a:t> a Panuj.</a:t>
            </a:r>
          </a:p>
          <a:p>
            <a:r>
              <a:rPr lang="sk-SK" b="1" dirty="0"/>
              <a:t>Zložitosť: O(n</a:t>
            </a:r>
            <a:r>
              <a:rPr lang="en-US" b="1" dirty="0"/>
              <a:t>^</a:t>
            </a:r>
            <a:r>
              <a:rPr lang="sk-SK" b="1" dirty="0"/>
              <a:t>2) – </a:t>
            </a:r>
            <a:r>
              <a:rPr lang="sk-SK" b="1" dirty="0" err="1"/>
              <a:t>asymptonická</a:t>
            </a:r>
            <a:r>
              <a:rPr lang="sk-SK" b="1" dirty="0"/>
              <a:t> ale očakávaná je O(n*log(n))</a:t>
            </a:r>
          </a:p>
          <a:p>
            <a:r>
              <a:rPr lang="sk-SK" b="1" dirty="0"/>
              <a:t>Princíp:</a:t>
            </a:r>
            <a:r>
              <a:rPr lang="sk-SK" dirty="0"/>
              <a:t> Zvolíme si v poli </a:t>
            </a:r>
            <a:r>
              <a:rPr lang="sk-SK" b="1" dirty="0"/>
              <a:t>ľubovoľný </a:t>
            </a:r>
            <a:r>
              <a:rPr lang="sk-SK" dirty="0"/>
              <a:t>prvok ktorý nazveme pivot. Následne prvky </a:t>
            </a:r>
            <a:r>
              <a:rPr lang="sk-SK" dirty="0" err="1"/>
              <a:t>préhádžeme</a:t>
            </a:r>
            <a:r>
              <a:rPr lang="sk-SK" dirty="0"/>
              <a:t> tak aby boli na jednej strane prvky väčšie ako pivot a na druhej strane menšie ako pivot. Pivot bude teda umiestnený </a:t>
            </a:r>
            <a:r>
              <a:rPr lang="sk-SK" dirty="0" err="1"/>
              <a:t>prestne</a:t>
            </a:r>
            <a:r>
              <a:rPr lang="sk-SK" dirty="0"/>
              <a:t> medzi týmito časťami. Tento postup zopakujeme následne pre obe vzniknuté časti (bez pivota – ten už je na správnom mieste). Tento postup opakujeme dokým </a:t>
            </a:r>
            <a:r>
              <a:rPr lang="sk-SK" dirty="0" err="1"/>
              <a:t>nanájdeme</a:t>
            </a:r>
            <a:r>
              <a:rPr lang="sk-SK" dirty="0"/>
              <a:t> všetky polia o veľkosti 1 a teda sa nám podarilo nájsť zoradenie.</a:t>
            </a:r>
          </a:p>
          <a:p>
            <a:r>
              <a:rPr lang="sk-SK" dirty="0"/>
              <a:t>Výkonnosť algoritmu závisí od voľby pivota. Ak je ideálny (presne v polovici) zložitosť bude </a:t>
            </a:r>
            <a:r>
              <a:rPr lang="sk-SK" b="1" dirty="0"/>
              <a:t>O(n*log</a:t>
            </a:r>
            <a:r>
              <a:rPr lang="sk-SK" sz="1000" b="1" dirty="0"/>
              <a:t>2</a:t>
            </a:r>
            <a:r>
              <a:rPr lang="sk-SK" b="1" dirty="0"/>
              <a:t>(n). </a:t>
            </a:r>
            <a:r>
              <a:rPr lang="sk-SK" dirty="0"/>
              <a:t>Naopak ak zvolíme pivota zle (najvyšší alebo najnižší možný prvok) tak </a:t>
            </a:r>
            <a:r>
              <a:rPr lang="sk-SK" dirty="0" err="1"/>
              <a:t>nedojde</a:t>
            </a:r>
            <a:r>
              <a:rPr lang="sk-SK" dirty="0"/>
              <a:t> k žiadnemu delenia problému (iba sa pivot zaradí na správne miesto) a zložitosť bude </a:t>
            </a:r>
            <a:r>
              <a:rPr lang="sk-SK" b="1" dirty="0"/>
              <a:t>O(n</a:t>
            </a:r>
            <a:r>
              <a:rPr lang="en-US" b="1" dirty="0"/>
              <a:t>^2</a:t>
            </a:r>
            <a:r>
              <a:rPr lang="sk-SK" b="1" dirty="0"/>
              <a:t>)</a:t>
            </a:r>
          </a:p>
          <a:p>
            <a:r>
              <a:rPr lang="sk-SK" b="1" dirty="0"/>
              <a:t>Pri malom počte dat n &lt;=10 je QUICK sort celkom pomalý</a:t>
            </a:r>
          </a:p>
          <a:p>
            <a:r>
              <a:rPr lang="sk-SK" b="1" dirty="0"/>
              <a:t>Video: </a:t>
            </a:r>
            <a:r>
              <a:rPr lang="sk-SK" b="1" dirty="0">
                <a:hlinkClick r:id="rId2"/>
              </a:rPr>
              <a:t>https://www.youtube.com/watch?v=Hoixgm4-P4M&amp;ab_channel=MichaelSambol</a:t>
            </a:r>
            <a:r>
              <a:rPr lang="sk-SK" b="1" dirty="0"/>
              <a:t> </a:t>
            </a:r>
          </a:p>
        </p:txBody>
      </p:sp>
      <p:pic>
        <p:nvPicPr>
          <p:cNvPr id="3074" name="Picture 2" descr="Quicks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03" y="2136111"/>
            <a:ext cx="31432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60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sk-SK"/>
              <a:t>Merge sort</a:t>
            </a:r>
            <a:endParaRPr/>
          </a:p>
        </p:txBody>
      </p:sp>
      <p:sp>
        <p:nvSpPr>
          <p:cNvPr id="188" name="Google Shape;188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7191" indent="-285750">
              <a:spcBef>
                <a:spcPts val="0"/>
              </a:spcBef>
            </a:pPr>
            <a:r>
              <a:rPr lang="sk-SK" b="1" dirty="0"/>
              <a:t>Stabilný riadiaci algoritmus </a:t>
            </a:r>
            <a:r>
              <a:rPr lang="sk-SK" dirty="0"/>
              <a:t>so zložitosťou </a:t>
            </a:r>
            <a:r>
              <a:rPr lang="sk-SK" b="1" dirty="0"/>
              <a:t>O(</a:t>
            </a:r>
            <a:r>
              <a:rPr lang="en-US" b="1" dirty="0"/>
              <a:t>n*log</a:t>
            </a:r>
            <a:r>
              <a:rPr lang="sk-SK" b="1" dirty="0"/>
              <a:t>(n))</a:t>
            </a:r>
          </a:p>
          <a:p>
            <a:pPr marL="377191" indent="-285750">
              <a:spcBef>
                <a:spcPts val="0"/>
              </a:spcBef>
            </a:pPr>
            <a:r>
              <a:rPr lang="sk-SK" dirty="0"/>
              <a:t>Princíp: Predpokladajme že máme dva zoznamy (A,B) – už zoradené. Tieto zoznamy chcem zoradiť do zoznamu C. V každom kroku vezmeme najvyššie prvky oboch zoznamov a vyberieme ten vyšší. Ten nakopírujeme na koniec zoznamu C a odstránime ich zo zoznamu pôvodného. Toto opakujeme dokým sa jeden zoznam nevyprázdni. Potom prekopírujeme zbytok zoznamu čo ostal do poľa C. </a:t>
            </a:r>
          </a:p>
          <a:p>
            <a:pPr marL="377191" indent="-285750">
              <a:spcBef>
                <a:spcPts val="0"/>
              </a:spcBef>
            </a:pPr>
            <a:endParaRPr lang="sk-SK" dirty="0"/>
          </a:p>
          <a:p>
            <a:pPr marL="377191" indent="-285750">
              <a:spcBef>
                <a:spcPts val="0"/>
              </a:spcBef>
            </a:pPr>
            <a:r>
              <a:rPr lang="sk-SK" b="1" dirty="0"/>
              <a:t>Video</a:t>
            </a:r>
            <a:r>
              <a:rPr lang="sk-SK" dirty="0"/>
              <a:t>: </a:t>
            </a:r>
            <a:r>
              <a:rPr lang="sk-SK" dirty="0">
                <a:hlinkClick r:id="rId3"/>
              </a:rPr>
              <a:t>https://youtu.be/4VqmGXwpLqc</a:t>
            </a:r>
            <a:r>
              <a:rPr lang="sk-SK" dirty="0"/>
              <a:t> </a:t>
            </a:r>
          </a:p>
        </p:txBody>
      </p:sp>
      <p:pic>
        <p:nvPicPr>
          <p:cNvPr id="4098" name="Picture 2" descr="File:Merge-sort-example-300px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238" y="4176098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807</Words>
  <Application>Microsoft Office PowerPoint</Application>
  <PresentationFormat>Widescreen</PresentationFormat>
  <Paragraphs>70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Noto Sans Symbols</vt:lpstr>
      <vt:lpstr>Trebuchet MS</vt:lpstr>
      <vt:lpstr>Facet</vt:lpstr>
      <vt:lpstr>10.Zoraďovacie algoritmy</vt:lpstr>
      <vt:lpstr>Obsah prezentácie</vt:lpstr>
      <vt:lpstr>Radenie</vt:lpstr>
      <vt:lpstr>Porovnanie riadiacich algoritmov</vt:lpstr>
      <vt:lpstr>Bubble Sort</vt:lpstr>
      <vt:lpstr>Selection sort</vt:lpstr>
      <vt:lpstr>Insertion sort</vt:lpstr>
      <vt:lpstr>QUICK sort</vt:lpstr>
      <vt:lpstr>Merge sort</vt:lpstr>
      <vt:lpstr>Ďalšie sortovacie algoritmy</vt:lpstr>
      <vt:lpstr>Úloha – Zoraďovacie algoritmy (6b)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10.Zoraďovacie algoritmy</dc:title>
  <dc:creator>Adrian MIN</dc:creator>
  <cp:lastModifiedBy>Adrian MIN</cp:lastModifiedBy>
  <cp:revision>56</cp:revision>
  <dcterms:created xsi:type="dcterms:W3CDTF">2021-06-11T07:56:46Z</dcterms:created>
  <dcterms:modified xsi:type="dcterms:W3CDTF">2021-07-22T09:35:07Z</dcterms:modified>
</cp:coreProperties>
</file>