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6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3" r:id="rId29"/>
    <p:sldId id="285" r:id="rId30"/>
    <p:sldId id="284" r:id="rId31"/>
    <p:sldId id="281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ZZJV6yLA4P08g/TVydgD7CyWP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2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28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8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8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8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8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7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7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3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8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8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38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3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  <p:sp>
        <p:nvSpPr>
          <p:cNvPr id="103" name="Google Shape;103;p3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3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9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9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3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0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0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40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4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4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  <p:sp>
        <p:nvSpPr>
          <p:cNvPr id="118" name="Google Shape;118;p4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4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1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41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4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2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4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4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3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3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4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5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6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2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2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27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2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2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27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27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naucse.python.cz/course/pyladies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aucse.python.cz/course/pyladies/git/install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help/pycharm/jupyter-notebook-support.html#ui" TargetMode="External"/><Relationship Id="rId2" Type="http://schemas.openxmlformats.org/officeDocument/2006/relationships/hyperlink" Target="https://test-jupyter.readthedocs.io/en/latest/instal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hyperlink" Target="https://www.youtube.com/watch?v=HW29067qVWk&amp;ab_channel=CoreySchaferCoreySchaferVerified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iobe.com/tiobe-index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dnight.github.io/githut/#/pull_requests/2021/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sk-SK"/>
              <a:t>2. Python a vývojové prostredie</a:t>
            </a:r>
            <a:endParaRPr/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sk-SK" dirty="0"/>
              <a:t>Adrián Mindek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sk-SK" dirty="0"/>
              <a:t>2021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9" descr="Python Applications - Unleash the power of Python - DataFlai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197" y="1290937"/>
            <a:ext cx="8170942" cy="427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sk-SK" dirty="0"/>
              <a:t>Python používajú aj technologický giganti</a:t>
            </a:r>
            <a:endParaRPr dirty="0"/>
          </a:p>
        </p:txBody>
      </p:sp>
      <p:sp>
        <p:nvSpPr>
          <p:cNvPr id="202" name="Google Shape;202;p1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sk-SK" dirty="0"/>
              <a:t>Dropbox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dirty="0"/>
              <a:t>Instagram (Django framework)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u="sng" dirty="0"/>
              <a:t>Odporúčací systém </a:t>
            </a:r>
            <a:r>
              <a:rPr lang="sk-SK" dirty="0"/>
              <a:t>na Amazone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dirty="0"/>
              <a:t>Pinterest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dirty="0"/>
              <a:t>Uber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dirty="0"/>
              <a:t>A mnoho ďalších...</a:t>
            </a:r>
            <a:endParaRPr dirty="0"/>
          </a:p>
        </p:txBody>
      </p:sp>
      <p:pic>
        <p:nvPicPr>
          <p:cNvPr id="203" name="Google Shape;203;p10" descr="Ako si rozšíriť úložisko v cloudovej službe Dropbox? Ide to aj bezplatne |  TECHBOX.s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4109" y="1473566"/>
            <a:ext cx="1903041" cy="1065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0" descr="Instagram – Aplikácie v službe Google Pla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94530" y="1950464"/>
            <a:ext cx="243840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0" descr="Zákazníci firmy Amazon letos před svátky opět rekordně nakupují, Cyber  Monday 2019 se stalo dnem největších objemů nákupů v historii firmy |  Business Wir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67492" y="2862764"/>
            <a:ext cx="2174064" cy="1132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0" descr="Uber - Home | Facebook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60808" y="4675714"/>
            <a:ext cx="1719315" cy="1719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0" descr="Pinterest kúpil Instapaper, tešíme sa na nové možnosti aplikácií | TOUCHIT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43979" y="3706433"/>
            <a:ext cx="2174064" cy="1224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sk-SK" dirty="0"/>
              <a:t>Porovnanie jazyku Python</a:t>
            </a:r>
            <a:endParaRPr dirty="0"/>
          </a:p>
        </p:txBody>
      </p:sp>
      <p:pic>
        <p:nvPicPr>
          <p:cNvPr id="213" name="Google Shape;21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2751" y="1730851"/>
            <a:ext cx="7905834" cy="41671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02D17E-53CA-42A1-A579-8D6E6387F98F}"/>
              </a:ext>
            </a:extLst>
          </p:cNvPr>
          <p:cNvSpPr txBox="1"/>
          <p:nvPr/>
        </p:nvSpPr>
        <p:spPr>
          <a:xfrm>
            <a:off x="4783494" y="3383902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Stručný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752BFB-A745-46DE-9592-9D815C902EB5}"/>
              </a:ext>
            </a:extLst>
          </p:cNvPr>
          <p:cNvSpPr txBox="1"/>
          <p:nvPr/>
        </p:nvSpPr>
        <p:spPr>
          <a:xfrm>
            <a:off x="7629330" y="3383901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Podrobný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sk-SK" dirty="0"/>
              <a:t>Virtual enviroment ( </a:t>
            </a:r>
            <a:r>
              <a:rPr lang="sk-SK" b="1" dirty="0"/>
              <a:t>venv </a:t>
            </a:r>
            <a:r>
              <a:rPr lang="sk-SK" dirty="0"/>
              <a:t>)</a:t>
            </a:r>
            <a:endParaRPr dirty="0"/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sk-SK" dirty="0"/>
              <a:t>Virtuálne prostredie spôsobí, že všetky počítače sa budú správať rovnako (Linux, Windows, MAC).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dirty="0"/>
              <a:t>Keď potrebujeme doinštalovať do Pythonu nejakú knižnicu prejaví sa to len vo virtualnom prostredí. 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sk-SK" dirty="0"/>
              <a:t>To znamená že ak sa niečo pri inštaláci alebo pri práci na projekte niečo pokazí </a:t>
            </a:r>
            <a:r>
              <a:rPr lang="sk-SK" u="sng" dirty="0"/>
              <a:t>nezasiahne to nijak náš počítač</a:t>
            </a:r>
            <a:r>
              <a:rPr lang="sk-SK" dirty="0"/>
              <a:t>.</a:t>
            </a: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pic>
        <p:nvPicPr>
          <p:cNvPr id="220" name="Google Shape;220;p12" descr="Virtual Environment in Python. A virtual environment is a tool that… | by  Saijal Shakya | Incwell Bootcamp | Mediu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5668" y="4015581"/>
            <a:ext cx="3990795" cy="2629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sk-SK" dirty="0"/>
              <a:t>Postup vytvorenia a aktivácia venv (mimo PyCharm)</a:t>
            </a:r>
            <a:endParaRPr dirty="0"/>
          </a:p>
        </p:txBody>
      </p:sp>
      <p:sp>
        <p:nvSpPr>
          <p:cNvPr id="226" name="Google Shape;226;p1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5685693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79999"/>
              <a:buFont typeface="+mj-lt"/>
              <a:buAutoNum type="arabicPeriod"/>
            </a:pPr>
            <a:r>
              <a:rPr lang="sk-SK" dirty="0"/>
              <a:t>Vytvorenie adresára pre projekty.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Font typeface="+mj-lt"/>
              <a:buAutoNum type="arabicPeriod"/>
            </a:pPr>
            <a:r>
              <a:rPr lang="sk-SK" dirty="0"/>
              <a:t>Pomocou príkazovej riadky sa dostaneme do vytvoreného adresára (príkaz </a:t>
            </a:r>
            <a:r>
              <a:rPr lang="sk-SK" b="1" dirty="0"/>
              <a:t>cd </a:t>
            </a:r>
            <a:r>
              <a:rPr lang="sk-SK" dirty="0"/>
              <a:t>).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Font typeface="+mj-lt"/>
              <a:buAutoNum type="arabicPeriod"/>
            </a:pPr>
            <a:r>
              <a:rPr lang="sk-SK" dirty="0"/>
              <a:t>Inštalácia virtuálneho prostredia. 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Font typeface="+mj-lt"/>
              <a:buAutoNum type="arabicPeriod"/>
            </a:pPr>
            <a:r>
              <a:rPr lang="sk-SK" dirty="0"/>
              <a:t>Kontrola či sa venv nainštalovalo pomocou príkazu: ( Linux – </a:t>
            </a:r>
            <a:r>
              <a:rPr lang="sk-SK" b="1" dirty="0"/>
              <a:t>ls, </a:t>
            </a:r>
            <a:r>
              <a:rPr lang="sk-SK" dirty="0"/>
              <a:t>Window – </a:t>
            </a:r>
            <a:r>
              <a:rPr lang="sk-SK" b="1" dirty="0"/>
              <a:t>dir </a:t>
            </a:r>
            <a:r>
              <a:rPr lang="sk-SK" dirty="0"/>
              <a:t>).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Font typeface="+mj-lt"/>
              <a:buAutoNum type="arabicPeriod"/>
            </a:pPr>
            <a:r>
              <a:rPr lang="sk-SK" b="1" dirty="0"/>
              <a:t>AKTIVÁCIA</a:t>
            </a:r>
            <a:r>
              <a:rPr lang="sk-SK" dirty="0"/>
              <a:t> </a:t>
            </a:r>
            <a:r>
              <a:rPr lang="sk-SK" b="1" dirty="0"/>
              <a:t>venv</a:t>
            </a:r>
            <a:r>
              <a:rPr lang="sk-SK" dirty="0"/>
              <a:t> – Je potreba aktivovať zakaždým keď spustíme príkazovú riadku pri práci na projekte. Či je virtuálne prostredie aktívne uvidíš podľa slovíčka </a:t>
            </a:r>
            <a:r>
              <a:rPr lang="sk-SK" b="1" dirty="0"/>
              <a:t>venv</a:t>
            </a:r>
            <a:r>
              <a:rPr lang="sk-SK" dirty="0"/>
              <a:t> v príkazovej riadke (pred znakom $ alebo &gt;).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Font typeface="+mj-lt"/>
              <a:buAutoNum type="arabicPeriod"/>
            </a:pPr>
            <a:r>
              <a:rPr lang="sk-SK" dirty="0"/>
              <a:t>Ukončenie virtuálneho prostredia vykonáme príkazom </a:t>
            </a:r>
            <a:r>
              <a:rPr lang="sk-SK" b="1" dirty="0"/>
              <a:t>deactivate</a:t>
            </a:r>
            <a:r>
              <a:rPr lang="sk-SK" dirty="0"/>
              <a:t>.</a:t>
            </a:r>
            <a:endParaRPr dirty="0"/>
          </a:p>
        </p:txBody>
      </p:sp>
      <p:pic>
        <p:nvPicPr>
          <p:cNvPr id="227" name="Google Shape;22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0327" y="1588599"/>
            <a:ext cx="3819453" cy="2720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63027" y="6041362"/>
            <a:ext cx="5269504" cy="6829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1CA149-D95F-43EC-B103-4B4CE6B0FC89}"/>
              </a:ext>
            </a:extLst>
          </p:cNvPr>
          <p:cNvCxnSpPr/>
          <p:nvPr/>
        </p:nvCxnSpPr>
        <p:spPr>
          <a:xfrm flipV="1">
            <a:off x="4870580" y="2432180"/>
            <a:ext cx="1953084" cy="939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012E1F-A23F-4F43-9A76-0485921EC5F5}"/>
              </a:ext>
            </a:extLst>
          </p:cNvPr>
          <p:cNvCxnSpPr>
            <a:cxnSpLocks/>
          </p:cNvCxnSpPr>
          <p:nvPr/>
        </p:nvCxnSpPr>
        <p:spPr>
          <a:xfrm>
            <a:off x="5977812" y="5181600"/>
            <a:ext cx="702906" cy="80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sk-SK"/>
              <a:t>Interaktívny režim</a:t>
            </a:r>
            <a:endParaRPr/>
          </a:p>
        </p:txBody>
      </p:sp>
      <p:sp>
        <p:nvSpPr>
          <p:cNvPr id="234" name="Google Shape;234;p1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sk-SK" dirty="0"/>
              <a:t>Pomocou príkazu „</a:t>
            </a:r>
            <a:r>
              <a:rPr lang="sk-SK" b="1" dirty="0"/>
              <a:t>python“ </a:t>
            </a:r>
            <a:r>
              <a:rPr lang="sk-SK" dirty="0"/>
              <a:t>spustíš interaktívny režim a môžeš písať príkazy.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dirty="0"/>
              <a:t>Objavia sa v príakzovom riadku znaky </a:t>
            </a:r>
            <a:r>
              <a:rPr lang="sk-SK" b="1" dirty="0"/>
              <a:t>&gt;&gt;&gt;</a:t>
            </a:r>
            <a:r>
              <a:rPr lang="sk-SK" dirty="0"/>
              <a:t>, čo znamená, že sme v interaktívnom režime.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dirty="0"/>
              <a:t>Príkazy z klasickej príakzovej riadky </a:t>
            </a:r>
            <a:r>
              <a:rPr lang="sk-SK" b="1" dirty="0"/>
              <a:t>nefungujú</a:t>
            </a:r>
            <a:r>
              <a:rPr lang="sk-SK" dirty="0"/>
              <a:t> v tomto režime.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dirty="0"/>
              <a:t>Takto vypadá chyba: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endParaRPr lang="sk-SK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endParaRPr lang="sk-SK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dirty="0"/>
              <a:t>Vyskúšajte zadať príkaz napríklad: 5 + 2.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dirty="0"/>
              <a:t>Ukončíte interaktívny režim pomocou </a:t>
            </a:r>
            <a:r>
              <a:rPr lang="sk-SK" b="1" dirty="0"/>
              <a:t>quit() </a:t>
            </a:r>
            <a:r>
              <a:rPr lang="sk-SK" dirty="0"/>
              <a:t>príkazu.</a:t>
            </a:r>
            <a:endParaRPr dirty="0"/>
          </a:p>
        </p:txBody>
      </p:sp>
      <p:pic>
        <p:nvPicPr>
          <p:cNvPr id="235" name="Google Shape;23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7971" y="3567500"/>
            <a:ext cx="3096057" cy="1066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29B93A2-D85D-4302-AA0E-84748F17D840}"/>
              </a:ext>
            </a:extLst>
          </p:cNvPr>
          <p:cNvCxnSpPr>
            <a:cxnSpLocks/>
          </p:cNvCxnSpPr>
          <p:nvPr/>
        </p:nvCxnSpPr>
        <p:spPr>
          <a:xfrm>
            <a:off x="3452327" y="3875314"/>
            <a:ext cx="839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sk-SK"/>
              <a:t>PIP</a:t>
            </a:r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sk-SK" dirty="0"/>
              <a:t>Je nástroj pomocou ktorého vieme doinštalovať do Pythonu nejaký balík/knižnicu.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dirty="0"/>
              <a:t>Pip sa automaticky nainštaluje spolu s Pythonom.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dirty="0"/>
              <a:t>Pod Linuxom však treba pip doinštalovať zvlášť.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dirty="0"/>
              <a:t>Inštalácia balíkov ako napríklad numpy, matplotlib, pygame a podobne prebieha potom v </a:t>
            </a:r>
            <a:r>
              <a:rPr lang="sk-SK" b="1" dirty="0"/>
              <a:t>aktivovanom virtuálnom prostredí</a:t>
            </a:r>
            <a:r>
              <a:rPr lang="sk-SK" dirty="0"/>
              <a:t> pomocou príkazu „</a:t>
            </a:r>
            <a:r>
              <a:rPr lang="sk-SK" b="1" dirty="0"/>
              <a:t>pip install [názov balíku]“</a:t>
            </a:r>
            <a:r>
              <a:rPr lang="sk-SK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sk-SK"/>
              <a:t>Úloha 1</a:t>
            </a:r>
            <a:endParaRPr/>
          </a:p>
        </p:txBody>
      </p:sp>
      <p:sp>
        <p:nvSpPr>
          <p:cNvPr id="247" name="Google Shape;247;p1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845637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sk-SK" dirty="0"/>
              <a:t>Vytvorte zložku pre projekt a nainštalujte do nej virtuálne prostredie.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dirty="0"/>
              <a:t>Aktivujte virtuálne prostredie a pomocou príkazu „</a:t>
            </a:r>
            <a:r>
              <a:rPr lang="sk-SK" b="1" dirty="0"/>
              <a:t>pip install numpy</a:t>
            </a:r>
            <a:r>
              <a:rPr lang="sk-SK" dirty="0"/>
              <a:t>“ nainštalujte</a:t>
            </a:r>
            <a:r>
              <a:rPr lang="sk-SK" b="1" dirty="0"/>
              <a:t> </a:t>
            </a:r>
            <a:r>
              <a:rPr lang="sk-SK" dirty="0"/>
              <a:t>knižnicu numpy.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dirty="0"/>
              <a:t>Skontrolujte v zložke venv či sa knižnica nainštalovala.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dirty="0"/>
              <a:t>Zapnite interaktívny režim a vyskúšajte si operácie +,-,*,/,// a % medzi číslami.</a:t>
            </a:r>
            <a:endParaRPr dirty="0"/>
          </a:p>
        </p:txBody>
      </p:sp>
      <p:pic>
        <p:nvPicPr>
          <p:cNvPr id="248" name="Google Shape;24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2415" y="1567544"/>
            <a:ext cx="5456050" cy="4053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"/>
          <p:cNvSpPr txBox="1">
            <a:spLocks noGrp="1"/>
          </p:cNvSpPr>
          <p:nvPr>
            <p:ph type="title"/>
          </p:nvPr>
        </p:nvSpPr>
        <p:spPr>
          <a:xfrm>
            <a:off x="174102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sk-SK" dirty="0"/>
              <a:t>Vývojové prostredie - PyCharm</a:t>
            </a:r>
            <a:endParaRPr dirty="0"/>
          </a:p>
        </p:txBody>
      </p:sp>
      <p:sp>
        <p:nvSpPr>
          <p:cNvPr id="254" name="Google Shape;254;p1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sk-SK" dirty="0"/>
              <a:t>Inteligentné vývojové prostredie pre Python od firmy JetBrains.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dirty="0"/>
              <a:t>Existujú dve verzie: </a:t>
            </a:r>
            <a:r>
              <a:rPr lang="sk-SK" b="1" dirty="0"/>
              <a:t>Community eddition </a:t>
            </a:r>
            <a:r>
              <a:rPr lang="sk-SK" dirty="0"/>
              <a:t>(free) a </a:t>
            </a:r>
            <a:r>
              <a:rPr lang="sk-SK" b="1" dirty="0"/>
              <a:t>Professional eddition </a:t>
            </a:r>
            <a:r>
              <a:rPr lang="sk-SK" dirty="0"/>
              <a:t>(platené).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dirty="0"/>
              <a:t>Vývojové prostredie je základná pomôcka pre každého programátora a stojí za to do neho investovať nejaký čas na objavenie skratiek, prípadne vlastné nastavenie prostredia.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dirty="0"/>
              <a:t>Dobré vývojové prostredia vedie mnoho vecí ako napríklad: našepkávanie, premenovávanie, </a:t>
            </a:r>
            <a:r>
              <a:rPr lang="sk-SK" b="1" dirty="0"/>
              <a:t>debugger,</a:t>
            </a:r>
            <a:r>
              <a:rPr lang="sk-SK" dirty="0"/>
              <a:t> spúštanie programov, správu virtuálnych prostredí a podobne.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dirty="0"/>
              <a:t>Iné vývojové prostredia/editory sú napríklad VS Code, Anaconda...</a:t>
            </a:r>
            <a:endParaRPr dirty="0"/>
          </a:p>
        </p:txBody>
      </p:sp>
      <p:pic>
        <p:nvPicPr>
          <p:cNvPr id="255" name="Google Shape;25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481890"/>
            <a:ext cx="839101" cy="788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2991" y="4808375"/>
            <a:ext cx="3260119" cy="1698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sk-SK" dirty="0"/>
              <a:t>Vytvorenie nového projektu v PyCharme</a:t>
            </a:r>
            <a:endParaRPr dirty="0"/>
          </a:p>
        </p:txBody>
      </p:sp>
      <p:pic>
        <p:nvPicPr>
          <p:cNvPr id="262" name="Google Shape;262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91044" y="1488281"/>
            <a:ext cx="5291826" cy="388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26629" y="1488281"/>
            <a:ext cx="5223249" cy="3881437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8"/>
          <p:cNvSpPr txBox="1"/>
          <p:nvPr/>
        </p:nvSpPr>
        <p:spPr>
          <a:xfrm>
            <a:off x="2056962" y="5567691"/>
            <a:ext cx="721704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 </a:t>
            </a:r>
            <a:r>
              <a:rPr lang="sk-SK" sz="1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Výber miesta kam chceme projekt ukladať.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 </a:t>
            </a:r>
            <a:r>
              <a:rPr lang="sk-SK" sz="1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Nastavenie interpreta a virtuálneho prostredia.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 Ak chceme môžeme zaškrtnúť, že </a:t>
            </a:r>
            <a:r>
              <a:rPr lang="sk-SK" sz="1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chceme vytvoriť main.py script</a:t>
            </a:r>
            <a:r>
              <a:rPr lang="sk-SK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sk-SK"/>
              <a:t>Obsah prezentácie</a:t>
            </a:r>
            <a:endParaRPr/>
          </a:p>
        </p:txBody>
      </p:sp>
      <p:sp>
        <p:nvSpPr>
          <p:cNvPr id="150" name="Google Shape;150;p2"/>
          <p:cNvSpPr txBox="1">
            <a:spLocks noGrp="1"/>
          </p:cNvSpPr>
          <p:nvPr>
            <p:ph type="body" idx="1"/>
          </p:nvPr>
        </p:nvSpPr>
        <p:spPr>
          <a:xfrm>
            <a:off x="677334" y="1737601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sk-SK" b="1" dirty="0"/>
              <a:t>Python – definícia, vlastnosti, využitie</a:t>
            </a:r>
            <a:endParaRPr b="1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b="1" dirty="0"/>
              <a:t>Virtual enviroment</a:t>
            </a:r>
            <a:endParaRPr b="1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b="1" dirty="0"/>
              <a:t>Interaktívny režim</a:t>
            </a:r>
            <a:endParaRPr b="1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b="1" dirty="0"/>
              <a:t>Pip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b="1" dirty="0"/>
              <a:t>Úloha 1</a:t>
            </a:r>
            <a:endParaRPr b="1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b="1" dirty="0"/>
              <a:t>PyCharm</a:t>
            </a:r>
            <a:endParaRPr b="1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b="1" dirty="0"/>
              <a:t>Syntax v jazyku Python</a:t>
            </a:r>
            <a:endParaRPr b="1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b="1" dirty="0"/>
              <a:t>Chybové hlášky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b="1" dirty="0"/>
              <a:t>Úloha 2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b="1"/>
              <a:t>Bonus (JUPYTER NOTEBOOK)</a:t>
            </a:r>
            <a:endParaRPr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D98A-4ABD-40F6-BCBA-B988EA8EE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934" y="431800"/>
            <a:ext cx="8596668" cy="1320800"/>
          </a:xfrm>
        </p:spPr>
        <p:txBody>
          <a:bodyPr/>
          <a:lstStyle/>
          <a:p>
            <a:r>
              <a:rPr lang="sk-SK" dirty="0"/>
              <a:t>PyCharm popis vývojového prostredia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2CB09C-2C99-4C4F-8C27-D9F16EAB9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34" y="1459677"/>
            <a:ext cx="7853137" cy="50961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2C190F-DE80-4345-8474-78FB47DC40EE}"/>
              </a:ext>
            </a:extLst>
          </p:cNvPr>
          <p:cNvSpPr/>
          <p:nvPr/>
        </p:nvSpPr>
        <p:spPr>
          <a:xfrm>
            <a:off x="3289041" y="2049106"/>
            <a:ext cx="5330890" cy="2376196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903CCF-6C0C-4BE6-8B88-5E066094DD0D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8619931" y="2282236"/>
            <a:ext cx="611814" cy="4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DC82BA-ED3D-447D-87E2-18AB63BF1461}"/>
              </a:ext>
            </a:extLst>
          </p:cNvPr>
          <p:cNvSpPr txBox="1"/>
          <p:nvPr/>
        </p:nvSpPr>
        <p:spPr>
          <a:xfrm>
            <a:off x="9231745" y="2128347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accent5"/>
                </a:solidFill>
              </a:rPr>
              <a:t>Editor kódu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DD1497-40DC-40AA-8D10-B603399C735A}"/>
              </a:ext>
            </a:extLst>
          </p:cNvPr>
          <p:cNvSpPr/>
          <p:nvPr/>
        </p:nvSpPr>
        <p:spPr>
          <a:xfrm>
            <a:off x="6797351" y="1651000"/>
            <a:ext cx="1961720" cy="192833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828911-460A-4248-A6B8-05C8C1CA9687}"/>
              </a:ext>
            </a:extLst>
          </p:cNvPr>
          <p:cNvCxnSpPr>
            <a:stCxn id="11" idx="3"/>
          </p:cNvCxnSpPr>
          <p:nvPr/>
        </p:nvCxnSpPr>
        <p:spPr>
          <a:xfrm flipV="1">
            <a:off x="8759071" y="1212597"/>
            <a:ext cx="472674" cy="534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C56701-CDCD-4347-A296-1880ADFD52E6}"/>
              </a:ext>
            </a:extLst>
          </p:cNvPr>
          <p:cNvSpPr txBox="1"/>
          <p:nvPr/>
        </p:nvSpPr>
        <p:spPr>
          <a:xfrm>
            <a:off x="9231745" y="976878"/>
            <a:ext cx="2911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accent5"/>
                </a:solidFill>
              </a:rPr>
              <a:t>Ovládací panel – Spustenie kódu, </a:t>
            </a:r>
          </a:p>
          <a:p>
            <a:r>
              <a:rPr lang="sk-SK" dirty="0">
                <a:solidFill>
                  <a:schemeClr val="accent5"/>
                </a:solidFill>
              </a:rPr>
              <a:t>debugger, Prepínanie súborov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71EA03-79D5-4EAF-BBF0-BE68D2C5EAA0}"/>
              </a:ext>
            </a:extLst>
          </p:cNvPr>
          <p:cNvSpPr/>
          <p:nvPr/>
        </p:nvSpPr>
        <p:spPr>
          <a:xfrm>
            <a:off x="905934" y="1459677"/>
            <a:ext cx="3304116" cy="191323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69F6DF-A4E7-41C8-A433-BDD014934619}"/>
              </a:ext>
            </a:extLst>
          </p:cNvPr>
          <p:cNvCxnSpPr/>
          <p:nvPr/>
        </p:nvCxnSpPr>
        <p:spPr>
          <a:xfrm flipH="1" flipV="1">
            <a:off x="905934" y="1289050"/>
            <a:ext cx="154516" cy="16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2CE5591-A8B7-440E-8C39-583CA61B8902}"/>
              </a:ext>
            </a:extLst>
          </p:cNvPr>
          <p:cNvSpPr txBox="1"/>
          <p:nvPr/>
        </p:nvSpPr>
        <p:spPr>
          <a:xfrm>
            <a:off x="433259" y="1042118"/>
            <a:ext cx="194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accent5"/>
                </a:solidFill>
              </a:rPr>
              <a:t>Ovládacia lišta editora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B98C8A-306D-49E0-8E25-65DFA345103B}"/>
              </a:ext>
            </a:extLst>
          </p:cNvPr>
          <p:cNvSpPr/>
          <p:nvPr/>
        </p:nvSpPr>
        <p:spPr>
          <a:xfrm>
            <a:off x="3289041" y="1797050"/>
            <a:ext cx="2984759" cy="252056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F8FA60-98BC-4C6E-B19F-7E6F96395BCA}"/>
              </a:ext>
            </a:extLst>
          </p:cNvPr>
          <p:cNvCxnSpPr/>
          <p:nvPr/>
        </p:nvCxnSpPr>
        <p:spPr>
          <a:xfrm flipV="1">
            <a:off x="5851850" y="1349895"/>
            <a:ext cx="637850" cy="39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B05C6B2-5BA9-4044-A6BB-AD2E72B6AB16}"/>
              </a:ext>
            </a:extLst>
          </p:cNvPr>
          <p:cNvSpPr txBox="1"/>
          <p:nvPr/>
        </p:nvSpPr>
        <p:spPr>
          <a:xfrm>
            <a:off x="6434447" y="1097009"/>
            <a:ext cx="2053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accent5"/>
                </a:solidFill>
              </a:rPr>
              <a:t>Otvorené súbory - okná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E8B66E-4FEE-4830-AFCA-A0728EEA0927}"/>
              </a:ext>
            </a:extLst>
          </p:cNvPr>
          <p:cNvSpPr/>
          <p:nvPr/>
        </p:nvSpPr>
        <p:spPr>
          <a:xfrm>
            <a:off x="1060449" y="1858346"/>
            <a:ext cx="2228591" cy="2566956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D699BC-D952-43A7-B996-F653A09B0872}"/>
              </a:ext>
            </a:extLst>
          </p:cNvPr>
          <p:cNvCxnSpPr/>
          <p:nvPr/>
        </p:nvCxnSpPr>
        <p:spPr>
          <a:xfrm flipH="1">
            <a:off x="666750" y="2780477"/>
            <a:ext cx="393700" cy="71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762D13-D52F-4F7F-A593-AE326137B87D}"/>
              </a:ext>
            </a:extLst>
          </p:cNvPr>
          <p:cNvSpPr txBox="1"/>
          <p:nvPr/>
        </p:nvSpPr>
        <p:spPr>
          <a:xfrm>
            <a:off x="-89663" y="3526086"/>
            <a:ext cx="1084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solidFill>
                  <a:schemeClr val="accent5"/>
                </a:solidFill>
              </a:rPr>
              <a:t>Zoznamy súborov otvoreného projektu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667F15-174A-4B0A-A92F-B68AE72733C9}"/>
              </a:ext>
            </a:extLst>
          </p:cNvPr>
          <p:cNvSpPr/>
          <p:nvPr/>
        </p:nvSpPr>
        <p:spPr>
          <a:xfrm>
            <a:off x="1060449" y="6235700"/>
            <a:ext cx="2705101" cy="190500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25193C-E22C-4F1F-BC5A-1E967E6263EB}"/>
              </a:ext>
            </a:extLst>
          </p:cNvPr>
          <p:cNvCxnSpPr/>
          <p:nvPr/>
        </p:nvCxnSpPr>
        <p:spPr>
          <a:xfrm>
            <a:off x="3606800" y="6426200"/>
            <a:ext cx="1028700" cy="235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768572C-8A14-4F3A-80D0-54F83245D1C0}"/>
              </a:ext>
            </a:extLst>
          </p:cNvPr>
          <p:cNvSpPr txBox="1"/>
          <p:nvPr/>
        </p:nvSpPr>
        <p:spPr>
          <a:xfrm>
            <a:off x="4680547" y="6544519"/>
            <a:ext cx="4033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accent5"/>
                </a:solidFill>
              </a:rPr>
              <a:t>Konzola, Terminal, Errory, Todo, Runtime output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4F8AA6-447C-49CF-9401-082D9DC6384F}"/>
              </a:ext>
            </a:extLst>
          </p:cNvPr>
          <p:cNvSpPr/>
          <p:nvPr/>
        </p:nvSpPr>
        <p:spPr>
          <a:xfrm>
            <a:off x="1270000" y="4425302"/>
            <a:ext cx="7489071" cy="1805215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B8E4B6C-20C0-43DA-850F-06E6631B5433}"/>
              </a:ext>
            </a:extLst>
          </p:cNvPr>
          <p:cNvCxnSpPr/>
          <p:nvPr/>
        </p:nvCxnSpPr>
        <p:spPr>
          <a:xfrm>
            <a:off x="8759071" y="4808895"/>
            <a:ext cx="911979" cy="5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C7C05D1-5A5F-499C-A31D-781DDDA15EEC}"/>
              </a:ext>
            </a:extLst>
          </p:cNvPr>
          <p:cNvSpPr txBox="1"/>
          <p:nvPr/>
        </p:nvSpPr>
        <p:spPr>
          <a:xfrm>
            <a:off x="9754668" y="4677883"/>
            <a:ext cx="2082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accent5"/>
                </a:solidFill>
              </a:rPr>
              <a:t>Okno Konzoly, Terminalu, Errorov, Todo, Runtime outputu</a:t>
            </a:r>
          </a:p>
        </p:txBody>
      </p:sp>
    </p:spTree>
    <p:extLst>
      <p:ext uri="{BB962C8B-B14F-4D97-AF65-F5344CB8AC3E}">
        <p14:creationId xmlns:p14="http://schemas.microsoft.com/office/powerpoint/2010/main" val="3442127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/>
          <p:cNvSpPr txBox="1">
            <a:spLocks noGrp="1"/>
          </p:cNvSpPr>
          <p:nvPr>
            <p:ph type="title"/>
          </p:nvPr>
        </p:nvSpPr>
        <p:spPr>
          <a:xfrm>
            <a:off x="802325" y="2768600"/>
            <a:ext cx="2250061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sk-SK" dirty="0"/>
              <a:t>Skratky v PyCharme</a:t>
            </a:r>
            <a:endParaRPr dirty="0"/>
          </a:p>
        </p:txBody>
      </p:sp>
      <p:pic>
        <p:nvPicPr>
          <p:cNvPr id="270" name="Google Shape;270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160027" y="401284"/>
            <a:ext cx="8786378" cy="6244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 txBox="1">
            <a:spLocks noGrp="1"/>
          </p:cNvSpPr>
          <p:nvPr>
            <p:ph type="title"/>
          </p:nvPr>
        </p:nvSpPr>
        <p:spPr>
          <a:xfrm>
            <a:off x="322100" y="2768600"/>
            <a:ext cx="338733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sk-SK" dirty="0"/>
              <a:t>Špeciálne znaky na klávesnici</a:t>
            </a:r>
            <a:endParaRPr dirty="0"/>
          </a:p>
        </p:txBody>
      </p:sp>
      <p:pic>
        <p:nvPicPr>
          <p:cNvPr id="276" name="Google Shape;276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025196" y="1359994"/>
            <a:ext cx="7631760" cy="4756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sk-SK"/>
              <a:t>Pythonovská syntax</a:t>
            </a:r>
            <a:endParaRPr/>
          </a:p>
        </p:txBody>
      </p:sp>
      <p:sp>
        <p:nvSpPr>
          <p:cNvPr id="282" name="Google Shape;282;p2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6836919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sk-SK" dirty="0"/>
              <a:t>Python nepoužíva zátvorky, typovanie ale je </a:t>
            </a:r>
            <a:r>
              <a:rPr lang="sk-SK" b="1" dirty="0"/>
              <a:t>nutné striktne dodržiavať odsadzovanie</a:t>
            </a:r>
            <a:r>
              <a:rPr lang="sk-SK" dirty="0"/>
              <a:t> aby bolo jasné ktorá časť programu kam patrí.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dirty="0"/>
              <a:t>Syntax sa podobá hovorovej angličtine.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dirty="0"/>
              <a:t>Nepíšu sa bodkočiarky – </a:t>
            </a:r>
            <a:r>
              <a:rPr lang="sk-SK" u="sng" dirty="0"/>
              <a:t>platí pravidlo jeden riadok jeden príkaz.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dirty="0"/>
              <a:t>Pythonovské programy môžeme spustiť príkazom v konzoli „</a:t>
            </a:r>
            <a:r>
              <a:rPr lang="sk-SK" b="1" dirty="0"/>
              <a:t>python [nazov súboru]“.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dirty="0"/>
              <a:t>Príkazy sa samozrjeme </a:t>
            </a:r>
            <a:r>
              <a:rPr lang="sk-SK" b="1" dirty="0"/>
              <a:t>vykonávajú</a:t>
            </a:r>
            <a:r>
              <a:rPr lang="sk-SK" dirty="0"/>
              <a:t> </a:t>
            </a:r>
            <a:r>
              <a:rPr lang="sk-SK" b="1" dirty="0"/>
              <a:t>od hora dole</a:t>
            </a:r>
            <a:r>
              <a:rPr lang="sk-SK" dirty="0"/>
              <a:t> </a:t>
            </a:r>
            <a:r>
              <a:rPr lang="sk-SK" b="1" dirty="0"/>
              <a:t>po riadkoch</a:t>
            </a:r>
            <a:r>
              <a:rPr lang="sk-SK" dirty="0"/>
              <a:t>.</a:t>
            </a:r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pic>
        <p:nvPicPr>
          <p:cNvPr id="2050" name="Picture 2" descr="Python : ProgrammerHumor">
            <a:extLst>
              <a:ext uri="{FF2B5EF4-FFF2-40B4-BE49-F238E27FC236}">
                <a16:creationId xmlns:a16="http://schemas.microsoft.com/office/drawing/2014/main" id="{1CB8EE8B-5CC7-4BCC-9F63-A27A113C6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677" y="2078686"/>
            <a:ext cx="3849672" cy="331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sk-SK"/>
              <a:t>Python syntax</a:t>
            </a:r>
            <a:endParaRPr/>
          </a:p>
        </p:txBody>
      </p:sp>
      <p:pic>
        <p:nvPicPr>
          <p:cNvPr id="288" name="Google Shape;288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10996" y="955228"/>
            <a:ext cx="1800476" cy="438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10996" y="1739066"/>
            <a:ext cx="1800476" cy="12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4288" y="1611321"/>
            <a:ext cx="3145912" cy="754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10996" y="3666466"/>
            <a:ext cx="6160563" cy="215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4288" y="2590866"/>
            <a:ext cx="3115110" cy="682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10400" y="955228"/>
            <a:ext cx="3472004" cy="20367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1AE43BC9-1840-42DF-8D9D-D9BA0FD7A60C}"/>
              </a:ext>
            </a:extLst>
          </p:cNvPr>
          <p:cNvSpPr/>
          <p:nvPr/>
        </p:nvSpPr>
        <p:spPr>
          <a:xfrm>
            <a:off x="4204996" y="4484914"/>
            <a:ext cx="66558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B1D481-56C1-4207-9012-0382DB967D01}"/>
              </a:ext>
            </a:extLst>
          </p:cNvPr>
          <p:cNvSpPr txBox="1"/>
          <p:nvPr/>
        </p:nvSpPr>
        <p:spPr>
          <a:xfrm>
            <a:off x="4171341" y="4131572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Vypíše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0829936-00BF-41AF-8E3D-3FA1CFF7B1CD}"/>
              </a:ext>
            </a:extLst>
          </p:cNvPr>
          <p:cNvSpPr/>
          <p:nvPr/>
        </p:nvSpPr>
        <p:spPr>
          <a:xfrm>
            <a:off x="4204996" y="4041089"/>
            <a:ext cx="66558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7039C5-2970-459C-8EE6-4FA2A9F05B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288" y="3666466"/>
            <a:ext cx="3486637" cy="219105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sk-SK"/>
              <a:t>Ako čítať chyby</a:t>
            </a:r>
            <a:endParaRPr/>
          </a:p>
        </p:txBody>
      </p:sp>
      <p:pic>
        <p:nvPicPr>
          <p:cNvPr id="300" name="Google Shape;300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57622" y="1930400"/>
            <a:ext cx="3334215" cy="924054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3"/>
          <p:cNvSpPr txBox="1"/>
          <p:nvPr/>
        </p:nvSpPr>
        <p:spPr>
          <a:xfrm>
            <a:off x="4890138" y="1943564"/>
            <a:ext cx="13901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>
                <a:solidFill>
                  <a:schemeClr val="lt1"/>
                </a:solidFill>
                <a:highlight>
                  <a:srgbClr val="FF0000"/>
                </a:highlight>
                <a:latin typeface="Trebuchet MS"/>
                <a:ea typeface="Trebuchet MS"/>
                <a:cs typeface="Trebuchet MS"/>
                <a:sym typeface="Trebuchet MS"/>
              </a:rPr>
              <a:t>Číslo riadku</a:t>
            </a:r>
            <a:endParaRPr/>
          </a:p>
        </p:txBody>
      </p:sp>
      <p:cxnSp>
        <p:nvCxnSpPr>
          <p:cNvPr id="302" name="Google Shape;302;p23"/>
          <p:cNvCxnSpPr>
            <a:endCxn id="301" idx="1"/>
          </p:cNvCxnSpPr>
          <p:nvPr/>
        </p:nvCxnSpPr>
        <p:spPr>
          <a:xfrm rot="10800000" flipH="1">
            <a:off x="4523238" y="2128230"/>
            <a:ext cx="366900" cy="1380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3" name="Google Shape;303;p23"/>
          <p:cNvCxnSpPr/>
          <p:nvPr/>
        </p:nvCxnSpPr>
        <p:spPr>
          <a:xfrm>
            <a:off x="1822704" y="2806469"/>
            <a:ext cx="0" cy="414528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4" name="Google Shape;304;p23"/>
          <p:cNvSpPr txBox="1"/>
          <p:nvPr/>
        </p:nvSpPr>
        <p:spPr>
          <a:xfrm>
            <a:off x="1408176" y="3378969"/>
            <a:ext cx="23076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Typ chyby </a:t>
            </a:r>
            <a:r>
              <a:rPr lang="sk-SK" sz="1800" dirty="0">
                <a:solidFill>
                  <a:schemeClr val="lt1"/>
                </a:solidFill>
                <a:highlight>
                  <a:srgbClr val="00FF00"/>
                </a:highlight>
                <a:latin typeface="Trebuchet MS"/>
                <a:ea typeface="Trebuchet MS"/>
                <a:cs typeface="Trebuchet MS"/>
                <a:sym typeface="Trebuchet MS"/>
              </a:rPr>
              <a:t>Syntaxová</a:t>
            </a:r>
            <a:endParaRPr dirty="0"/>
          </a:p>
        </p:txBody>
      </p:sp>
      <p:cxnSp>
        <p:nvCxnSpPr>
          <p:cNvPr id="305" name="Google Shape;305;p23"/>
          <p:cNvCxnSpPr/>
          <p:nvPr/>
        </p:nvCxnSpPr>
        <p:spPr>
          <a:xfrm>
            <a:off x="3432048" y="2249701"/>
            <a:ext cx="1274637" cy="1129268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6" name="Google Shape;306;p23"/>
          <p:cNvSpPr txBox="1"/>
          <p:nvPr/>
        </p:nvSpPr>
        <p:spPr>
          <a:xfrm>
            <a:off x="4566285" y="3563635"/>
            <a:ext cx="39388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Meno súboru v ktorom k chybe došlo</a:t>
            </a:r>
            <a:endParaRPr dirty="0"/>
          </a:p>
        </p:txBody>
      </p:sp>
      <p:sp>
        <p:nvSpPr>
          <p:cNvPr id="307" name="Google Shape;307;p23"/>
          <p:cNvSpPr txBox="1"/>
          <p:nvPr/>
        </p:nvSpPr>
        <p:spPr>
          <a:xfrm>
            <a:off x="677334" y="4742934"/>
            <a:ext cx="60960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Chyba teda hovorí, že na riadku 11 v súbore printing.py je syntaxová chyba a skutočne príkaz print(V míse je maso) neobsahuje úvodzovky: „“.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sz="1800" dirty="0">
              <a:solidFill>
                <a:schemeClr val="dk1"/>
              </a:solidFill>
              <a:latin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dirty="0">
                <a:solidFill>
                  <a:schemeClr val="dk1"/>
                </a:solidFill>
                <a:latin typeface="Trebuchet MS"/>
                <a:sym typeface="Trebuchet MS"/>
              </a:rPr>
              <a:t>Niekedy sa chyba nachádza na predchádzajúcom riadku. (Zlé odriadkovanie, odtabovanie a podobne...)</a:t>
            </a:r>
            <a:endParaRPr dirty="0"/>
          </a:p>
        </p:txBody>
      </p:sp>
      <p:pic>
        <p:nvPicPr>
          <p:cNvPr id="1026" name="Picture 2" descr="r/ProgrammerHumor - The big relief you get after it works!">
            <a:extLst>
              <a:ext uri="{FF2B5EF4-FFF2-40B4-BE49-F238E27FC236}">
                <a16:creationId xmlns:a16="http://schemas.microsoft.com/office/drawing/2014/main" id="{3A9B7E5E-D246-4731-AEB9-0731FE1C4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618" y="174145"/>
            <a:ext cx="3394591" cy="303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B8C6C76-456A-4079-B952-4D0B61424B80}"/>
              </a:ext>
            </a:extLst>
          </p:cNvPr>
          <p:cNvCxnSpPr/>
          <p:nvPr/>
        </p:nvCxnSpPr>
        <p:spPr>
          <a:xfrm>
            <a:off x="3278155" y="2444620"/>
            <a:ext cx="437704" cy="153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F353C8-0F14-47E6-8808-003F245BA111}"/>
              </a:ext>
            </a:extLst>
          </p:cNvPr>
          <p:cNvSpPr txBox="1"/>
          <p:nvPr/>
        </p:nvSpPr>
        <p:spPr>
          <a:xfrm>
            <a:off x="3725334" y="4105193"/>
            <a:ext cx="2432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Vypísaný riadok na ktorom nastala chyba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sk-SK" dirty="0"/>
              <a:t>Úloha 2</a:t>
            </a:r>
            <a:endParaRPr dirty="0"/>
          </a:p>
        </p:txBody>
      </p:sp>
      <p:sp>
        <p:nvSpPr>
          <p:cNvPr id="313" name="Google Shape;313;p2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sk-SK" dirty="0"/>
              <a:t>Načítajte od užívateľa stranu </a:t>
            </a:r>
            <a:r>
              <a:rPr lang="sk-SK" b="1" dirty="0"/>
              <a:t>a</a:t>
            </a:r>
            <a:r>
              <a:rPr lang="sk-SK" dirty="0"/>
              <a:t> štvorca.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dirty="0"/>
              <a:t>Vypočítajte a vypíšte obvod a obsah štvorca zo zadanej strany </a:t>
            </a:r>
            <a:r>
              <a:rPr lang="sk-SK" b="1" dirty="0"/>
              <a:t>a.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75B2DA-B312-4FF1-BFB3-41C0D8E41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91" y="3740192"/>
            <a:ext cx="3591426" cy="22291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76F0A2-3F36-48C2-8F26-37DFC8F2E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178" y="3740192"/>
            <a:ext cx="2953162" cy="168616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sk-SK"/>
              <a:t>Dôležité linky</a:t>
            </a:r>
            <a:endParaRPr/>
          </a:p>
        </p:txBody>
      </p:sp>
      <p:sp>
        <p:nvSpPr>
          <p:cNvPr id="319" name="Google Shape;319;p2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sk-SK" b="1" dirty="0"/>
              <a:t>Kurz základov v Pythone:</a:t>
            </a:r>
            <a:endParaRPr b="1" u="sng" dirty="0">
              <a:solidFill>
                <a:schemeClr val="hlink"/>
              </a:solidFill>
              <a:hlinkClick r:id="rId3"/>
            </a:endParaRPr>
          </a:p>
          <a:p>
            <a:pPr marL="800100" lvl="1" indent="-342900"/>
            <a:r>
              <a:rPr lang="sk-SK" u="sng" dirty="0">
                <a:solidFill>
                  <a:schemeClr val="hlink"/>
                </a:solidFill>
                <a:hlinkClick r:id="rId3"/>
              </a:rPr>
              <a:t>https://naucse.python.cz/course/pyladies/</a:t>
            </a:r>
            <a:r>
              <a:rPr lang="sk-SK" dirty="0"/>
              <a:t>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b="1" dirty="0"/>
              <a:t>Git návod na inštaláciu: 	</a:t>
            </a:r>
            <a:r>
              <a:rPr lang="sk-SK" u="sng" dirty="0">
                <a:solidFill>
                  <a:schemeClr val="hlink"/>
                </a:solidFill>
                <a:hlinkClick r:id="rId4"/>
              </a:rPr>
              <a:t>https://naucse.python.cz/course/pyladies/git/install/</a:t>
            </a:r>
            <a:r>
              <a:rPr lang="sk-SK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69AE-EB60-4419-83D6-D3DF89D9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BONUS – JUPYTER NOTEBOOK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5AC20-B285-4081-85E6-C08DF3AACD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Nástroj pre programátorov a rôznych výzkumníkov (Data scientist)</a:t>
            </a:r>
          </a:p>
          <a:p>
            <a:r>
              <a:rPr lang="sk-SK" dirty="0"/>
              <a:t>Je to interaktívne prostredie, ktoré sa zobrazuje priamo vo webovom prehliadači.</a:t>
            </a:r>
          </a:p>
          <a:p>
            <a:r>
              <a:rPr lang="sk-SK" dirty="0"/>
              <a:t>Všetky príkazy sa okamžite môžu vykonať s okamžitou spätnou väzbou pre užívateľa.</a:t>
            </a:r>
          </a:p>
          <a:p>
            <a:r>
              <a:rPr lang="sk-SK" dirty="0"/>
              <a:t>Možnosť príkazy spájať do tzv. logických blokov.</a:t>
            </a:r>
          </a:p>
          <a:p>
            <a:r>
              <a:rPr lang="sk-SK" b="1" dirty="0"/>
              <a:t>Dokumentácia</a:t>
            </a:r>
            <a:r>
              <a:rPr lang="sk-SK" dirty="0"/>
              <a:t> (HOW TO INSTALL): </a:t>
            </a:r>
            <a:r>
              <a:rPr lang="sk-SK" dirty="0">
                <a:hlinkClick r:id="rId2"/>
              </a:rPr>
              <a:t>https://test-jupyter.readthedocs.io/en/latest/install.html</a:t>
            </a:r>
            <a:r>
              <a:rPr lang="sk-SK" dirty="0"/>
              <a:t> </a:t>
            </a:r>
          </a:p>
          <a:p>
            <a:r>
              <a:rPr lang="sk-SK" b="1" dirty="0"/>
              <a:t>Návod pre Pycharm professional</a:t>
            </a:r>
            <a:r>
              <a:rPr lang="sk-SK" dirty="0"/>
              <a:t>: </a:t>
            </a:r>
            <a:r>
              <a:rPr lang="sk-SK" dirty="0">
                <a:hlinkClick r:id="rId3"/>
              </a:rPr>
              <a:t>https://www.jetbrains.com/help/pycharm/jupyter-notebook-support.html#ui</a:t>
            </a:r>
            <a:r>
              <a:rPr lang="sk-SK" dirty="0"/>
              <a:t>  </a:t>
            </a:r>
          </a:p>
          <a:p>
            <a:r>
              <a:rPr lang="sk-SK" b="1" dirty="0"/>
              <a:t>VIDEO AKO NAINŠTALOVAŤ A POUŽÍVAT JUPYTER: </a:t>
            </a:r>
            <a:r>
              <a:rPr lang="sk-SK" b="1" dirty="0">
                <a:hlinkClick r:id="rId4"/>
              </a:rPr>
              <a:t>https://www.youtube.com/watch?v=HW29067qVWk&amp;ab_channel=CoreySchaferCoreySchaferVerified</a:t>
            </a:r>
            <a:r>
              <a:rPr lang="sk-SK" b="1" dirty="0"/>
              <a:t> </a:t>
            </a:r>
          </a:p>
          <a:p>
            <a:endParaRPr lang="sk-SK" dirty="0"/>
          </a:p>
        </p:txBody>
      </p:sp>
      <p:pic>
        <p:nvPicPr>
          <p:cNvPr id="1026" name="Picture 2" descr="Project Jupyter - Wikipedia">
            <a:extLst>
              <a:ext uri="{FF2B5EF4-FFF2-40B4-BE49-F238E27FC236}">
                <a16:creationId xmlns:a16="http://schemas.microsoft.com/office/drawing/2014/main" id="{8DE7CD93-59C5-44E8-A6B0-8D796A50B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896" y="197740"/>
            <a:ext cx="1329353" cy="154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685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9813-633B-439F-A463-A523236F7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99" y="2768600"/>
            <a:ext cx="2782913" cy="1320800"/>
          </a:xfrm>
        </p:spPr>
        <p:txBody>
          <a:bodyPr>
            <a:normAutofit fontScale="90000"/>
          </a:bodyPr>
          <a:lstStyle/>
          <a:p>
            <a:pPr algn="r"/>
            <a:r>
              <a:rPr lang="sk-SK" dirty="0"/>
              <a:t>Bonus  JUPYTER NOTEBOOK</a:t>
            </a:r>
          </a:p>
        </p:txBody>
      </p:sp>
      <p:pic>
        <p:nvPicPr>
          <p:cNvPr id="2050" name="Picture 2" descr="Six easy ways to run your Jupyter Notebook in the cloud">
            <a:extLst>
              <a:ext uri="{FF2B5EF4-FFF2-40B4-BE49-F238E27FC236}">
                <a16:creationId xmlns:a16="http://schemas.microsoft.com/office/drawing/2014/main" id="{BEDABAF2-D5FF-4C80-A754-7810B832C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997" y="388565"/>
            <a:ext cx="7736218" cy="608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63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3D5D-5218-4FBA-A6D0-255A1EF9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Motivácia</a:t>
            </a:r>
          </a:p>
        </p:txBody>
      </p:sp>
      <p:pic>
        <p:nvPicPr>
          <p:cNvPr id="4" name="Picture 2" descr="What are some popular memes on Python? - Quora">
            <a:extLst>
              <a:ext uri="{FF2B5EF4-FFF2-40B4-BE49-F238E27FC236}">
                <a16:creationId xmlns:a16="http://schemas.microsoft.com/office/drawing/2014/main" id="{43DF3624-DEC9-413F-839E-6B14AA712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32" y="1477765"/>
            <a:ext cx="2970525" cy="310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ython memes | StareCat.com">
            <a:extLst>
              <a:ext uri="{FF2B5EF4-FFF2-40B4-BE49-F238E27FC236}">
                <a16:creationId xmlns:a16="http://schemas.microsoft.com/office/drawing/2014/main" id="{54F8C1B8-D446-42AF-95E6-631C2B524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069" y="4869386"/>
            <a:ext cx="2365987" cy="188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ython coding programming for beginner | Programmer humor, Computer humor,  Programmer jokes">
            <a:extLst>
              <a:ext uri="{FF2B5EF4-FFF2-40B4-BE49-F238E27FC236}">
                <a16:creationId xmlns:a16="http://schemas.microsoft.com/office/drawing/2014/main" id="{C9C738F3-7669-47C9-A42A-8D3F5C7CD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663" y="1477765"/>
            <a:ext cx="4874524" cy="487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535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9813-633B-439F-A463-A523236F7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Bonus – JUPYTER NOTEBOOK (PyCharm)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50EDA-FA42-4205-9D7C-BEBCB4572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96" y="1778550"/>
            <a:ext cx="5379946" cy="38183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E0DA88-9FDE-4305-AB9A-EDA37C17B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549" y="1717869"/>
            <a:ext cx="5975086" cy="466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40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2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5" name="Google Shape;325;p2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6" name="Google Shape;326;p2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7" name="Google Shape;327;p2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28" name="Google Shape;328;p26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9" name="Google Shape;329;p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31" name="Google Shape;331;p26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32" name="Google Shape;332;p26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33" name="Google Shape;333;p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5" name="Google Shape;335;p26" descr="neformálna reštaurácia"/>
          <p:cNvPicPr preferRelativeResize="0"/>
          <p:nvPr/>
        </p:nvPicPr>
        <p:blipFill rotWithShape="1">
          <a:blip r:embed="rId3">
            <a:alphaModFix/>
          </a:blip>
          <a:srcRect l="18221" r="4670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 extrusionOk="0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36" name="Google Shape;336;p26"/>
          <p:cNvSpPr txBox="1"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sk-SK" sz="4800"/>
              <a:t>Ďakujem za pozornosť</a:t>
            </a:r>
            <a:endParaRPr sz="4800"/>
          </a:p>
        </p:txBody>
      </p:sp>
      <p:cxnSp>
        <p:nvCxnSpPr>
          <p:cNvPr id="337" name="Google Shape;337;p26"/>
          <p:cNvCxnSpPr/>
          <p:nvPr/>
        </p:nvCxnSpPr>
        <p:spPr>
          <a:xfrm>
            <a:off x="9371012" y="0"/>
            <a:ext cx="1219200" cy="68580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8" name="Google Shape;338;p26"/>
          <p:cNvCxnSpPr/>
          <p:nvPr/>
        </p:nvCxnSpPr>
        <p:spPr>
          <a:xfrm flipH="1">
            <a:off x="7425267" y="3681413"/>
            <a:ext cx="4763558" cy="317658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9" name="Google Shape;339;p26"/>
          <p:cNvSpPr/>
          <p:nvPr/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 extrusionOk="0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</p:sp>
      <p:sp>
        <p:nvSpPr>
          <p:cNvPr id="340" name="Google Shape;340;p26"/>
          <p:cNvSpPr/>
          <p:nvPr/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 extrusionOk="0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341" name="Google Shape;341;p26"/>
          <p:cNvSpPr/>
          <p:nvPr/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 extrusionOk="0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8">
              <a:alpha val="46666"/>
            </a:srgbClr>
          </a:solidFill>
          <a:ln>
            <a:noFill/>
          </a:ln>
        </p:spPr>
      </p:sp>
      <p:sp>
        <p:nvSpPr>
          <p:cNvPr id="343" name="Google Shape;343;p26"/>
          <p:cNvSpPr/>
          <p:nvPr/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 extrusionOk="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BFE471">
              <a:alpha val="69803"/>
            </a:srgbClr>
          </a:solidFill>
          <a:ln>
            <a:noFill/>
          </a:ln>
        </p:spPr>
      </p:sp>
      <p:sp>
        <p:nvSpPr>
          <p:cNvPr id="344" name="Google Shape;344;p26"/>
          <p:cNvSpPr/>
          <p:nvPr/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 extrusionOk="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4705"/>
            </a:schemeClr>
          </a:solidFill>
          <a:ln>
            <a:noFill/>
          </a:ln>
        </p:spPr>
      </p:sp>
      <p:sp>
        <p:nvSpPr>
          <p:cNvPr id="345" name="Google Shape;345;p26"/>
          <p:cNvSpPr/>
          <p:nvPr/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>
            <a:spLocks noGrp="1"/>
          </p:cNvSpPr>
          <p:nvPr>
            <p:ph type="title"/>
          </p:nvPr>
        </p:nvSpPr>
        <p:spPr>
          <a:xfrm>
            <a:off x="2039691" y="683455"/>
            <a:ext cx="8596668" cy="69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sk-SK" dirty="0"/>
              <a:t>Python</a:t>
            </a:r>
            <a:endParaRPr dirty="0"/>
          </a:p>
        </p:txBody>
      </p:sp>
      <p:sp>
        <p:nvSpPr>
          <p:cNvPr id="156" name="Google Shape;156;p3"/>
          <p:cNvSpPr txBox="1">
            <a:spLocks noGrp="1"/>
          </p:cNvSpPr>
          <p:nvPr>
            <p:ph type="body" idx="1"/>
          </p:nvPr>
        </p:nvSpPr>
        <p:spPr>
          <a:xfrm>
            <a:off x="677334" y="1851403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sk-SK" dirty="0"/>
              <a:t>Je to moderný programovací jazyk ktorého obľuba posledné roky veľmi narástla.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dirty="0"/>
              <a:t>Python je </a:t>
            </a:r>
            <a:r>
              <a:rPr lang="sk-SK" u="sng" dirty="0"/>
              <a:t>interpreter</a:t>
            </a:r>
            <a:r>
              <a:rPr lang="sk-SK" dirty="0"/>
              <a:t> (to znamená, že nie je kompilačným jazykom ako C/C++, C# a podobne)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sk-SK" dirty="0"/>
              <a:t>To znamená, že python </a:t>
            </a:r>
            <a:r>
              <a:rPr lang="sk-SK" b="1" dirty="0"/>
              <a:t>nevytvára spustiteľný kód</a:t>
            </a:r>
            <a:r>
              <a:rPr lang="sk-SK" dirty="0"/>
              <a:t> (napríklad .exe súbor).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sk-SK" dirty="0"/>
              <a:t>Na spustenie musí byť nainštalovaný v PC Python.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dirty="0"/>
              <a:t>Kontrolu či je Python nainštalovaný môžeme v príkazovej riadke vykonať pomocou príkazu: </a:t>
            </a:r>
            <a:r>
              <a:rPr lang="sk-SK" b="1" i="1" dirty="0"/>
              <a:t>python –v </a:t>
            </a:r>
            <a:endParaRPr dirty="0"/>
          </a:p>
        </p:txBody>
      </p:sp>
      <p:pic>
        <p:nvPicPr>
          <p:cNvPr id="3076" name="Picture 4" descr="Python">
            <a:extLst>
              <a:ext uri="{FF2B5EF4-FFF2-40B4-BE49-F238E27FC236}">
                <a16:creationId xmlns:a16="http://schemas.microsoft.com/office/drawing/2014/main" id="{DEBCDC9C-BB88-4CA7-81D7-D6F0FFF5B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16063"/>
            <a:ext cx="1425251" cy="142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ow Does Python Code Run: CPython And Python Difference">
            <a:extLst>
              <a:ext uri="{FF2B5EF4-FFF2-40B4-BE49-F238E27FC236}">
                <a16:creationId xmlns:a16="http://schemas.microsoft.com/office/drawing/2014/main" id="{B5D97C84-2A6E-4DAC-AEE0-ACA929CA1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236" y="4493077"/>
            <a:ext cx="3726024" cy="209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sk-SK" dirty="0"/>
              <a:t>Hlavné vlastnosti Pythonu</a:t>
            </a:r>
            <a:endParaRPr dirty="0"/>
          </a:p>
        </p:txBody>
      </p:sp>
      <p:sp>
        <p:nvSpPr>
          <p:cNvPr id="163" name="Google Shape;163;p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8025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+mj-lt"/>
              <a:buAutoNum type="arabicPeriod"/>
            </a:pPr>
            <a:r>
              <a:rPr lang="sk-SK" b="1" dirty="0"/>
              <a:t>Veľmi jednoduchá a dobre čitateľná syntax</a:t>
            </a:r>
            <a:r>
              <a:rPr lang="sk-SK" dirty="0"/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+mj-lt"/>
              <a:buAutoNum type="arabicPeriod"/>
              <a:tabLst/>
              <a:defRPr/>
            </a:pPr>
            <a:r>
              <a:rPr kumimoji="0" lang="sk-SK" sz="1800" b="1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rebuchet MS"/>
                <a:sym typeface="Trebuchet MS"/>
              </a:rPr>
              <a:t>High level language –</a:t>
            </a:r>
            <a:r>
              <a:rPr kumimoji="0" lang="sk-SK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rebuchet MS"/>
                <a:sym typeface="Trebuchet MS"/>
              </a:rPr>
              <a:t> nezávislý na architektúre systému ani operačnom systéme.</a:t>
            </a:r>
            <a:endParaRPr kumimoji="0" lang="sk-SK" sz="1800" b="1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rebuchet MS"/>
              <a:sym typeface="Trebuchet MS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sk-SK" b="1" dirty="0"/>
              <a:t>Dynamicky typovaný </a:t>
            </a:r>
            <a:r>
              <a:rPr lang="sk-SK" dirty="0"/>
              <a:t>(netreba deklarovať akého typu sú premenné).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+mj-lt"/>
              <a:buAutoNum type="arabicPeriod"/>
            </a:pPr>
            <a:r>
              <a:rPr lang="sk-SK" b="1" dirty="0"/>
              <a:t>Podpora moderného programovania - </a:t>
            </a:r>
            <a:r>
              <a:rPr lang="sk-SK" dirty="0"/>
              <a:t>OOP, Práca so štruktúrami a podobne).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+mj-lt"/>
              <a:buAutoNum type="arabicPeriod"/>
            </a:pPr>
            <a:r>
              <a:rPr lang="sk-SK" b="1" dirty="0"/>
              <a:t>Je vysoko univerzálny programovací jazyk.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+mj-lt"/>
              <a:buAutoNum type="arabicPeriod"/>
            </a:pPr>
            <a:r>
              <a:rPr lang="sk-SK" b="1" dirty="0"/>
              <a:t>Free a Open Source.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+mj-lt"/>
              <a:buAutoNum type="arabicPeriod"/>
            </a:pPr>
            <a:r>
              <a:rPr lang="sk-SK" b="1" dirty="0"/>
              <a:t>Obsahuje obrovské množstvo knižníc.</a:t>
            </a:r>
            <a:endParaRPr b="1" dirty="0"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+mj-lt"/>
              <a:buAutoNum type="arabicPeriod"/>
            </a:pPr>
            <a:r>
              <a:rPr lang="sk-SK" u="sng" dirty="0"/>
              <a:t>Skvelá a obrovská komunita programátorov a expertov.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sk-SK" dirty="0"/>
              <a:t>Výhody/nevýhody</a:t>
            </a:r>
            <a:endParaRPr dirty="0"/>
          </a:p>
        </p:txBody>
      </p:sp>
      <p:sp>
        <p:nvSpPr>
          <p:cNvPr id="169" name="Google Shape;169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33338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sk-SK" b="1" dirty="0"/>
              <a:t>Výhody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sk-SK" dirty="0"/>
              <a:t>Easy to read, learn and write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sk-SK" dirty="0"/>
              <a:t>Zvyšuje produktivitu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sk-SK" dirty="0"/>
              <a:t>Interpretovaný jazyk, to znamená jednoduchší debugging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sk-SK" dirty="0"/>
              <a:t>Dynamicky typovaný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sk-SK" dirty="0"/>
              <a:t>Free a Open source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sk-SK" dirty="0"/>
              <a:t>Má obrovské množstvo knižníc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sk-SK" dirty="0"/>
              <a:t>Nezávislý na OS</a:t>
            </a:r>
            <a:endParaRPr dirty="0"/>
          </a:p>
          <a:p>
            <a:pPr marL="342900" lvl="0" indent="-258318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 b="1" dirty="0"/>
          </a:p>
          <a:p>
            <a:pPr marL="342900" lvl="0" indent="-258318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 b="1" dirty="0"/>
          </a:p>
        </p:txBody>
      </p:sp>
      <p:sp>
        <p:nvSpPr>
          <p:cNvPr id="170" name="Google Shape;170;p5"/>
          <p:cNvSpPr txBox="1"/>
          <p:nvPr/>
        </p:nvSpPr>
        <p:spPr>
          <a:xfrm>
            <a:off x="5157894" y="2160588"/>
            <a:ext cx="33338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rPr lang="sk-SK" sz="1800" b="1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Nevýhody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►"/>
            </a:pPr>
            <a:r>
              <a:rPr lang="sk-SK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Pomalý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►"/>
            </a:pPr>
            <a:r>
              <a:rPr lang="sk-SK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Neefektívny v správe pamäti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►"/>
            </a:pPr>
            <a:r>
              <a:rPr lang="sk-SK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Veľmi slabý v oblasti Mobile Computing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►"/>
            </a:pPr>
            <a:r>
              <a:rPr lang="sk-SK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Práca s databázou je „primitívnejšia“ v porovnaní s ostatnými technológiami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►"/>
            </a:pPr>
            <a:r>
              <a:rPr lang="sk-SK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Runtime typy errorov sú kvôli dynamickému typovaniu oveľa častejšie ako v iných jazykoch</a:t>
            </a:r>
            <a:endParaRPr dirty="0"/>
          </a:p>
          <a:p>
            <a:pPr marL="342900" marR="0" lvl="0" indent="-25831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25831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407619" y="2668028"/>
            <a:ext cx="2419629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sk-SK"/>
              <a:t>Popularita Pythonu</a:t>
            </a:r>
            <a:endParaRPr/>
          </a:p>
        </p:txBody>
      </p:sp>
      <p:pic>
        <p:nvPicPr>
          <p:cNvPr id="176" name="Google Shape;17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6963" y="94885"/>
            <a:ext cx="5998073" cy="646708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6"/>
          <p:cNvSpPr txBox="1"/>
          <p:nvPr/>
        </p:nvSpPr>
        <p:spPr>
          <a:xfrm>
            <a:off x="407619" y="3988828"/>
            <a:ext cx="225259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Zdroj: </a:t>
            </a:r>
            <a:r>
              <a:rPr lang="sk-SK" sz="1800" b="0" i="0" u="sng" strike="noStrike" cap="none" dirty="0">
                <a:solidFill>
                  <a:srgbClr val="92D050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https://www.tiobe.com/tiobe-index/</a:t>
            </a:r>
            <a:endParaRPr sz="1800" dirty="0">
              <a:solidFill>
                <a:srgbClr val="92D05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701851" y="434176"/>
            <a:ext cx="5269263" cy="575056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7"/>
          <p:cNvSpPr txBox="1">
            <a:spLocks noGrp="1"/>
          </p:cNvSpPr>
          <p:nvPr>
            <p:ph type="title"/>
          </p:nvPr>
        </p:nvSpPr>
        <p:spPr>
          <a:xfrm>
            <a:off x="341835" y="2035127"/>
            <a:ext cx="3144726" cy="2548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sk-SK"/>
              <a:t>Popularita Pythonu podľa zdrojových kódov na Github.com</a:t>
            </a:r>
            <a:endParaRPr/>
          </a:p>
        </p:txBody>
      </p:sp>
      <p:sp>
        <p:nvSpPr>
          <p:cNvPr id="184" name="Google Shape;184;p7"/>
          <p:cNvSpPr txBox="1"/>
          <p:nvPr/>
        </p:nvSpPr>
        <p:spPr>
          <a:xfrm>
            <a:off x="341835" y="4699297"/>
            <a:ext cx="336001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Zdroj: </a:t>
            </a:r>
            <a:r>
              <a:rPr lang="sk-SK" sz="1800" u="sng" dirty="0">
                <a:solidFill>
                  <a:srgbClr val="92D050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https://madnight.github.io/githut/#/pull_requests/2021/1</a:t>
            </a:r>
            <a:r>
              <a:rPr lang="sk-SK" sz="1800" u="sng" dirty="0">
                <a:solidFill>
                  <a:srgbClr val="92D05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800" dirty="0">
              <a:solidFill>
                <a:srgbClr val="92D05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8" descr="python uses for development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67978" y="1119765"/>
            <a:ext cx="7389551" cy="4618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1140</Words>
  <Application>Microsoft Office PowerPoint</Application>
  <PresentationFormat>Widescreen</PresentationFormat>
  <Paragraphs>144</Paragraphs>
  <Slides>31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Noto Sans Symbols</vt:lpstr>
      <vt:lpstr>Trebuchet MS</vt:lpstr>
      <vt:lpstr>Facet</vt:lpstr>
      <vt:lpstr>2. Python a vývojové prostredie</vt:lpstr>
      <vt:lpstr>Obsah prezentácie</vt:lpstr>
      <vt:lpstr>Motivácia</vt:lpstr>
      <vt:lpstr>Python</vt:lpstr>
      <vt:lpstr>Hlavné vlastnosti Pythonu</vt:lpstr>
      <vt:lpstr>Výhody/nevýhody</vt:lpstr>
      <vt:lpstr>Popularita Pythonu</vt:lpstr>
      <vt:lpstr>Popularita Pythonu podľa zdrojových kódov na Github.com</vt:lpstr>
      <vt:lpstr>PowerPoint Presentation</vt:lpstr>
      <vt:lpstr>PowerPoint Presentation</vt:lpstr>
      <vt:lpstr>Python používajú aj technologický giganti</vt:lpstr>
      <vt:lpstr>Porovnanie jazyku Python</vt:lpstr>
      <vt:lpstr>Virtual enviroment ( venv )</vt:lpstr>
      <vt:lpstr>Postup vytvorenia a aktivácia venv (mimo PyCharm)</vt:lpstr>
      <vt:lpstr>Interaktívny režim</vt:lpstr>
      <vt:lpstr>PIP</vt:lpstr>
      <vt:lpstr>Úloha 1</vt:lpstr>
      <vt:lpstr>Vývojové prostredie - PyCharm</vt:lpstr>
      <vt:lpstr>Vytvorenie nového projektu v PyCharme</vt:lpstr>
      <vt:lpstr>PyCharm popis vývojového prostredia</vt:lpstr>
      <vt:lpstr>Skratky v PyCharme</vt:lpstr>
      <vt:lpstr>Špeciálne znaky na klávesnici</vt:lpstr>
      <vt:lpstr>Pythonovská syntax</vt:lpstr>
      <vt:lpstr>Python syntax</vt:lpstr>
      <vt:lpstr>Ako čítať chyby</vt:lpstr>
      <vt:lpstr>Úloha 2</vt:lpstr>
      <vt:lpstr>Dôležité linky</vt:lpstr>
      <vt:lpstr>BONUS – JUPYTER NOTEBOOK</vt:lpstr>
      <vt:lpstr>Bonus  JUPYTER NOTEBOOK</vt:lpstr>
      <vt:lpstr>Bonus – JUPYTER NOTEBOOK (PyCharm)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Python a vývojové prostredie</dc:title>
  <dc:creator>Adrian MIN</dc:creator>
  <cp:lastModifiedBy>Adrian MIN</cp:lastModifiedBy>
  <cp:revision>67</cp:revision>
  <dcterms:created xsi:type="dcterms:W3CDTF">2021-06-11T07:56:46Z</dcterms:created>
  <dcterms:modified xsi:type="dcterms:W3CDTF">2021-09-01T09:27:35Z</dcterms:modified>
</cp:coreProperties>
</file>