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2" r:id="rId5"/>
    <p:sldId id="269" r:id="rId6"/>
    <p:sldId id="266" r:id="rId7"/>
    <p:sldId id="265" r:id="rId8"/>
    <p:sldId id="261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BC70E1CA-10AC-4C74-AF58-7905842845B7}">
          <p14:sldIdLst>
            <p14:sldId id="256"/>
            <p14:sldId id="257"/>
            <p14:sldId id="264"/>
            <p14:sldId id="262"/>
            <p14:sldId id="269"/>
            <p14:sldId id="266"/>
            <p14:sldId id="265"/>
            <p14:sldId id="261"/>
            <p14:sldId id="267"/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9.Vyhľadávacie algoritmy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– </a:t>
            </a:r>
            <a:r>
              <a:rPr lang="sk-SK"/>
              <a:t>Binárne vyhľadávanie (5b)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Naprogramujte Algoritmus binárneho vyhľadávania z predchádzajúceho príkladu.</a:t>
            </a:r>
          </a:p>
          <a:p>
            <a:r>
              <a:rPr lang="sk-SK" dirty="0"/>
              <a:t>V podstate môžete pristupovať k tomuto algoritmu 2ma spôsobmi: </a:t>
            </a:r>
            <a:r>
              <a:rPr lang="sk-SK" b="1" dirty="0" err="1"/>
              <a:t>iteračne</a:t>
            </a:r>
            <a:r>
              <a:rPr lang="sk-SK" dirty="0"/>
              <a:t> alebo </a:t>
            </a:r>
            <a:r>
              <a:rPr lang="sk-SK" b="1" dirty="0"/>
              <a:t>rekurzívne</a:t>
            </a:r>
          </a:p>
          <a:p>
            <a:r>
              <a:rPr lang="sk-SK" dirty="0"/>
              <a:t>Program bude obsahovať generátor poľa o veľkosti N v ktorom budú už zoradené prvky. Niektoré prvky môže generátor preskočiť náhodne.</a:t>
            </a:r>
          </a:p>
          <a:p>
            <a:pPr lvl="1"/>
            <a:r>
              <a:rPr lang="sk-SK" dirty="0"/>
              <a:t>Veľkosť N je maximálna veľkosť, ak by generátor vygeneroval všetky prvky od 0 až do N. </a:t>
            </a:r>
            <a:r>
              <a:rPr lang="sk-SK"/>
              <a:t>Výsledná veľkosť môže byť však mänšia</a:t>
            </a:r>
            <a:endParaRPr lang="sk-SK" dirty="0"/>
          </a:p>
          <a:p>
            <a:pPr lvl="1"/>
            <a:r>
              <a:rPr lang="sk-SK" dirty="0"/>
              <a:t>Teda pri generovaní poľa/zoznamu o veľkosti 25 prvkov môže generované pole vyzerať napr. takto: [1,2,5,8,12,13,19,20,21,25]</a:t>
            </a:r>
          </a:p>
        </p:txBody>
      </p:sp>
    </p:spTree>
    <p:extLst>
      <p:ext uri="{BB962C8B-B14F-4D97-AF65-F5344CB8AC3E}">
        <p14:creationId xmlns:p14="http://schemas.microsoft.com/office/powerpoint/2010/main" val="271307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4" y="2099629"/>
            <a:ext cx="8596668" cy="3880773"/>
          </a:xfrm>
        </p:spPr>
        <p:txBody>
          <a:bodyPr/>
          <a:lstStyle/>
          <a:p>
            <a:r>
              <a:rPr lang="sk-SK" dirty="0"/>
              <a:t>Vyhľadávanie</a:t>
            </a:r>
          </a:p>
          <a:p>
            <a:r>
              <a:rPr lang="sk-SK" dirty="0" err="1"/>
              <a:t>Asymptonická</a:t>
            </a:r>
            <a:r>
              <a:rPr lang="sk-SK" dirty="0"/>
              <a:t> zložitosť</a:t>
            </a:r>
          </a:p>
          <a:p>
            <a:r>
              <a:rPr lang="sk-SK" dirty="0"/>
              <a:t>Sekvenčné vyhľadávanie</a:t>
            </a:r>
          </a:p>
          <a:p>
            <a:r>
              <a:rPr lang="sk-SK" dirty="0"/>
              <a:t>Binárne vyhľadávanie</a:t>
            </a:r>
          </a:p>
          <a:p>
            <a:r>
              <a:rPr lang="sk-SK" dirty="0"/>
              <a:t>Samostatná úloha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Vyhľadávanie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Jedná sa o základnú operáciu pri práci s väčším objemom dát.</a:t>
            </a:r>
          </a:p>
          <a:p>
            <a:r>
              <a:rPr lang="sk-SK" dirty="0"/>
              <a:t>Podľa dát ktoré sa líšia usporiadaním, zložitosťou (rôzne prvky), veľkosťou, vyberáme vhodný spôsob (algoritmus) ako budeme v dátach vyhľadávať.</a:t>
            </a:r>
          </a:p>
          <a:p>
            <a:r>
              <a:rPr lang="sk-SK" dirty="0"/>
              <a:t>Algoritmy vyhľadávania môžeme deliť do nasledujúcich skupín:</a:t>
            </a:r>
          </a:p>
          <a:p>
            <a:pPr lvl="1"/>
            <a:r>
              <a:rPr lang="sk-SK" b="1" dirty="0"/>
              <a:t>Sekvenčné vyhľadávanie</a:t>
            </a:r>
          </a:p>
          <a:p>
            <a:pPr lvl="1"/>
            <a:r>
              <a:rPr lang="sk-SK" b="1" dirty="0"/>
              <a:t>Vyhľadávanie v usporiadaných zoznamoch (resp. poliach)</a:t>
            </a:r>
          </a:p>
          <a:p>
            <a:pPr lvl="1"/>
            <a:r>
              <a:rPr lang="sk-SK" b="1" dirty="0"/>
              <a:t>Vyhľadávanie v rekurzívnych štruktúrach (Stromy, Binárne stromy)</a:t>
            </a:r>
          </a:p>
        </p:txBody>
      </p:sp>
    </p:spTree>
    <p:extLst>
      <p:ext uri="{BB962C8B-B14F-4D97-AF65-F5344CB8AC3E}">
        <p14:creationId xmlns:p14="http://schemas.microsoft.com/office/powerpoint/2010/main" val="317067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Asymptonická</a:t>
            </a:r>
            <a:r>
              <a:rPr lang="sk-SK" dirty="0"/>
              <a:t> zložitosť (Výpočtová zložitosť)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Vyjadruje ako je algoritmus rýchly vzhľadom k množstvu vstupných dát.</a:t>
            </a:r>
          </a:p>
          <a:p>
            <a:r>
              <a:rPr lang="sk-SK" dirty="0"/>
              <a:t>Má dve základné miery – </a:t>
            </a:r>
            <a:r>
              <a:rPr lang="sk-SK" b="1" dirty="0"/>
              <a:t>časovú</a:t>
            </a:r>
            <a:r>
              <a:rPr lang="sk-SK" dirty="0"/>
              <a:t> a </a:t>
            </a:r>
            <a:r>
              <a:rPr lang="sk-SK" b="1" dirty="0"/>
              <a:t>pamäťovú </a:t>
            </a:r>
            <a:r>
              <a:rPr lang="sk-SK" dirty="0"/>
              <a:t>zložitosť.</a:t>
            </a:r>
          </a:p>
          <a:p>
            <a:r>
              <a:rPr lang="sk-SK" dirty="0"/>
              <a:t>Keď hovoríme o </a:t>
            </a:r>
            <a:r>
              <a:rPr lang="sk-SK" u="sng" dirty="0"/>
              <a:t>optimalizácii algoritmu</a:t>
            </a:r>
            <a:r>
              <a:rPr lang="sk-SK" dirty="0"/>
              <a:t>, tak myslíme tým úpravu jednej z týchto dvoch mier.</a:t>
            </a:r>
          </a:p>
          <a:p>
            <a:r>
              <a:rPr lang="sk-SK" dirty="0"/>
              <a:t>Algoritmus môže byť veľmi jednoduchý na pochopenie ale jeho prevedenie môže mať obrovskú výpočtovú zložitosť.</a:t>
            </a:r>
          </a:p>
          <a:p>
            <a:r>
              <a:rPr lang="sk-SK" dirty="0"/>
              <a:t>V jednoduchosti teda pod pojmom výpočtová zložitosť rozumieme: </a:t>
            </a:r>
            <a:r>
              <a:rPr lang="sk-SK" b="1" dirty="0"/>
              <a:t>odhad času a pamäti za akú bude algoritmus vykonaný.</a:t>
            </a:r>
          </a:p>
          <a:p>
            <a:r>
              <a:rPr lang="sk-SK" b="1" dirty="0"/>
              <a:t>Amortizovaná zložitosť - </a:t>
            </a:r>
            <a:r>
              <a:rPr lang="sk-SK" dirty="0"/>
              <a:t>Označuje časovú zložitosť algoritmu v sekvencii najhorších vstupných dát. (Prvky v poli budú zoradené presne naopak ako by mali)</a:t>
            </a:r>
          </a:p>
          <a:p>
            <a:endParaRPr lang="sk-SK" b="1" dirty="0"/>
          </a:p>
          <a:p>
            <a:pPr lvl="1"/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540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2F06-EE1B-4E3B-B932-42058299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Označenie výpočtovej zložitosti je tzv. </a:t>
            </a:r>
            <a:r>
              <a:rPr lang="sk-SK" b="1" dirty="0"/>
              <a:t>O() </a:t>
            </a:r>
            <a:r>
              <a:rPr lang="sk-SK" dirty="0"/>
              <a:t>notácia.</a:t>
            </a:r>
            <a:r>
              <a:rPr lang="sk-SK" b="1" dirty="0"/>
              <a:t> (napr. O(n), O(n</a:t>
            </a:r>
            <a:r>
              <a:rPr lang="en-US" b="1" dirty="0"/>
              <a:t>^</a:t>
            </a:r>
            <a:r>
              <a:rPr lang="sk-SK" b="1" dirty="0"/>
              <a:t>2), O(n * log(n) )</a:t>
            </a:r>
            <a:endParaRPr lang="sk-SK" dirty="0"/>
          </a:p>
          <a:p>
            <a:r>
              <a:rPr lang="sk-SK" dirty="0"/>
              <a:t>Pri asymptonickej zložitosti neberieme do úvahy rozdielnu rýchlosť počítačov. A teda neberieme konštantu zrýchlenia do úvahy. </a:t>
            </a:r>
          </a:p>
          <a:p>
            <a:pPr lvl="1"/>
            <a:r>
              <a:rPr lang="sk-SK" b="1" dirty="0"/>
              <a:t>O(n) je pre nás teda rovnako zložitý ako O(2n) </a:t>
            </a:r>
            <a:r>
              <a:rPr lang="sk-SK" dirty="0"/>
              <a:t>– druhý algoritmus by nám stačilo pustiť na rovnakom stroji a nepoznáme rozdiel.</a:t>
            </a:r>
          </a:p>
          <a:p>
            <a:pPr lvl="1"/>
            <a:r>
              <a:rPr lang="sk-SK" b="1" dirty="0"/>
              <a:t>Pri O(n) a O(n</a:t>
            </a:r>
            <a:r>
              <a:rPr lang="en-US" b="1" dirty="0"/>
              <a:t>^2</a:t>
            </a:r>
            <a:r>
              <a:rPr lang="sk-SK" b="1" dirty="0"/>
              <a:t>) </a:t>
            </a:r>
            <a:r>
              <a:rPr lang="sk-SK" dirty="0"/>
              <a:t>nám to však nepomôže pretože 2-násobný počet vstupných dát bude pri druhej zložitosti trvať 4* toľko času a 10- krát viac vstupných dát bude trvať 100 násobne dlhšie.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F7324189-89C7-44EF-BD61-8DEEA710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sk-SK" dirty="0"/>
              <a:t>Asymptonická zložitosť (Výpočtová zložitosť) - označenie</a:t>
            </a:r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CEA01563-CCF9-4343-A2C6-2908D436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09" y="5469782"/>
            <a:ext cx="5515745" cy="57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B756F-E7C5-4952-BCCC-9948F6C86CD7}"/>
              </a:ext>
            </a:extLst>
          </p:cNvPr>
          <p:cNvSpPr txBox="1"/>
          <p:nvPr/>
        </p:nvSpPr>
        <p:spPr>
          <a:xfrm>
            <a:off x="2748584" y="5925234"/>
            <a:ext cx="445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Výpočtová zložitosť zoradená od najmänšej po najväčšiu.</a:t>
            </a:r>
          </a:p>
        </p:txBody>
      </p:sp>
    </p:spTree>
    <p:extLst>
      <p:ext uri="{BB962C8B-B14F-4D97-AF65-F5344CB8AC3E}">
        <p14:creationId xmlns:p14="http://schemas.microsoft.com/office/powerpoint/2010/main" val="293372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výpočtu </a:t>
            </a:r>
            <a:r>
              <a:rPr lang="sk-SK" dirty="0" err="1"/>
              <a:t>asymptonickej</a:t>
            </a:r>
            <a:r>
              <a:rPr lang="sk-SK" dirty="0"/>
              <a:t>  algoritmu.</a:t>
            </a: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14" y="1930400"/>
            <a:ext cx="7060795" cy="45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2" y="245147"/>
            <a:ext cx="7725621" cy="291548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04802" y="3213028"/>
            <a:ext cx="78812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/>
              <a:t>Z uvedenej tabuľky vidno, že aj keby sme rýchlosť operácii zväčšili 1000x, posledný algoritmus by bol tak či tak neriešiteľný v rozumnom čase a predposledný pre väčšie n tiež.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sk-SK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1400" dirty="0"/>
              <a:t>Tú istú úlohu možno väčšinou riešiť rôznymi algoritmami s rozličnou výpočtovou zložitosťou. Napríklad triedenie sa dá jednoducho implementovať s výpočtovou zložitosťou n</a:t>
            </a:r>
            <a:r>
              <a:rPr lang="sk-SK" sz="1400" baseline="30000" dirty="0"/>
              <a:t>2</a:t>
            </a:r>
            <a:r>
              <a:rPr lang="sk-SK" sz="1400" dirty="0"/>
              <a:t>, ale existujú aj algoritmy triedenia so zložitosťou n.log n.</a:t>
            </a:r>
          </a:p>
          <a:p>
            <a:pPr algn="ctr"/>
            <a:endParaRPr lang="sk-SK" dirty="0"/>
          </a:p>
        </p:txBody>
      </p:sp>
      <p:pic>
        <p:nvPicPr>
          <p:cNvPr id="6" name="Obrázok 6">
            <a:extLst>
              <a:ext uri="{FF2B5EF4-FFF2-40B4-BE49-F238E27FC236}">
                <a16:creationId xmlns:a16="http://schemas.microsoft.com/office/drawing/2014/main" id="{4BEE3478-14DF-4E57-A576-9A844135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5421"/>
            <a:ext cx="6031966" cy="21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Vyhľadávacie algoritmy – </a:t>
            </a:r>
            <a:r>
              <a:rPr lang="sk-SK" b="1" dirty="0"/>
              <a:t>Sekvenčné vyhľadávanie (</a:t>
            </a:r>
            <a:r>
              <a:rPr lang="sk-SK" b="1" dirty="0" err="1"/>
              <a:t>Linear</a:t>
            </a:r>
            <a:r>
              <a:rPr lang="sk-SK" b="1" dirty="0"/>
              <a:t> </a:t>
            </a:r>
            <a:r>
              <a:rPr lang="sk-SK" b="1" dirty="0" err="1"/>
              <a:t>Search</a:t>
            </a:r>
            <a:r>
              <a:rPr lang="sk-SK" b="1" dirty="0"/>
              <a:t>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Najjednoduchší spôsob vyhľadávania.</a:t>
            </a:r>
          </a:p>
          <a:p>
            <a:r>
              <a:rPr lang="sk-SK" dirty="0"/>
              <a:t>Prehľadávame prvky jeden za druhým (od indexu 0 po posledný n-1 index), až kým nenájdeme/nájdeme požadovaný prvok. </a:t>
            </a:r>
          </a:p>
          <a:p>
            <a:r>
              <a:rPr lang="sk-SK" dirty="0"/>
              <a:t>Prvky môžu byť ľubovoľného typu – nehrá to rolu.</a:t>
            </a:r>
          </a:p>
          <a:p>
            <a:r>
              <a:rPr lang="sk-SK" dirty="0"/>
              <a:t>Zložitosť: </a:t>
            </a:r>
            <a:r>
              <a:rPr lang="sk-SK" b="1" dirty="0"/>
              <a:t>O(n), </a:t>
            </a:r>
            <a:r>
              <a:rPr lang="sk-SK" dirty="0"/>
              <a:t>kde n je počet prvkov ktoré prehliadame.</a:t>
            </a:r>
          </a:p>
          <a:p>
            <a:r>
              <a:rPr lang="sk-SK" dirty="0"/>
              <a:t>Zvyčajne algoritmus vracia -1 ak prvok nenašiel v poli.</a:t>
            </a:r>
          </a:p>
          <a:p>
            <a:r>
              <a:rPr lang="sk-SK" dirty="0"/>
              <a:t>Je nám jedno či prvky sú usporiadané alebo nie.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40" y="4722902"/>
            <a:ext cx="4799175" cy="181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21078-5B2E-4CF6-BDDB-A998232E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0" y="5262389"/>
            <a:ext cx="343900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Vyhľadávacie algoritmy – </a:t>
            </a:r>
            <a:r>
              <a:rPr lang="sk-SK" b="1" dirty="0"/>
              <a:t>Binárne vyhľadávanie (</a:t>
            </a:r>
            <a:r>
              <a:rPr lang="sk-SK" b="1" dirty="0" err="1"/>
              <a:t>Binnary</a:t>
            </a:r>
            <a:r>
              <a:rPr lang="sk-SK" b="1" dirty="0"/>
              <a:t> </a:t>
            </a:r>
            <a:r>
              <a:rPr lang="sk-SK" b="1" dirty="0" err="1"/>
              <a:t>Search</a:t>
            </a:r>
            <a:r>
              <a:rPr lang="sk-SK" b="1" dirty="0"/>
              <a:t>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7395248" cy="3880773"/>
          </a:xfrm>
        </p:spPr>
        <p:txBody>
          <a:bodyPr/>
          <a:lstStyle/>
          <a:p>
            <a:r>
              <a:rPr lang="sk-SK" dirty="0"/>
              <a:t>Pri usporiadaných zoznamoch dokážeme zložitosť výrazne znížiť.</a:t>
            </a:r>
          </a:p>
          <a:p>
            <a:r>
              <a:rPr lang="sk-SK" b="1" dirty="0"/>
              <a:t>Zložitosť je: O(log</a:t>
            </a:r>
            <a:r>
              <a:rPr lang="sk-SK" sz="1050" b="1" dirty="0"/>
              <a:t>2</a:t>
            </a:r>
            <a:r>
              <a:rPr lang="sk-SK" b="1" dirty="0"/>
              <a:t>n)</a:t>
            </a:r>
          </a:p>
          <a:p>
            <a:r>
              <a:rPr lang="sk-SK" b="1" dirty="0"/>
              <a:t>Princíp:</a:t>
            </a:r>
            <a:r>
              <a:rPr lang="sk-SK" dirty="0"/>
              <a:t> Máme zoradené pole (p) a hľadáme v ňom nejaký prvok (i). V každom kroku zvolíme prostredný prvok z poľa p a porovnáme prvok z prostriedku s prvkom i. Ak sa rovnajúˇ, tak sme našli náš hľadaný prvok ak je to číslo menšie tak je jasné, že hľadaný prvok je v ľavej časti. Ak je väčšie tak v pravej časti. Binárne vyhľadávanie teda môžeme zavolať opäť na tú </a:t>
            </a:r>
            <a:r>
              <a:rPr lang="sk-SK" b="1" dirty="0"/>
              <a:t>časť poľa v ktorej sa nachádza tento prvok.</a:t>
            </a:r>
            <a:r>
              <a:rPr lang="sk-SK" dirty="0"/>
              <a:t> A teda vždy pole zmenšujeme o polovicu veľkosti dokým prvok v poli nájdeme/nenájdeme.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329" y="2160589"/>
            <a:ext cx="363905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6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705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9.Vyhľadávacie algoritmy</vt:lpstr>
      <vt:lpstr>Obsah prezentácie</vt:lpstr>
      <vt:lpstr>Vyhľadávanie</vt:lpstr>
      <vt:lpstr>Asymptonická zložitosť (Výpočtová zložitosť)</vt:lpstr>
      <vt:lpstr>Asymptonická zložitosť (Výpočtová zložitosť) - označenie</vt:lpstr>
      <vt:lpstr>Príklad výpočtu asymptonickej  algoritmu.</vt:lpstr>
      <vt:lpstr>PowerPoint Presentation</vt:lpstr>
      <vt:lpstr>Vyhľadávacie algoritmy – Sekvenčné vyhľadávanie (Linear Search)</vt:lpstr>
      <vt:lpstr>Vyhľadávacie algoritmy – Binárne vyhľadávanie (Binnary Search)</vt:lpstr>
      <vt:lpstr>Úloha – Binárne vyhľadávanie (5b)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161</cp:revision>
  <dcterms:created xsi:type="dcterms:W3CDTF">2021-06-11T07:56:46Z</dcterms:created>
  <dcterms:modified xsi:type="dcterms:W3CDTF">2021-07-22T09:34:23Z</dcterms:modified>
</cp:coreProperties>
</file>