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1" r:id="rId4"/>
    <p:sldId id="265" r:id="rId5"/>
    <p:sldId id="266" r:id="rId6"/>
    <p:sldId id="267" r:id="rId7"/>
    <p:sldId id="268" r:id="rId8"/>
    <p:sldId id="270" r:id="rId9"/>
    <p:sldId id="269" r:id="rId10"/>
    <p:sldId id="262" r:id="rId11"/>
    <p:sldId id="272" r:id="rId12"/>
    <p:sldId id="263" r:id="rId13"/>
    <p:sldId id="273" r:id="rId14"/>
    <p:sldId id="274" r:id="rId15"/>
    <p:sldId id="275" r:id="rId16"/>
    <p:sldId id="276" r:id="rId17"/>
    <p:sldId id="277"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9" autoAdjust="0"/>
    <p:restoredTop sz="93311" autoAdjust="0"/>
  </p:normalViewPr>
  <p:slideViewPr>
    <p:cSldViewPr snapToGrid="0">
      <p:cViewPr varScale="1">
        <p:scale>
          <a:sx n="151" d="100"/>
          <a:sy n="151" d="100"/>
        </p:scale>
        <p:origin x="6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147203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352738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4354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327938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820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235575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1444125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325651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414377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DA0A8-0BBE-4097-9BBC-C3089C9EC7C4}" type="datetimeFigureOut">
              <a:rPr lang="sk-SK" smtClean="0"/>
              <a:t>22. 7. 2021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1494540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DA0A8-0BBE-4097-9BBC-C3089C9EC7C4}" type="datetimeFigureOut">
              <a:rPr lang="sk-SK" smtClean="0"/>
              <a:t>22. 7. 2021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423831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DA0A8-0BBE-4097-9BBC-C3089C9EC7C4}" type="datetimeFigureOut">
              <a:rPr lang="sk-SK" smtClean="0"/>
              <a:t>22. 7. 2021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422916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DA0A8-0BBE-4097-9BBC-C3089C9EC7C4}" type="datetimeFigureOut">
              <a:rPr lang="sk-SK" smtClean="0"/>
              <a:t>22. 7. 2021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75510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DA0A8-0BBE-4097-9BBC-C3089C9EC7C4}" type="datetimeFigureOut">
              <a:rPr lang="sk-SK" smtClean="0"/>
              <a:t>22. 7. 2021</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343568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DA0A8-0BBE-4097-9BBC-C3089C9EC7C4}" type="datetimeFigureOut">
              <a:rPr lang="sk-SK" smtClean="0"/>
              <a:t>22. 7. 2021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277533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DA0A8-0BBE-4097-9BBC-C3089C9EC7C4}" type="datetimeFigureOut">
              <a:rPr lang="sk-SK" smtClean="0"/>
              <a:t>22. 7. 2021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4D8BED73-6CE5-49DB-A699-3C9C49D7575D}" type="slidenum">
              <a:rPr lang="sk-SK" smtClean="0"/>
              <a:t>‹#›</a:t>
            </a:fld>
            <a:endParaRPr lang="sk-SK"/>
          </a:p>
        </p:txBody>
      </p:sp>
    </p:spTree>
    <p:extLst>
      <p:ext uri="{BB962C8B-B14F-4D97-AF65-F5344CB8AC3E}">
        <p14:creationId xmlns:p14="http://schemas.microsoft.com/office/powerpoint/2010/main" val="383317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4DA0A8-0BBE-4097-9BBC-C3089C9EC7C4}" type="datetimeFigureOut">
              <a:rPr lang="sk-SK" smtClean="0"/>
              <a:t>22. 7. 2021</a:t>
            </a:fld>
            <a:endParaRPr lang="sk-S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k-S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8BED73-6CE5-49DB-A699-3C9C49D7575D}" type="slidenum">
              <a:rPr lang="sk-SK" smtClean="0"/>
              <a:t>‹#›</a:t>
            </a:fld>
            <a:endParaRPr lang="sk-SK"/>
          </a:p>
        </p:txBody>
      </p:sp>
    </p:spTree>
    <p:extLst>
      <p:ext uri="{BB962C8B-B14F-4D97-AF65-F5344CB8AC3E}">
        <p14:creationId xmlns:p14="http://schemas.microsoft.com/office/powerpoint/2010/main" val="38664723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2E1B-90A0-4A2E-A15D-92F862889239}"/>
              </a:ext>
            </a:extLst>
          </p:cNvPr>
          <p:cNvSpPr>
            <a:spLocks noGrp="1"/>
          </p:cNvSpPr>
          <p:nvPr>
            <p:ph type="ctrTitle"/>
          </p:nvPr>
        </p:nvSpPr>
        <p:spPr/>
        <p:txBody>
          <a:bodyPr/>
          <a:lstStyle/>
          <a:p>
            <a:r>
              <a:rPr lang="sk-SK" dirty="0"/>
              <a:t>4. Reťazce, súbory, výnimky</a:t>
            </a:r>
          </a:p>
        </p:txBody>
      </p:sp>
      <p:sp>
        <p:nvSpPr>
          <p:cNvPr id="3" name="Subtitle 2">
            <a:extLst>
              <a:ext uri="{FF2B5EF4-FFF2-40B4-BE49-F238E27FC236}">
                <a16:creationId xmlns:a16="http://schemas.microsoft.com/office/drawing/2014/main" id="{0804B244-07BA-4F59-A05F-4F0B6697BDD7}"/>
              </a:ext>
            </a:extLst>
          </p:cNvPr>
          <p:cNvSpPr>
            <a:spLocks noGrp="1"/>
          </p:cNvSpPr>
          <p:nvPr>
            <p:ph type="subTitle" idx="1"/>
          </p:nvPr>
        </p:nvSpPr>
        <p:spPr/>
        <p:txBody>
          <a:bodyPr/>
          <a:lstStyle/>
          <a:p>
            <a:r>
              <a:rPr lang="sk-SK" dirty="0"/>
              <a:t>Adrián Mindek</a:t>
            </a:r>
          </a:p>
          <a:p>
            <a:r>
              <a:rPr lang="sk-SK" dirty="0"/>
              <a:t>2021</a:t>
            </a:r>
          </a:p>
        </p:txBody>
      </p:sp>
    </p:spTree>
    <p:extLst>
      <p:ext uri="{BB962C8B-B14F-4D97-AF65-F5344CB8AC3E}">
        <p14:creationId xmlns:p14="http://schemas.microsoft.com/office/powerpoint/2010/main" val="348387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7861-81A4-4AA3-B6FB-042CBBD50AC7}"/>
              </a:ext>
            </a:extLst>
          </p:cNvPr>
          <p:cNvSpPr>
            <a:spLocks noGrp="1"/>
          </p:cNvSpPr>
          <p:nvPr>
            <p:ph type="title"/>
          </p:nvPr>
        </p:nvSpPr>
        <p:spPr/>
        <p:txBody>
          <a:bodyPr/>
          <a:lstStyle/>
          <a:p>
            <a:r>
              <a:rPr lang="sk-SK" dirty="0"/>
              <a:t>Práca so súbormi</a:t>
            </a:r>
          </a:p>
        </p:txBody>
      </p:sp>
      <p:sp>
        <p:nvSpPr>
          <p:cNvPr id="4" name="Content Placeholder 3">
            <a:extLst>
              <a:ext uri="{FF2B5EF4-FFF2-40B4-BE49-F238E27FC236}">
                <a16:creationId xmlns:a16="http://schemas.microsoft.com/office/drawing/2014/main" id="{F4066028-A3F2-4FE8-B880-E46D465CA99C}"/>
              </a:ext>
            </a:extLst>
          </p:cNvPr>
          <p:cNvSpPr>
            <a:spLocks noGrp="1"/>
          </p:cNvSpPr>
          <p:nvPr>
            <p:ph idx="1"/>
          </p:nvPr>
        </p:nvSpPr>
        <p:spPr>
          <a:xfrm>
            <a:off x="764941" y="3555081"/>
            <a:ext cx="8596668" cy="2771212"/>
          </a:xfrm>
        </p:spPr>
        <p:txBody>
          <a:bodyPr>
            <a:normAutofit fontScale="85000" lnSpcReduction="10000"/>
          </a:bodyPr>
          <a:lstStyle/>
          <a:p>
            <a:r>
              <a:rPr lang="sk-SK" dirty="0"/>
              <a:t>Funkcia open() vráti hodnotu, ktorá predstavuje otvorený súbor.</a:t>
            </a:r>
          </a:p>
          <a:p>
            <a:pPr lvl="1"/>
            <a:r>
              <a:rPr lang="sk-SK" dirty="0"/>
              <a:t>Táto hodnota potom umožňuje volať metódy skrz ktoré môžeme so súborom pracovať</a:t>
            </a:r>
          </a:p>
          <a:p>
            <a:pPr lvl="1"/>
            <a:r>
              <a:rPr lang="sk-SK" dirty="0"/>
              <a:t>Napríklad metóda read() alebo close()</a:t>
            </a:r>
          </a:p>
          <a:p>
            <a:r>
              <a:rPr lang="sk-SK" dirty="0"/>
              <a:t>Každý súbor ktorý otvoríme musíme na konci zavrieť. Dá sa to prirovnať k chladničke. Predtým ako niečo do nej dáme/vezmem ju musíme otvoriť. Bez zavretia to síce fungovať bude ale pravdepodobne čoskoro sa niečo pokazí alebo splesnivie. Súbory to majú podobne, pri jednoduchý programoch to fungovať bude ale akonáhle so súborom budeme chcieť pracovať na viacerých miestach, nastanú problémy. </a:t>
            </a:r>
          </a:p>
          <a:p>
            <a:r>
              <a:rPr lang="sk-SK" dirty="0"/>
              <a:t>V Pythone existuje príkaz with ktorý súbor zavrie automaticky na konci bloku.</a:t>
            </a:r>
          </a:p>
          <a:p>
            <a:r>
              <a:rPr lang="sk-SK" dirty="0"/>
              <a:t>Súbori sa takisto ako string dajú </a:t>
            </a:r>
            <a:r>
              <a:rPr lang="sk-SK" b="1" dirty="0"/>
              <a:t>iterovať </a:t>
            </a:r>
            <a:r>
              <a:rPr lang="sk-SK" dirty="0"/>
              <a:t>pomocou príkazu </a:t>
            </a:r>
            <a:r>
              <a:rPr lang="sk-SK" b="1" dirty="0"/>
              <a:t>for</a:t>
            </a:r>
            <a:r>
              <a:rPr lang="sk-SK" dirty="0"/>
              <a:t>. </a:t>
            </a:r>
            <a:endParaRPr lang="sk-SK" b="1" dirty="0"/>
          </a:p>
        </p:txBody>
      </p:sp>
      <p:pic>
        <p:nvPicPr>
          <p:cNvPr id="8" name="Picture 7">
            <a:extLst>
              <a:ext uri="{FF2B5EF4-FFF2-40B4-BE49-F238E27FC236}">
                <a16:creationId xmlns:a16="http://schemas.microsoft.com/office/drawing/2014/main" id="{CE7F12A2-1EEA-444E-937B-9237B02142F2}"/>
              </a:ext>
            </a:extLst>
          </p:cNvPr>
          <p:cNvPicPr>
            <a:picLocks noChangeAspect="1"/>
          </p:cNvPicPr>
          <p:nvPr/>
        </p:nvPicPr>
        <p:blipFill>
          <a:blip r:embed="rId2"/>
          <a:stretch>
            <a:fillRect/>
          </a:stretch>
        </p:blipFill>
        <p:spPr>
          <a:xfrm>
            <a:off x="764941" y="1525515"/>
            <a:ext cx="3653548" cy="1280238"/>
          </a:xfrm>
          <a:prstGeom prst="rect">
            <a:avLst/>
          </a:prstGeom>
        </p:spPr>
      </p:pic>
      <p:pic>
        <p:nvPicPr>
          <p:cNvPr id="11" name="Picture 10">
            <a:extLst>
              <a:ext uri="{FF2B5EF4-FFF2-40B4-BE49-F238E27FC236}">
                <a16:creationId xmlns:a16="http://schemas.microsoft.com/office/drawing/2014/main" id="{5DC7AC16-0C81-448A-B4A5-4137B7436CD4}"/>
              </a:ext>
            </a:extLst>
          </p:cNvPr>
          <p:cNvPicPr>
            <a:picLocks noChangeAspect="1"/>
          </p:cNvPicPr>
          <p:nvPr/>
        </p:nvPicPr>
        <p:blipFill>
          <a:blip r:embed="rId3"/>
          <a:stretch>
            <a:fillRect/>
          </a:stretch>
        </p:blipFill>
        <p:spPr>
          <a:xfrm>
            <a:off x="5366261" y="1709240"/>
            <a:ext cx="4814504" cy="912788"/>
          </a:xfrm>
          <a:prstGeom prst="rect">
            <a:avLst/>
          </a:prstGeom>
        </p:spPr>
      </p:pic>
    </p:spTree>
    <p:extLst>
      <p:ext uri="{BB962C8B-B14F-4D97-AF65-F5344CB8AC3E}">
        <p14:creationId xmlns:p14="http://schemas.microsoft.com/office/powerpoint/2010/main" val="116233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3E33-7661-4B03-8675-DA6D693863AD}"/>
              </a:ext>
            </a:extLst>
          </p:cNvPr>
          <p:cNvSpPr>
            <a:spLocks noGrp="1"/>
          </p:cNvSpPr>
          <p:nvPr>
            <p:ph type="title"/>
          </p:nvPr>
        </p:nvSpPr>
        <p:spPr/>
        <p:txBody>
          <a:bodyPr/>
          <a:lstStyle/>
          <a:p>
            <a:r>
              <a:rPr lang="sk-SK" dirty="0"/>
              <a:t>Písanie do súborov</a:t>
            </a:r>
          </a:p>
        </p:txBody>
      </p:sp>
      <p:sp>
        <p:nvSpPr>
          <p:cNvPr id="4" name="TextBox 3">
            <a:extLst>
              <a:ext uri="{FF2B5EF4-FFF2-40B4-BE49-F238E27FC236}">
                <a16:creationId xmlns:a16="http://schemas.microsoft.com/office/drawing/2014/main" id="{EF135304-1BBC-4E8F-96EA-B8217353EBBE}"/>
              </a:ext>
            </a:extLst>
          </p:cNvPr>
          <p:cNvSpPr txBox="1"/>
          <p:nvPr/>
        </p:nvSpPr>
        <p:spPr>
          <a:xfrm>
            <a:off x="677334" y="1587923"/>
            <a:ext cx="9466138" cy="3739698"/>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sk-SK" dirty="0">
                <a:solidFill>
                  <a:schemeClr val="tx1">
                    <a:lumMod val="75000"/>
                    <a:lumOff val="25000"/>
                  </a:schemeClr>
                </a:solidFill>
              </a:rPr>
              <a:t>Pre zápisu do súboru musíš do funkcie open() pridať argument </a:t>
            </a:r>
            <a:r>
              <a:rPr lang="sk-SK" b="1" dirty="0">
                <a:solidFill>
                  <a:schemeClr val="tx1">
                    <a:lumMod val="75000"/>
                    <a:lumOff val="25000"/>
                  </a:schemeClr>
                </a:solidFill>
              </a:rPr>
              <a:t>mode=‘w‘</a:t>
            </a:r>
          </a:p>
          <a:p>
            <a:pPr lvl="1">
              <a:spcBef>
                <a:spcPts val="1000"/>
              </a:spcBef>
              <a:buClr>
                <a:schemeClr val="accent1"/>
              </a:buClr>
              <a:buSzPct val="80000"/>
              <a:buFont typeface="Wingdings 3" charset="2"/>
              <a:buChar char=""/>
            </a:pPr>
            <a:r>
              <a:rPr lang="sk-SK" b="1" dirty="0">
                <a:solidFill>
                  <a:schemeClr val="tx1">
                    <a:lumMod val="75000"/>
                    <a:lumOff val="25000"/>
                  </a:schemeClr>
                </a:solidFill>
              </a:rPr>
              <a:t> Ale ak takýto súbor (s rovnakým menom) už existuje, vymaže sa všetok predchádzajúci obsah v súbore</a:t>
            </a:r>
          </a:p>
          <a:p>
            <a:pPr>
              <a:spcBef>
                <a:spcPts val="1000"/>
              </a:spcBef>
              <a:buClr>
                <a:schemeClr val="accent1"/>
              </a:buClr>
              <a:buSzPct val="80000"/>
              <a:buFont typeface="Wingdings 3" charset="2"/>
              <a:buChar char=""/>
            </a:pPr>
            <a:r>
              <a:rPr lang="sk-SK" dirty="0">
                <a:solidFill>
                  <a:schemeClr val="tx1">
                    <a:lumMod val="75000"/>
                    <a:lumOff val="25000"/>
                  </a:schemeClr>
                </a:solidFill>
              </a:rPr>
              <a:t>Pomocou príkazu print() s argumentom </a:t>
            </a:r>
            <a:r>
              <a:rPr lang="sk-SK" b="1" dirty="0">
                <a:solidFill>
                  <a:schemeClr val="tx1">
                    <a:lumMod val="75000"/>
                    <a:lumOff val="25000"/>
                  </a:schemeClr>
                </a:solidFill>
              </a:rPr>
              <a:t>file=´</a:t>
            </a:r>
            <a:r>
              <a:rPr lang="sk-SK" b="1" i="1" dirty="0">
                <a:solidFill>
                  <a:schemeClr val="tx1">
                    <a:lumMod val="75000"/>
                    <a:lumOff val="25000"/>
                  </a:schemeClr>
                </a:solidFill>
              </a:rPr>
              <a:t>názov_súboru</a:t>
            </a:r>
            <a:r>
              <a:rPr lang="sk-SK" b="1" dirty="0">
                <a:solidFill>
                  <a:schemeClr val="tx1">
                    <a:lumMod val="75000"/>
                    <a:lumOff val="25000"/>
                  </a:schemeClr>
                </a:solidFill>
              </a:rPr>
              <a:t>´ </a:t>
            </a:r>
            <a:r>
              <a:rPr lang="sk-SK" dirty="0">
                <a:solidFill>
                  <a:schemeClr val="tx1">
                    <a:lumMod val="75000"/>
                    <a:lumOff val="25000"/>
                  </a:schemeClr>
                </a:solidFill>
              </a:rPr>
              <a:t>do súboru niečo zapíšeš.</a:t>
            </a:r>
            <a:endParaRPr lang="en-US" dirty="0">
              <a:solidFill>
                <a:schemeClr val="tx1">
                  <a:lumMod val="75000"/>
                  <a:lumOff val="25000"/>
                </a:schemeClr>
              </a:solidFill>
            </a:endParaRPr>
          </a:p>
        </p:txBody>
      </p:sp>
      <p:pic>
        <p:nvPicPr>
          <p:cNvPr id="6" name="Picture 5">
            <a:extLst>
              <a:ext uri="{FF2B5EF4-FFF2-40B4-BE49-F238E27FC236}">
                <a16:creationId xmlns:a16="http://schemas.microsoft.com/office/drawing/2014/main" id="{2F891EBC-662E-4A42-9209-9E6359ADD757}"/>
              </a:ext>
            </a:extLst>
          </p:cNvPr>
          <p:cNvPicPr>
            <a:picLocks noChangeAspect="1"/>
          </p:cNvPicPr>
          <p:nvPr/>
        </p:nvPicPr>
        <p:blipFill>
          <a:blip r:embed="rId2"/>
          <a:stretch>
            <a:fillRect/>
          </a:stretch>
        </p:blipFill>
        <p:spPr>
          <a:xfrm>
            <a:off x="2547032" y="4069759"/>
            <a:ext cx="6268325" cy="1200318"/>
          </a:xfrm>
          <a:prstGeom prst="rect">
            <a:avLst/>
          </a:prstGeom>
        </p:spPr>
      </p:pic>
    </p:spTree>
    <p:extLst>
      <p:ext uri="{BB962C8B-B14F-4D97-AF65-F5344CB8AC3E}">
        <p14:creationId xmlns:p14="http://schemas.microsoft.com/office/powerpoint/2010/main" val="78518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8914-99C4-4093-AAC6-D6FB59CF3767}"/>
              </a:ext>
            </a:extLst>
          </p:cNvPr>
          <p:cNvSpPr>
            <a:spLocks noGrp="1"/>
          </p:cNvSpPr>
          <p:nvPr>
            <p:ph type="title"/>
          </p:nvPr>
        </p:nvSpPr>
        <p:spPr/>
        <p:txBody>
          <a:bodyPr/>
          <a:lstStyle/>
          <a:p>
            <a:r>
              <a:rPr lang="sk-SK" dirty="0"/>
              <a:t>Výnimky</a:t>
            </a:r>
          </a:p>
        </p:txBody>
      </p:sp>
      <p:sp>
        <p:nvSpPr>
          <p:cNvPr id="3" name="Content Placeholder 2">
            <a:extLst>
              <a:ext uri="{FF2B5EF4-FFF2-40B4-BE49-F238E27FC236}">
                <a16:creationId xmlns:a16="http://schemas.microsoft.com/office/drawing/2014/main" id="{F584C603-D3A4-4499-ABBA-1E4B26172C7B}"/>
              </a:ext>
            </a:extLst>
          </p:cNvPr>
          <p:cNvSpPr>
            <a:spLocks noGrp="1"/>
          </p:cNvSpPr>
          <p:nvPr>
            <p:ph idx="1"/>
          </p:nvPr>
        </p:nvSpPr>
        <p:spPr/>
        <p:txBody>
          <a:bodyPr/>
          <a:lstStyle/>
          <a:p>
            <a:r>
              <a:rPr lang="sk-SK" dirty="0"/>
              <a:t>Majmä funkciu:</a:t>
            </a:r>
          </a:p>
          <a:p>
            <a:endParaRPr lang="sk-SK" dirty="0"/>
          </a:p>
          <a:p>
            <a:r>
              <a:rPr lang="sk-SK" dirty="0"/>
              <a:t>Ak uživateľ zadá číslo bude všetko v poriadku. Ak ale zadá slovo/písmeno Python začne kričať a hlásiť chybu!</a:t>
            </a:r>
          </a:p>
          <a:p>
            <a:pPr marL="0" indent="0">
              <a:buNone/>
            </a:pPr>
            <a:endParaRPr lang="sk-SK" dirty="0"/>
          </a:p>
          <a:p>
            <a:r>
              <a:rPr lang="sk-SK" dirty="0"/>
              <a:t>Ošetrenie takéhoto problému by mohlo vypadať nejak následovne:</a:t>
            </a:r>
          </a:p>
          <a:p>
            <a:pPr lvl="1"/>
            <a:r>
              <a:rPr lang="sk-SK" dirty="0"/>
              <a:t>Čo ale funkcia obsahuje_jen_cislice?</a:t>
            </a:r>
          </a:p>
          <a:p>
            <a:pPr lvl="1"/>
            <a:r>
              <a:rPr lang="sk-SK" dirty="0"/>
              <a:t>Načo by sme ju písali znovu keď funkcia int() toto už dokáže sama?</a:t>
            </a:r>
          </a:p>
          <a:p>
            <a:pPr lvl="1"/>
            <a:r>
              <a:rPr lang="sk-SK" dirty="0"/>
              <a:t>Dokonca nám o tom sama povie chybovou hláškou?</a:t>
            </a:r>
          </a:p>
          <a:p>
            <a:endParaRPr lang="sk-SK" dirty="0"/>
          </a:p>
          <a:p>
            <a:endParaRPr lang="sk-SK" dirty="0"/>
          </a:p>
        </p:txBody>
      </p:sp>
      <p:pic>
        <p:nvPicPr>
          <p:cNvPr id="5" name="Picture 4">
            <a:extLst>
              <a:ext uri="{FF2B5EF4-FFF2-40B4-BE49-F238E27FC236}">
                <a16:creationId xmlns:a16="http://schemas.microsoft.com/office/drawing/2014/main" id="{938E48E9-893A-4578-B9B1-DC8DA54DC152}"/>
              </a:ext>
            </a:extLst>
          </p:cNvPr>
          <p:cNvPicPr>
            <a:picLocks noChangeAspect="1"/>
          </p:cNvPicPr>
          <p:nvPr/>
        </p:nvPicPr>
        <p:blipFill>
          <a:blip r:embed="rId2"/>
          <a:stretch>
            <a:fillRect/>
          </a:stretch>
        </p:blipFill>
        <p:spPr>
          <a:xfrm>
            <a:off x="2837502" y="1950766"/>
            <a:ext cx="2896004" cy="781159"/>
          </a:xfrm>
          <a:prstGeom prst="rect">
            <a:avLst/>
          </a:prstGeom>
        </p:spPr>
      </p:pic>
      <p:pic>
        <p:nvPicPr>
          <p:cNvPr id="7" name="Picture 6">
            <a:extLst>
              <a:ext uri="{FF2B5EF4-FFF2-40B4-BE49-F238E27FC236}">
                <a16:creationId xmlns:a16="http://schemas.microsoft.com/office/drawing/2014/main" id="{DBE9468E-1CA8-425F-9CA6-DDF2342D4974}"/>
              </a:ext>
            </a:extLst>
          </p:cNvPr>
          <p:cNvPicPr>
            <a:picLocks noChangeAspect="1"/>
          </p:cNvPicPr>
          <p:nvPr/>
        </p:nvPicPr>
        <p:blipFill>
          <a:blip r:embed="rId3"/>
          <a:stretch>
            <a:fillRect/>
          </a:stretch>
        </p:blipFill>
        <p:spPr>
          <a:xfrm>
            <a:off x="5151323" y="3309940"/>
            <a:ext cx="3591394" cy="698537"/>
          </a:xfrm>
          <a:prstGeom prst="rect">
            <a:avLst/>
          </a:prstGeom>
        </p:spPr>
      </p:pic>
      <p:pic>
        <p:nvPicPr>
          <p:cNvPr id="9" name="Picture 8">
            <a:extLst>
              <a:ext uri="{FF2B5EF4-FFF2-40B4-BE49-F238E27FC236}">
                <a16:creationId xmlns:a16="http://schemas.microsoft.com/office/drawing/2014/main" id="{87376D2A-8919-4214-AE0A-DE20A0FB4AEE}"/>
              </a:ext>
            </a:extLst>
          </p:cNvPr>
          <p:cNvPicPr>
            <a:picLocks noChangeAspect="1"/>
          </p:cNvPicPr>
          <p:nvPr/>
        </p:nvPicPr>
        <p:blipFill>
          <a:blip r:embed="rId4"/>
          <a:stretch>
            <a:fillRect/>
          </a:stretch>
        </p:blipFill>
        <p:spPr>
          <a:xfrm>
            <a:off x="6308635" y="5261016"/>
            <a:ext cx="4868163" cy="1358361"/>
          </a:xfrm>
          <a:prstGeom prst="rect">
            <a:avLst/>
          </a:prstGeom>
        </p:spPr>
      </p:pic>
      <p:cxnSp>
        <p:nvCxnSpPr>
          <p:cNvPr id="6" name="Straight Arrow Connector 5">
            <a:extLst>
              <a:ext uri="{FF2B5EF4-FFF2-40B4-BE49-F238E27FC236}">
                <a16:creationId xmlns:a16="http://schemas.microsoft.com/office/drawing/2014/main" id="{96DCDB87-7BAA-4BB8-965C-EA5EC3B61F3B}"/>
              </a:ext>
            </a:extLst>
          </p:cNvPr>
          <p:cNvCxnSpPr/>
          <p:nvPr/>
        </p:nvCxnSpPr>
        <p:spPr>
          <a:xfrm>
            <a:off x="7816427" y="4389120"/>
            <a:ext cx="270933" cy="77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73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4E48-0099-4429-B046-A3DC5E8042A1}"/>
              </a:ext>
            </a:extLst>
          </p:cNvPr>
          <p:cNvSpPr>
            <a:spLocks noGrp="1"/>
          </p:cNvSpPr>
          <p:nvPr>
            <p:ph type="title"/>
          </p:nvPr>
        </p:nvSpPr>
        <p:spPr/>
        <p:txBody>
          <a:bodyPr/>
          <a:lstStyle/>
          <a:p>
            <a:r>
              <a:rPr lang="sk-SK" dirty="0"/>
              <a:t>Výnimky</a:t>
            </a:r>
          </a:p>
        </p:txBody>
      </p:sp>
      <p:pic>
        <p:nvPicPr>
          <p:cNvPr id="5" name="Content Placeholder 4">
            <a:extLst>
              <a:ext uri="{FF2B5EF4-FFF2-40B4-BE49-F238E27FC236}">
                <a16:creationId xmlns:a16="http://schemas.microsoft.com/office/drawing/2014/main" id="{188B35B3-6B66-48BD-81A7-A421B81BDADB}"/>
              </a:ext>
            </a:extLst>
          </p:cNvPr>
          <p:cNvPicPr>
            <a:picLocks noGrp="1" noChangeAspect="1"/>
          </p:cNvPicPr>
          <p:nvPr>
            <p:ph idx="1"/>
          </p:nvPr>
        </p:nvPicPr>
        <p:blipFill>
          <a:blip r:embed="rId2"/>
          <a:stretch>
            <a:fillRect/>
          </a:stretch>
        </p:blipFill>
        <p:spPr>
          <a:xfrm>
            <a:off x="795522" y="1449731"/>
            <a:ext cx="8596312" cy="1686910"/>
          </a:xfrm>
        </p:spPr>
      </p:pic>
      <p:sp>
        <p:nvSpPr>
          <p:cNvPr id="6" name="TextBox 5">
            <a:extLst>
              <a:ext uri="{FF2B5EF4-FFF2-40B4-BE49-F238E27FC236}">
                <a16:creationId xmlns:a16="http://schemas.microsoft.com/office/drawing/2014/main" id="{1A31C237-2F39-4D7A-9887-E26C142587F0}"/>
              </a:ext>
            </a:extLst>
          </p:cNvPr>
          <p:cNvSpPr txBox="1"/>
          <p:nvPr/>
        </p:nvSpPr>
        <p:spPr>
          <a:xfrm>
            <a:off x="677334" y="3429000"/>
            <a:ext cx="4644220" cy="369332"/>
          </a:xfrm>
          <a:prstGeom prst="rect">
            <a:avLst/>
          </a:prstGeom>
          <a:noFill/>
        </p:spPr>
        <p:txBody>
          <a:bodyPr wrap="none" rtlCol="0">
            <a:spAutoFit/>
          </a:bodyPr>
          <a:lstStyle/>
          <a:p>
            <a:r>
              <a:rPr lang="sk-SK" b="1" dirty="0"/>
              <a:t>Lepši spôsob by bolo chybu tzv. zachytiť:</a:t>
            </a:r>
          </a:p>
        </p:txBody>
      </p:sp>
      <p:pic>
        <p:nvPicPr>
          <p:cNvPr id="8" name="Picture 7">
            <a:extLst>
              <a:ext uri="{FF2B5EF4-FFF2-40B4-BE49-F238E27FC236}">
                <a16:creationId xmlns:a16="http://schemas.microsoft.com/office/drawing/2014/main" id="{76153AA9-F770-4324-A96D-A22C3D9C0F36}"/>
              </a:ext>
            </a:extLst>
          </p:cNvPr>
          <p:cNvPicPr>
            <a:picLocks noChangeAspect="1"/>
          </p:cNvPicPr>
          <p:nvPr/>
        </p:nvPicPr>
        <p:blipFill>
          <a:blip r:embed="rId3"/>
          <a:stretch>
            <a:fillRect/>
          </a:stretch>
        </p:blipFill>
        <p:spPr>
          <a:xfrm>
            <a:off x="795522" y="3894541"/>
            <a:ext cx="6642579" cy="1771354"/>
          </a:xfrm>
          <a:prstGeom prst="rect">
            <a:avLst/>
          </a:prstGeom>
        </p:spPr>
      </p:pic>
    </p:spTree>
    <p:extLst>
      <p:ext uri="{BB962C8B-B14F-4D97-AF65-F5344CB8AC3E}">
        <p14:creationId xmlns:p14="http://schemas.microsoft.com/office/powerpoint/2010/main" val="314187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B2F3-2D11-4890-8B26-7D976CC6516B}"/>
              </a:ext>
            </a:extLst>
          </p:cNvPr>
          <p:cNvSpPr>
            <a:spLocks noGrp="1"/>
          </p:cNvSpPr>
          <p:nvPr>
            <p:ph type="title"/>
          </p:nvPr>
        </p:nvSpPr>
        <p:spPr/>
        <p:txBody>
          <a:bodyPr/>
          <a:lstStyle/>
          <a:p>
            <a:r>
              <a:rPr lang="sk-SK" dirty="0"/>
              <a:t>Druhy chyb</a:t>
            </a:r>
          </a:p>
        </p:txBody>
      </p:sp>
      <p:pic>
        <p:nvPicPr>
          <p:cNvPr id="5" name="Content Placeholder 4">
            <a:extLst>
              <a:ext uri="{FF2B5EF4-FFF2-40B4-BE49-F238E27FC236}">
                <a16:creationId xmlns:a16="http://schemas.microsoft.com/office/drawing/2014/main" id="{31126236-364C-4E0A-9637-E79F60C697B3}"/>
              </a:ext>
            </a:extLst>
          </p:cNvPr>
          <p:cNvPicPr>
            <a:picLocks noGrp="1" noChangeAspect="1"/>
          </p:cNvPicPr>
          <p:nvPr>
            <p:ph idx="1"/>
          </p:nvPr>
        </p:nvPicPr>
        <p:blipFill>
          <a:blip r:embed="rId2"/>
          <a:stretch>
            <a:fillRect/>
          </a:stretch>
        </p:blipFill>
        <p:spPr>
          <a:xfrm>
            <a:off x="609908" y="1270000"/>
            <a:ext cx="8482704" cy="3881437"/>
          </a:xfrm>
        </p:spPr>
      </p:pic>
      <p:sp>
        <p:nvSpPr>
          <p:cNvPr id="6" name="TextBox 5">
            <a:extLst>
              <a:ext uri="{FF2B5EF4-FFF2-40B4-BE49-F238E27FC236}">
                <a16:creationId xmlns:a16="http://schemas.microsoft.com/office/drawing/2014/main" id="{B38CD8D5-8758-443F-8A38-BE1E39CD34FA}"/>
              </a:ext>
            </a:extLst>
          </p:cNvPr>
          <p:cNvSpPr txBox="1"/>
          <p:nvPr/>
        </p:nvSpPr>
        <p:spPr>
          <a:xfrm>
            <a:off x="609908" y="5386872"/>
            <a:ext cx="9678785" cy="646331"/>
          </a:xfrm>
          <a:prstGeom prst="rect">
            <a:avLst/>
          </a:prstGeom>
          <a:noFill/>
        </p:spPr>
        <p:txBody>
          <a:bodyPr wrap="square" rtlCol="0">
            <a:spAutoFit/>
          </a:bodyPr>
          <a:lstStyle/>
          <a:p>
            <a:r>
              <a:rPr lang="sk-SK" b="1" dirty="0"/>
              <a:t>Nie všetky chyby je nutné zachytávať. Zvyčajne sa zachytávajú chyby ktoré vznikajú, že užívateľ zadá niečo čo nechceme (zlá cesta k súboru, delenie 0 a podobne)</a:t>
            </a:r>
          </a:p>
        </p:txBody>
      </p:sp>
    </p:spTree>
    <p:extLst>
      <p:ext uri="{BB962C8B-B14F-4D97-AF65-F5344CB8AC3E}">
        <p14:creationId xmlns:p14="http://schemas.microsoft.com/office/powerpoint/2010/main" val="55073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44CC-45FD-4876-8DF8-DE3805931045}"/>
              </a:ext>
            </a:extLst>
          </p:cNvPr>
          <p:cNvSpPr>
            <a:spLocks noGrp="1"/>
          </p:cNvSpPr>
          <p:nvPr>
            <p:ph type="title"/>
          </p:nvPr>
        </p:nvSpPr>
        <p:spPr/>
        <p:txBody>
          <a:bodyPr/>
          <a:lstStyle/>
          <a:p>
            <a:r>
              <a:rPr lang="sk-SK" dirty="0"/>
              <a:t>Výnimky – try, else, finally</a:t>
            </a:r>
          </a:p>
        </p:txBody>
      </p:sp>
      <p:pic>
        <p:nvPicPr>
          <p:cNvPr id="5" name="Content Placeholder 4">
            <a:extLst>
              <a:ext uri="{FF2B5EF4-FFF2-40B4-BE49-F238E27FC236}">
                <a16:creationId xmlns:a16="http://schemas.microsoft.com/office/drawing/2014/main" id="{AB08F063-126E-4D65-938A-57605E811658}"/>
              </a:ext>
            </a:extLst>
          </p:cNvPr>
          <p:cNvPicPr>
            <a:picLocks noGrp="1" noChangeAspect="1"/>
          </p:cNvPicPr>
          <p:nvPr>
            <p:ph idx="1"/>
          </p:nvPr>
        </p:nvPicPr>
        <p:blipFill>
          <a:blip r:embed="rId2"/>
          <a:stretch>
            <a:fillRect/>
          </a:stretch>
        </p:blipFill>
        <p:spPr>
          <a:xfrm>
            <a:off x="775230" y="1788573"/>
            <a:ext cx="8596312" cy="3501940"/>
          </a:xfrm>
        </p:spPr>
      </p:pic>
    </p:spTree>
    <p:extLst>
      <p:ext uri="{BB962C8B-B14F-4D97-AF65-F5344CB8AC3E}">
        <p14:creationId xmlns:p14="http://schemas.microsoft.com/office/powerpoint/2010/main" val="3188620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4960-ABBB-435A-8584-75AA7E080605}"/>
              </a:ext>
            </a:extLst>
          </p:cNvPr>
          <p:cNvSpPr>
            <a:spLocks noGrp="1"/>
          </p:cNvSpPr>
          <p:nvPr>
            <p:ph type="title"/>
          </p:nvPr>
        </p:nvSpPr>
        <p:spPr/>
        <p:txBody>
          <a:bodyPr/>
          <a:lstStyle/>
          <a:p>
            <a:r>
              <a:rPr lang="sk-SK" dirty="0"/>
              <a:t>Vyvoĺávanie chyby</a:t>
            </a:r>
          </a:p>
        </p:txBody>
      </p:sp>
      <p:pic>
        <p:nvPicPr>
          <p:cNvPr id="5" name="Content Placeholder 4">
            <a:extLst>
              <a:ext uri="{FF2B5EF4-FFF2-40B4-BE49-F238E27FC236}">
                <a16:creationId xmlns:a16="http://schemas.microsoft.com/office/drawing/2014/main" id="{680FB327-90AC-4C1F-9F61-ECDC7F79002D}"/>
              </a:ext>
            </a:extLst>
          </p:cNvPr>
          <p:cNvPicPr>
            <a:picLocks noGrp="1" noChangeAspect="1"/>
          </p:cNvPicPr>
          <p:nvPr>
            <p:ph idx="1"/>
          </p:nvPr>
        </p:nvPicPr>
        <p:blipFill>
          <a:blip r:embed="rId2"/>
          <a:stretch>
            <a:fillRect/>
          </a:stretch>
        </p:blipFill>
        <p:spPr>
          <a:xfrm>
            <a:off x="677333" y="1488281"/>
            <a:ext cx="8665719" cy="4443410"/>
          </a:xfrm>
        </p:spPr>
      </p:pic>
    </p:spTree>
    <p:extLst>
      <p:ext uri="{BB962C8B-B14F-4D97-AF65-F5344CB8AC3E}">
        <p14:creationId xmlns:p14="http://schemas.microsoft.com/office/powerpoint/2010/main" val="600355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F7A3-8C9F-4C9F-804A-CAEAE08B2EC6}"/>
              </a:ext>
            </a:extLst>
          </p:cNvPr>
          <p:cNvSpPr>
            <a:spLocks noGrp="1"/>
          </p:cNvSpPr>
          <p:nvPr>
            <p:ph type="title"/>
          </p:nvPr>
        </p:nvSpPr>
        <p:spPr/>
        <p:txBody>
          <a:bodyPr/>
          <a:lstStyle/>
          <a:p>
            <a:r>
              <a:rPr lang="sk-SK"/>
              <a:t>Úloha Práca s reťazcami a súbormi (5b)</a:t>
            </a:r>
            <a:endParaRPr lang="sk-SK" dirty="0"/>
          </a:p>
        </p:txBody>
      </p:sp>
      <p:sp>
        <p:nvSpPr>
          <p:cNvPr id="3" name="Content Placeholder 2">
            <a:extLst>
              <a:ext uri="{FF2B5EF4-FFF2-40B4-BE49-F238E27FC236}">
                <a16:creationId xmlns:a16="http://schemas.microsoft.com/office/drawing/2014/main" id="{64145FE7-AD9C-480A-A1CF-E5E42921454A}"/>
              </a:ext>
            </a:extLst>
          </p:cNvPr>
          <p:cNvSpPr>
            <a:spLocks noGrp="1"/>
          </p:cNvSpPr>
          <p:nvPr>
            <p:ph idx="1"/>
          </p:nvPr>
        </p:nvSpPr>
        <p:spPr/>
        <p:txBody>
          <a:bodyPr>
            <a:normAutofit fontScale="92500" lnSpcReduction="20000"/>
          </a:bodyPr>
          <a:lstStyle/>
          <a:p>
            <a:r>
              <a:rPr lang="sk-SK" dirty="0"/>
              <a:t>Napíšte program, ktorý vytvorí X súborov číslovaných od 1 – X.</a:t>
            </a:r>
          </a:p>
          <a:p>
            <a:r>
              <a:rPr lang="sk-SK" dirty="0"/>
              <a:t>X bude číslo ktoré zadá užívateľ. Ošetrite aby užívateľ nemohol zadať nič iné ako číslo.</a:t>
            </a:r>
          </a:p>
          <a:p>
            <a:r>
              <a:rPr lang="sk-SK" dirty="0"/>
              <a:t>Zo súboru basnicka.txt uložte po jednom slove do každého súboru.</a:t>
            </a:r>
          </a:p>
          <a:p>
            <a:pPr lvl="1"/>
            <a:r>
              <a:rPr lang="sk-SK" dirty="0"/>
              <a:t>Ak je súborov viac ako slov, básnička sa začne opakovať.</a:t>
            </a:r>
          </a:p>
          <a:p>
            <a:pPr lvl="1"/>
            <a:r>
              <a:rPr lang="sk-SK" dirty="0"/>
              <a:t>Ak je súborov menej, tak sa nevyužije celá básnička.</a:t>
            </a:r>
          </a:p>
          <a:p>
            <a:pPr lvl="1"/>
            <a:r>
              <a:rPr lang="sk-SK" u="sng" dirty="0"/>
              <a:t>Slová su rozdelené medzerami</a:t>
            </a:r>
          </a:p>
          <a:p>
            <a:r>
              <a:rPr lang="sk-SK" b="1" dirty="0"/>
              <a:t>Poznámka:</a:t>
            </a:r>
          </a:p>
          <a:p>
            <a:pPr lvl="1"/>
            <a:r>
              <a:rPr lang="sk-SK" b="1" dirty="0"/>
              <a:t>Použite na uľoženie slovíčok tzv. list (array) – ukážeme nabudúce</a:t>
            </a:r>
          </a:p>
          <a:p>
            <a:pPr lvl="1"/>
            <a:r>
              <a:rPr lang="sk-SK" b="1" dirty="0"/>
              <a:t>Definujete ho ako </a:t>
            </a:r>
            <a:r>
              <a:rPr lang="sk-SK" b="1" u="sng" dirty="0"/>
              <a:t>input = []</a:t>
            </a:r>
          </a:p>
          <a:p>
            <a:pPr lvl="1"/>
            <a:r>
              <a:rPr lang="sk-SK" b="1" dirty="0"/>
              <a:t>Pridávate do neho nové slovíčko </a:t>
            </a:r>
            <a:r>
              <a:rPr lang="sk-SK" b="1" u="sng" dirty="0"/>
              <a:t>input += “nejake slovo“</a:t>
            </a:r>
          </a:p>
          <a:p>
            <a:pPr lvl="1"/>
            <a:r>
              <a:rPr lang="sk-SK" b="1" dirty="0"/>
              <a:t>Slovíčka z neho vypíšete pomocou </a:t>
            </a:r>
            <a:r>
              <a:rPr lang="sk-SK" b="1" u="sng" dirty="0"/>
              <a:t>print(input[poradie_slovicka_od_0])</a:t>
            </a:r>
          </a:p>
        </p:txBody>
      </p:sp>
      <p:pic>
        <p:nvPicPr>
          <p:cNvPr id="5" name="Picture 4">
            <a:extLst>
              <a:ext uri="{FF2B5EF4-FFF2-40B4-BE49-F238E27FC236}">
                <a16:creationId xmlns:a16="http://schemas.microsoft.com/office/drawing/2014/main" id="{E5647E72-40AA-452E-BE49-B8D8FCA4F927}"/>
              </a:ext>
            </a:extLst>
          </p:cNvPr>
          <p:cNvPicPr>
            <a:picLocks noChangeAspect="1"/>
          </p:cNvPicPr>
          <p:nvPr/>
        </p:nvPicPr>
        <p:blipFill>
          <a:blip r:embed="rId2"/>
          <a:stretch>
            <a:fillRect/>
          </a:stretch>
        </p:blipFill>
        <p:spPr>
          <a:xfrm>
            <a:off x="8130218" y="4170978"/>
            <a:ext cx="4061782" cy="1642632"/>
          </a:xfrm>
          <a:prstGeom prst="rect">
            <a:avLst/>
          </a:prstGeom>
        </p:spPr>
      </p:pic>
      <p:cxnSp>
        <p:nvCxnSpPr>
          <p:cNvPr id="7" name="Straight Arrow Connector 6">
            <a:extLst>
              <a:ext uri="{FF2B5EF4-FFF2-40B4-BE49-F238E27FC236}">
                <a16:creationId xmlns:a16="http://schemas.microsoft.com/office/drawing/2014/main" id="{20590D94-6D39-4D06-8143-AEBD9139A1A3}"/>
              </a:ext>
            </a:extLst>
          </p:cNvPr>
          <p:cNvCxnSpPr>
            <a:cxnSpLocks/>
          </p:cNvCxnSpPr>
          <p:nvPr/>
        </p:nvCxnSpPr>
        <p:spPr>
          <a:xfrm flipV="1">
            <a:off x="2609711" y="4422987"/>
            <a:ext cx="5166076" cy="7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89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0" name="Picture 4" descr="neformálna reštaurácia">
            <a:extLst>
              <a:ext uri="{FF2B5EF4-FFF2-40B4-BE49-F238E27FC236}">
                <a16:creationId xmlns:a16="http://schemas.microsoft.com/office/drawing/2014/main" id="{73A75A01-F1CF-4E74-80CD-FC5257355C7A}"/>
              </a:ext>
            </a:extLst>
          </p:cNvPr>
          <p:cNvPicPr>
            <a:picLocks noChangeAspect="1"/>
          </p:cNvPicPr>
          <p:nvPr/>
        </p:nvPicPr>
        <p:blipFill rotWithShape="1">
          <a:blip r:embed="rId2"/>
          <a:srcRect l="18221" r="4670"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9BCADBD-49BE-40F5-A97F-9F40148B70C4}"/>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err="1"/>
              <a:t>Ďakujem</a:t>
            </a:r>
            <a:r>
              <a:rPr lang="en-US" sz="4800" dirty="0"/>
              <a:t> za </a:t>
            </a:r>
            <a:r>
              <a:rPr lang="en-US" sz="4800" dirty="0" err="1"/>
              <a:t>pozornosť</a:t>
            </a:r>
            <a:endParaRPr lang="en-US" sz="4800" dirty="0"/>
          </a:p>
        </p:txBody>
      </p:sp>
      <p:cxnSp>
        <p:nvCxnSpPr>
          <p:cNvPr id="4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467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2017-01D0-43B2-9C11-96AFA1FF4334}"/>
              </a:ext>
            </a:extLst>
          </p:cNvPr>
          <p:cNvSpPr>
            <a:spLocks noGrp="1"/>
          </p:cNvSpPr>
          <p:nvPr>
            <p:ph type="title"/>
          </p:nvPr>
        </p:nvSpPr>
        <p:spPr/>
        <p:txBody>
          <a:bodyPr/>
          <a:lstStyle/>
          <a:p>
            <a:r>
              <a:rPr lang="sk-SK" dirty="0"/>
              <a:t>Obsah prezentácie</a:t>
            </a:r>
          </a:p>
        </p:txBody>
      </p:sp>
      <p:sp>
        <p:nvSpPr>
          <p:cNvPr id="3" name="Content Placeholder 2">
            <a:extLst>
              <a:ext uri="{FF2B5EF4-FFF2-40B4-BE49-F238E27FC236}">
                <a16:creationId xmlns:a16="http://schemas.microsoft.com/office/drawing/2014/main" id="{E4D757E1-8B8F-4DFB-9139-CC74ACC567AB}"/>
              </a:ext>
            </a:extLst>
          </p:cNvPr>
          <p:cNvSpPr>
            <a:spLocks noGrp="1"/>
          </p:cNvSpPr>
          <p:nvPr>
            <p:ph idx="1"/>
          </p:nvPr>
        </p:nvSpPr>
        <p:spPr/>
        <p:txBody>
          <a:bodyPr/>
          <a:lstStyle/>
          <a:p>
            <a:r>
              <a:rPr lang="sk-SK" b="1" dirty="0"/>
              <a:t>Reťazce</a:t>
            </a:r>
          </a:p>
          <a:p>
            <a:r>
              <a:rPr lang="sk-SK" b="1" dirty="0"/>
              <a:t>Šablóny</a:t>
            </a:r>
          </a:p>
          <a:p>
            <a:r>
              <a:rPr lang="sk-SK" b="1" dirty="0"/>
              <a:t>Práca so súbormi</a:t>
            </a:r>
          </a:p>
          <a:p>
            <a:r>
              <a:rPr lang="sk-SK" b="1" dirty="0"/>
              <a:t>Výnimky</a:t>
            </a:r>
          </a:p>
          <a:p>
            <a:r>
              <a:rPr lang="sk-SK" b="1" dirty="0"/>
              <a:t>Druhy chýb</a:t>
            </a:r>
          </a:p>
          <a:p>
            <a:r>
              <a:rPr lang="sk-SK" b="1" dirty="0"/>
              <a:t>Úloha</a:t>
            </a:r>
          </a:p>
        </p:txBody>
      </p:sp>
    </p:spTree>
    <p:extLst>
      <p:ext uri="{BB962C8B-B14F-4D97-AF65-F5344CB8AC3E}">
        <p14:creationId xmlns:p14="http://schemas.microsoft.com/office/powerpoint/2010/main" val="136490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DF3F-7D4F-4178-84E5-B28AA6653350}"/>
              </a:ext>
            </a:extLst>
          </p:cNvPr>
          <p:cNvSpPr>
            <a:spLocks noGrp="1"/>
          </p:cNvSpPr>
          <p:nvPr>
            <p:ph type="title"/>
          </p:nvPr>
        </p:nvSpPr>
        <p:spPr/>
        <p:txBody>
          <a:bodyPr/>
          <a:lstStyle/>
          <a:p>
            <a:r>
              <a:rPr lang="sk-SK" dirty="0"/>
              <a:t>Reťazce</a:t>
            </a:r>
          </a:p>
        </p:txBody>
      </p:sp>
      <p:sp>
        <p:nvSpPr>
          <p:cNvPr id="3" name="Content Placeholder 2">
            <a:extLst>
              <a:ext uri="{FF2B5EF4-FFF2-40B4-BE49-F238E27FC236}">
                <a16:creationId xmlns:a16="http://schemas.microsoft.com/office/drawing/2014/main" id="{5F3B16F4-8D94-4FA1-A98F-BB3B2C64BA60}"/>
              </a:ext>
            </a:extLst>
          </p:cNvPr>
          <p:cNvSpPr>
            <a:spLocks noGrp="1"/>
          </p:cNvSpPr>
          <p:nvPr>
            <p:ph idx="1"/>
          </p:nvPr>
        </p:nvSpPr>
        <p:spPr>
          <a:xfrm>
            <a:off x="677334" y="2166810"/>
            <a:ext cx="8596668" cy="3880773"/>
          </a:xfrm>
        </p:spPr>
        <p:txBody>
          <a:bodyPr/>
          <a:lstStyle/>
          <a:p>
            <a:r>
              <a:rPr lang="sk-SK" dirty="0"/>
              <a:t>Pojmom reťazec myslíme reťazec </a:t>
            </a:r>
            <a:r>
              <a:rPr lang="sk-SK" b="1" dirty="0"/>
              <a:t>znakov</a:t>
            </a:r>
            <a:r>
              <a:rPr lang="sk-SK" dirty="0"/>
              <a:t> (slovo, vetu).</a:t>
            </a:r>
          </a:p>
          <a:p>
            <a:r>
              <a:rPr lang="sk-SK" dirty="0"/>
              <a:t>Každý reťazec musí byť ohraničený úvodzovkami </a:t>
            </a:r>
            <a:r>
              <a:rPr lang="sk-SK" b="1" dirty="0"/>
              <a:t>“ “ </a:t>
            </a:r>
            <a:r>
              <a:rPr lang="sk-SK" dirty="0"/>
              <a:t>alebo </a:t>
            </a:r>
            <a:r>
              <a:rPr lang="sk-SK" b="1" dirty="0"/>
              <a:t>‘ ‘</a:t>
            </a:r>
            <a:endParaRPr lang="sk-SK" dirty="0"/>
          </a:p>
          <a:p>
            <a:r>
              <a:rPr lang="sk-SK" b="1" dirty="0"/>
              <a:t>Je rozdiel napísať </a:t>
            </a:r>
            <a:r>
              <a:rPr lang="sk-SK" b="1" u="sng" dirty="0"/>
              <a:t>print(“cislo“)</a:t>
            </a:r>
            <a:r>
              <a:rPr lang="sk-SK" b="1" dirty="0"/>
              <a:t> a </a:t>
            </a:r>
            <a:r>
              <a:rPr lang="sk-SK" b="1" u="sng" dirty="0"/>
              <a:t>print(cislo).</a:t>
            </a:r>
          </a:p>
          <a:p>
            <a:r>
              <a:rPr lang="sk-SK" b="1" dirty="0"/>
              <a:t>ZNAK</a:t>
            </a:r>
            <a:r>
              <a:rPr lang="sk-SK" dirty="0"/>
              <a:t> v reťazci </a:t>
            </a:r>
            <a:r>
              <a:rPr lang="sk-SK" b="1" dirty="0"/>
              <a:t>=</a:t>
            </a:r>
            <a:r>
              <a:rPr lang="sk-SK" dirty="0"/>
              <a:t> </a:t>
            </a:r>
            <a:r>
              <a:rPr lang="sk-SK" b="1" dirty="0"/>
              <a:t>jeden charakter </a:t>
            </a:r>
            <a:r>
              <a:rPr lang="sk-SK" dirty="0"/>
              <a:t>(písmenko).</a:t>
            </a:r>
          </a:p>
          <a:p>
            <a:r>
              <a:rPr lang="sk-SK" dirty="0"/>
              <a:t>To aký dlhý je reťazec (koľko má znakov) sa dá zistiť pomocou funkcie „</a:t>
            </a:r>
            <a:r>
              <a:rPr lang="sk-SK" i="1" dirty="0"/>
              <a:t>len()“</a:t>
            </a:r>
            <a:r>
              <a:rPr lang="sk-SK" b="1" i="1" dirty="0"/>
              <a:t> </a:t>
            </a:r>
            <a:r>
              <a:rPr lang="sk-SK" b="1" dirty="0"/>
              <a:t>len(názov_reťazca)	------&gt;	-&gt;</a:t>
            </a:r>
          </a:p>
          <a:p>
            <a:r>
              <a:rPr lang="sk-SK" b="1" dirty="0"/>
              <a:t>Pozor! Aj medzera je znak!</a:t>
            </a:r>
          </a:p>
          <a:p>
            <a:r>
              <a:rPr lang="sk-SK" dirty="0"/>
              <a:t>Prázdny reťazec -&gt;</a:t>
            </a:r>
          </a:p>
          <a:p>
            <a:endParaRPr lang="sk-SK" b="1" dirty="0"/>
          </a:p>
        </p:txBody>
      </p:sp>
      <p:pic>
        <p:nvPicPr>
          <p:cNvPr id="5" name="Picture 4">
            <a:extLst>
              <a:ext uri="{FF2B5EF4-FFF2-40B4-BE49-F238E27FC236}">
                <a16:creationId xmlns:a16="http://schemas.microsoft.com/office/drawing/2014/main" id="{09CA6132-6838-4CAF-B19C-5A342D601F30}"/>
              </a:ext>
            </a:extLst>
          </p:cNvPr>
          <p:cNvPicPr>
            <a:picLocks noChangeAspect="1"/>
          </p:cNvPicPr>
          <p:nvPr/>
        </p:nvPicPr>
        <p:blipFill>
          <a:blip r:embed="rId2"/>
          <a:stretch>
            <a:fillRect/>
          </a:stretch>
        </p:blipFill>
        <p:spPr>
          <a:xfrm>
            <a:off x="4327769" y="4125857"/>
            <a:ext cx="1457528" cy="457264"/>
          </a:xfrm>
          <a:prstGeom prst="rect">
            <a:avLst/>
          </a:prstGeom>
        </p:spPr>
      </p:pic>
      <p:pic>
        <p:nvPicPr>
          <p:cNvPr id="7" name="Picture 6">
            <a:extLst>
              <a:ext uri="{FF2B5EF4-FFF2-40B4-BE49-F238E27FC236}">
                <a16:creationId xmlns:a16="http://schemas.microsoft.com/office/drawing/2014/main" id="{B238B816-620B-4303-A6ED-53117D9A3FA7}"/>
              </a:ext>
            </a:extLst>
          </p:cNvPr>
          <p:cNvPicPr>
            <a:picLocks noChangeAspect="1"/>
          </p:cNvPicPr>
          <p:nvPr/>
        </p:nvPicPr>
        <p:blipFill>
          <a:blip r:embed="rId3"/>
          <a:stretch>
            <a:fillRect/>
          </a:stretch>
        </p:blipFill>
        <p:spPr>
          <a:xfrm>
            <a:off x="3170773" y="4846710"/>
            <a:ext cx="962159" cy="809738"/>
          </a:xfrm>
          <a:prstGeom prst="rect">
            <a:avLst/>
          </a:prstGeom>
        </p:spPr>
      </p:pic>
    </p:spTree>
    <p:extLst>
      <p:ext uri="{BB962C8B-B14F-4D97-AF65-F5344CB8AC3E}">
        <p14:creationId xmlns:p14="http://schemas.microsoft.com/office/powerpoint/2010/main" val="195832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0621-4FBB-45BD-A542-AB77E31BEE17}"/>
              </a:ext>
            </a:extLst>
          </p:cNvPr>
          <p:cNvSpPr>
            <a:spLocks noGrp="1"/>
          </p:cNvSpPr>
          <p:nvPr>
            <p:ph type="title"/>
          </p:nvPr>
        </p:nvSpPr>
        <p:spPr/>
        <p:txBody>
          <a:bodyPr/>
          <a:lstStyle/>
          <a:p>
            <a:r>
              <a:rPr lang="sk-SK" dirty="0"/>
              <a:t>Späté lomítko </a:t>
            </a:r>
            <a:r>
              <a:rPr lang="sk-SK" b="1" dirty="0"/>
              <a:t>\</a:t>
            </a:r>
          </a:p>
        </p:txBody>
      </p:sp>
      <p:sp>
        <p:nvSpPr>
          <p:cNvPr id="3" name="Content Placeholder 2">
            <a:extLst>
              <a:ext uri="{FF2B5EF4-FFF2-40B4-BE49-F238E27FC236}">
                <a16:creationId xmlns:a16="http://schemas.microsoft.com/office/drawing/2014/main" id="{B4DE79A3-7BFD-497C-B4A1-0F6A038D073F}"/>
              </a:ext>
            </a:extLst>
          </p:cNvPr>
          <p:cNvSpPr>
            <a:spLocks noGrp="1"/>
          </p:cNvSpPr>
          <p:nvPr>
            <p:ph idx="1"/>
          </p:nvPr>
        </p:nvSpPr>
        <p:spPr>
          <a:xfrm>
            <a:off x="677334" y="2129487"/>
            <a:ext cx="6445033" cy="3880773"/>
          </a:xfrm>
        </p:spPr>
        <p:txBody>
          <a:bodyPr/>
          <a:lstStyle/>
          <a:p>
            <a:r>
              <a:rPr lang="sk-SK" dirty="0"/>
              <a:t>V pythone sa s ním stretneme veľmi často. Najmä pri pracovaní so súbormi, webovými adresami a podobne.</a:t>
            </a:r>
          </a:p>
          <a:p>
            <a:r>
              <a:rPr lang="sk-SK" dirty="0"/>
              <a:t>Spätné lomítko začína špeciálnu sekvenciu (escape sequence), ktorou zadáš jediný znak:</a:t>
            </a:r>
          </a:p>
          <a:p>
            <a:r>
              <a:rPr lang="sk-SK" dirty="0"/>
              <a:t>Problém však nastane ak chceme toto lomítko použiť v obyčajnom texte. Vtedy musíme použiť takéto lomítka až 2 za sebou.</a:t>
            </a:r>
          </a:p>
          <a:p>
            <a:r>
              <a:rPr lang="sk-SK" dirty="0"/>
              <a:t>Nový riadok môžeš do textu pridať pomocou </a:t>
            </a:r>
            <a:r>
              <a:rPr lang="sk-SK" b="1" dirty="0"/>
              <a:t>\n</a:t>
            </a:r>
          </a:p>
          <a:p>
            <a:endParaRPr lang="sk-SK" dirty="0"/>
          </a:p>
        </p:txBody>
      </p:sp>
      <p:pic>
        <p:nvPicPr>
          <p:cNvPr id="5" name="Picture 4">
            <a:extLst>
              <a:ext uri="{FF2B5EF4-FFF2-40B4-BE49-F238E27FC236}">
                <a16:creationId xmlns:a16="http://schemas.microsoft.com/office/drawing/2014/main" id="{DC1E173D-3D8F-45AD-991B-E46D46322DB6}"/>
              </a:ext>
            </a:extLst>
          </p:cNvPr>
          <p:cNvPicPr>
            <a:picLocks noChangeAspect="1"/>
          </p:cNvPicPr>
          <p:nvPr/>
        </p:nvPicPr>
        <p:blipFill>
          <a:blip r:embed="rId2"/>
          <a:stretch>
            <a:fillRect/>
          </a:stretch>
        </p:blipFill>
        <p:spPr>
          <a:xfrm>
            <a:off x="7042219" y="2750976"/>
            <a:ext cx="3781953" cy="2067213"/>
          </a:xfrm>
          <a:prstGeom prst="rect">
            <a:avLst/>
          </a:prstGeom>
        </p:spPr>
      </p:pic>
      <p:cxnSp>
        <p:nvCxnSpPr>
          <p:cNvPr id="7" name="Straight Arrow Connector 6">
            <a:extLst>
              <a:ext uri="{FF2B5EF4-FFF2-40B4-BE49-F238E27FC236}">
                <a16:creationId xmlns:a16="http://schemas.microsoft.com/office/drawing/2014/main" id="{96E71FD7-DFF2-45A3-8CCE-57AF5ECAB2C9}"/>
              </a:ext>
            </a:extLst>
          </p:cNvPr>
          <p:cNvCxnSpPr>
            <a:cxnSpLocks/>
          </p:cNvCxnSpPr>
          <p:nvPr/>
        </p:nvCxnSpPr>
        <p:spPr>
          <a:xfrm>
            <a:off x="4975668" y="3321519"/>
            <a:ext cx="1904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FD3C81D-9898-4BA6-895B-7B58DFB27522}"/>
              </a:ext>
            </a:extLst>
          </p:cNvPr>
          <p:cNvPicPr>
            <a:picLocks noChangeAspect="1"/>
          </p:cNvPicPr>
          <p:nvPr/>
        </p:nvPicPr>
        <p:blipFill>
          <a:blip r:embed="rId3"/>
          <a:stretch>
            <a:fillRect/>
          </a:stretch>
        </p:blipFill>
        <p:spPr>
          <a:xfrm>
            <a:off x="2805515" y="4069873"/>
            <a:ext cx="2562583" cy="333422"/>
          </a:xfrm>
          <a:prstGeom prst="rect">
            <a:avLst/>
          </a:prstGeom>
        </p:spPr>
      </p:pic>
    </p:spTree>
    <p:extLst>
      <p:ext uri="{BB962C8B-B14F-4D97-AF65-F5344CB8AC3E}">
        <p14:creationId xmlns:p14="http://schemas.microsoft.com/office/powerpoint/2010/main" val="204993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EF02-1122-4896-B10C-3F349C91396B}"/>
              </a:ext>
            </a:extLst>
          </p:cNvPr>
          <p:cNvSpPr>
            <a:spLocks noGrp="1"/>
          </p:cNvSpPr>
          <p:nvPr>
            <p:ph type="title"/>
          </p:nvPr>
        </p:nvSpPr>
        <p:spPr/>
        <p:txBody>
          <a:bodyPr/>
          <a:lstStyle/>
          <a:p>
            <a:r>
              <a:rPr lang="sk-SK" dirty="0"/>
              <a:t>Reťazcové operácie</a:t>
            </a:r>
          </a:p>
        </p:txBody>
      </p:sp>
      <p:sp>
        <p:nvSpPr>
          <p:cNvPr id="3" name="Content Placeholder 2">
            <a:extLst>
              <a:ext uri="{FF2B5EF4-FFF2-40B4-BE49-F238E27FC236}">
                <a16:creationId xmlns:a16="http://schemas.microsoft.com/office/drawing/2014/main" id="{EA9FFBA6-6C5B-4A03-A1AA-AF3954D01D1D}"/>
              </a:ext>
            </a:extLst>
          </p:cNvPr>
          <p:cNvSpPr>
            <a:spLocks noGrp="1"/>
          </p:cNvSpPr>
          <p:nvPr>
            <p:ph idx="1"/>
          </p:nvPr>
        </p:nvSpPr>
        <p:spPr/>
        <p:txBody>
          <a:bodyPr/>
          <a:lstStyle/>
          <a:p>
            <a:r>
              <a:rPr lang="sk-SK" b="1" dirty="0"/>
              <a:t>Spájanie reťazcov: </a:t>
            </a:r>
          </a:p>
          <a:p>
            <a:endParaRPr lang="sk-SK" b="1" dirty="0"/>
          </a:p>
          <a:p>
            <a:r>
              <a:rPr lang="sk-SK" b="1" dirty="0"/>
              <a:t>Výber jedného znaku:</a:t>
            </a:r>
          </a:p>
          <a:p>
            <a:endParaRPr lang="sk-SK" b="1" dirty="0"/>
          </a:p>
          <a:p>
            <a:endParaRPr lang="sk-SK" b="1" dirty="0"/>
          </a:p>
          <a:p>
            <a:r>
              <a:rPr lang="sk-SK" b="1" dirty="0"/>
              <a:t>Sekanie reťazcov:</a:t>
            </a:r>
          </a:p>
          <a:p>
            <a:pPr lvl="1"/>
            <a:r>
              <a:rPr lang="sk-SK" dirty="0"/>
              <a:t>Je možné použiť aj  zápis [:5] alebo kombináciu [2:4]</a:t>
            </a:r>
          </a:p>
          <a:p>
            <a:endParaRPr lang="sk-SK" b="1" dirty="0"/>
          </a:p>
          <a:p>
            <a:endParaRPr lang="sk-SK" b="1" dirty="0"/>
          </a:p>
          <a:p>
            <a:endParaRPr lang="sk-SK" b="1" dirty="0"/>
          </a:p>
          <a:p>
            <a:endParaRPr lang="sk-SK" b="1" dirty="0"/>
          </a:p>
        </p:txBody>
      </p:sp>
      <p:pic>
        <p:nvPicPr>
          <p:cNvPr id="7" name="Picture 6">
            <a:extLst>
              <a:ext uri="{FF2B5EF4-FFF2-40B4-BE49-F238E27FC236}">
                <a16:creationId xmlns:a16="http://schemas.microsoft.com/office/drawing/2014/main" id="{2DA06D33-DC89-467D-BE31-85742448A7E0}"/>
              </a:ext>
            </a:extLst>
          </p:cNvPr>
          <p:cNvPicPr>
            <a:picLocks noChangeAspect="1"/>
          </p:cNvPicPr>
          <p:nvPr/>
        </p:nvPicPr>
        <p:blipFill>
          <a:blip r:embed="rId2"/>
          <a:stretch>
            <a:fillRect/>
          </a:stretch>
        </p:blipFill>
        <p:spPr>
          <a:xfrm>
            <a:off x="3563667" y="2119664"/>
            <a:ext cx="1943371" cy="438211"/>
          </a:xfrm>
          <a:prstGeom prst="rect">
            <a:avLst/>
          </a:prstGeom>
        </p:spPr>
      </p:pic>
      <p:pic>
        <p:nvPicPr>
          <p:cNvPr id="9" name="Picture 8">
            <a:extLst>
              <a:ext uri="{FF2B5EF4-FFF2-40B4-BE49-F238E27FC236}">
                <a16:creationId xmlns:a16="http://schemas.microsoft.com/office/drawing/2014/main" id="{583CD3FD-DA21-4CF7-BDEC-EB3AAB363D14}"/>
              </a:ext>
            </a:extLst>
          </p:cNvPr>
          <p:cNvPicPr>
            <a:picLocks noChangeAspect="1"/>
          </p:cNvPicPr>
          <p:nvPr/>
        </p:nvPicPr>
        <p:blipFill>
          <a:blip r:embed="rId3"/>
          <a:stretch>
            <a:fillRect/>
          </a:stretch>
        </p:blipFill>
        <p:spPr>
          <a:xfrm>
            <a:off x="3563667" y="2883019"/>
            <a:ext cx="2029108" cy="619211"/>
          </a:xfrm>
          <a:prstGeom prst="rect">
            <a:avLst/>
          </a:prstGeom>
        </p:spPr>
      </p:pic>
      <p:pic>
        <p:nvPicPr>
          <p:cNvPr id="13" name="Picture 12">
            <a:extLst>
              <a:ext uri="{FF2B5EF4-FFF2-40B4-BE49-F238E27FC236}">
                <a16:creationId xmlns:a16="http://schemas.microsoft.com/office/drawing/2014/main" id="{48824553-08DC-468C-AC8D-6E093BD7C39A}"/>
              </a:ext>
            </a:extLst>
          </p:cNvPr>
          <p:cNvPicPr>
            <a:picLocks noChangeAspect="1"/>
          </p:cNvPicPr>
          <p:nvPr/>
        </p:nvPicPr>
        <p:blipFill>
          <a:blip r:embed="rId4"/>
          <a:stretch>
            <a:fillRect/>
          </a:stretch>
        </p:blipFill>
        <p:spPr>
          <a:xfrm>
            <a:off x="5444766" y="290266"/>
            <a:ext cx="3462858" cy="1404230"/>
          </a:xfrm>
          <a:prstGeom prst="rect">
            <a:avLst/>
          </a:prstGeom>
        </p:spPr>
      </p:pic>
      <p:pic>
        <p:nvPicPr>
          <p:cNvPr id="15" name="Picture 14">
            <a:extLst>
              <a:ext uri="{FF2B5EF4-FFF2-40B4-BE49-F238E27FC236}">
                <a16:creationId xmlns:a16="http://schemas.microsoft.com/office/drawing/2014/main" id="{43E2B2DF-0385-46F4-90DD-ED6B32114362}"/>
              </a:ext>
            </a:extLst>
          </p:cNvPr>
          <p:cNvPicPr>
            <a:picLocks noChangeAspect="1"/>
          </p:cNvPicPr>
          <p:nvPr/>
        </p:nvPicPr>
        <p:blipFill>
          <a:blip r:embed="rId5"/>
          <a:stretch>
            <a:fillRect/>
          </a:stretch>
        </p:blipFill>
        <p:spPr>
          <a:xfrm>
            <a:off x="3563667" y="3858584"/>
            <a:ext cx="1678225" cy="600159"/>
          </a:xfrm>
          <a:prstGeom prst="rect">
            <a:avLst/>
          </a:prstGeom>
        </p:spPr>
      </p:pic>
      <p:pic>
        <p:nvPicPr>
          <p:cNvPr id="17" name="Picture 16">
            <a:extLst>
              <a:ext uri="{FF2B5EF4-FFF2-40B4-BE49-F238E27FC236}">
                <a16:creationId xmlns:a16="http://schemas.microsoft.com/office/drawing/2014/main" id="{2299C1BA-ED89-4FC9-B27B-41DBA117ADE9}"/>
              </a:ext>
            </a:extLst>
          </p:cNvPr>
          <p:cNvPicPr>
            <a:picLocks noChangeAspect="1"/>
          </p:cNvPicPr>
          <p:nvPr/>
        </p:nvPicPr>
        <p:blipFill>
          <a:blip r:embed="rId6"/>
          <a:stretch>
            <a:fillRect/>
          </a:stretch>
        </p:blipFill>
        <p:spPr>
          <a:xfrm>
            <a:off x="3563667" y="5002992"/>
            <a:ext cx="2753109" cy="1038370"/>
          </a:xfrm>
          <a:prstGeom prst="rect">
            <a:avLst/>
          </a:prstGeom>
        </p:spPr>
      </p:pic>
    </p:spTree>
    <p:extLst>
      <p:ext uri="{BB962C8B-B14F-4D97-AF65-F5344CB8AC3E}">
        <p14:creationId xmlns:p14="http://schemas.microsoft.com/office/powerpoint/2010/main" val="173433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8C07-F3E4-49CB-BD72-2D174586C254}"/>
              </a:ext>
            </a:extLst>
          </p:cNvPr>
          <p:cNvSpPr>
            <a:spLocks noGrp="1"/>
          </p:cNvSpPr>
          <p:nvPr>
            <p:ph type="title"/>
          </p:nvPr>
        </p:nvSpPr>
        <p:spPr>
          <a:xfrm>
            <a:off x="677334" y="609600"/>
            <a:ext cx="8596668" cy="745554"/>
          </a:xfrm>
        </p:spPr>
        <p:txBody>
          <a:bodyPr/>
          <a:lstStyle/>
          <a:p>
            <a:r>
              <a:rPr lang="sk-SK" dirty="0"/>
              <a:t>Reťazce – funkcie a metódy</a:t>
            </a:r>
          </a:p>
        </p:txBody>
      </p:sp>
      <p:pic>
        <p:nvPicPr>
          <p:cNvPr id="7" name="Picture 6">
            <a:extLst>
              <a:ext uri="{FF2B5EF4-FFF2-40B4-BE49-F238E27FC236}">
                <a16:creationId xmlns:a16="http://schemas.microsoft.com/office/drawing/2014/main" id="{3235EECF-5FDA-44AE-94B9-5C431B76753B}"/>
              </a:ext>
            </a:extLst>
          </p:cNvPr>
          <p:cNvPicPr>
            <a:picLocks noChangeAspect="1"/>
          </p:cNvPicPr>
          <p:nvPr/>
        </p:nvPicPr>
        <p:blipFill>
          <a:blip r:embed="rId2"/>
          <a:stretch>
            <a:fillRect/>
          </a:stretch>
        </p:blipFill>
        <p:spPr>
          <a:xfrm>
            <a:off x="786138" y="4010501"/>
            <a:ext cx="7070673" cy="2160484"/>
          </a:xfrm>
          <a:prstGeom prst="rect">
            <a:avLst/>
          </a:prstGeom>
        </p:spPr>
      </p:pic>
      <p:pic>
        <p:nvPicPr>
          <p:cNvPr id="8" name="Picture 7">
            <a:extLst>
              <a:ext uri="{FF2B5EF4-FFF2-40B4-BE49-F238E27FC236}">
                <a16:creationId xmlns:a16="http://schemas.microsoft.com/office/drawing/2014/main" id="{0C9760C9-3EAB-4F81-92F5-E56CF50DE7E7}"/>
              </a:ext>
            </a:extLst>
          </p:cNvPr>
          <p:cNvPicPr>
            <a:picLocks noChangeAspect="1"/>
          </p:cNvPicPr>
          <p:nvPr/>
        </p:nvPicPr>
        <p:blipFill>
          <a:blip r:embed="rId3"/>
          <a:stretch>
            <a:fillRect/>
          </a:stretch>
        </p:blipFill>
        <p:spPr>
          <a:xfrm>
            <a:off x="879444" y="2105704"/>
            <a:ext cx="6489590" cy="1421724"/>
          </a:xfrm>
          <a:prstGeom prst="rect">
            <a:avLst/>
          </a:prstGeom>
        </p:spPr>
      </p:pic>
      <p:sp>
        <p:nvSpPr>
          <p:cNvPr id="11" name="TextBox 10">
            <a:extLst>
              <a:ext uri="{FF2B5EF4-FFF2-40B4-BE49-F238E27FC236}">
                <a16:creationId xmlns:a16="http://schemas.microsoft.com/office/drawing/2014/main" id="{B855ACD6-4DB5-4349-95F1-31C18CE85020}"/>
              </a:ext>
            </a:extLst>
          </p:cNvPr>
          <p:cNvSpPr txBox="1"/>
          <p:nvPr/>
        </p:nvSpPr>
        <p:spPr>
          <a:xfrm>
            <a:off x="786138" y="1675085"/>
            <a:ext cx="1113190" cy="369332"/>
          </a:xfrm>
          <a:prstGeom prst="rect">
            <a:avLst/>
          </a:prstGeom>
          <a:noFill/>
        </p:spPr>
        <p:txBody>
          <a:bodyPr wrap="none" rtlCol="0">
            <a:spAutoFit/>
          </a:bodyPr>
          <a:lstStyle/>
          <a:p>
            <a:r>
              <a:rPr lang="sk-SK" b="1" dirty="0"/>
              <a:t>Funkcie:</a:t>
            </a:r>
          </a:p>
        </p:txBody>
      </p:sp>
    </p:spTree>
    <p:extLst>
      <p:ext uri="{BB962C8B-B14F-4D97-AF65-F5344CB8AC3E}">
        <p14:creationId xmlns:p14="http://schemas.microsoft.com/office/powerpoint/2010/main" val="154737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3ACD-D922-4BBC-A8E0-42642FD7C765}"/>
              </a:ext>
            </a:extLst>
          </p:cNvPr>
          <p:cNvSpPr>
            <a:spLocks noGrp="1"/>
          </p:cNvSpPr>
          <p:nvPr>
            <p:ph type="title"/>
          </p:nvPr>
        </p:nvSpPr>
        <p:spPr>
          <a:xfrm>
            <a:off x="677334" y="609600"/>
            <a:ext cx="8596668" cy="666843"/>
          </a:xfrm>
        </p:spPr>
        <p:txBody>
          <a:bodyPr/>
          <a:lstStyle/>
          <a:p>
            <a:r>
              <a:rPr lang="sk-SK" dirty="0"/>
              <a:t>Šablóny</a:t>
            </a:r>
          </a:p>
        </p:txBody>
      </p:sp>
      <p:sp>
        <p:nvSpPr>
          <p:cNvPr id="3" name="Content Placeholder 2">
            <a:extLst>
              <a:ext uri="{FF2B5EF4-FFF2-40B4-BE49-F238E27FC236}">
                <a16:creationId xmlns:a16="http://schemas.microsoft.com/office/drawing/2014/main" id="{93C8C6D9-8E0B-4E6C-99D7-E3D40DC52BCF}"/>
              </a:ext>
            </a:extLst>
          </p:cNvPr>
          <p:cNvSpPr>
            <a:spLocks noGrp="1"/>
          </p:cNvSpPr>
          <p:nvPr>
            <p:ph idx="1"/>
          </p:nvPr>
        </p:nvSpPr>
        <p:spPr>
          <a:xfrm>
            <a:off x="677334" y="2150457"/>
            <a:ext cx="8596668" cy="3880773"/>
          </a:xfrm>
        </p:spPr>
        <p:txBody>
          <a:bodyPr/>
          <a:lstStyle/>
          <a:p>
            <a:r>
              <a:rPr lang="sk-SK" dirty="0"/>
              <a:t>Pozrime sa na túto situáciu:</a:t>
            </a:r>
          </a:p>
          <a:p>
            <a:r>
              <a:rPr lang="sk-SK" dirty="0"/>
              <a:t>Čo ak chceme napísať celý tento text jednotne?</a:t>
            </a:r>
          </a:p>
          <a:p>
            <a:r>
              <a:rPr lang="sk-SK" dirty="0"/>
              <a:t>Presne na toto slúžia šablóny. V podstate si to môžeš predstaviť ako text ktorý ma vynechané miesto pre neskôršie doplnenie. </a:t>
            </a:r>
          </a:p>
          <a:p>
            <a:r>
              <a:rPr lang="sk-SK" dirty="0"/>
              <a:t>Aby Python vedel kam čo doplniť je potrebné každé miesto pomenovať. (oznaćť nejakou premennou)</a:t>
            </a:r>
          </a:p>
          <a:p>
            <a:endParaRPr lang="sk-SK" dirty="0"/>
          </a:p>
          <a:p>
            <a:r>
              <a:rPr lang="sk-SK" dirty="0"/>
              <a:t>Zápis v Pythone by vyzeral asi nejak takto (všimni </a:t>
            </a:r>
            <a:r>
              <a:rPr lang="sk-SK" b="1" dirty="0"/>
              <a:t>f</a:t>
            </a:r>
            <a:r>
              <a:rPr lang="sk-SK" dirty="0"/>
              <a:t> pred úvodzovkami)):</a:t>
            </a:r>
          </a:p>
        </p:txBody>
      </p:sp>
      <p:pic>
        <p:nvPicPr>
          <p:cNvPr id="5" name="Picture 4">
            <a:extLst>
              <a:ext uri="{FF2B5EF4-FFF2-40B4-BE49-F238E27FC236}">
                <a16:creationId xmlns:a16="http://schemas.microsoft.com/office/drawing/2014/main" id="{4F57132B-317B-4E79-8491-576FB13E41AC}"/>
              </a:ext>
            </a:extLst>
          </p:cNvPr>
          <p:cNvPicPr>
            <a:picLocks noChangeAspect="1"/>
          </p:cNvPicPr>
          <p:nvPr/>
        </p:nvPicPr>
        <p:blipFill>
          <a:blip r:embed="rId2"/>
          <a:stretch>
            <a:fillRect/>
          </a:stretch>
        </p:blipFill>
        <p:spPr>
          <a:xfrm>
            <a:off x="4702629" y="1924586"/>
            <a:ext cx="2648320" cy="666843"/>
          </a:xfrm>
          <a:prstGeom prst="rect">
            <a:avLst/>
          </a:prstGeom>
        </p:spPr>
      </p:pic>
      <p:pic>
        <p:nvPicPr>
          <p:cNvPr id="7" name="Picture 6">
            <a:extLst>
              <a:ext uri="{FF2B5EF4-FFF2-40B4-BE49-F238E27FC236}">
                <a16:creationId xmlns:a16="http://schemas.microsoft.com/office/drawing/2014/main" id="{10ED3B78-2510-40DB-ABD8-8517ADB7ACD6}"/>
              </a:ext>
            </a:extLst>
          </p:cNvPr>
          <p:cNvPicPr>
            <a:picLocks noChangeAspect="1"/>
          </p:cNvPicPr>
          <p:nvPr/>
        </p:nvPicPr>
        <p:blipFill>
          <a:blip r:embed="rId3"/>
          <a:stretch>
            <a:fillRect/>
          </a:stretch>
        </p:blipFill>
        <p:spPr>
          <a:xfrm>
            <a:off x="6931629" y="2554985"/>
            <a:ext cx="2581635" cy="381053"/>
          </a:xfrm>
          <a:prstGeom prst="rect">
            <a:avLst/>
          </a:prstGeom>
        </p:spPr>
      </p:pic>
      <p:pic>
        <p:nvPicPr>
          <p:cNvPr id="9" name="Picture 8">
            <a:extLst>
              <a:ext uri="{FF2B5EF4-FFF2-40B4-BE49-F238E27FC236}">
                <a16:creationId xmlns:a16="http://schemas.microsoft.com/office/drawing/2014/main" id="{56287515-9165-4416-9EFE-3890F465AA06}"/>
              </a:ext>
            </a:extLst>
          </p:cNvPr>
          <p:cNvPicPr>
            <a:picLocks noChangeAspect="1"/>
          </p:cNvPicPr>
          <p:nvPr/>
        </p:nvPicPr>
        <p:blipFill>
          <a:blip r:embed="rId4"/>
          <a:stretch>
            <a:fillRect/>
          </a:stretch>
        </p:blipFill>
        <p:spPr>
          <a:xfrm>
            <a:off x="9513264" y="3042690"/>
            <a:ext cx="2067213" cy="962159"/>
          </a:xfrm>
          <a:prstGeom prst="rect">
            <a:avLst/>
          </a:prstGeom>
        </p:spPr>
      </p:pic>
      <p:pic>
        <p:nvPicPr>
          <p:cNvPr id="11" name="Picture 10">
            <a:extLst>
              <a:ext uri="{FF2B5EF4-FFF2-40B4-BE49-F238E27FC236}">
                <a16:creationId xmlns:a16="http://schemas.microsoft.com/office/drawing/2014/main" id="{8E3CE25A-D5FE-4FA5-86CA-6CA7C8BD68B7}"/>
              </a:ext>
            </a:extLst>
          </p:cNvPr>
          <p:cNvPicPr>
            <a:picLocks noChangeAspect="1"/>
          </p:cNvPicPr>
          <p:nvPr/>
        </p:nvPicPr>
        <p:blipFill>
          <a:blip r:embed="rId5"/>
          <a:stretch>
            <a:fillRect/>
          </a:stretch>
        </p:blipFill>
        <p:spPr>
          <a:xfrm>
            <a:off x="4975668" y="3933534"/>
            <a:ext cx="1498870" cy="800983"/>
          </a:xfrm>
          <a:prstGeom prst="rect">
            <a:avLst/>
          </a:prstGeom>
        </p:spPr>
      </p:pic>
      <p:pic>
        <p:nvPicPr>
          <p:cNvPr id="13" name="Picture 12">
            <a:extLst>
              <a:ext uri="{FF2B5EF4-FFF2-40B4-BE49-F238E27FC236}">
                <a16:creationId xmlns:a16="http://schemas.microsoft.com/office/drawing/2014/main" id="{10CC219E-843E-4F10-B9D0-D82FBFE22721}"/>
              </a:ext>
            </a:extLst>
          </p:cNvPr>
          <p:cNvPicPr>
            <a:picLocks noChangeAspect="1"/>
          </p:cNvPicPr>
          <p:nvPr/>
        </p:nvPicPr>
        <p:blipFill>
          <a:blip r:embed="rId6"/>
          <a:stretch>
            <a:fillRect/>
          </a:stretch>
        </p:blipFill>
        <p:spPr>
          <a:xfrm>
            <a:off x="8898618" y="4473292"/>
            <a:ext cx="1874254" cy="1804550"/>
          </a:xfrm>
          <a:prstGeom prst="rect">
            <a:avLst/>
          </a:prstGeom>
        </p:spPr>
      </p:pic>
      <p:cxnSp>
        <p:nvCxnSpPr>
          <p:cNvPr id="6" name="Straight Arrow Connector 5">
            <a:extLst>
              <a:ext uri="{FF2B5EF4-FFF2-40B4-BE49-F238E27FC236}">
                <a16:creationId xmlns:a16="http://schemas.microsoft.com/office/drawing/2014/main" id="{03B25A87-1509-4F22-9176-40C6A2B5CFF4}"/>
              </a:ext>
            </a:extLst>
          </p:cNvPr>
          <p:cNvCxnSpPr>
            <a:cxnSpLocks/>
            <a:endCxn id="5" idx="1"/>
          </p:cNvCxnSpPr>
          <p:nvPr/>
        </p:nvCxnSpPr>
        <p:spPr>
          <a:xfrm flipV="1">
            <a:off x="4037045" y="2258008"/>
            <a:ext cx="665584" cy="6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460ECA0-6E28-40EA-8B9F-E723BA5FD466}"/>
              </a:ext>
            </a:extLst>
          </p:cNvPr>
          <p:cNvCxnSpPr>
            <a:cxnSpLocks/>
          </p:cNvCxnSpPr>
          <p:nvPr/>
        </p:nvCxnSpPr>
        <p:spPr>
          <a:xfrm flipV="1">
            <a:off x="6214188" y="2739477"/>
            <a:ext cx="5287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B64747-9809-422C-BAD2-C9FC0361A764}"/>
              </a:ext>
            </a:extLst>
          </p:cNvPr>
          <p:cNvCxnSpPr>
            <a:cxnSpLocks/>
          </p:cNvCxnSpPr>
          <p:nvPr/>
        </p:nvCxnSpPr>
        <p:spPr>
          <a:xfrm>
            <a:off x="6307494" y="3429000"/>
            <a:ext cx="3010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DA5D39-9097-4B6B-887F-F9C1337050BF}"/>
              </a:ext>
            </a:extLst>
          </p:cNvPr>
          <p:cNvCxnSpPr>
            <a:cxnSpLocks/>
          </p:cNvCxnSpPr>
          <p:nvPr/>
        </p:nvCxnSpPr>
        <p:spPr>
          <a:xfrm>
            <a:off x="4223657" y="4090844"/>
            <a:ext cx="630171" cy="231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981D07-3A5B-42C8-ACF1-97BD3E125E4B}"/>
              </a:ext>
            </a:extLst>
          </p:cNvPr>
          <p:cNvCxnSpPr>
            <a:cxnSpLocks/>
          </p:cNvCxnSpPr>
          <p:nvPr/>
        </p:nvCxnSpPr>
        <p:spPr>
          <a:xfrm>
            <a:off x="8223380" y="5125616"/>
            <a:ext cx="566057" cy="279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98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B14E-CDAD-4AE9-BF2F-858AF04FE841}"/>
              </a:ext>
            </a:extLst>
          </p:cNvPr>
          <p:cNvSpPr>
            <a:spLocks noGrp="1"/>
          </p:cNvSpPr>
          <p:nvPr>
            <p:ph type="title"/>
          </p:nvPr>
        </p:nvSpPr>
        <p:spPr>
          <a:xfrm>
            <a:off x="612582" y="622756"/>
            <a:ext cx="4924878" cy="1320800"/>
          </a:xfrm>
        </p:spPr>
        <p:txBody>
          <a:bodyPr vert="horz" lIns="91440" tIns="45720" rIns="91440" bIns="45720" rtlCol="0" anchor="ctr">
            <a:normAutofit/>
          </a:bodyPr>
          <a:lstStyle/>
          <a:p>
            <a:r>
              <a:rPr lang="sk-SK" dirty="0"/>
              <a:t>Šablóny</a:t>
            </a:r>
            <a:r>
              <a:rPr lang="en-US" dirty="0"/>
              <a:t> – form</a:t>
            </a:r>
            <a:r>
              <a:rPr lang="sk-SK" dirty="0"/>
              <a:t>a</a:t>
            </a:r>
            <a:r>
              <a:rPr lang="en-US" dirty="0"/>
              <a:t>t met</a:t>
            </a:r>
            <a:r>
              <a:rPr lang="sk-SK" dirty="0"/>
              <a:t>ó</a:t>
            </a:r>
            <a:r>
              <a:rPr lang="en-US" dirty="0"/>
              <a:t>da</a:t>
            </a:r>
          </a:p>
        </p:txBody>
      </p:sp>
      <p:pic>
        <p:nvPicPr>
          <p:cNvPr id="8" name="Content Placeholder 7">
            <a:extLst>
              <a:ext uri="{FF2B5EF4-FFF2-40B4-BE49-F238E27FC236}">
                <a16:creationId xmlns:a16="http://schemas.microsoft.com/office/drawing/2014/main" id="{3EC339C0-2B65-44FF-B17E-56015C8ECCC4}"/>
              </a:ext>
            </a:extLst>
          </p:cNvPr>
          <p:cNvPicPr>
            <a:picLocks noGrp="1" noChangeAspect="1"/>
          </p:cNvPicPr>
          <p:nvPr>
            <p:ph idx="1"/>
          </p:nvPr>
        </p:nvPicPr>
        <p:blipFill>
          <a:blip r:embed="rId2"/>
          <a:stretch>
            <a:fillRect/>
          </a:stretch>
        </p:blipFill>
        <p:spPr>
          <a:xfrm>
            <a:off x="5850663" y="2184637"/>
            <a:ext cx="5358376" cy="2035582"/>
          </a:xfrm>
          <a:prstGeom prst="rect">
            <a:avLst/>
          </a:prstGeom>
        </p:spPr>
      </p:pic>
      <p:sp>
        <p:nvSpPr>
          <p:cNvPr id="3" name="TextBox 2">
            <a:extLst>
              <a:ext uri="{FF2B5EF4-FFF2-40B4-BE49-F238E27FC236}">
                <a16:creationId xmlns:a16="http://schemas.microsoft.com/office/drawing/2014/main" id="{B059F352-031C-4816-AE19-2A8E35E2DFEF}"/>
              </a:ext>
            </a:extLst>
          </p:cNvPr>
          <p:cNvSpPr txBox="1"/>
          <p:nvPr/>
        </p:nvSpPr>
        <p:spPr>
          <a:xfrm>
            <a:off x="612582" y="2140854"/>
            <a:ext cx="4921876" cy="3739698"/>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sk-SK" dirty="0">
                <a:solidFill>
                  <a:schemeClr val="tx1">
                    <a:lumMod val="75000"/>
                    <a:lumOff val="25000"/>
                  </a:schemeClr>
                </a:solidFill>
              </a:rPr>
              <a:t> Predchádzajúci spôsob má ale jedno obmedzenie</a:t>
            </a:r>
            <a:r>
              <a:rPr lang="en-US" dirty="0">
                <a:solidFill>
                  <a:schemeClr val="tx1">
                    <a:lumMod val="75000"/>
                    <a:lumOff val="25000"/>
                  </a:schemeClr>
                </a:solidFill>
              </a:rPr>
              <a:t> a to, </a:t>
            </a:r>
            <a:r>
              <a:rPr lang="sk-SK" dirty="0">
                <a:solidFill>
                  <a:schemeClr val="tx1">
                    <a:lumMod val="75000"/>
                    <a:lumOff val="25000"/>
                  </a:schemeClr>
                </a:solidFill>
              </a:rPr>
              <a:t>že takto napísanú šablónu</a:t>
            </a:r>
            <a:r>
              <a:rPr lang="en-US" dirty="0">
                <a:solidFill>
                  <a:schemeClr val="tx1">
                    <a:lumMod val="75000"/>
                    <a:lumOff val="25000"/>
                  </a:schemeClr>
                </a:solidFill>
              </a:rPr>
              <a:t> </a:t>
            </a:r>
            <a:r>
              <a:rPr lang="sk-SK" dirty="0">
                <a:solidFill>
                  <a:schemeClr val="tx1">
                    <a:lumMod val="75000"/>
                    <a:lumOff val="25000"/>
                  </a:schemeClr>
                </a:solidFill>
              </a:rPr>
              <a:t>nemôžeš použiť viac krát ako raz, pretože sa </a:t>
            </a:r>
            <a:r>
              <a:rPr lang="en-US" dirty="0">
                <a:solidFill>
                  <a:schemeClr val="tx1">
                    <a:lumMod val="75000"/>
                    <a:lumOff val="25000"/>
                  </a:schemeClr>
                </a:solidFill>
              </a:rPr>
              <a:t>do </a:t>
            </a:r>
            <a:r>
              <a:rPr lang="sk-SK" dirty="0">
                <a:solidFill>
                  <a:schemeClr val="tx1">
                    <a:lumMod val="75000"/>
                    <a:lumOff val="25000"/>
                  </a:schemeClr>
                </a:solidFill>
              </a:rPr>
              <a:t>nej premenné doplňujú </a:t>
            </a:r>
            <a:r>
              <a:rPr lang="sk-SK" b="1" dirty="0">
                <a:solidFill>
                  <a:schemeClr val="tx1">
                    <a:lumMod val="75000"/>
                    <a:lumOff val="25000"/>
                  </a:schemeClr>
                </a:solidFill>
              </a:rPr>
              <a:t>automaticky a hneď</a:t>
            </a:r>
            <a:r>
              <a:rPr lang="sk-SK" dirty="0">
                <a:solidFill>
                  <a:schemeClr val="tx1">
                    <a:lumMod val="75000"/>
                    <a:lumOff val="25000"/>
                  </a:schemeClr>
                </a:solidFill>
              </a:rPr>
              <a:t>. V takom prípade môžeš šablónu napísať do normálneho reťazca</a:t>
            </a:r>
            <a:r>
              <a:rPr lang="en-US" dirty="0">
                <a:solidFill>
                  <a:schemeClr val="tx1">
                    <a:lumMod val="75000"/>
                    <a:lumOff val="25000"/>
                  </a:schemeClr>
                </a:solidFill>
              </a:rPr>
              <a:t> (</a:t>
            </a:r>
            <a:r>
              <a:rPr lang="en-US" i="1" dirty="0">
                <a:solidFill>
                  <a:schemeClr val="tx1">
                    <a:lumMod val="75000"/>
                    <a:lumOff val="25000"/>
                  </a:schemeClr>
                </a:solidFill>
              </a:rPr>
              <a:t>bez f </a:t>
            </a:r>
            <a:r>
              <a:rPr lang="sk-SK" i="1" dirty="0">
                <a:solidFill>
                  <a:schemeClr val="tx1">
                    <a:lumMod val="75000"/>
                    <a:lumOff val="25000"/>
                  </a:schemeClr>
                </a:solidFill>
              </a:rPr>
              <a:t>na začiatku</a:t>
            </a:r>
            <a:r>
              <a:rPr lang="sk-SK" dirty="0">
                <a:solidFill>
                  <a:schemeClr val="tx1">
                    <a:lumMod val="75000"/>
                    <a:lumOff val="25000"/>
                  </a:schemeClr>
                </a:solidFill>
              </a:rPr>
              <a:t>) a použiť metódu </a:t>
            </a:r>
            <a:r>
              <a:rPr lang="en-US" b="1" dirty="0">
                <a:solidFill>
                  <a:schemeClr val="tx1">
                    <a:lumMod val="75000"/>
                    <a:lumOff val="25000"/>
                  </a:schemeClr>
                </a:solidFill>
              </a:rPr>
              <a:t>format</a:t>
            </a:r>
            <a:r>
              <a:rPr lang="sk-SK" b="1" dirty="0">
                <a:solidFill>
                  <a:schemeClr val="tx1">
                    <a:lumMod val="75000"/>
                    <a:lumOff val="25000"/>
                  </a:schemeClr>
                </a:solidFill>
              </a:rPr>
              <a:t>.</a:t>
            </a:r>
            <a:endParaRPr lang="en-US" dirty="0">
              <a:solidFill>
                <a:schemeClr val="tx1">
                  <a:lumMod val="75000"/>
                  <a:lumOff val="25000"/>
                </a:schemeClr>
              </a:solidFill>
            </a:endParaRPr>
          </a:p>
        </p:txBody>
      </p:sp>
    </p:spTree>
    <p:extLst>
      <p:ext uri="{BB962C8B-B14F-4D97-AF65-F5344CB8AC3E}">
        <p14:creationId xmlns:p14="http://schemas.microsoft.com/office/powerpoint/2010/main" val="412785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8ADB-C020-4D78-8DCB-3F40E70B6BDD}"/>
              </a:ext>
            </a:extLst>
          </p:cNvPr>
          <p:cNvSpPr>
            <a:spLocks noGrp="1"/>
          </p:cNvSpPr>
          <p:nvPr>
            <p:ph type="title"/>
          </p:nvPr>
        </p:nvSpPr>
        <p:spPr>
          <a:xfrm>
            <a:off x="636694" y="2768600"/>
            <a:ext cx="2438399" cy="1320800"/>
          </a:xfrm>
        </p:spPr>
        <p:txBody>
          <a:bodyPr/>
          <a:lstStyle/>
          <a:p>
            <a:r>
              <a:rPr lang="sk-SK" dirty="0"/>
              <a:t>Reťazce ťahák</a:t>
            </a:r>
          </a:p>
        </p:txBody>
      </p:sp>
      <p:pic>
        <p:nvPicPr>
          <p:cNvPr id="5" name="Content Placeholder 4">
            <a:extLst>
              <a:ext uri="{FF2B5EF4-FFF2-40B4-BE49-F238E27FC236}">
                <a16:creationId xmlns:a16="http://schemas.microsoft.com/office/drawing/2014/main" id="{131212BF-FFB2-4C2F-8004-50A4822078EE}"/>
              </a:ext>
            </a:extLst>
          </p:cNvPr>
          <p:cNvPicPr>
            <a:picLocks noGrp="1" noChangeAspect="1"/>
          </p:cNvPicPr>
          <p:nvPr>
            <p:ph idx="1"/>
          </p:nvPr>
        </p:nvPicPr>
        <p:blipFill>
          <a:blip r:embed="rId2"/>
          <a:stretch>
            <a:fillRect/>
          </a:stretch>
        </p:blipFill>
        <p:spPr>
          <a:xfrm>
            <a:off x="3677920" y="16529"/>
            <a:ext cx="4836160" cy="6824942"/>
          </a:xfrm>
        </p:spPr>
      </p:pic>
    </p:spTree>
    <p:extLst>
      <p:ext uri="{BB962C8B-B14F-4D97-AF65-F5344CB8AC3E}">
        <p14:creationId xmlns:p14="http://schemas.microsoft.com/office/powerpoint/2010/main" val="3162733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376</TotalTime>
  <Words>763</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4. Reťazce, súbory, výnimky</vt:lpstr>
      <vt:lpstr>Obsah prezentácie</vt:lpstr>
      <vt:lpstr>Reťazce</vt:lpstr>
      <vt:lpstr>Späté lomítko \</vt:lpstr>
      <vt:lpstr>Reťazcové operácie</vt:lpstr>
      <vt:lpstr>Reťazce – funkcie a metódy</vt:lpstr>
      <vt:lpstr>Šablóny</vt:lpstr>
      <vt:lpstr>Šablóny – format metóda</vt:lpstr>
      <vt:lpstr>Reťazce ťahák</vt:lpstr>
      <vt:lpstr>Práca so súbormi</vt:lpstr>
      <vt:lpstr>Písanie do súborov</vt:lpstr>
      <vt:lpstr>Výnimky</vt:lpstr>
      <vt:lpstr>Výnimky</vt:lpstr>
      <vt:lpstr>Druhy chyb</vt:lpstr>
      <vt:lpstr>Výnimky – try, else, finally</vt:lpstr>
      <vt:lpstr>Vyvoĺávanie chyby</vt:lpstr>
      <vt:lpstr>Úloha Práca s reťazcami a súbormi (5b)</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1.Úvod a pokyny</dc:title>
  <dc:creator>Adrian MIN</dc:creator>
  <cp:lastModifiedBy>Adrian MIN</cp:lastModifiedBy>
  <cp:revision>124</cp:revision>
  <dcterms:created xsi:type="dcterms:W3CDTF">2021-06-11T07:56:46Z</dcterms:created>
  <dcterms:modified xsi:type="dcterms:W3CDTF">2021-07-22T08:52:49Z</dcterms:modified>
</cp:coreProperties>
</file>