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Average" panose="020B0604020202020204" charset="0"/>
      <p:regular r:id="rId25"/>
    </p:embeddedFont>
    <p:embeddedFont>
      <p:font typeface="Oswald" panose="020B0604020202020204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FD19D1-11C5-4245-86AD-763A9A387AA7}">
  <a:tblStyle styleId="{C3FD19D1-11C5-4245-86AD-763A9A387A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3e5e0e5b7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3e5e0e5b7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3e5e0e5b7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3e5e0e5b7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3e5e0e5b7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3e5e0e5b7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3ebdd3b05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3ebdd3b05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3ebdd3b05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3ebdd3b05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3ebdd3b05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3ebdd3b05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3ebdd3b05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3ebdd3b05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3ebdd3b05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3ebdd3b05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6959cf4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6959cf4e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fd7d252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fd7d252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e5e0e5b7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3e5e0e5b7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fd7d252a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fd7d252a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6959cf4e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6959cf4e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fd7d252a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fd7d252a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959cf4e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6959cf4e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3e5e0e5b7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3e5e0e5b7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959cf4e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959cf4e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959cf4e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959cf4e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6959cf4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6959cf4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e5e0e5b7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e5e0e5b7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3e87dd7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3e87dd7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1375600" y="939000"/>
            <a:ext cx="6369600" cy="254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387200" y="3637200"/>
            <a:ext cx="6369600" cy="56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ubs/glove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all.com/article/1163197902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ytorch.org/docs/stable/generated/torch.nn.functional.binary_cross_entropy.html" TargetMode="External"/><Relationship Id="rId4" Type="http://schemas.openxmlformats.org/officeDocument/2006/relationships/hyperlink" Target="https://pytorch.org/docs/stable/generated/torch.optim.Adam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pubs/pub4816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0.08743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50000"/>
          </a:blip>
          <a:srcRect t="7813" b="7813"/>
          <a:stretch/>
        </p:blipFill>
        <p:spPr>
          <a:xfrm>
            <a:off x="0" y="0"/>
            <a:ext cx="914400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1375600" y="939000"/>
            <a:ext cx="6369600" cy="25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COVID-19 Twitter: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Misinformation Lookup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66"/>
              <a:t>An investigation of relevance ranking methods</a:t>
            </a:r>
            <a:endParaRPr sz="2466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1387200" y="3637200"/>
            <a:ext cx="6369600" cy="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Swati Adhikari, Provakar Mondal, Kiet Nguyen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5604, 12/8/2021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">
                <a:solidFill>
                  <a:srgbClr val="EFEFEF"/>
                </a:solidFill>
              </a:rPr>
              <a:t>Twitter does not allow full Tweet/user data to be publicized, only Tweet IDs</a:t>
            </a:r>
            <a:endParaRPr>
              <a:solidFill>
                <a:srgbClr val="EFEFE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⇒ </a:t>
            </a:r>
            <a:r>
              <a:rPr lang="en" b="1">
                <a:solidFill>
                  <a:srgbClr val="EFEFEF"/>
                </a:solidFill>
              </a:rPr>
              <a:t>Twitter API</a:t>
            </a:r>
            <a:endParaRPr b="1"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">
                <a:solidFill>
                  <a:srgbClr val="EFEFEF"/>
                </a:solidFill>
              </a:rPr>
              <a:t>Register for access ⇒ Secret keys to be embedded in HTTP requests to Twitter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">
                <a:solidFill>
                  <a:srgbClr val="EFEFEF"/>
                </a:solidFill>
              </a:rPr>
              <a:t>Unique challenges:</a:t>
            </a:r>
            <a:endParaRPr>
              <a:solidFill>
                <a:srgbClr val="EFEFE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">
                <a:solidFill>
                  <a:srgbClr val="EFEFEF"/>
                </a:solidFill>
              </a:rPr>
              <a:t>Rate limit of 900 requests/15 minutes</a:t>
            </a:r>
            <a:endParaRPr>
              <a:solidFill>
                <a:srgbClr val="EFEFE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">
                <a:solidFill>
                  <a:srgbClr val="EFEFEF"/>
                </a:solidFill>
              </a:rPr>
              <a:t>Tweet preprocessing vs. normal text preprocessing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">
                <a:solidFill>
                  <a:srgbClr val="EFEFEF"/>
                </a:solidFill>
              </a:rPr>
              <a:t>For LTR models: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GloVe</a:t>
            </a:r>
            <a:r>
              <a:rPr lang="en">
                <a:solidFill>
                  <a:srgbClr val="EFEFEF"/>
                </a:solidFill>
              </a:rPr>
              <a:t> 50 word embeddings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1350" y="1644075"/>
            <a:ext cx="620477" cy="34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Okapi BM25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❖"/>
            </a:pPr>
            <a:r>
              <a:rPr lang="en">
                <a:solidFill>
                  <a:srgbClr val="EFEFEF"/>
                </a:solidFill>
              </a:rPr>
              <a:t>A bag-of-words retrieval ranking function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❖"/>
            </a:pPr>
            <a:r>
              <a:rPr lang="en">
                <a:solidFill>
                  <a:srgbClr val="EFEFEF"/>
                </a:solidFill>
              </a:rPr>
              <a:t>Based on the probabilistic retrieval framework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❖"/>
            </a:pPr>
            <a:r>
              <a:rPr lang="en">
                <a:solidFill>
                  <a:srgbClr val="EFEFEF"/>
                </a:solidFill>
              </a:rPr>
              <a:t>Given a query Q, containing the words q1,....,qn, the BM25 score of a document D is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725" y="2571750"/>
            <a:ext cx="5282276" cy="10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899725" y="3810475"/>
            <a:ext cx="7851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Where k1 and b are free parameters, usually chosen, in absence of an advanced optimization, as </a:t>
            </a:r>
            <a:r>
              <a:rPr lang="en" sz="1700">
                <a:solidFill>
                  <a:srgbClr val="EFEFEF"/>
                </a:solidFill>
              </a:rPr>
              <a:t>k ∈ [1.2,2.0] and b = 0.75</a:t>
            </a:r>
            <a:endParaRPr sz="17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RankNet</a:t>
            </a: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An overview of the concept of RankNet: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RankNet is a pairwise method that combines all documents under a query into document pairs, and each document pair is used as a sample.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a query, the model learns probability for a document pair and then the model predicts which document is more relevant to that query.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Also the model calculates cross entropy to fit the true probability and the predicted probability. The closer the two distributions are, the smaller the cross entropy.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scores and Loss values from RankNet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50" y="12550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550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scores and Loss values from RankNet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4550" y="12550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12550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scores and Loss values from RankNet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4550" y="12550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12550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scores and Loss values from RankNet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4550" y="12550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12550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Pieces of Info regarding our RankNet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We have used a pytorch implemented RankNet Model.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(This is the reference of our model. We updated some portions of it to work on our dataset and less [train, test loss] and for good ranking scores.</a:t>
            </a:r>
            <a:r>
              <a:rPr lang="en" sz="900"/>
              <a:t> </a:t>
            </a:r>
            <a:endParaRPr sz="9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Simple implementation of ranknet pytorch in learning to rank</a:t>
            </a:r>
            <a:r>
              <a:rPr lang="en" sz="900"/>
              <a:t> )</a:t>
            </a:r>
            <a:endParaRPr sz="9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These are some super parameters that we have used.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>
                <a:solidFill>
                  <a:schemeClr val="dk1"/>
                </a:solidFill>
              </a:rPr>
              <a:t>hidden_size = 5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>
                <a:solidFill>
                  <a:schemeClr val="dk1"/>
                </a:solidFill>
              </a:rPr>
              <a:t>learning_rate = 0.01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For optimizer, we have used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Adam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For loss calculation, we have used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binary_crossentropy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Mean Average Precision value from RankNet : 0.796088060106243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TF-Ranking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TensorFlow’s TF-Ranking (2019): LTR library containing commonly used loss functions and evaluation metrics</a:t>
            </a:r>
            <a:endParaRPr>
              <a:solidFill>
                <a:schemeClr val="lt2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Rama Kumar Pasumarthi et al.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TF-Ranking: Scalable TensorFlow Library for Learning-to-Rank</a:t>
            </a:r>
            <a:r>
              <a:rPr lang="en">
                <a:solidFill>
                  <a:schemeClr val="lt2"/>
                </a:solidFill>
              </a:rPr>
              <a:t>.” KDD 2019.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b="1">
                <a:solidFill>
                  <a:schemeClr val="lt2"/>
                </a:solidFill>
              </a:rPr>
              <a:t>For our model: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lt2"/>
                </a:solidFill>
              </a:rPr>
              <a:t>Pairwise logistic loss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lt2"/>
                </a:solidFill>
              </a:rPr>
              <a:t>1 hidden layer with 16 nodes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lt2"/>
                </a:solidFill>
              </a:rPr>
              <a:t>Evaluation metrics:</a:t>
            </a:r>
            <a:endParaRPr>
              <a:solidFill>
                <a:schemeClr val="lt2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lt2"/>
                </a:solidFill>
              </a:rPr>
              <a:t>Mean Reciprocal Rank</a:t>
            </a:r>
            <a:endParaRPr>
              <a:solidFill>
                <a:schemeClr val="lt2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lt2"/>
                </a:solidFill>
              </a:rPr>
              <a:t>Mean Average Precision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TF-Ranking Performance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9675"/>
            <a:ext cx="3985175" cy="26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125" y="1436675"/>
            <a:ext cx="3985175" cy="266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Covid-HeRA (</a:t>
            </a:r>
            <a:r>
              <a:rPr lang="en" b="1" u="sng"/>
              <a:t>COVID</a:t>
            </a:r>
            <a:r>
              <a:rPr lang="en"/>
              <a:t>-19 </a:t>
            </a:r>
            <a:r>
              <a:rPr lang="en" b="1" u="sng"/>
              <a:t>He</a:t>
            </a:r>
            <a:r>
              <a:rPr lang="en"/>
              <a:t>alth </a:t>
            </a:r>
            <a:r>
              <a:rPr lang="en" b="1" u="sng"/>
              <a:t>R</a:t>
            </a:r>
            <a:r>
              <a:rPr lang="en"/>
              <a:t>isk </a:t>
            </a:r>
            <a:r>
              <a:rPr lang="en" b="1" u="sng"/>
              <a:t>A</a:t>
            </a:r>
            <a:r>
              <a:rPr lang="en"/>
              <a:t>ssessment)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Arkin Dharawat, </a:t>
            </a:r>
            <a:r>
              <a:rPr lang="en" b="1">
                <a:solidFill>
                  <a:schemeClr val="lt2"/>
                </a:solidFill>
              </a:rPr>
              <a:t>Ismini Lourentzou</a:t>
            </a:r>
            <a:r>
              <a:rPr lang="en">
                <a:solidFill>
                  <a:schemeClr val="lt2"/>
                </a:solidFill>
              </a:rPr>
              <a:t>, Alex Morales, and ChengXiang Zhai. “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Drink bleach or do what now? </a:t>
            </a:r>
            <a:r>
              <a:rPr lang="en" b="1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Covid-HeRA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dataset for risk-informed health decision making in the presence of COVID19 misinformation</a:t>
            </a:r>
            <a:r>
              <a:rPr lang="en">
                <a:solidFill>
                  <a:schemeClr val="lt2"/>
                </a:solidFill>
              </a:rPr>
              <a:t>.” </a:t>
            </a:r>
            <a:r>
              <a:rPr lang="en" i="1">
                <a:solidFill>
                  <a:schemeClr val="lt2"/>
                </a:solidFill>
              </a:rPr>
              <a:t>arXiV</a:t>
            </a:r>
            <a:r>
              <a:rPr lang="en">
                <a:solidFill>
                  <a:schemeClr val="lt2"/>
                </a:solidFill>
              </a:rPr>
              <a:t>, 2020.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Classification dataset for COVID-19 misinformation severity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Contains </a:t>
            </a:r>
            <a:r>
              <a:rPr lang="en" b="1">
                <a:solidFill>
                  <a:schemeClr val="lt2"/>
                </a:solidFill>
              </a:rPr>
              <a:t>fact-checked</a:t>
            </a:r>
            <a:r>
              <a:rPr lang="en">
                <a:solidFill>
                  <a:schemeClr val="lt2"/>
                </a:solidFill>
              </a:rPr>
              <a:t> news articles and claims, and tweets that refer to them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Misinformation ranked on a severity scale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Labels: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lt2"/>
                </a:solidFill>
              </a:rPr>
              <a:t>0: Real News/Claims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lt2"/>
                </a:solidFill>
              </a:rPr>
              <a:t>1: Not severe, 2: Possibly severe, 3: Highly severe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lt2"/>
                </a:solidFill>
              </a:rPr>
              <a:t>4: Refutes/Rebuts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TF-Ranking Evaluation</a:t>
            </a:r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8" y="1263788"/>
            <a:ext cx="82010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Fine-tune LTR models for better performance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Error analysis (if they still do not perform well by submission deadline)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Compare the 3 models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4" name="Google Shape;244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50" name="Google Shape;25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Thank you for listening!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1" name="Google Shape;251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Covid-HeRA: An example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Fake claim: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Tweets related to fake claims: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Label data: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6320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{C3FD19D1-11C5-4245-86AD-763A9A387AA7}</a:tableStyleId>
              </a:tblPr>
              <a:tblGrid>
                <a:gridCol w="8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index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fact_check_url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title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100001</a:t>
                      </a:r>
                      <a:endParaRPr>
                        <a:solidFill>
                          <a:srgbClr val="FF99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medicalnewstoday.com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0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“COVID-19 is just like the flu”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6"/>
          <p:cNvGraphicFramePr/>
          <p:nvPr/>
        </p:nvGraphicFramePr>
        <p:xfrm>
          <a:off x="644663" y="263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{C3FD19D1-11C5-4245-86AD-763A9A387AA7}</a:tableStyleId>
              </a:tblPr>
              <a:tblGrid>
                <a:gridCol w="7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index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tweet_id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tweet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(metadata)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100001</a:t>
                      </a:r>
                      <a:endParaRPr>
                        <a:solidFill>
                          <a:srgbClr val="FF99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</a:t>
                      </a:r>
                      <a:r>
                        <a:rPr lang="en">
                          <a:solidFill>
                            <a:srgbClr val="00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1256215023619390000</a:t>
                      </a:r>
                      <a:endParaRPr>
                        <a:solidFill>
                          <a:srgbClr val="00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0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“Guys, Covid-19 is just like the flu. A special, magic flu, that kills more people in two months than regular flu kills in an entire year.”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Google Shape;84;p16"/>
          <p:cNvGraphicFramePr/>
          <p:nvPr/>
        </p:nvGraphicFramePr>
        <p:xfrm>
          <a:off x="1866300" y="40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{C3FD19D1-11C5-4245-86AD-763A9A387AA7}</a:tableStyleId>
              </a:tblPr>
              <a:tblGrid>
                <a:gridCol w="150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label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index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tweet_id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100001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0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1256215023619390000</a:t>
                      </a:r>
                      <a:endParaRPr>
                        <a:solidFill>
                          <a:srgbClr val="00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Retrieval with Covid-HeRA?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 engine to look up COVID-19-related tweets </a:t>
            </a:r>
            <a:r>
              <a:rPr lang="en" b="1"/>
              <a:t>and </a:t>
            </a:r>
            <a:r>
              <a:rPr lang="en"/>
              <a:t>their related corresponding severity label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 users understand public sentiment about the pandemic related to a subtopic (e.g. drinking bleach?)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 make informed decisions about a subtopic, provided the tweets and their severity labels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Covid-HeRA (</a:t>
            </a:r>
            <a:r>
              <a:rPr lang="en" b="1" u="sng"/>
              <a:t>COVID</a:t>
            </a:r>
            <a:r>
              <a:rPr lang="en"/>
              <a:t>-19 </a:t>
            </a:r>
            <a:r>
              <a:rPr lang="en" b="1" u="sng"/>
              <a:t>He</a:t>
            </a:r>
            <a:r>
              <a:rPr lang="en"/>
              <a:t>alth </a:t>
            </a:r>
            <a:r>
              <a:rPr lang="en" b="1" u="sng"/>
              <a:t>R</a:t>
            </a:r>
            <a:r>
              <a:rPr lang="en"/>
              <a:t>isk </a:t>
            </a:r>
            <a:r>
              <a:rPr lang="en" b="1" u="sng"/>
              <a:t>A</a:t>
            </a:r>
            <a:r>
              <a:rPr lang="en"/>
              <a:t>ssessment)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Fake claim: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Tweets related to fake claims: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Label data: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16320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{C3FD19D1-11C5-4245-86AD-763A9A387AA7}</a:tableStyleId>
              </a:tblPr>
              <a:tblGrid>
                <a:gridCol w="8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index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fact_check_url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title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100001</a:t>
                      </a:r>
                      <a:endParaRPr>
                        <a:solidFill>
                          <a:srgbClr val="FF99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medicalnewstoday.com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0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“COVID-19 is just like the flu”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Google Shape;100;p18"/>
          <p:cNvGraphicFramePr/>
          <p:nvPr/>
        </p:nvGraphicFramePr>
        <p:xfrm>
          <a:off x="644663" y="263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{C3FD19D1-11C5-4245-86AD-763A9A387AA7}</a:tableStyleId>
              </a:tblPr>
              <a:tblGrid>
                <a:gridCol w="7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index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tweet_id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tweet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(metadata)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100001</a:t>
                      </a:r>
                      <a:endParaRPr>
                        <a:solidFill>
                          <a:srgbClr val="FF99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</a:t>
                      </a:r>
                      <a:r>
                        <a:rPr lang="en">
                          <a:solidFill>
                            <a:srgbClr val="00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1256215023619390000</a:t>
                      </a:r>
                      <a:endParaRPr>
                        <a:solidFill>
                          <a:srgbClr val="00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0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“Guys, Covid-19 is just like the flu. A special, magic flu, that kills more people in two months than regular flu kills in an entire year.”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Google Shape;101;p18"/>
          <p:cNvGraphicFramePr/>
          <p:nvPr/>
        </p:nvGraphicFramePr>
        <p:xfrm>
          <a:off x="1866300" y="40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{C3FD19D1-11C5-4245-86AD-763A9A387AA7}</a:tableStyleId>
              </a:tblPr>
              <a:tblGrid>
                <a:gridCol w="150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label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index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tweet_id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100001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0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1256215023619390000</a:t>
                      </a:r>
                      <a:endParaRPr>
                        <a:solidFill>
                          <a:srgbClr val="00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Google Shape;102;p18"/>
          <p:cNvSpPr/>
          <p:nvPr/>
        </p:nvSpPr>
        <p:spPr>
          <a:xfrm>
            <a:off x="4362800" y="1469575"/>
            <a:ext cx="2838000" cy="486900"/>
          </a:xfrm>
          <a:prstGeom prst="rect">
            <a:avLst/>
          </a:prstGeom>
          <a:noFill/>
          <a:ln w="762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293625" y="2998286"/>
            <a:ext cx="4044900" cy="914400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475325" y="1043550"/>
            <a:ext cx="679800" cy="40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Query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672500" y="2571750"/>
            <a:ext cx="1087500" cy="4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Document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Covid-HeRA (</a:t>
            </a:r>
            <a:r>
              <a:rPr lang="en" b="1" u="sng"/>
              <a:t>COVID</a:t>
            </a:r>
            <a:r>
              <a:rPr lang="en"/>
              <a:t>-19 </a:t>
            </a:r>
            <a:r>
              <a:rPr lang="en" b="1" u="sng"/>
              <a:t>He</a:t>
            </a:r>
            <a:r>
              <a:rPr lang="en"/>
              <a:t>alth </a:t>
            </a:r>
            <a:r>
              <a:rPr lang="en" b="1" u="sng"/>
              <a:t>R</a:t>
            </a:r>
            <a:r>
              <a:rPr lang="en"/>
              <a:t>isk </a:t>
            </a:r>
            <a:r>
              <a:rPr lang="en" b="1" u="sng"/>
              <a:t>A</a:t>
            </a:r>
            <a:r>
              <a:rPr lang="en"/>
              <a:t>ssessment)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Fake claim: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Tweets related to fake claims: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13" name="Google Shape;113;p19"/>
          <p:cNvGraphicFramePr/>
          <p:nvPr/>
        </p:nvGraphicFramePr>
        <p:xfrm>
          <a:off x="16320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{C3FD19D1-11C5-4245-86AD-763A9A387AA7}</a:tableStyleId>
              </a:tblPr>
              <a:tblGrid>
                <a:gridCol w="8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index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fact_check_url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title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100001</a:t>
                      </a:r>
                      <a:endParaRPr>
                        <a:solidFill>
                          <a:srgbClr val="FF99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medicalnewstoday.com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0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“COVID-19 is just like the flu”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Google Shape;114;p19"/>
          <p:cNvGraphicFramePr/>
          <p:nvPr/>
        </p:nvGraphicFramePr>
        <p:xfrm>
          <a:off x="644663" y="263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{C3FD19D1-11C5-4245-86AD-763A9A387AA7}</a:tableStyleId>
              </a:tblPr>
              <a:tblGrid>
                <a:gridCol w="7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index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tweet_id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tweet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(metadata)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100001</a:t>
                      </a:r>
                      <a:endParaRPr>
                        <a:solidFill>
                          <a:srgbClr val="FF99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</a:t>
                      </a:r>
                      <a:r>
                        <a:rPr lang="en">
                          <a:solidFill>
                            <a:srgbClr val="00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1256215023619390000</a:t>
                      </a:r>
                      <a:endParaRPr>
                        <a:solidFill>
                          <a:srgbClr val="00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0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“Guys, Covid-19 is just like the flu. A special, magic flu, that kills more people in two months than regular flu kills in an entire year.”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" name="Google Shape;115;p19"/>
          <p:cNvSpPr/>
          <p:nvPr/>
        </p:nvSpPr>
        <p:spPr>
          <a:xfrm>
            <a:off x="4362800" y="1469575"/>
            <a:ext cx="2838000" cy="486900"/>
          </a:xfrm>
          <a:prstGeom prst="rect">
            <a:avLst/>
          </a:prstGeom>
          <a:noFill/>
          <a:ln w="762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293625" y="2998286"/>
            <a:ext cx="4044900" cy="914400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475325" y="1043550"/>
            <a:ext cx="679800" cy="40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Query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672500" y="2571750"/>
            <a:ext cx="1087500" cy="4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Document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Covid-HeRA (</a:t>
            </a:r>
            <a:r>
              <a:rPr lang="en" b="1" u="sng"/>
              <a:t>COVID</a:t>
            </a:r>
            <a:r>
              <a:rPr lang="en"/>
              <a:t>-19 </a:t>
            </a:r>
            <a:r>
              <a:rPr lang="en" b="1" u="sng"/>
              <a:t>He</a:t>
            </a:r>
            <a:r>
              <a:rPr lang="en"/>
              <a:t>alth </a:t>
            </a:r>
            <a:r>
              <a:rPr lang="en" b="1" u="sng"/>
              <a:t>R</a:t>
            </a:r>
            <a:r>
              <a:rPr lang="en"/>
              <a:t>isk </a:t>
            </a:r>
            <a:r>
              <a:rPr lang="en" b="1" u="sng"/>
              <a:t>A</a:t>
            </a:r>
            <a:r>
              <a:rPr lang="en"/>
              <a:t>ssessment)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Fake claim: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Tweets related to fake claims: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26" name="Google Shape;126;p20"/>
          <p:cNvGraphicFramePr/>
          <p:nvPr/>
        </p:nvGraphicFramePr>
        <p:xfrm>
          <a:off x="16320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{C3FD19D1-11C5-4245-86AD-763A9A387AA7}</a:tableStyleId>
              </a:tblPr>
              <a:tblGrid>
                <a:gridCol w="8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index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fact_check_url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title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100001</a:t>
                      </a:r>
                      <a:endParaRPr>
                        <a:solidFill>
                          <a:srgbClr val="FF99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medicalnewstoday.com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0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“COVID-19 is just like the flu”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Google Shape;127;p20"/>
          <p:cNvGraphicFramePr/>
          <p:nvPr/>
        </p:nvGraphicFramePr>
        <p:xfrm>
          <a:off x="644663" y="263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{C3FD19D1-11C5-4245-86AD-763A9A387AA7}</a:tableStyleId>
              </a:tblPr>
              <a:tblGrid>
                <a:gridCol w="7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index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tweet_id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tweet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(metadata)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100001</a:t>
                      </a:r>
                      <a:endParaRPr>
                        <a:solidFill>
                          <a:srgbClr val="FF99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</a:t>
                      </a:r>
                      <a:r>
                        <a:rPr lang="en">
                          <a:solidFill>
                            <a:srgbClr val="00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1256215023619390000</a:t>
                      </a:r>
                      <a:endParaRPr>
                        <a:solidFill>
                          <a:srgbClr val="00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0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“Guys, Covid-19 is just like the flu. A special, magic flu, that kills more people in two months than regular flu kills in an entire year.”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" name="Google Shape;128;p20"/>
          <p:cNvSpPr/>
          <p:nvPr/>
        </p:nvSpPr>
        <p:spPr>
          <a:xfrm>
            <a:off x="4362800" y="1469575"/>
            <a:ext cx="2838000" cy="486900"/>
          </a:xfrm>
          <a:prstGeom prst="rect">
            <a:avLst/>
          </a:prstGeom>
          <a:noFill/>
          <a:ln w="762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3293625" y="2998286"/>
            <a:ext cx="4044900" cy="914400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6475325" y="1043550"/>
            <a:ext cx="679800" cy="40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Query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672500" y="2571750"/>
            <a:ext cx="1087500" cy="4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Document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1923000" y="4099950"/>
            <a:ext cx="5298000" cy="74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⇒ BINARY RELEVANCE RANKING</a:t>
            </a:r>
            <a:endParaRPr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have implemented the following three models to do the relevance ranking on Twitter datasets.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Traditional method - </a:t>
            </a:r>
            <a:r>
              <a:rPr lang="en" b="1">
                <a:solidFill>
                  <a:schemeClr val="dk1"/>
                </a:solidFill>
              </a:rPr>
              <a:t>BM25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Deep Learning - </a:t>
            </a:r>
            <a:r>
              <a:rPr lang="en" b="1">
                <a:solidFill>
                  <a:schemeClr val="dk1"/>
                </a:solidFill>
              </a:rPr>
              <a:t>RankNet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Learning to Rank</a:t>
            </a:r>
            <a:r>
              <a:rPr lang="en" b="1">
                <a:solidFill>
                  <a:schemeClr val="dk1"/>
                </a:solidFill>
              </a:rPr>
              <a:t> - TF-Ranking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After implementing the models, our goal is to compare the performance of these three models.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evaluation metrics we have used to judge our models are...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 b="1">
                <a:solidFill>
                  <a:schemeClr val="dk1"/>
                </a:solidFill>
              </a:rPr>
              <a:t>Mean Average Precision (MAP)</a:t>
            </a:r>
            <a:r>
              <a:rPr lang="en" sz="1600">
                <a:solidFill>
                  <a:schemeClr val="dk1"/>
                </a:solidFill>
              </a:rPr>
              <a:t>: The average precision (AP) is a way to summarize the precision-recall curve into a single value representing the average of all precisions.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 b="1">
                <a:solidFill>
                  <a:schemeClr val="dk1"/>
                </a:solidFill>
              </a:rPr>
              <a:t>Mean Reciprocal Rank (MRR)</a:t>
            </a:r>
            <a:r>
              <a:rPr lang="en" sz="1600">
                <a:solidFill>
                  <a:schemeClr val="dk1"/>
                </a:solidFill>
              </a:rPr>
              <a:t>: The Reciprocal Rank (RR) information retrieval measure calculates the reciprocal of the rank at which the first relevant document was retrieved. RR is 1 if a relevant document was retrieved at rank 1, if not it is 0.5 if a relevant document was retrieved at rank 2, and so on.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Microsoft Office PowerPoint</Application>
  <PresentationFormat>On-screen Show (16:9)</PresentationFormat>
  <Paragraphs>198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Oswald</vt:lpstr>
      <vt:lpstr>Average</vt:lpstr>
      <vt:lpstr>Arial</vt:lpstr>
      <vt:lpstr>Slate</vt:lpstr>
      <vt:lpstr>COVID-19 Twitter: Misinformation Lookup An investigation of relevance ranking methods</vt:lpstr>
      <vt:lpstr>Motivation: Covid-HeRA (COVID-19 Health Risk Assessment)</vt:lpstr>
      <vt:lpstr>Covid-HeRA: An example</vt:lpstr>
      <vt:lpstr>Information Retrieval with Covid-HeRA?</vt:lpstr>
      <vt:lpstr>Covid-HeRA (COVID-19 Health Risk Assessment)</vt:lpstr>
      <vt:lpstr>Covid-HeRA (COVID-19 Health Risk Assessment)</vt:lpstr>
      <vt:lpstr>Covid-HeRA (COVID-19 Health Risk Assessment)</vt:lpstr>
      <vt:lpstr>Project Overview</vt:lpstr>
      <vt:lpstr>Project Overview </vt:lpstr>
      <vt:lpstr>Data Collection</vt:lpstr>
      <vt:lpstr>Okapi BM25</vt:lpstr>
      <vt:lpstr>RankNet</vt:lpstr>
      <vt:lpstr>Ranking scores and Loss values from RankNet</vt:lpstr>
      <vt:lpstr>Ranking scores and Loss values from RankNet</vt:lpstr>
      <vt:lpstr>Ranking scores and Loss values from RankNet</vt:lpstr>
      <vt:lpstr>Ranking scores and Loss values from RankNet</vt:lpstr>
      <vt:lpstr>Pieces of Info regarding our RankNet</vt:lpstr>
      <vt:lpstr>TF-Ranking</vt:lpstr>
      <vt:lpstr>TF-Ranking Performance</vt:lpstr>
      <vt:lpstr>TF-Ranking Evaluation</vt:lpstr>
      <vt:lpstr>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Twitter: Misinformation Lookup An investigation of relevance ranking methods</dc:title>
  <cp:lastModifiedBy>Nguyen, Kiet</cp:lastModifiedBy>
  <cp:revision>1</cp:revision>
  <dcterms:modified xsi:type="dcterms:W3CDTF">2021-12-15T02:42:41Z</dcterms:modified>
</cp:coreProperties>
</file>