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 id="2147483669" r:id="rId2"/>
  </p:sldMasterIdLst>
  <p:notesMasterIdLst>
    <p:notesMasterId r:id="rId35"/>
  </p:notesMasterIdLst>
  <p:handoutMasterIdLst>
    <p:handoutMasterId r:id="rId36"/>
  </p:handoutMasterIdLst>
  <p:sldIdLst>
    <p:sldId id="527" r:id="rId3"/>
    <p:sldId id="534" r:id="rId4"/>
    <p:sldId id="406" r:id="rId5"/>
    <p:sldId id="535" r:id="rId6"/>
    <p:sldId id="407" r:id="rId7"/>
    <p:sldId id="256" r:id="rId8"/>
    <p:sldId id="305" r:id="rId9"/>
    <p:sldId id="300" r:id="rId10"/>
    <p:sldId id="308" r:id="rId11"/>
    <p:sldId id="283" r:id="rId12"/>
    <p:sldId id="290" r:id="rId13"/>
    <p:sldId id="284" r:id="rId14"/>
    <p:sldId id="291" r:id="rId15"/>
    <p:sldId id="536" r:id="rId16"/>
    <p:sldId id="537" r:id="rId17"/>
    <p:sldId id="538" r:id="rId18"/>
    <p:sldId id="292" r:id="rId19"/>
    <p:sldId id="293" r:id="rId20"/>
    <p:sldId id="294" r:id="rId21"/>
    <p:sldId id="520" r:id="rId22"/>
    <p:sldId id="299" r:id="rId23"/>
    <p:sldId id="282" r:id="rId24"/>
    <p:sldId id="525" r:id="rId25"/>
    <p:sldId id="526" r:id="rId26"/>
    <p:sldId id="408" r:id="rId27"/>
    <p:sldId id="303" r:id="rId28"/>
    <p:sldId id="517" r:id="rId29"/>
    <p:sldId id="518" r:id="rId30"/>
    <p:sldId id="523" r:id="rId31"/>
    <p:sldId id="519" r:id="rId32"/>
    <p:sldId id="297" r:id="rId33"/>
    <p:sldId id="309" r:id="rId34"/>
  </p:sldIdLst>
  <p:sldSz cx="9144000" cy="6858000" type="letter"/>
  <p:notesSz cx="6858000" cy="9144000"/>
  <p:defaultTextStyle>
    <a:defPPr>
      <a:defRPr lang="en-US"/>
    </a:defPPr>
    <a:lvl1pPr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FF"/>
    <a:srgbClr val="D7AEFF"/>
    <a:srgbClr val="D87C79"/>
    <a:srgbClr val="FFAA79"/>
    <a:srgbClr val="0C120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51"/>
    <p:restoredTop sz="82375" autoAdjust="0"/>
  </p:normalViewPr>
  <p:slideViewPr>
    <p:cSldViewPr>
      <p:cViewPr varScale="1">
        <p:scale>
          <a:sx n="59" d="100"/>
          <a:sy n="59" d="100"/>
        </p:scale>
        <p:origin x="18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28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4900402-7191-41DB-86A1-1E258161EE94}"/>
              </a:ext>
            </a:extLst>
          </p:cNvPr>
          <p:cNvSpPr>
            <a:spLocks noGrp="1" noChangeArrowheads="1"/>
          </p:cNvSpPr>
          <p:nvPr>
            <p:ph type="hdr" sz="quarter"/>
          </p:nvPr>
        </p:nvSpPr>
        <p:spPr bwMode="auto">
          <a:xfrm>
            <a:off x="0" y="0"/>
            <a:ext cx="2971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endParaRPr lang="es-ES_tradnl" altLang="pt-BR"/>
          </a:p>
        </p:txBody>
      </p:sp>
      <p:sp>
        <p:nvSpPr>
          <p:cNvPr id="91139" name="Rectangle 3">
            <a:extLst>
              <a:ext uri="{FF2B5EF4-FFF2-40B4-BE49-F238E27FC236}">
                <a16:creationId xmlns:a16="http://schemas.microsoft.com/office/drawing/2014/main" id="{D1C6718F-1FA2-4249-A893-B69888A1F68F}"/>
              </a:ext>
            </a:extLst>
          </p:cNvPr>
          <p:cNvSpPr>
            <a:spLocks noGrp="1" noChangeArrowheads="1"/>
          </p:cNvSpPr>
          <p:nvPr>
            <p:ph type="dt" sz="quarter" idx="1"/>
          </p:nvPr>
        </p:nvSpPr>
        <p:spPr bwMode="auto">
          <a:xfrm>
            <a:off x="3886200" y="0"/>
            <a:ext cx="2971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endParaRPr lang="es-ES_tradnl" altLang="pt-BR"/>
          </a:p>
        </p:txBody>
      </p:sp>
      <p:sp>
        <p:nvSpPr>
          <p:cNvPr id="91140" name="Rectangle 4">
            <a:extLst>
              <a:ext uri="{FF2B5EF4-FFF2-40B4-BE49-F238E27FC236}">
                <a16:creationId xmlns:a16="http://schemas.microsoft.com/office/drawing/2014/main" id="{0FEF3827-C3BF-45F8-BCC2-8A5A0807F727}"/>
              </a:ext>
            </a:extLst>
          </p:cNvPr>
          <p:cNvSpPr>
            <a:spLocks noGrp="1" noChangeArrowheads="1"/>
          </p:cNvSpPr>
          <p:nvPr>
            <p:ph type="ftr" sz="quarter" idx="2"/>
          </p:nvPr>
        </p:nvSpPr>
        <p:spPr bwMode="auto">
          <a:xfrm>
            <a:off x="0" y="8636000"/>
            <a:ext cx="2971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endParaRPr lang="es-ES_tradnl" altLang="pt-BR"/>
          </a:p>
        </p:txBody>
      </p:sp>
      <p:sp>
        <p:nvSpPr>
          <p:cNvPr id="91141" name="Rectangle 5">
            <a:extLst>
              <a:ext uri="{FF2B5EF4-FFF2-40B4-BE49-F238E27FC236}">
                <a16:creationId xmlns:a16="http://schemas.microsoft.com/office/drawing/2014/main" id="{C0540EAE-59B5-46DC-A735-C170D52CDA1D}"/>
              </a:ext>
            </a:extLst>
          </p:cNvPr>
          <p:cNvSpPr>
            <a:spLocks noGrp="1" noChangeArrowheads="1"/>
          </p:cNvSpPr>
          <p:nvPr>
            <p:ph type="sldNum" sz="quarter" idx="3"/>
          </p:nvPr>
        </p:nvSpPr>
        <p:spPr bwMode="auto">
          <a:xfrm>
            <a:off x="3886200" y="8636000"/>
            <a:ext cx="2971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fld id="{C60C1A87-7E63-4D70-9BC7-FB5BA5F26023}" type="slidenum">
              <a:rPr lang="es-ES_tradnl" altLang="pt-BR"/>
              <a:pPr/>
              <a:t>‹Nº›</a:t>
            </a:fld>
            <a:endParaRPr lang="es-ES_tradnl" altLang="pt-BR"/>
          </a:p>
        </p:txBody>
      </p:sp>
    </p:spTree>
    <p:extLst>
      <p:ext uri="{BB962C8B-B14F-4D97-AF65-F5344CB8AC3E}">
        <p14:creationId xmlns:p14="http://schemas.microsoft.com/office/powerpoint/2010/main" val="71846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1D42C03-A322-491E-8015-C2507C09914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anose="02020603050405020304" pitchFamily="18" charset="0"/>
              </a:defRPr>
            </a:lvl1pPr>
          </a:lstStyle>
          <a:p>
            <a:endParaRPr lang="es-ES_tradnl" altLang="pt-BR"/>
          </a:p>
        </p:txBody>
      </p:sp>
      <p:sp>
        <p:nvSpPr>
          <p:cNvPr id="8195" name="Rectangle 3">
            <a:extLst>
              <a:ext uri="{FF2B5EF4-FFF2-40B4-BE49-F238E27FC236}">
                <a16:creationId xmlns:a16="http://schemas.microsoft.com/office/drawing/2014/main" id="{FBECD7B0-4235-44FF-8273-1063A0053AA5}"/>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anose="02020603050405020304" pitchFamily="18" charset="0"/>
              </a:defRPr>
            </a:lvl1pPr>
          </a:lstStyle>
          <a:p>
            <a:endParaRPr lang="es-ES_tradnl" altLang="pt-BR"/>
          </a:p>
        </p:txBody>
      </p:sp>
      <p:sp>
        <p:nvSpPr>
          <p:cNvPr id="8196" name="Rectangle 4">
            <a:extLst>
              <a:ext uri="{FF2B5EF4-FFF2-40B4-BE49-F238E27FC236}">
                <a16:creationId xmlns:a16="http://schemas.microsoft.com/office/drawing/2014/main" id="{3D323B43-1D93-4420-86A7-1BB3A595CF1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F190C683-E791-438B-92C9-48CEC988B511}"/>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_tradnl" altLang="pt-BR"/>
              <a:t>Haga clic para modificar el estilo de texto del patrón</a:t>
            </a:r>
          </a:p>
          <a:p>
            <a:pPr lvl="0"/>
            <a:r>
              <a:rPr lang="es-ES_tradnl" altLang="pt-BR"/>
              <a:t>Segundo nivel</a:t>
            </a:r>
          </a:p>
          <a:p>
            <a:pPr lvl="0"/>
            <a:r>
              <a:rPr lang="es-ES_tradnl" altLang="pt-BR"/>
              <a:t>Tercer nivel</a:t>
            </a:r>
          </a:p>
          <a:p>
            <a:pPr lvl="0"/>
            <a:r>
              <a:rPr lang="es-ES_tradnl" altLang="pt-BR"/>
              <a:t>Cuarto nivel</a:t>
            </a:r>
          </a:p>
          <a:p>
            <a:pPr lvl="0"/>
            <a:r>
              <a:rPr lang="es-ES_tradnl" altLang="pt-BR"/>
              <a:t>Quinto nivel</a:t>
            </a:r>
          </a:p>
        </p:txBody>
      </p:sp>
      <p:sp>
        <p:nvSpPr>
          <p:cNvPr id="8198" name="Rectangle 6">
            <a:extLst>
              <a:ext uri="{FF2B5EF4-FFF2-40B4-BE49-F238E27FC236}">
                <a16:creationId xmlns:a16="http://schemas.microsoft.com/office/drawing/2014/main" id="{A0A7E88C-24CF-46DA-8E45-C065776178FE}"/>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anose="02020603050405020304" pitchFamily="18" charset="0"/>
              </a:defRPr>
            </a:lvl1pPr>
          </a:lstStyle>
          <a:p>
            <a:endParaRPr lang="es-ES_tradnl" altLang="pt-BR"/>
          </a:p>
        </p:txBody>
      </p:sp>
      <p:sp>
        <p:nvSpPr>
          <p:cNvPr id="8199" name="Rectangle 7">
            <a:extLst>
              <a:ext uri="{FF2B5EF4-FFF2-40B4-BE49-F238E27FC236}">
                <a16:creationId xmlns:a16="http://schemas.microsoft.com/office/drawing/2014/main" id="{9C32DFC6-5F2E-4837-A62C-1373524BBA3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anose="02020603050405020304" pitchFamily="18" charset="0"/>
              </a:defRPr>
            </a:lvl1pPr>
          </a:lstStyle>
          <a:p>
            <a:fld id="{F7FCFE01-E69B-4C1B-80D5-5B39209DF8A1}" type="slidenum">
              <a:rPr lang="es-ES_tradnl" altLang="pt-BR"/>
              <a:pPr/>
              <a:t>‹Nº›</a:t>
            </a:fld>
            <a:endParaRPr lang="es-ES_tradnl" altLang="pt-BR"/>
          </a:p>
        </p:txBody>
      </p:sp>
    </p:spTree>
    <p:extLst>
      <p:ext uri="{BB962C8B-B14F-4D97-AF65-F5344CB8AC3E}">
        <p14:creationId xmlns:p14="http://schemas.microsoft.com/office/powerpoint/2010/main" val="15358994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CFE01-E69B-4C1B-80D5-5B39209DF8A1}" type="slidenum">
              <a:rPr lang="es-ES_tradnl" altLang="pt-BR" smtClean="0"/>
              <a:pPr/>
              <a:t>1</a:t>
            </a:fld>
            <a:endParaRPr lang="es-ES_tradnl" altLang="pt-BR"/>
          </a:p>
        </p:txBody>
      </p:sp>
    </p:spTree>
    <p:extLst>
      <p:ext uri="{BB962C8B-B14F-4D97-AF65-F5344CB8AC3E}">
        <p14:creationId xmlns:p14="http://schemas.microsoft.com/office/powerpoint/2010/main" val="57797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sz="1200" b="0" i="0" kern="1200" dirty="0">
              <a:solidFill>
                <a:schemeClr val="tx1"/>
              </a:solidFill>
              <a:effectLst/>
              <a:latin typeface="Times New Roman" panose="02020603050405020304" pitchFamily="18" charset="0"/>
              <a:ea typeface="+mn-ea"/>
              <a:cs typeface="+mn-cs"/>
            </a:endParaRPr>
          </a:p>
          <a:p>
            <a:endParaRPr lang="es-CL" sz="1200" b="0" i="0" kern="1200" dirty="0">
              <a:solidFill>
                <a:schemeClr val="tx1"/>
              </a:solidFill>
              <a:effectLst/>
              <a:latin typeface="Times New Roman" panose="02020603050405020304" pitchFamily="18" charset="0"/>
              <a:ea typeface="+mn-ea"/>
              <a:cs typeface="+mn-cs"/>
            </a:endParaRPr>
          </a:p>
          <a:p>
            <a:endParaRPr lang="es-CL" sz="1200" b="0" i="0" kern="1200" dirty="0">
              <a:solidFill>
                <a:schemeClr val="tx1"/>
              </a:solidFill>
              <a:effectLst/>
              <a:latin typeface="Times New Roman" panose="02020603050405020304"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1783C-9B5D-458C-801A-AC8C4C1B00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502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F7FCFE01-E69B-4C1B-80D5-5B39209DF8A1}" type="slidenum">
              <a:rPr lang="es-ES_tradnl" altLang="pt-BR" smtClean="0"/>
              <a:pPr/>
              <a:t>2</a:t>
            </a:fld>
            <a:endParaRPr lang="es-ES_tradnl" altLang="pt-BR"/>
          </a:p>
        </p:txBody>
      </p:sp>
    </p:spTree>
    <p:extLst>
      <p:ext uri="{BB962C8B-B14F-4D97-AF65-F5344CB8AC3E}">
        <p14:creationId xmlns:p14="http://schemas.microsoft.com/office/powerpoint/2010/main" val="2886592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1783C-9B5D-458C-801A-AC8C4C1B00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524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1783C-9B5D-458C-801A-AC8C4C1B00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9793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F7FCFE01-E69B-4C1B-80D5-5B39209DF8A1}" type="slidenum">
              <a:rPr lang="es-ES_tradnl" altLang="pt-BR" smtClean="0"/>
              <a:pPr/>
              <a:t>17</a:t>
            </a:fld>
            <a:endParaRPr lang="es-ES_tradnl" altLang="pt-BR"/>
          </a:p>
        </p:txBody>
      </p:sp>
    </p:spTree>
    <p:extLst>
      <p:ext uri="{BB962C8B-B14F-4D97-AF65-F5344CB8AC3E}">
        <p14:creationId xmlns:p14="http://schemas.microsoft.com/office/powerpoint/2010/main" val="164823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Lot </a:t>
            </a:r>
            <a:r>
              <a:rPr lang="es-CL" dirty="0" err="1"/>
              <a:t>setup</a:t>
            </a:r>
            <a:r>
              <a:rPr lang="es-CL" dirty="0"/>
              <a:t> time: </a:t>
            </a:r>
            <a:r>
              <a:rPr lang="es-ES" b="0" i="0" dirty="0">
                <a:solidFill>
                  <a:srgbClr val="0F0F0F"/>
                </a:solidFill>
                <a:effectLst/>
                <a:latin typeface="Söhne"/>
              </a:rPr>
              <a:t>tiempo necesario para configurar las máquinas y preparar la producción</a:t>
            </a:r>
          </a:p>
          <a:p>
            <a:r>
              <a:rPr lang="es-ES" b="0" i="0" dirty="0" err="1">
                <a:solidFill>
                  <a:srgbClr val="0F0F0F"/>
                </a:solidFill>
                <a:effectLst/>
                <a:latin typeface="Söhne"/>
              </a:rPr>
              <a:t>Unit</a:t>
            </a:r>
            <a:r>
              <a:rPr lang="es-ES" b="0" i="0" dirty="0">
                <a:solidFill>
                  <a:srgbClr val="0F0F0F"/>
                </a:solidFill>
                <a:effectLst/>
                <a:latin typeface="Söhne"/>
              </a:rPr>
              <a:t> time= tiempo en producir 1 unidad</a:t>
            </a:r>
          </a:p>
          <a:p>
            <a:r>
              <a:rPr lang="es-ES" b="0" i="0" dirty="0">
                <a:solidFill>
                  <a:srgbClr val="0F0F0F"/>
                </a:solidFill>
                <a:effectLst/>
                <a:latin typeface="Söhne"/>
              </a:rPr>
              <a:t>Lot </a:t>
            </a:r>
            <a:r>
              <a:rPr lang="es-ES" b="0" i="0" dirty="0" err="1">
                <a:solidFill>
                  <a:srgbClr val="0F0F0F"/>
                </a:solidFill>
                <a:effectLst/>
                <a:latin typeface="Söhne"/>
              </a:rPr>
              <a:t>size</a:t>
            </a:r>
            <a:r>
              <a:rPr lang="es-ES" b="0" i="0" dirty="0">
                <a:solidFill>
                  <a:srgbClr val="0F0F0F"/>
                </a:solidFill>
                <a:effectLst/>
                <a:latin typeface="Söhne"/>
              </a:rPr>
              <a:t>= tamaño del lote</a:t>
            </a:r>
          </a:p>
          <a:p>
            <a:r>
              <a:rPr lang="es-ES" b="0" i="0" dirty="0">
                <a:solidFill>
                  <a:srgbClr val="0F0F0F"/>
                </a:solidFill>
                <a:effectLst/>
                <a:latin typeface="Söhne"/>
              </a:rPr>
              <a:t>WIP= 100 pedidos -&gt; </a:t>
            </a:r>
            <a:r>
              <a:rPr lang="es-CL" b="1" i="0" dirty="0">
                <a:effectLst/>
                <a:latin typeface="Söhne"/>
              </a:rPr>
              <a:t>Trabajo en Proceso Máximo (WIP), </a:t>
            </a:r>
            <a:r>
              <a:rPr lang="es-ES" b="0" i="0" dirty="0">
                <a:solidFill>
                  <a:srgbClr val="0F0F0F"/>
                </a:solidFill>
                <a:effectLst/>
                <a:latin typeface="Söhne"/>
              </a:rPr>
              <a:t>lo que significa que no se pueden tener más de 100 pedidos en proceso simultáneamente.</a:t>
            </a:r>
          </a:p>
        </p:txBody>
      </p:sp>
      <p:sp>
        <p:nvSpPr>
          <p:cNvPr id="4" name="Marcador de número de diapositiva 3"/>
          <p:cNvSpPr>
            <a:spLocks noGrp="1"/>
          </p:cNvSpPr>
          <p:nvPr>
            <p:ph type="sldNum" sz="quarter" idx="5"/>
          </p:nvPr>
        </p:nvSpPr>
        <p:spPr/>
        <p:txBody>
          <a:bodyPr/>
          <a:lstStyle/>
          <a:p>
            <a:fld id="{F7FCFE01-E69B-4C1B-80D5-5B39209DF8A1}" type="slidenum">
              <a:rPr lang="es-ES_tradnl" altLang="pt-BR" smtClean="0"/>
              <a:pPr/>
              <a:t>18</a:t>
            </a:fld>
            <a:endParaRPr lang="es-ES_tradnl" altLang="pt-BR"/>
          </a:p>
        </p:txBody>
      </p:sp>
    </p:spTree>
    <p:extLst>
      <p:ext uri="{BB962C8B-B14F-4D97-AF65-F5344CB8AC3E}">
        <p14:creationId xmlns:p14="http://schemas.microsoft.com/office/powerpoint/2010/main" val="64072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 </a:t>
            </a:r>
            <a:r>
              <a:rPr lang="en-US" dirty="0" err="1"/>
              <a:t>sabemos</a:t>
            </a:r>
            <a:r>
              <a:rPr lang="en-US" dirty="0"/>
              <a:t> </a:t>
            </a:r>
            <a:r>
              <a:rPr lang="en-US" dirty="0" err="1"/>
              <a:t>cuando</a:t>
            </a:r>
            <a:r>
              <a:rPr lang="en-US" dirty="0"/>
              <a:t> se </a:t>
            </a:r>
            <a:r>
              <a:rPr lang="en-US" dirty="0" err="1"/>
              <a:t>volverá</a:t>
            </a:r>
            <a:r>
              <a:rPr lang="en-US" dirty="0"/>
              <a:t> </a:t>
            </a:r>
            <a:r>
              <a:rPr lang="en-US" dirty="0" err="1"/>
              <a:t>constante</a:t>
            </a:r>
            <a:r>
              <a:rPr lang="en-US" dirty="0"/>
              <a:t> la </a:t>
            </a:r>
            <a:r>
              <a:rPr lang="en-US" dirty="0" err="1"/>
              <a:t>demanda</a:t>
            </a:r>
            <a:r>
              <a:rPr lang="en-US" dirty="0"/>
              <a:t>.</a:t>
            </a:r>
          </a:p>
          <a:p>
            <a:endParaRPr lang="en-US" dirty="0"/>
          </a:p>
        </p:txBody>
      </p:sp>
      <p:sp>
        <p:nvSpPr>
          <p:cNvPr id="4" name="Slide Number Placeholder 3"/>
          <p:cNvSpPr>
            <a:spLocks noGrp="1"/>
          </p:cNvSpPr>
          <p:nvPr>
            <p:ph type="sldNum" sz="quarter" idx="10"/>
          </p:nvPr>
        </p:nvSpPr>
        <p:spPr/>
        <p:txBody>
          <a:bodyPr/>
          <a:lstStyle/>
          <a:p>
            <a:fld id="{382812CA-476E-43E2-9EAB-28BD468A51A7}" type="slidenum">
              <a:rPr lang="en-US" smtClean="0"/>
              <a:pPr/>
              <a:t>23</a:t>
            </a:fld>
            <a:endParaRPr lang="en-US"/>
          </a:p>
        </p:txBody>
      </p:sp>
    </p:spTree>
    <p:extLst>
      <p:ext uri="{BB962C8B-B14F-4D97-AF65-F5344CB8AC3E}">
        <p14:creationId xmlns:p14="http://schemas.microsoft.com/office/powerpoint/2010/main" val="366143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2812CA-476E-43E2-9EAB-28BD468A51A7}" type="slidenum">
              <a:rPr lang="en-US" smtClean="0"/>
              <a:pPr/>
              <a:t>24</a:t>
            </a:fld>
            <a:endParaRPr lang="en-US"/>
          </a:p>
        </p:txBody>
      </p:sp>
    </p:spTree>
    <p:extLst>
      <p:ext uri="{BB962C8B-B14F-4D97-AF65-F5344CB8AC3E}">
        <p14:creationId xmlns:p14="http://schemas.microsoft.com/office/powerpoint/2010/main" val="329476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40A52C-C3E6-4F55-A3B4-9D488CD518E3}" type="slidenum">
              <a:rPr lang="en-US" smtClean="0"/>
              <a:pPr/>
              <a:t>29</a:t>
            </a:fld>
            <a:endParaRPr lang="en-US"/>
          </a:p>
        </p:txBody>
      </p:sp>
    </p:spTree>
    <p:extLst>
      <p:ext uri="{BB962C8B-B14F-4D97-AF65-F5344CB8AC3E}">
        <p14:creationId xmlns:p14="http://schemas.microsoft.com/office/powerpoint/2010/main" val="395508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0418" name="Group 2">
            <a:extLst>
              <a:ext uri="{FF2B5EF4-FFF2-40B4-BE49-F238E27FC236}">
                <a16:creationId xmlns:a16="http://schemas.microsoft.com/office/drawing/2014/main" id="{82ADDED2-E82E-44FE-91A7-1F3803B63597}"/>
              </a:ext>
            </a:extLst>
          </p:cNvPr>
          <p:cNvGrpSpPr>
            <a:grpSpLocks/>
          </p:cNvGrpSpPr>
          <p:nvPr/>
        </p:nvGrpSpPr>
        <p:grpSpPr bwMode="auto">
          <a:xfrm>
            <a:off x="0" y="2438400"/>
            <a:ext cx="9009063" cy="1052513"/>
            <a:chOff x="0" y="1536"/>
            <a:chExt cx="5675" cy="663"/>
          </a:xfrm>
        </p:grpSpPr>
        <p:grpSp>
          <p:nvGrpSpPr>
            <p:cNvPr id="60419" name="Group 3">
              <a:extLst>
                <a:ext uri="{FF2B5EF4-FFF2-40B4-BE49-F238E27FC236}">
                  <a16:creationId xmlns:a16="http://schemas.microsoft.com/office/drawing/2014/main" id="{45D0CDE2-A435-411C-B04F-DEE122C2D890}"/>
                </a:ext>
              </a:extLst>
            </p:cNvPr>
            <p:cNvGrpSpPr>
              <a:grpSpLocks/>
            </p:cNvGrpSpPr>
            <p:nvPr/>
          </p:nvGrpSpPr>
          <p:grpSpPr bwMode="auto">
            <a:xfrm>
              <a:off x="183" y="1604"/>
              <a:ext cx="448" cy="299"/>
              <a:chOff x="720" y="336"/>
              <a:chExt cx="624" cy="432"/>
            </a:xfrm>
          </p:grpSpPr>
          <p:sp>
            <p:nvSpPr>
              <p:cNvPr id="60420" name="Rectangle 4">
                <a:extLst>
                  <a:ext uri="{FF2B5EF4-FFF2-40B4-BE49-F238E27FC236}">
                    <a16:creationId xmlns:a16="http://schemas.microsoft.com/office/drawing/2014/main" id="{93BE9F11-6FC8-42E5-8008-22863032FBE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421" name="Rectangle 5">
                <a:extLst>
                  <a:ext uri="{FF2B5EF4-FFF2-40B4-BE49-F238E27FC236}">
                    <a16:creationId xmlns:a16="http://schemas.microsoft.com/office/drawing/2014/main" id="{5C3C6AD4-40D3-4F37-88DE-2E95813A58A7}"/>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0422" name="Group 6">
              <a:extLst>
                <a:ext uri="{FF2B5EF4-FFF2-40B4-BE49-F238E27FC236}">
                  <a16:creationId xmlns:a16="http://schemas.microsoft.com/office/drawing/2014/main" id="{59B00057-3BEB-4D00-990D-BB16DDD5EBB8}"/>
                </a:ext>
              </a:extLst>
            </p:cNvPr>
            <p:cNvGrpSpPr>
              <a:grpSpLocks/>
            </p:cNvGrpSpPr>
            <p:nvPr/>
          </p:nvGrpSpPr>
          <p:grpSpPr bwMode="auto">
            <a:xfrm>
              <a:off x="261" y="1870"/>
              <a:ext cx="465" cy="299"/>
              <a:chOff x="912" y="2640"/>
              <a:chExt cx="672" cy="432"/>
            </a:xfrm>
          </p:grpSpPr>
          <p:sp>
            <p:nvSpPr>
              <p:cNvPr id="60423" name="Rectangle 7">
                <a:extLst>
                  <a:ext uri="{FF2B5EF4-FFF2-40B4-BE49-F238E27FC236}">
                    <a16:creationId xmlns:a16="http://schemas.microsoft.com/office/drawing/2014/main" id="{9915479A-3F23-42AF-920E-59B1442D67F7}"/>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424" name="Rectangle 8">
                <a:extLst>
                  <a:ext uri="{FF2B5EF4-FFF2-40B4-BE49-F238E27FC236}">
                    <a16:creationId xmlns:a16="http://schemas.microsoft.com/office/drawing/2014/main" id="{23E0764B-0A75-44DA-8668-4F3F069C9FAB}"/>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60425" name="Rectangle 9">
              <a:extLst>
                <a:ext uri="{FF2B5EF4-FFF2-40B4-BE49-F238E27FC236}">
                  <a16:creationId xmlns:a16="http://schemas.microsoft.com/office/drawing/2014/main" id="{594CA991-7653-4263-8335-857FF688DFB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426" name="Rectangle 10">
              <a:extLst>
                <a:ext uri="{FF2B5EF4-FFF2-40B4-BE49-F238E27FC236}">
                  <a16:creationId xmlns:a16="http://schemas.microsoft.com/office/drawing/2014/main" id="{44A55066-9A27-4BA5-A3DE-4D535F0C7B72}"/>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427" name="Rectangle 11">
              <a:extLst>
                <a:ext uri="{FF2B5EF4-FFF2-40B4-BE49-F238E27FC236}">
                  <a16:creationId xmlns:a16="http://schemas.microsoft.com/office/drawing/2014/main" id="{C6587023-B9F3-4D4A-A024-0BB9A1129D2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60428" name="Rectangle 12">
            <a:extLst>
              <a:ext uri="{FF2B5EF4-FFF2-40B4-BE49-F238E27FC236}">
                <a16:creationId xmlns:a16="http://schemas.microsoft.com/office/drawing/2014/main" id="{8A449F6F-1812-4916-8E84-89C89A83DC4C}"/>
              </a:ext>
            </a:extLst>
          </p:cNvPr>
          <p:cNvSpPr>
            <a:spLocks noGrp="1" noChangeArrowheads="1"/>
          </p:cNvSpPr>
          <p:nvPr>
            <p:ph type="ctrTitle"/>
          </p:nvPr>
        </p:nvSpPr>
        <p:spPr>
          <a:xfrm>
            <a:off x="990600" y="1828800"/>
            <a:ext cx="7772400" cy="1143000"/>
          </a:xfrm>
        </p:spPr>
        <p:txBody>
          <a:bodyPr/>
          <a:lstStyle>
            <a:lvl1pPr>
              <a:defRPr/>
            </a:lvl1pPr>
          </a:lstStyle>
          <a:p>
            <a:pPr lvl="0"/>
            <a:r>
              <a:rPr lang="es-ES" altLang="pt-BR" noProof="0"/>
              <a:t>Haga clic para modificar el estilo de título del patrón</a:t>
            </a:r>
          </a:p>
        </p:txBody>
      </p:sp>
      <p:sp>
        <p:nvSpPr>
          <p:cNvPr id="60429" name="Rectangle 13">
            <a:extLst>
              <a:ext uri="{FF2B5EF4-FFF2-40B4-BE49-F238E27FC236}">
                <a16:creationId xmlns:a16="http://schemas.microsoft.com/office/drawing/2014/main" id="{3DCC1169-AE17-4C02-A235-B78CEC98889E}"/>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s-ES" altLang="pt-BR" noProof="0"/>
              <a:t>Haga clic para modificar el estilo de subtítulo del patrón</a:t>
            </a:r>
          </a:p>
        </p:txBody>
      </p:sp>
      <p:sp>
        <p:nvSpPr>
          <p:cNvPr id="60430" name="Rectangle 14">
            <a:extLst>
              <a:ext uri="{FF2B5EF4-FFF2-40B4-BE49-F238E27FC236}">
                <a16:creationId xmlns:a16="http://schemas.microsoft.com/office/drawing/2014/main" id="{1C31FDA1-2996-46F1-AB00-45D64167DE78}"/>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bg2"/>
                </a:solidFill>
              </a:defRPr>
            </a:lvl1pPr>
          </a:lstStyle>
          <a:p>
            <a:endParaRPr lang="es-ES_tradnl" altLang="pt-BR"/>
          </a:p>
        </p:txBody>
      </p:sp>
      <p:sp>
        <p:nvSpPr>
          <p:cNvPr id="60431" name="Rectangle 15">
            <a:extLst>
              <a:ext uri="{FF2B5EF4-FFF2-40B4-BE49-F238E27FC236}">
                <a16:creationId xmlns:a16="http://schemas.microsoft.com/office/drawing/2014/main" id="{0B51FF10-A25E-46A1-A00A-DDB5F3F623CD}"/>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s-ES_tradnl" altLang="pt-BR" dirty="0"/>
              <a:t>Capítulo 4: Teoría de Colas</a:t>
            </a:r>
          </a:p>
        </p:txBody>
      </p:sp>
      <p:sp>
        <p:nvSpPr>
          <p:cNvPr id="60432" name="Rectangle 16">
            <a:extLst>
              <a:ext uri="{FF2B5EF4-FFF2-40B4-BE49-F238E27FC236}">
                <a16:creationId xmlns:a16="http://schemas.microsoft.com/office/drawing/2014/main" id="{FCB5D2A8-0E58-43D1-A7DF-51101869B0AE}"/>
              </a:ext>
            </a:extLst>
          </p:cNvPr>
          <p:cNvSpPr>
            <a:spLocks noGrp="1" noChangeArrowheads="1"/>
          </p:cNvSpPr>
          <p:nvPr>
            <p:ph type="sldNum" sz="quarter" idx="4"/>
          </p:nvPr>
        </p:nvSpPr>
        <p:spPr/>
        <p:txBody>
          <a:bodyPr/>
          <a:lstStyle>
            <a:lvl1pPr>
              <a:defRPr>
                <a:solidFill>
                  <a:schemeClr val="bg2"/>
                </a:solidFill>
              </a:defRPr>
            </a:lvl1pPr>
          </a:lstStyle>
          <a:p>
            <a:fld id="{B801B0F9-EE7C-4CA0-A801-3B5A145AE640}" type="slidenum">
              <a:rPr lang="es-ES_tradnl" altLang="pt-BR"/>
              <a:pPr/>
              <a:t>‹Nº›</a:t>
            </a:fld>
            <a:endParaRPr lang="es-ES_tradnl" alt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CD40-260E-4793-8737-5854E3D31260}"/>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0FB74C2B-1E4C-43F8-BE85-7111438298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Footer Placeholder 3">
            <a:extLst>
              <a:ext uri="{FF2B5EF4-FFF2-40B4-BE49-F238E27FC236}">
                <a16:creationId xmlns:a16="http://schemas.microsoft.com/office/drawing/2014/main" id="{915CCC4C-F2F0-4F9D-B10D-127DAF62E95C}"/>
              </a:ext>
            </a:extLst>
          </p:cNvPr>
          <p:cNvSpPr>
            <a:spLocks noGrp="1"/>
          </p:cNvSpPr>
          <p:nvPr>
            <p:ph type="ftr" sz="quarter" idx="10"/>
          </p:nvPr>
        </p:nvSpPr>
        <p:spPr/>
        <p:txBody>
          <a:bodyPr/>
          <a:lstStyle>
            <a:lvl1pPr>
              <a:defRPr/>
            </a:lvl1pPr>
          </a:lstStyle>
          <a:p>
            <a:r>
              <a:rPr lang="es-ES_tradnl" altLang="pt-BR"/>
              <a:t>Capítulo 3: Análisis de Procesos</a:t>
            </a:r>
          </a:p>
        </p:txBody>
      </p:sp>
      <p:sp>
        <p:nvSpPr>
          <p:cNvPr id="5" name="Slide Number Placeholder 4">
            <a:extLst>
              <a:ext uri="{FF2B5EF4-FFF2-40B4-BE49-F238E27FC236}">
                <a16:creationId xmlns:a16="http://schemas.microsoft.com/office/drawing/2014/main" id="{3C76CD5F-B6FE-4B9B-97A4-0D6483FFC94A}"/>
              </a:ext>
            </a:extLst>
          </p:cNvPr>
          <p:cNvSpPr>
            <a:spLocks noGrp="1"/>
          </p:cNvSpPr>
          <p:nvPr>
            <p:ph type="sldNum" sz="quarter" idx="11"/>
          </p:nvPr>
        </p:nvSpPr>
        <p:spPr/>
        <p:txBody>
          <a:bodyPr/>
          <a:lstStyle>
            <a:lvl1pPr>
              <a:defRPr/>
            </a:lvl1pPr>
          </a:lstStyle>
          <a:p>
            <a:fld id="{69890057-3F07-4EA9-AD14-1725C5476077}" type="slidenum">
              <a:rPr lang="es-ES_tradnl" altLang="pt-BR"/>
              <a:pPr/>
              <a:t>‹Nº›</a:t>
            </a:fld>
            <a:endParaRPr lang="es-ES_tradnl" altLang="pt-BR"/>
          </a:p>
        </p:txBody>
      </p:sp>
    </p:spTree>
    <p:extLst>
      <p:ext uri="{BB962C8B-B14F-4D97-AF65-F5344CB8AC3E}">
        <p14:creationId xmlns:p14="http://schemas.microsoft.com/office/powerpoint/2010/main" val="105805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1ED2AD-47B0-4244-BBE7-D69A05C92383}"/>
              </a:ext>
            </a:extLst>
          </p:cNvPr>
          <p:cNvSpPr>
            <a:spLocks noGrp="1"/>
          </p:cNvSpPr>
          <p:nvPr>
            <p:ph type="title" orient="vert"/>
          </p:nvPr>
        </p:nvSpPr>
        <p:spPr>
          <a:xfrm>
            <a:off x="7004050" y="171450"/>
            <a:ext cx="1951038" cy="5961063"/>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C76D5B6E-980B-4568-B475-79E24CFE20AC}"/>
              </a:ext>
            </a:extLst>
          </p:cNvPr>
          <p:cNvSpPr>
            <a:spLocks noGrp="1"/>
          </p:cNvSpPr>
          <p:nvPr>
            <p:ph type="body" orient="vert" idx="1"/>
          </p:nvPr>
        </p:nvSpPr>
        <p:spPr>
          <a:xfrm>
            <a:off x="1150938" y="171450"/>
            <a:ext cx="5700712" cy="59610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Footer Placeholder 3">
            <a:extLst>
              <a:ext uri="{FF2B5EF4-FFF2-40B4-BE49-F238E27FC236}">
                <a16:creationId xmlns:a16="http://schemas.microsoft.com/office/drawing/2014/main" id="{147152AF-C53C-4F7F-941F-A86D57E11111}"/>
              </a:ext>
            </a:extLst>
          </p:cNvPr>
          <p:cNvSpPr>
            <a:spLocks noGrp="1"/>
          </p:cNvSpPr>
          <p:nvPr>
            <p:ph type="ftr" sz="quarter" idx="10"/>
          </p:nvPr>
        </p:nvSpPr>
        <p:spPr/>
        <p:txBody>
          <a:bodyPr/>
          <a:lstStyle>
            <a:lvl1pPr>
              <a:defRPr/>
            </a:lvl1pPr>
          </a:lstStyle>
          <a:p>
            <a:r>
              <a:rPr lang="es-ES_tradnl" altLang="pt-BR"/>
              <a:t>Capítulo 3: Análisis de Procesos</a:t>
            </a:r>
          </a:p>
        </p:txBody>
      </p:sp>
      <p:sp>
        <p:nvSpPr>
          <p:cNvPr id="5" name="Slide Number Placeholder 4">
            <a:extLst>
              <a:ext uri="{FF2B5EF4-FFF2-40B4-BE49-F238E27FC236}">
                <a16:creationId xmlns:a16="http://schemas.microsoft.com/office/drawing/2014/main" id="{67E773B8-EE81-424C-90A0-EFC9BDB30808}"/>
              </a:ext>
            </a:extLst>
          </p:cNvPr>
          <p:cNvSpPr>
            <a:spLocks noGrp="1"/>
          </p:cNvSpPr>
          <p:nvPr>
            <p:ph type="sldNum" sz="quarter" idx="11"/>
          </p:nvPr>
        </p:nvSpPr>
        <p:spPr/>
        <p:txBody>
          <a:bodyPr/>
          <a:lstStyle>
            <a:lvl1pPr>
              <a:defRPr/>
            </a:lvl1pPr>
          </a:lstStyle>
          <a:p>
            <a:fld id="{9A320F37-2415-4049-80E4-00C6E83CA33E}" type="slidenum">
              <a:rPr lang="es-ES_tradnl" altLang="pt-BR"/>
              <a:pPr/>
              <a:t>‹Nº›</a:t>
            </a:fld>
            <a:endParaRPr lang="es-ES_tradnl" altLang="pt-BR"/>
          </a:p>
        </p:txBody>
      </p:sp>
    </p:spTree>
    <p:extLst>
      <p:ext uri="{BB962C8B-B14F-4D97-AF65-F5344CB8AC3E}">
        <p14:creationId xmlns:p14="http://schemas.microsoft.com/office/powerpoint/2010/main" val="404616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575339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238253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608533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404780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133989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2996992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1124914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298897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444E-262E-4BCD-900B-C7863F48E583}"/>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C432524A-BD72-4495-B09C-BFE84B139A1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4" name="Footer Placeholder 3">
            <a:extLst>
              <a:ext uri="{FF2B5EF4-FFF2-40B4-BE49-F238E27FC236}">
                <a16:creationId xmlns:a16="http://schemas.microsoft.com/office/drawing/2014/main" id="{FC4F3324-94E3-4CD0-9490-AB1935A877E9}"/>
              </a:ext>
            </a:extLst>
          </p:cNvPr>
          <p:cNvSpPr>
            <a:spLocks noGrp="1"/>
          </p:cNvSpPr>
          <p:nvPr>
            <p:ph type="ftr" sz="quarter" idx="10"/>
          </p:nvPr>
        </p:nvSpPr>
        <p:spPr/>
        <p:txBody>
          <a:bodyPr/>
          <a:lstStyle>
            <a:lvl1pPr>
              <a:defRPr/>
            </a:lvl1pPr>
          </a:lstStyle>
          <a:p>
            <a:r>
              <a:rPr lang="es-ES_tradnl" altLang="pt-BR" dirty="0"/>
              <a:t>Capítulo 4: Teoría de Colas</a:t>
            </a:r>
          </a:p>
        </p:txBody>
      </p:sp>
      <p:sp>
        <p:nvSpPr>
          <p:cNvPr id="5" name="Slide Number Placeholder 4">
            <a:extLst>
              <a:ext uri="{FF2B5EF4-FFF2-40B4-BE49-F238E27FC236}">
                <a16:creationId xmlns:a16="http://schemas.microsoft.com/office/drawing/2014/main" id="{AEFC39B1-D132-4935-9D56-477F5E8E31D3}"/>
              </a:ext>
            </a:extLst>
          </p:cNvPr>
          <p:cNvSpPr>
            <a:spLocks noGrp="1"/>
          </p:cNvSpPr>
          <p:nvPr>
            <p:ph type="sldNum" sz="quarter" idx="11"/>
          </p:nvPr>
        </p:nvSpPr>
        <p:spPr/>
        <p:txBody>
          <a:bodyPr/>
          <a:lstStyle>
            <a:lvl1pPr>
              <a:defRPr/>
            </a:lvl1pPr>
          </a:lstStyle>
          <a:p>
            <a:fld id="{7F9A468E-6821-4940-850E-3889A3349F05}" type="slidenum">
              <a:rPr lang="es-ES_tradnl" altLang="pt-BR"/>
              <a:pPr/>
              <a:t>‹Nº›</a:t>
            </a:fld>
            <a:endParaRPr lang="es-ES_tradnl" altLang="pt-BR"/>
          </a:p>
        </p:txBody>
      </p:sp>
    </p:spTree>
    <p:extLst>
      <p:ext uri="{BB962C8B-B14F-4D97-AF65-F5344CB8AC3E}">
        <p14:creationId xmlns:p14="http://schemas.microsoft.com/office/powerpoint/2010/main" val="3833826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3280763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3488635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7D0F1-10D8-4DC0-9579-87D4B8472BE1}"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399304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F8DA-56B2-49C1-B317-BB348391FAC1}"/>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A231EBAB-D599-4015-AFBE-9A81798E355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Footer Placeholder 3">
            <a:extLst>
              <a:ext uri="{FF2B5EF4-FFF2-40B4-BE49-F238E27FC236}">
                <a16:creationId xmlns:a16="http://schemas.microsoft.com/office/drawing/2014/main" id="{324730B8-8389-4AF0-AF09-3328D30CFA04}"/>
              </a:ext>
            </a:extLst>
          </p:cNvPr>
          <p:cNvSpPr>
            <a:spLocks noGrp="1"/>
          </p:cNvSpPr>
          <p:nvPr>
            <p:ph type="ftr" sz="quarter" idx="10"/>
          </p:nvPr>
        </p:nvSpPr>
        <p:spPr/>
        <p:txBody>
          <a:bodyPr/>
          <a:lstStyle>
            <a:lvl1pPr>
              <a:defRPr/>
            </a:lvl1pPr>
          </a:lstStyle>
          <a:p>
            <a:r>
              <a:rPr lang="es-ES_tradnl" altLang="pt-BR" dirty="0"/>
              <a:t>Capítulo 4: Teoría de Colas</a:t>
            </a:r>
          </a:p>
        </p:txBody>
      </p:sp>
      <p:sp>
        <p:nvSpPr>
          <p:cNvPr id="5" name="Slide Number Placeholder 4">
            <a:extLst>
              <a:ext uri="{FF2B5EF4-FFF2-40B4-BE49-F238E27FC236}">
                <a16:creationId xmlns:a16="http://schemas.microsoft.com/office/drawing/2014/main" id="{28223118-BF19-443C-A6AC-5C2EDBBAF5E5}"/>
              </a:ext>
            </a:extLst>
          </p:cNvPr>
          <p:cNvSpPr>
            <a:spLocks noGrp="1"/>
          </p:cNvSpPr>
          <p:nvPr>
            <p:ph type="sldNum" sz="quarter" idx="11"/>
          </p:nvPr>
        </p:nvSpPr>
        <p:spPr/>
        <p:txBody>
          <a:bodyPr/>
          <a:lstStyle>
            <a:lvl1pPr>
              <a:defRPr/>
            </a:lvl1pPr>
          </a:lstStyle>
          <a:p>
            <a:fld id="{06248D0D-2F28-44FC-A655-90F5699E9CE7}" type="slidenum">
              <a:rPr lang="es-ES_tradnl" altLang="pt-BR"/>
              <a:pPr/>
              <a:t>‹Nº›</a:t>
            </a:fld>
            <a:endParaRPr lang="es-ES_tradnl" altLang="pt-BR"/>
          </a:p>
        </p:txBody>
      </p:sp>
    </p:spTree>
    <p:extLst>
      <p:ext uri="{BB962C8B-B14F-4D97-AF65-F5344CB8AC3E}">
        <p14:creationId xmlns:p14="http://schemas.microsoft.com/office/powerpoint/2010/main" val="70073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66A9-CC44-45FC-949D-9B0310E55A11}"/>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774C2304-11EF-44AB-A47E-92FB0D927373}"/>
              </a:ext>
            </a:extLst>
          </p:cNvPr>
          <p:cNvSpPr>
            <a:spLocks noGrp="1"/>
          </p:cNvSpPr>
          <p:nvPr>
            <p:ph sz="half" idx="1"/>
          </p:nvPr>
        </p:nvSpPr>
        <p:spPr>
          <a:xfrm>
            <a:off x="1182688" y="1676400"/>
            <a:ext cx="3810000" cy="44561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7EB1E5C2-B726-4120-8469-EDFD5B8A5633}"/>
              </a:ext>
            </a:extLst>
          </p:cNvPr>
          <p:cNvSpPr>
            <a:spLocks noGrp="1"/>
          </p:cNvSpPr>
          <p:nvPr>
            <p:ph sz="half" idx="2"/>
          </p:nvPr>
        </p:nvSpPr>
        <p:spPr>
          <a:xfrm>
            <a:off x="5145088" y="1676400"/>
            <a:ext cx="3810000" cy="44561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Footer Placeholder 4">
            <a:extLst>
              <a:ext uri="{FF2B5EF4-FFF2-40B4-BE49-F238E27FC236}">
                <a16:creationId xmlns:a16="http://schemas.microsoft.com/office/drawing/2014/main" id="{8D262645-CF3F-4D40-956D-FF661911265F}"/>
              </a:ext>
            </a:extLst>
          </p:cNvPr>
          <p:cNvSpPr>
            <a:spLocks noGrp="1"/>
          </p:cNvSpPr>
          <p:nvPr>
            <p:ph type="ftr" sz="quarter" idx="10"/>
          </p:nvPr>
        </p:nvSpPr>
        <p:spPr/>
        <p:txBody>
          <a:bodyPr/>
          <a:lstStyle>
            <a:lvl1pPr>
              <a:defRPr/>
            </a:lvl1pPr>
          </a:lstStyle>
          <a:p>
            <a:r>
              <a:rPr lang="es-ES_tradnl" altLang="pt-BR"/>
              <a:t>Capítulo 3: Análisis de Procesos</a:t>
            </a:r>
          </a:p>
        </p:txBody>
      </p:sp>
      <p:sp>
        <p:nvSpPr>
          <p:cNvPr id="6" name="Slide Number Placeholder 5">
            <a:extLst>
              <a:ext uri="{FF2B5EF4-FFF2-40B4-BE49-F238E27FC236}">
                <a16:creationId xmlns:a16="http://schemas.microsoft.com/office/drawing/2014/main" id="{835D696D-0F60-49DE-8CFE-BC810739EE36}"/>
              </a:ext>
            </a:extLst>
          </p:cNvPr>
          <p:cNvSpPr>
            <a:spLocks noGrp="1"/>
          </p:cNvSpPr>
          <p:nvPr>
            <p:ph type="sldNum" sz="quarter" idx="11"/>
          </p:nvPr>
        </p:nvSpPr>
        <p:spPr/>
        <p:txBody>
          <a:bodyPr/>
          <a:lstStyle>
            <a:lvl1pPr>
              <a:defRPr/>
            </a:lvl1pPr>
          </a:lstStyle>
          <a:p>
            <a:fld id="{4952D9C6-0DDC-46D3-A085-E82EA4F034DA}" type="slidenum">
              <a:rPr lang="es-ES_tradnl" altLang="pt-BR"/>
              <a:pPr/>
              <a:t>‹Nº›</a:t>
            </a:fld>
            <a:endParaRPr lang="es-ES_tradnl" altLang="pt-BR"/>
          </a:p>
        </p:txBody>
      </p:sp>
    </p:spTree>
    <p:extLst>
      <p:ext uri="{BB962C8B-B14F-4D97-AF65-F5344CB8AC3E}">
        <p14:creationId xmlns:p14="http://schemas.microsoft.com/office/powerpoint/2010/main" val="166970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7FA1-2AEF-48C2-B85B-2361EC8248EE}"/>
              </a:ext>
            </a:extLst>
          </p:cNvPr>
          <p:cNvSpPr>
            <a:spLocks noGrp="1"/>
          </p:cNvSpPr>
          <p:nvPr>
            <p:ph type="title"/>
          </p:nvPr>
        </p:nvSpPr>
        <p:spPr>
          <a:xfrm>
            <a:off x="630238" y="365125"/>
            <a:ext cx="78867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DF903313-8514-4003-9223-4C12D3ED35B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A50816-371A-4651-89A7-53722FC3C90E}"/>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588BC5D2-C517-4EA2-A115-E457567139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AD86B8-C89C-476A-B1F6-1E35FF6D99D3}"/>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Footer Placeholder 6">
            <a:extLst>
              <a:ext uri="{FF2B5EF4-FFF2-40B4-BE49-F238E27FC236}">
                <a16:creationId xmlns:a16="http://schemas.microsoft.com/office/drawing/2014/main" id="{6140A0EF-050B-45BD-845A-E572D16C0AA7}"/>
              </a:ext>
            </a:extLst>
          </p:cNvPr>
          <p:cNvSpPr>
            <a:spLocks noGrp="1"/>
          </p:cNvSpPr>
          <p:nvPr>
            <p:ph type="ftr" sz="quarter" idx="10"/>
          </p:nvPr>
        </p:nvSpPr>
        <p:spPr/>
        <p:txBody>
          <a:bodyPr/>
          <a:lstStyle>
            <a:lvl1pPr>
              <a:defRPr/>
            </a:lvl1pPr>
          </a:lstStyle>
          <a:p>
            <a:r>
              <a:rPr lang="es-ES_tradnl" altLang="pt-BR"/>
              <a:t>Capítulo 3: Análisis de Procesos</a:t>
            </a:r>
          </a:p>
        </p:txBody>
      </p:sp>
      <p:sp>
        <p:nvSpPr>
          <p:cNvPr id="8" name="Slide Number Placeholder 7">
            <a:extLst>
              <a:ext uri="{FF2B5EF4-FFF2-40B4-BE49-F238E27FC236}">
                <a16:creationId xmlns:a16="http://schemas.microsoft.com/office/drawing/2014/main" id="{6A228C42-D3EC-4774-81EE-BEDCCAF40A90}"/>
              </a:ext>
            </a:extLst>
          </p:cNvPr>
          <p:cNvSpPr>
            <a:spLocks noGrp="1"/>
          </p:cNvSpPr>
          <p:nvPr>
            <p:ph type="sldNum" sz="quarter" idx="11"/>
          </p:nvPr>
        </p:nvSpPr>
        <p:spPr/>
        <p:txBody>
          <a:bodyPr/>
          <a:lstStyle>
            <a:lvl1pPr>
              <a:defRPr/>
            </a:lvl1pPr>
          </a:lstStyle>
          <a:p>
            <a:fld id="{E12A0856-EABF-49BF-8EA4-63B5F674B591}" type="slidenum">
              <a:rPr lang="es-ES_tradnl" altLang="pt-BR"/>
              <a:pPr/>
              <a:t>‹Nº›</a:t>
            </a:fld>
            <a:endParaRPr lang="es-ES_tradnl" altLang="pt-BR"/>
          </a:p>
        </p:txBody>
      </p:sp>
    </p:spTree>
    <p:extLst>
      <p:ext uri="{BB962C8B-B14F-4D97-AF65-F5344CB8AC3E}">
        <p14:creationId xmlns:p14="http://schemas.microsoft.com/office/powerpoint/2010/main" val="203746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938B-A744-4563-B6C2-C8A3B7700337}"/>
              </a:ext>
            </a:extLst>
          </p:cNvPr>
          <p:cNvSpPr>
            <a:spLocks noGrp="1"/>
          </p:cNvSpPr>
          <p:nvPr>
            <p:ph type="title"/>
          </p:nvPr>
        </p:nvSpPr>
        <p:spPr/>
        <p:txBody>
          <a:bodyPr/>
          <a:lstStyle/>
          <a:p>
            <a:r>
              <a:rPr lang="en-US"/>
              <a:t>Click to edit Master title style</a:t>
            </a:r>
            <a:endParaRPr lang="pt-BR"/>
          </a:p>
        </p:txBody>
      </p:sp>
      <p:sp>
        <p:nvSpPr>
          <p:cNvPr id="3" name="Footer Placeholder 2">
            <a:extLst>
              <a:ext uri="{FF2B5EF4-FFF2-40B4-BE49-F238E27FC236}">
                <a16:creationId xmlns:a16="http://schemas.microsoft.com/office/drawing/2014/main" id="{22679921-E9B9-420F-985B-1A06229326D1}"/>
              </a:ext>
            </a:extLst>
          </p:cNvPr>
          <p:cNvSpPr>
            <a:spLocks noGrp="1"/>
          </p:cNvSpPr>
          <p:nvPr>
            <p:ph type="ftr" sz="quarter" idx="10"/>
          </p:nvPr>
        </p:nvSpPr>
        <p:spPr/>
        <p:txBody>
          <a:bodyPr/>
          <a:lstStyle>
            <a:lvl1pPr>
              <a:defRPr/>
            </a:lvl1pPr>
          </a:lstStyle>
          <a:p>
            <a:r>
              <a:rPr lang="es-ES_tradnl" altLang="pt-BR"/>
              <a:t>Capítulo 3: Análisis de Procesos</a:t>
            </a:r>
          </a:p>
        </p:txBody>
      </p:sp>
      <p:sp>
        <p:nvSpPr>
          <p:cNvPr id="4" name="Slide Number Placeholder 3">
            <a:extLst>
              <a:ext uri="{FF2B5EF4-FFF2-40B4-BE49-F238E27FC236}">
                <a16:creationId xmlns:a16="http://schemas.microsoft.com/office/drawing/2014/main" id="{574825B3-33B0-4353-9E8A-59B05C599CE2}"/>
              </a:ext>
            </a:extLst>
          </p:cNvPr>
          <p:cNvSpPr>
            <a:spLocks noGrp="1"/>
          </p:cNvSpPr>
          <p:nvPr>
            <p:ph type="sldNum" sz="quarter" idx="11"/>
          </p:nvPr>
        </p:nvSpPr>
        <p:spPr/>
        <p:txBody>
          <a:bodyPr/>
          <a:lstStyle>
            <a:lvl1pPr>
              <a:defRPr/>
            </a:lvl1pPr>
          </a:lstStyle>
          <a:p>
            <a:fld id="{47452057-9443-449E-B686-92BB7158D5E2}" type="slidenum">
              <a:rPr lang="es-ES_tradnl" altLang="pt-BR"/>
              <a:pPr/>
              <a:t>‹Nº›</a:t>
            </a:fld>
            <a:endParaRPr lang="es-ES_tradnl" altLang="pt-BR"/>
          </a:p>
        </p:txBody>
      </p:sp>
    </p:spTree>
    <p:extLst>
      <p:ext uri="{BB962C8B-B14F-4D97-AF65-F5344CB8AC3E}">
        <p14:creationId xmlns:p14="http://schemas.microsoft.com/office/powerpoint/2010/main" val="422727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6F5772-D5E0-4CA2-B65E-AE90965A5CB0}"/>
              </a:ext>
            </a:extLst>
          </p:cNvPr>
          <p:cNvSpPr>
            <a:spLocks noGrp="1"/>
          </p:cNvSpPr>
          <p:nvPr>
            <p:ph type="ftr" sz="quarter" idx="10"/>
          </p:nvPr>
        </p:nvSpPr>
        <p:spPr/>
        <p:txBody>
          <a:bodyPr/>
          <a:lstStyle>
            <a:lvl1pPr>
              <a:defRPr/>
            </a:lvl1pPr>
          </a:lstStyle>
          <a:p>
            <a:r>
              <a:rPr lang="es-ES_tradnl" altLang="pt-BR"/>
              <a:t>Capítulo 3: Análisis de Procesos</a:t>
            </a:r>
          </a:p>
        </p:txBody>
      </p:sp>
      <p:sp>
        <p:nvSpPr>
          <p:cNvPr id="3" name="Slide Number Placeholder 2">
            <a:extLst>
              <a:ext uri="{FF2B5EF4-FFF2-40B4-BE49-F238E27FC236}">
                <a16:creationId xmlns:a16="http://schemas.microsoft.com/office/drawing/2014/main" id="{3EF55F1F-29DC-4355-B255-650AA01256A8}"/>
              </a:ext>
            </a:extLst>
          </p:cNvPr>
          <p:cNvSpPr>
            <a:spLocks noGrp="1"/>
          </p:cNvSpPr>
          <p:nvPr>
            <p:ph type="sldNum" sz="quarter" idx="11"/>
          </p:nvPr>
        </p:nvSpPr>
        <p:spPr/>
        <p:txBody>
          <a:bodyPr/>
          <a:lstStyle>
            <a:lvl1pPr>
              <a:defRPr/>
            </a:lvl1pPr>
          </a:lstStyle>
          <a:p>
            <a:fld id="{E8B442FB-FC20-4571-98A3-D1C13CE5F3A5}" type="slidenum">
              <a:rPr lang="es-ES_tradnl" altLang="pt-BR"/>
              <a:pPr/>
              <a:t>‹Nº›</a:t>
            </a:fld>
            <a:endParaRPr lang="es-ES_tradnl" altLang="pt-BR"/>
          </a:p>
        </p:txBody>
      </p:sp>
    </p:spTree>
    <p:extLst>
      <p:ext uri="{BB962C8B-B14F-4D97-AF65-F5344CB8AC3E}">
        <p14:creationId xmlns:p14="http://schemas.microsoft.com/office/powerpoint/2010/main" val="159818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3959-973E-41DC-B320-C1864BD155B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E9643533-9CD9-4438-8DEC-0E913D0ED2D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768D65C6-9393-4CB5-8CF7-8FCD7F79BB0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02809F79-2F82-4BEA-B7B8-45D32767940B}"/>
              </a:ext>
            </a:extLst>
          </p:cNvPr>
          <p:cNvSpPr>
            <a:spLocks noGrp="1"/>
          </p:cNvSpPr>
          <p:nvPr>
            <p:ph type="ftr" sz="quarter" idx="10"/>
          </p:nvPr>
        </p:nvSpPr>
        <p:spPr/>
        <p:txBody>
          <a:bodyPr/>
          <a:lstStyle>
            <a:lvl1pPr>
              <a:defRPr/>
            </a:lvl1pPr>
          </a:lstStyle>
          <a:p>
            <a:r>
              <a:rPr lang="es-ES_tradnl" altLang="pt-BR"/>
              <a:t>Capítulo 3: Análisis de Procesos</a:t>
            </a:r>
          </a:p>
        </p:txBody>
      </p:sp>
      <p:sp>
        <p:nvSpPr>
          <p:cNvPr id="6" name="Slide Number Placeholder 5">
            <a:extLst>
              <a:ext uri="{FF2B5EF4-FFF2-40B4-BE49-F238E27FC236}">
                <a16:creationId xmlns:a16="http://schemas.microsoft.com/office/drawing/2014/main" id="{C8F0128A-B08C-4A4E-8516-6E681D4CF863}"/>
              </a:ext>
            </a:extLst>
          </p:cNvPr>
          <p:cNvSpPr>
            <a:spLocks noGrp="1"/>
          </p:cNvSpPr>
          <p:nvPr>
            <p:ph type="sldNum" sz="quarter" idx="11"/>
          </p:nvPr>
        </p:nvSpPr>
        <p:spPr/>
        <p:txBody>
          <a:bodyPr/>
          <a:lstStyle>
            <a:lvl1pPr>
              <a:defRPr/>
            </a:lvl1pPr>
          </a:lstStyle>
          <a:p>
            <a:fld id="{777CC9DB-745C-4A85-8237-1F21BF505535}" type="slidenum">
              <a:rPr lang="es-ES_tradnl" altLang="pt-BR"/>
              <a:pPr/>
              <a:t>‹Nº›</a:t>
            </a:fld>
            <a:endParaRPr lang="es-ES_tradnl" altLang="pt-BR"/>
          </a:p>
        </p:txBody>
      </p:sp>
    </p:spTree>
    <p:extLst>
      <p:ext uri="{BB962C8B-B14F-4D97-AF65-F5344CB8AC3E}">
        <p14:creationId xmlns:p14="http://schemas.microsoft.com/office/powerpoint/2010/main" val="157716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8DA4-879F-4525-BDAA-DF6BB317ECF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F067EAAE-6A27-4768-9387-AF66E0028CD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CF10D0EF-A31A-4589-BCAA-25365AF3124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7AA9F480-CEA9-42B9-BA7B-BD30E948E1A2}"/>
              </a:ext>
            </a:extLst>
          </p:cNvPr>
          <p:cNvSpPr>
            <a:spLocks noGrp="1"/>
          </p:cNvSpPr>
          <p:nvPr>
            <p:ph type="ftr" sz="quarter" idx="10"/>
          </p:nvPr>
        </p:nvSpPr>
        <p:spPr/>
        <p:txBody>
          <a:bodyPr/>
          <a:lstStyle>
            <a:lvl1pPr>
              <a:defRPr/>
            </a:lvl1pPr>
          </a:lstStyle>
          <a:p>
            <a:r>
              <a:rPr lang="es-ES_tradnl" altLang="pt-BR"/>
              <a:t>Capítulo 3: Análisis de Procesos</a:t>
            </a:r>
          </a:p>
        </p:txBody>
      </p:sp>
      <p:sp>
        <p:nvSpPr>
          <p:cNvPr id="6" name="Slide Number Placeholder 5">
            <a:extLst>
              <a:ext uri="{FF2B5EF4-FFF2-40B4-BE49-F238E27FC236}">
                <a16:creationId xmlns:a16="http://schemas.microsoft.com/office/drawing/2014/main" id="{88C06E9E-A6D7-4FDE-9AC1-093071D6CB72}"/>
              </a:ext>
            </a:extLst>
          </p:cNvPr>
          <p:cNvSpPr>
            <a:spLocks noGrp="1"/>
          </p:cNvSpPr>
          <p:nvPr>
            <p:ph type="sldNum" sz="quarter" idx="11"/>
          </p:nvPr>
        </p:nvSpPr>
        <p:spPr/>
        <p:txBody>
          <a:bodyPr/>
          <a:lstStyle>
            <a:lvl1pPr>
              <a:defRPr/>
            </a:lvl1pPr>
          </a:lstStyle>
          <a:p>
            <a:fld id="{72346647-B5D4-4DC2-A1BB-3D19B7C13813}" type="slidenum">
              <a:rPr lang="es-ES_tradnl" altLang="pt-BR"/>
              <a:pPr/>
              <a:t>‹Nº›</a:t>
            </a:fld>
            <a:endParaRPr lang="es-ES_tradnl" altLang="pt-BR"/>
          </a:p>
        </p:txBody>
      </p:sp>
    </p:spTree>
    <p:extLst>
      <p:ext uri="{BB962C8B-B14F-4D97-AF65-F5344CB8AC3E}">
        <p14:creationId xmlns:p14="http://schemas.microsoft.com/office/powerpoint/2010/main" val="140107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2027799-2458-44D2-B208-1AE65E817699}"/>
              </a:ext>
            </a:extLst>
          </p:cNvPr>
          <p:cNvSpPr>
            <a:spLocks noChangeArrowheads="1"/>
          </p:cNvSpPr>
          <p:nvPr/>
        </p:nvSpPr>
        <p:spPr bwMode="ltGray">
          <a:xfrm>
            <a:off x="417513" y="65246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s-ES_tradnl" altLang="pt-BR">
              <a:solidFill>
                <a:schemeClr val="tx1"/>
              </a:solidFill>
            </a:endParaRPr>
          </a:p>
        </p:txBody>
      </p:sp>
      <p:sp>
        <p:nvSpPr>
          <p:cNvPr id="59395" name="Rectangle 3">
            <a:extLst>
              <a:ext uri="{FF2B5EF4-FFF2-40B4-BE49-F238E27FC236}">
                <a16:creationId xmlns:a16="http://schemas.microsoft.com/office/drawing/2014/main" id="{C6655B12-1341-4D90-B549-B3DED0545005}"/>
              </a:ext>
            </a:extLst>
          </p:cNvPr>
          <p:cNvSpPr>
            <a:spLocks noChangeArrowheads="1"/>
          </p:cNvSpPr>
          <p:nvPr/>
        </p:nvSpPr>
        <p:spPr bwMode="ltGray">
          <a:xfrm>
            <a:off x="800100" y="65246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s-ES_tradnl" altLang="pt-BR">
              <a:solidFill>
                <a:schemeClr val="tx1"/>
              </a:solidFill>
            </a:endParaRPr>
          </a:p>
        </p:txBody>
      </p:sp>
      <p:sp>
        <p:nvSpPr>
          <p:cNvPr id="59396" name="Rectangle 4">
            <a:extLst>
              <a:ext uri="{FF2B5EF4-FFF2-40B4-BE49-F238E27FC236}">
                <a16:creationId xmlns:a16="http://schemas.microsoft.com/office/drawing/2014/main" id="{A7DF69A1-2CC7-42F5-A0DA-78F7110C6AE7}"/>
              </a:ext>
            </a:extLst>
          </p:cNvPr>
          <p:cNvSpPr>
            <a:spLocks noChangeArrowheads="1"/>
          </p:cNvSpPr>
          <p:nvPr/>
        </p:nvSpPr>
        <p:spPr bwMode="ltGray">
          <a:xfrm>
            <a:off x="541338" y="107473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s-ES_tradnl" altLang="pt-BR">
              <a:solidFill>
                <a:schemeClr val="tx1"/>
              </a:solidFill>
            </a:endParaRPr>
          </a:p>
        </p:txBody>
      </p:sp>
      <p:sp>
        <p:nvSpPr>
          <p:cNvPr id="59397" name="Rectangle 5">
            <a:extLst>
              <a:ext uri="{FF2B5EF4-FFF2-40B4-BE49-F238E27FC236}">
                <a16:creationId xmlns:a16="http://schemas.microsoft.com/office/drawing/2014/main" id="{74A3A85B-F87F-4CF8-B0F7-3A01D2127626}"/>
              </a:ext>
            </a:extLst>
          </p:cNvPr>
          <p:cNvSpPr>
            <a:spLocks noChangeArrowheads="1"/>
          </p:cNvSpPr>
          <p:nvPr/>
        </p:nvSpPr>
        <p:spPr bwMode="ltGray">
          <a:xfrm>
            <a:off x="912813" y="107473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s-ES_tradnl" altLang="pt-BR">
              <a:solidFill>
                <a:schemeClr val="tx1"/>
              </a:solidFill>
            </a:endParaRPr>
          </a:p>
        </p:txBody>
      </p:sp>
      <p:sp>
        <p:nvSpPr>
          <p:cNvPr id="59398" name="Rectangle 6">
            <a:extLst>
              <a:ext uri="{FF2B5EF4-FFF2-40B4-BE49-F238E27FC236}">
                <a16:creationId xmlns:a16="http://schemas.microsoft.com/office/drawing/2014/main" id="{0E713A69-C280-4F4C-9185-5A4E88C58704}"/>
              </a:ext>
            </a:extLst>
          </p:cNvPr>
          <p:cNvSpPr>
            <a:spLocks noChangeArrowheads="1"/>
          </p:cNvSpPr>
          <p:nvPr/>
        </p:nvSpPr>
        <p:spPr bwMode="ltGray">
          <a:xfrm>
            <a:off x="127000" y="100171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s-ES_tradnl" altLang="pt-BR">
              <a:solidFill>
                <a:schemeClr val="tx1"/>
              </a:solidFill>
            </a:endParaRPr>
          </a:p>
        </p:txBody>
      </p:sp>
      <p:sp>
        <p:nvSpPr>
          <p:cNvPr id="59399" name="Rectangle 7">
            <a:extLst>
              <a:ext uri="{FF2B5EF4-FFF2-40B4-BE49-F238E27FC236}">
                <a16:creationId xmlns:a16="http://schemas.microsoft.com/office/drawing/2014/main" id="{84D880D2-29C2-4F5A-940F-D4B0CC52152B}"/>
              </a:ext>
            </a:extLst>
          </p:cNvPr>
          <p:cNvSpPr>
            <a:spLocks noChangeArrowheads="1"/>
          </p:cNvSpPr>
          <p:nvPr/>
        </p:nvSpPr>
        <p:spPr bwMode="gray">
          <a:xfrm>
            <a:off x="762000" y="54451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s-ES_tradnl" altLang="pt-BR">
              <a:solidFill>
                <a:schemeClr val="tx1"/>
              </a:solidFill>
            </a:endParaRPr>
          </a:p>
        </p:txBody>
      </p:sp>
      <p:sp>
        <p:nvSpPr>
          <p:cNvPr id="59400" name="Rectangle 8">
            <a:extLst>
              <a:ext uri="{FF2B5EF4-FFF2-40B4-BE49-F238E27FC236}">
                <a16:creationId xmlns:a16="http://schemas.microsoft.com/office/drawing/2014/main" id="{992C9680-D3E4-481D-892D-221C5014984F}"/>
              </a:ext>
            </a:extLst>
          </p:cNvPr>
          <p:cNvSpPr>
            <a:spLocks noChangeArrowheads="1"/>
          </p:cNvSpPr>
          <p:nvPr/>
        </p:nvSpPr>
        <p:spPr bwMode="gray">
          <a:xfrm>
            <a:off x="442913" y="133508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s-ES_tradnl" altLang="pt-BR">
              <a:solidFill>
                <a:schemeClr val="tx1"/>
              </a:solidFill>
            </a:endParaRPr>
          </a:p>
        </p:txBody>
      </p:sp>
      <p:sp>
        <p:nvSpPr>
          <p:cNvPr id="59401" name="Rectangle 9">
            <a:extLst>
              <a:ext uri="{FF2B5EF4-FFF2-40B4-BE49-F238E27FC236}">
                <a16:creationId xmlns:a16="http://schemas.microsoft.com/office/drawing/2014/main" id="{4E35DCBF-7F61-4F84-A091-FE417B07FBA1}"/>
              </a:ext>
            </a:extLst>
          </p:cNvPr>
          <p:cNvSpPr>
            <a:spLocks noGrp="1" noChangeArrowheads="1"/>
          </p:cNvSpPr>
          <p:nvPr>
            <p:ph type="title"/>
          </p:nvPr>
        </p:nvSpPr>
        <p:spPr bwMode="auto">
          <a:xfrm>
            <a:off x="1150938" y="171450"/>
            <a:ext cx="7794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s-ES" altLang="pt-BR"/>
              <a:t>Haga clic para modificar el estilo de título del patrón</a:t>
            </a:r>
          </a:p>
        </p:txBody>
      </p:sp>
      <p:sp>
        <p:nvSpPr>
          <p:cNvPr id="59402" name="Rectangle 10">
            <a:extLst>
              <a:ext uri="{FF2B5EF4-FFF2-40B4-BE49-F238E27FC236}">
                <a16:creationId xmlns:a16="http://schemas.microsoft.com/office/drawing/2014/main" id="{BF8DB6C2-AC87-45C3-915E-D3767E9CB633}"/>
              </a:ext>
            </a:extLst>
          </p:cNvPr>
          <p:cNvSpPr>
            <a:spLocks noGrp="1" noChangeArrowheads="1"/>
          </p:cNvSpPr>
          <p:nvPr>
            <p:ph type="body" idx="1"/>
          </p:nvPr>
        </p:nvSpPr>
        <p:spPr bwMode="auto">
          <a:xfrm>
            <a:off x="1182688" y="1676400"/>
            <a:ext cx="7772400" cy="445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pt-BR"/>
              <a:t>Haga clic para modificar el estilo de texto del patrón</a:t>
            </a:r>
          </a:p>
          <a:p>
            <a:pPr lvl="1"/>
            <a:r>
              <a:rPr lang="es-ES" altLang="pt-BR"/>
              <a:t>Segundo nivel</a:t>
            </a:r>
          </a:p>
          <a:p>
            <a:pPr lvl="2"/>
            <a:r>
              <a:rPr lang="es-ES" altLang="pt-BR"/>
              <a:t>Tercer nivel</a:t>
            </a:r>
          </a:p>
          <a:p>
            <a:pPr lvl="3"/>
            <a:r>
              <a:rPr lang="es-ES" altLang="pt-BR"/>
              <a:t>Cuarto nivel</a:t>
            </a:r>
          </a:p>
        </p:txBody>
      </p:sp>
      <p:sp>
        <p:nvSpPr>
          <p:cNvPr id="59403" name="Rectangle 11">
            <a:extLst>
              <a:ext uri="{FF2B5EF4-FFF2-40B4-BE49-F238E27FC236}">
                <a16:creationId xmlns:a16="http://schemas.microsoft.com/office/drawing/2014/main" id="{A440EAF9-37AA-47DB-81A2-F319798E3590}"/>
              </a:ext>
            </a:extLst>
          </p:cNvPr>
          <p:cNvSpPr>
            <a:spLocks noGrp="1" noChangeArrowheads="1"/>
          </p:cNvSpPr>
          <p:nvPr>
            <p:ph type="ftr" sz="quarter" idx="3"/>
          </p:nvPr>
        </p:nvSpPr>
        <p:spPr bwMode="auto">
          <a:xfrm rot="-36744">
            <a:off x="4851400" y="6276975"/>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solidFill>
                  <a:schemeClr val="tx1"/>
                </a:solidFill>
              </a:defRPr>
            </a:lvl1pPr>
          </a:lstStyle>
          <a:p>
            <a:r>
              <a:rPr lang="es-ES_tradnl" altLang="pt-BR" dirty="0"/>
              <a:t>Capítulo 4: Teoría de Colas</a:t>
            </a:r>
          </a:p>
        </p:txBody>
      </p:sp>
      <p:sp>
        <p:nvSpPr>
          <p:cNvPr id="59404" name="Rectangle 12">
            <a:extLst>
              <a:ext uri="{FF2B5EF4-FFF2-40B4-BE49-F238E27FC236}">
                <a16:creationId xmlns:a16="http://schemas.microsoft.com/office/drawing/2014/main" id="{562779F0-76D8-41F5-8031-63AE9E0F4994}"/>
              </a:ext>
            </a:extLst>
          </p:cNvPr>
          <p:cNvSpPr>
            <a:spLocks noGrp="1" noChangeArrowheads="1"/>
          </p:cNvSpPr>
          <p:nvPr>
            <p:ph type="sldNum" sz="quarter" idx="4"/>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fld id="{A9337971-024E-4FFE-A60E-626F724CE242}" type="slidenum">
              <a:rPr lang="es-ES_tradnl" altLang="pt-BR"/>
              <a:pPr/>
              <a:t>‹Nº›</a:t>
            </a:fld>
            <a:endParaRPr lang="es-ES_tradnl" altLang="pt-B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7D0F1-10D8-4DC0-9579-87D4B8472BE1}" type="datetimeFigureOut">
              <a:rPr lang="en-US" smtClean="0"/>
              <a:pPr/>
              <a:t>11/21/2023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35B67-2B6E-4E88-AE7C-D738EC4C4B7C}" type="slidenum">
              <a:rPr lang="en-US" smtClean="0"/>
              <a:pPr/>
              <a:t>‹Nº›</a:t>
            </a:fld>
            <a:endParaRPr lang="en-US" dirty="0"/>
          </a:p>
        </p:txBody>
      </p:sp>
    </p:spTree>
    <p:extLst>
      <p:ext uri="{BB962C8B-B14F-4D97-AF65-F5344CB8AC3E}">
        <p14:creationId xmlns:p14="http://schemas.microsoft.com/office/powerpoint/2010/main" val="25008041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op.responsive.net/lt/thraves/entry.html" TargetMode="External"/><Relationship Id="rId4" Type="http://schemas.openxmlformats.org/officeDocument/2006/relationships/hyperlink" Target="http://responsive.net/gameFAQ.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1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1.bin"/><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op.responsive.net/lt/thraves/start.html" TargetMode="External"/><Relationship Id="rId4" Type="http://schemas.openxmlformats.org/officeDocument/2006/relationships/hyperlink" Target="http://responsive.net/purchaseFAQ.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01D6DE5-96CA-4B95-94F8-D6B4125E2ACE}"/>
              </a:ext>
            </a:extLst>
          </p:cNvPr>
          <p:cNvSpPr>
            <a:spLocks noGrp="1" noChangeArrowheads="1"/>
          </p:cNvSpPr>
          <p:nvPr>
            <p:ph type="ctrTitle"/>
          </p:nvPr>
        </p:nvSpPr>
        <p:spPr>
          <a:xfrm>
            <a:off x="1066800" y="2057400"/>
            <a:ext cx="7543800" cy="1143000"/>
          </a:xfrm>
        </p:spPr>
        <p:txBody>
          <a:bodyPr/>
          <a:lstStyle/>
          <a:p>
            <a:pPr algn="ctr"/>
            <a:r>
              <a:rPr lang="es-ES_tradnl" altLang="pt-BR" dirty="0"/>
              <a:t>Gestión de Operaciones</a:t>
            </a:r>
          </a:p>
        </p:txBody>
      </p:sp>
      <p:sp>
        <p:nvSpPr>
          <p:cNvPr id="61443" name="Text Box 3">
            <a:extLst>
              <a:ext uri="{FF2B5EF4-FFF2-40B4-BE49-F238E27FC236}">
                <a16:creationId xmlns:a16="http://schemas.microsoft.com/office/drawing/2014/main" id="{ABE90849-A958-4E7C-8F2B-EE3276A7E249}"/>
              </a:ext>
            </a:extLst>
          </p:cNvPr>
          <p:cNvSpPr txBox="1">
            <a:spLocks noChangeArrowheads="1"/>
          </p:cNvSpPr>
          <p:nvPr/>
        </p:nvSpPr>
        <p:spPr bwMode="auto">
          <a:xfrm>
            <a:off x="1828800" y="3505200"/>
            <a:ext cx="5867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p>
            <a:pPr algn="ctr">
              <a:spcBef>
                <a:spcPct val="50000"/>
              </a:spcBef>
            </a:pPr>
            <a:r>
              <a:rPr lang="es-ES_tradnl" altLang="pt-BR" sz="3200" dirty="0"/>
              <a:t>Auxiliar 2: </a:t>
            </a:r>
            <a:r>
              <a:rPr lang="es-ES_tradnl" altLang="pt-BR" sz="3200" dirty="0" err="1"/>
              <a:t>Littlefield</a:t>
            </a:r>
            <a:endParaRPr lang="es-ES_tradnl" altLang="pt-BR" sz="3200" dirty="0">
              <a:solidFill>
                <a:schemeClr val="tx1"/>
              </a:solidFill>
            </a:endParaRPr>
          </a:p>
        </p:txBody>
      </p:sp>
      <p:sp>
        <p:nvSpPr>
          <p:cNvPr id="4" name="Footer Placeholder 3">
            <a:extLst>
              <a:ext uri="{FF2B5EF4-FFF2-40B4-BE49-F238E27FC236}">
                <a16:creationId xmlns:a16="http://schemas.microsoft.com/office/drawing/2014/main" id="{3C4580CE-253B-4014-A2B1-C84DAC3D1474}"/>
              </a:ext>
            </a:extLst>
          </p:cNvPr>
          <p:cNvSpPr txBox="1">
            <a:spLocks/>
          </p:cNvSpPr>
          <p:nvPr/>
        </p:nvSpPr>
        <p:spPr>
          <a:xfrm rot="-36744">
            <a:off x="4841034" y="6228052"/>
            <a:ext cx="38100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pPr algn="r"/>
            <a:r>
              <a:rPr lang="es-ES_tradnl" altLang="pt-BR" sz="1400" b="1" dirty="0">
                <a:solidFill>
                  <a:schemeClr val="tx1"/>
                </a:solidFill>
              </a:rPr>
              <a:t>Profesora Auxiliar: </a:t>
            </a:r>
            <a:r>
              <a:rPr lang="es-ES_tradnl" altLang="pt-BR" sz="1400" dirty="0">
                <a:solidFill>
                  <a:schemeClr val="tx1"/>
                </a:solidFill>
              </a:rPr>
              <a:t>Camila Carrasco</a:t>
            </a:r>
          </a:p>
          <a:p>
            <a:pPr algn="r"/>
            <a:r>
              <a:rPr lang="es-ES_tradnl" altLang="pt-BR" sz="1400" b="1" dirty="0">
                <a:solidFill>
                  <a:schemeClr val="tx1"/>
                </a:solidFill>
              </a:rPr>
              <a:t>Fecha: </a:t>
            </a:r>
            <a:r>
              <a:rPr lang="es-ES_tradnl" altLang="pt-BR" sz="1400" dirty="0">
                <a:solidFill>
                  <a:schemeClr val="tx1"/>
                </a:solidFill>
              </a:rPr>
              <a:t>Martes 21 de Noviembre de 2023</a:t>
            </a:r>
          </a:p>
        </p:txBody>
      </p:sp>
    </p:spTree>
    <p:extLst>
      <p:ext uri="{BB962C8B-B14F-4D97-AF65-F5344CB8AC3E}">
        <p14:creationId xmlns:p14="http://schemas.microsoft.com/office/powerpoint/2010/main" val="153343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2362"/>
          </a:xfrm>
        </p:spPr>
        <p:txBody>
          <a:bodyPr>
            <a:normAutofit/>
          </a:bodyPr>
          <a:lstStyle/>
          <a:p>
            <a:r>
              <a:rPr lang="en-US" sz="8000" dirty="0" err="1">
                <a:solidFill>
                  <a:schemeClr val="bg2">
                    <a:lumMod val="25000"/>
                  </a:schemeClr>
                </a:solidFill>
                <a:effectLst>
                  <a:outerShdw blurRad="38100" dist="38100" dir="2700000" algn="tl">
                    <a:srgbClr val="000000">
                      <a:alpha val="43137"/>
                    </a:srgbClr>
                  </a:outerShdw>
                </a:effectLst>
              </a:rPr>
              <a:t>Felicitaciones</a:t>
            </a:r>
            <a:r>
              <a:rPr lang="en-US" sz="8000" dirty="0">
                <a:solidFill>
                  <a:schemeClr val="bg2">
                    <a:lumMod val="25000"/>
                  </a:schemeClr>
                </a:solidFill>
                <a:effectLst>
                  <a:outerShdw blurRad="38100" dist="38100" dir="2700000" algn="tl">
                    <a:srgbClr val="000000">
                      <a:alpha val="43137"/>
                    </a:srgbClr>
                  </a:outerShdw>
                </a:effectLst>
              </a:rPr>
              <a:t>!</a:t>
            </a:r>
            <a:br>
              <a:rPr lang="en-US" sz="8000" dirty="0">
                <a:solidFill>
                  <a:schemeClr val="bg2">
                    <a:lumMod val="25000"/>
                  </a:schemeClr>
                </a:solidFill>
                <a:effectLst>
                  <a:outerShdw blurRad="38100" dist="38100" dir="2700000" algn="tl">
                    <a:srgbClr val="000000">
                      <a:alpha val="43137"/>
                    </a:srgbClr>
                  </a:outerShdw>
                </a:effectLst>
              </a:rPr>
            </a:br>
            <a:r>
              <a:rPr lang="en-US" sz="4800" dirty="0">
                <a:solidFill>
                  <a:schemeClr val="bg2">
                    <a:lumMod val="25000"/>
                  </a:schemeClr>
                </a:solidFill>
                <a:effectLst>
                  <a:outerShdw blurRad="38100" dist="38100" dir="2700000" algn="tl">
                    <a:srgbClr val="000000">
                      <a:alpha val="43137"/>
                    </a:srgbClr>
                  </a:outerShdw>
                </a:effectLst>
              </a:rPr>
              <a:t>Su </a:t>
            </a:r>
            <a:r>
              <a:rPr lang="en-US" sz="4800" dirty="0" err="1">
                <a:solidFill>
                  <a:schemeClr val="bg2">
                    <a:lumMod val="25000"/>
                  </a:schemeClr>
                </a:solidFill>
                <a:effectLst>
                  <a:outerShdw blurRad="38100" dist="38100" dir="2700000" algn="tl">
                    <a:srgbClr val="000000">
                      <a:alpha val="43137"/>
                    </a:srgbClr>
                  </a:outerShdw>
                </a:effectLst>
              </a:rPr>
              <a:t>equipo</a:t>
            </a:r>
            <a:r>
              <a:rPr lang="en-US" sz="4800" dirty="0">
                <a:solidFill>
                  <a:schemeClr val="bg2">
                    <a:lumMod val="25000"/>
                  </a:schemeClr>
                </a:solidFill>
                <a:effectLst>
                  <a:outerShdw blurRad="38100" dist="38100" dir="2700000" algn="tl">
                    <a:srgbClr val="000000">
                      <a:alpha val="43137"/>
                    </a:srgbClr>
                  </a:outerShdw>
                </a:effectLst>
              </a:rPr>
              <a:t> ha </a:t>
            </a:r>
            <a:r>
              <a:rPr lang="en-US" sz="4800" dirty="0" err="1">
                <a:solidFill>
                  <a:schemeClr val="bg2">
                    <a:lumMod val="25000"/>
                  </a:schemeClr>
                </a:solidFill>
                <a:effectLst>
                  <a:outerShdw blurRad="38100" dist="38100" dir="2700000" algn="tl">
                    <a:srgbClr val="000000">
                      <a:alpha val="43137"/>
                    </a:srgbClr>
                  </a:outerShdw>
                </a:effectLst>
              </a:rPr>
              <a:t>quedado</a:t>
            </a:r>
            <a:r>
              <a:rPr lang="en-US" sz="4800" dirty="0">
                <a:solidFill>
                  <a:schemeClr val="bg2">
                    <a:lumMod val="25000"/>
                  </a:schemeClr>
                </a:solidFill>
                <a:effectLst>
                  <a:outerShdw blurRad="38100" dist="38100" dir="2700000" algn="tl">
                    <a:srgbClr val="000000">
                      <a:alpha val="43137"/>
                    </a:srgbClr>
                  </a:outerShdw>
                </a:effectLst>
              </a:rPr>
              <a:t> </a:t>
            </a:r>
            <a:r>
              <a:rPr lang="en-US" sz="4800" dirty="0" err="1">
                <a:solidFill>
                  <a:schemeClr val="bg2">
                    <a:lumMod val="25000"/>
                  </a:schemeClr>
                </a:solidFill>
                <a:effectLst>
                  <a:outerShdw blurRad="38100" dist="38100" dir="2700000" algn="tl">
                    <a:srgbClr val="000000">
                      <a:alpha val="43137"/>
                    </a:srgbClr>
                  </a:outerShdw>
                </a:effectLst>
              </a:rPr>
              <a:t>registrado</a:t>
            </a:r>
            <a:endParaRPr lang="en-US" sz="4800" dirty="0">
              <a:solidFill>
                <a:schemeClr val="bg2">
                  <a:lumMod val="25000"/>
                </a:schemeClr>
              </a:solidFill>
              <a:effectLst>
                <a:outerShdw blurRad="38100" dist="38100" dir="2700000" algn="tl">
                  <a:srgbClr val="000000">
                    <a:alpha val="43137"/>
                  </a:srgbClr>
                </a:outerShdw>
              </a:effectLst>
            </a:endParaRPr>
          </a:p>
        </p:txBody>
      </p:sp>
      <p:sp>
        <p:nvSpPr>
          <p:cNvPr id="3" name="Slide Number Placeholder 4">
            <a:extLst>
              <a:ext uri="{FF2B5EF4-FFF2-40B4-BE49-F238E27FC236}">
                <a16:creationId xmlns:a16="http://schemas.microsoft.com/office/drawing/2014/main" id="{E9926D5C-5FA1-42FA-83A1-3B2286DF9D54}"/>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10</a:t>
            </a:fld>
            <a:endParaRPr lang="es-ES_tradnl" altLang="pt-BR" dirty="0"/>
          </a:p>
        </p:txBody>
      </p:sp>
    </p:spTree>
    <p:extLst>
      <p:ext uri="{BB962C8B-B14F-4D97-AF65-F5344CB8AC3E}">
        <p14:creationId xmlns:p14="http://schemas.microsoft.com/office/powerpoint/2010/main" val="356001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Littlefield</a:t>
            </a:r>
            <a:r>
              <a:rPr lang="en-US" baseline="0" dirty="0"/>
              <a:t> Technologies</a:t>
            </a:r>
            <a:endParaRPr lang="en-US" dirty="0"/>
          </a:p>
        </p:txBody>
      </p:sp>
      <p:sp>
        <p:nvSpPr>
          <p:cNvPr id="3" name="Subtitle 2"/>
          <p:cNvSpPr>
            <a:spLocks noGrp="1"/>
          </p:cNvSpPr>
          <p:nvPr>
            <p:ph type="subTitle" idx="1"/>
          </p:nvPr>
        </p:nvSpPr>
        <p:spPr>
          <a:xfrm>
            <a:off x="457200" y="3657600"/>
            <a:ext cx="8305800" cy="1752600"/>
          </a:xfrm>
        </p:spPr>
        <p:txBody>
          <a:bodyPr>
            <a:normAutofit/>
          </a:bodyPr>
          <a:lstStyle/>
          <a:p>
            <a:r>
              <a:rPr lang="en-US" sz="8000" dirty="0">
                <a:solidFill>
                  <a:schemeClr val="bg2">
                    <a:lumMod val="25000"/>
                  </a:schemeClr>
                </a:solidFill>
                <a:effectLst>
                  <a:outerShdw blurRad="38100" dist="38100" dir="2700000" algn="tl">
                    <a:srgbClr val="000000">
                      <a:alpha val="43137"/>
                    </a:srgbClr>
                  </a:outerShdw>
                </a:effectLst>
              </a:rPr>
              <a:t>A  Brief  Overview</a:t>
            </a:r>
          </a:p>
        </p:txBody>
      </p:sp>
      <p:pic>
        <p:nvPicPr>
          <p:cNvPr id="4" name="Picture 3" descr="littlefield1.jpg"/>
          <p:cNvPicPr>
            <a:picLocks noChangeAspect="1"/>
          </p:cNvPicPr>
          <p:nvPr/>
        </p:nvPicPr>
        <p:blipFill>
          <a:blip r:embed="rId3" cstate="print"/>
          <a:stretch>
            <a:fillRect/>
          </a:stretch>
        </p:blipFill>
        <p:spPr>
          <a:xfrm>
            <a:off x="946150" y="1371600"/>
            <a:ext cx="7251700" cy="1905000"/>
          </a:xfrm>
          <a:prstGeom prst="rect">
            <a:avLst/>
          </a:prstGeom>
        </p:spPr>
      </p:pic>
      <p:sp>
        <p:nvSpPr>
          <p:cNvPr id="6" name="TextBox 5"/>
          <p:cNvSpPr txBox="1"/>
          <p:nvPr/>
        </p:nvSpPr>
        <p:spPr>
          <a:xfrm>
            <a:off x="1680439" y="6031468"/>
            <a:ext cx="57831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An FAQ is provided at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4"/>
              </a:rPr>
              <a:t>http://responsive.net/gameFAQ.html</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7" name="TextBox 6"/>
          <p:cNvSpPr txBox="1"/>
          <p:nvPr/>
        </p:nvSpPr>
        <p:spPr>
          <a:xfrm>
            <a:off x="2590800" y="5210145"/>
            <a:ext cx="43427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Calibri"/>
                <a:ea typeface="+mn-ea"/>
                <a:cs typeface="+mn-cs"/>
                <a:hlinkClick r:id="rId5"/>
              </a:rPr>
              <a:t>op.responsive.net/lt/thraves/entry.html</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Slide Number Placeholder 4">
            <a:extLst>
              <a:ext uri="{FF2B5EF4-FFF2-40B4-BE49-F238E27FC236}">
                <a16:creationId xmlns:a16="http://schemas.microsoft.com/office/drawing/2014/main" id="{753E3A09-F689-466B-96BB-E26F5993B262}"/>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11</a:t>
            </a:fld>
            <a:endParaRPr lang="es-ES_tradnl" altLang="pt-BR" dirty="0"/>
          </a:p>
        </p:txBody>
      </p:sp>
    </p:spTree>
    <p:extLst>
      <p:ext uri="{BB962C8B-B14F-4D97-AF65-F5344CB8AC3E}">
        <p14:creationId xmlns:p14="http://schemas.microsoft.com/office/powerpoint/2010/main" val="199562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chemeClr val="bg2">
                    <a:lumMod val="50000"/>
                  </a:schemeClr>
                </a:solidFill>
              </a:rPr>
              <a:t>Exploración</a:t>
            </a:r>
            <a:r>
              <a:rPr lang="en-US" b="1" dirty="0">
                <a:solidFill>
                  <a:schemeClr val="bg2">
                    <a:lumMod val="50000"/>
                  </a:schemeClr>
                </a:solidFill>
              </a:rPr>
              <a:t> de la </a:t>
            </a:r>
            <a:r>
              <a:rPr lang="en-US" b="1" dirty="0" err="1">
                <a:solidFill>
                  <a:schemeClr val="bg2">
                    <a:lumMod val="50000"/>
                  </a:schemeClr>
                </a:solidFill>
              </a:rPr>
              <a:t>Fábrica</a:t>
            </a:r>
            <a:endParaRPr lang="en-US" b="1" dirty="0">
              <a:solidFill>
                <a:schemeClr val="bg2">
                  <a:lumMod val="50000"/>
                </a:schemeClr>
              </a:solidFill>
            </a:endParaRPr>
          </a:p>
        </p:txBody>
      </p:sp>
      <p:pic>
        <p:nvPicPr>
          <p:cNvPr id="4" name="Content Placeholder 3" descr="Factory-Floor.jpg"/>
          <p:cNvPicPr>
            <a:picLocks noGrp="1" noChangeAspect="1"/>
          </p:cNvPicPr>
          <p:nvPr>
            <p:ph idx="1"/>
          </p:nvPr>
        </p:nvPicPr>
        <p:blipFill>
          <a:blip r:embed="rId2" cstate="print"/>
          <a:stretch>
            <a:fillRect/>
          </a:stretch>
        </p:blipFill>
        <p:spPr>
          <a:xfrm>
            <a:off x="457200" y="1371600"/>
            <a:ext cx="8229600" cy="4183408"/>
          </a:xfrm>
        </p:spPr>
      </p:pic>
      <p:pic>
        <p:nvPicPr>
          <p:cNvPr id="5" name="Picture 4" descr="TitleBar.jpg"/>
          <p:cNvPicPr>
            <a:picLocks noChangeAspect="1"/>
          </p:cNvPicPr>
          <p:nvPr/>
        </p:nvPicPr>
        <p:blipFill>
          <a:blip r:embed="rId3" cstate="print"/>
          <a:stretch>
            <a:fillRect/>
          </a:stretch>
        </p:blipFill>
        <p:spPr>
          <a:xfrm>
            <a:off x="1371600" y="5867400"/>
            <a:ext cx="6400800" cy="365759"/>
          </a:xfrm>
          <a:prstGeom prst="rect">
            <a:avLst/>
          </a:prstGeom>
        </p:spPr>
      </p:pic>
      <p:sp>
        <p:nvSpPr>
          <p:cNvPr id="6" name="Slide Number Placeholder 4">
            <a:extLst>
              <a:ext uri="{FF2B5EF4-FFF2-40B4-BE49-F238E27FC236}">
                <a16:creationId xmlns:a16="http://schemas.microsoft.com/office/drawing/2014/main" id="{999C4876-E9F3-4E91-A7F2-85C25B0D8F55}"/>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12</a:t>
            </a:fld>
            <a:endParaRPr lang="es-ES_tradnl" altLang="pt-BR" dirty="0"/>
          </a:p>
        </p:txBody>
      </p:sp>
    </p:spTree>
    <p:extLst>
      <p:ext uri="{BB962C8B-B14F-4D97-AF65-F5344CB8AC3E}">
        <p14:creationId xmlns:p14="http://schemas.microsoft.com/office/powerpoint/2010/main" val="353834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ctory5Ab.jpg"/>
          <p:cNvPicPr>
            <a:picLocks noChangeAspect="1"/>
          </p:cNvPicPr>
          <p:nvPr/>
        </p:nvPicPr>
        <p:blipFill>
          <a:blip r:embed="rId2" cstate="print"/>
          <a:stretch>
            <a:fillRect/>
          </a:stretch>
        </p:blipFill>
        <p:spPr>
          <a:xfrm>
            <a:off x="2971800" y="1676400"/>
            <a:ext cx="5621274" cy="2857500"/>
          </a:xfrm>
          <a:prstGeom prst="rect">
            <a:avLst/>
          </a:prstGeom>
          <a:solidFill>
            <a:srgbClr val="FFFFCC"/>
          </a:solidFill>
        </p:spPr>
      </p:pic>
      <p:pic>
        <p:nvPicPr>
          <p:cNvPr id="7" name="Picture 6" descr="titlebar4.jpg"/>
          <p:cNvPicPr>
            <a:picLocks noChangeAspect="1"/>
          </p:cNvPicPr>
          <p:nvPr/>
        </p:nvPicPr>
        <p:blipFill>
          <a:blip r:embed="rId3" cstate="print"/>
          <a:stretch>
            <a:fillRect/>
          </a:stretch>
        </p:blipFill>
        <p:spPr>
          <a:xfrm>
            <a:off x="4114800" y="5127173"/>
            <a:ext cx="4572000" cy="261257"/>
          </a:xfrm>
          <a:prstGeom prst="rect">
            <a:avLst/>
          </a:prstGeom>
        </p:spPr>
      </p:pic>
      <p:sp>
        <p:nvSpPr>
          <p:cNvPr id="2" name="Title 1"/>
          <p:cNvSpPr>
            <a:spLocks noGrp="1"/>
          </p:cNvSpPr>
          <p:nvPr>
            <p:ph type="title"/>
          </p:nvPr>
        </p:nvSpPr>
        <p:spPr/>
        <p:txBody>
          <a:bodyPr>
            <a:normAutofit fontScale="90000"/>
          </a:bodyPr>
          <a:lstStyle/>
          <a:p>
            <a:pPr algn="l"/>
            <a:r>
              <a:rPr lang="en-US" b="1" dirty="0" err="1">
                <a:solidFill>
                  <a:schemeClr val="bg2">
                    <a:lumMod val="50000"/>
                  </a:schemeClr>
                </a:solidFill>
              </a:rPr>
              <a:t>Trabajo</a:t>
            </a:r>
            <a:r>
              <a:rPr lang="en-US" b="1" dirty="0">
                <a:solidFill>
                  <a:schemeClr val="bg2">
                    <a:lumMod val="50000"/>
                  </a:schemeClr>
                </a:solidFill>
              </a:rPr>
              <a:t> </a:t>
            </a:r>
            <a:r>
              <a:rPr lang="en-US" b="1" dirty="0" err="1">
                <a:solidFill>
                  <a:schemeClr val="bg2">
                    <a:lumMod val="50000"/>
                  </a:schemeClr>
                </a:solidFill>
              </a:rPr>
              <a:t>en</a:t>
            </a:r>
            <a:r>
              <a:rPr lang="en-US" b="1" dirty="0">
                <a:solidFill>
                  <a:schemeClr val="bg2">
                    <a:lumMod val="50000"/>
                  </a:schemeClr>
                </a:solidFill>
              </a:rPr>
              <a:t> la </a:t>
            </a:r>
            <a:r>
              <a:rPr lang="en-US" b="1" dirty="0" err="1">
                <a:solidFill>
                  <a:schemeClr val="bg2">
                    <a:lumMod val="50000"/>
                  </a:schemeClr>
                </a:solidFill>
              </a:rPr>
              <a:t>Fábrica</a:t>
            </a:r>
            <a:r>
              <a:rPr lang="en-US" b="1" dirty="0">
                <a:solidFill>
                  <a:schemeClr val="bg2">
                    <a:lumMod val="50000"/>
                  </a:schemeClr>
                </a:solidFill>
              </a:rPr>
              <a:t>:</a:t>
            </a:r>
            <a:br>
              <a:rPr lang="en-US" dirty="0"/>
            </a:br>
            <a:r>
              <a:rPr lang="en-US" dirty="0"/>
              <a:t>4 </a:t>
            </a:r>
            <a:r>
              <a:rPr lang="en-US" dirty="0" err="1"/>
              <a:t>etapas</a:t>
            </a:r>
            <a:r>
              <a:rPr lang="en-US" dirty="0"/>
              <a:t> </a:t>
            </a:r>
            <a:r>
              <a:rPr lang="en-US" dirty="0" err="1"/>
              <a:t>en</a:t>
            </a:r>
            <a:r>
              <a:rPr lang="en-US" dirty="0"/>
              <a:t> 3 </a:t>
            </a:r>
            <a:r>
              <a:rPr lang="en-US" dirty="0" err="1"/>
              <a:t>estaciones</a:t>
            </a:r>
            <a:endParaRPr lang="en-US" dirty="0"/>
          </a:p>
        </p:txBody>
      </p:sp>
      <p:sp>
        <p:nvSpPr>
          <p:cNvPr id="8" name="Content Placeholder 2">
            <a:extLst>
              <a:ext uri="{FF2B5EF4-FFF2-40B4-BE49-F238E27FC236}">
                <a16:creationId xmlns:a16="http://schemas.microsoft.com/office/drawing/2014/main" id="{719EADD2-90BB-40D7-855A-4B15ADC24A47}"/>
              </a:ext>
            </a:extLst>
          </p:cNvPr>
          <p:cNvSpPr txBox="1">
            <a:spLocks/>
          </p:cNvSpPr>
          <p:nvPr/>
        </p:nvSpPr>
        <p:spPr>
          <a:xfrm>
            <a:off x="127948" y="2932464"/>
            <a:ext cx="4572000" cy="381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fontAlgn="auto">
              <a:spcAft>
                <a:spcPts val="0"/>
              </a:spcAft>
              <a:buFont typeface="+mj-lt"/>
              <a:buAutoNum type="arabicParenR"/>
            </a:pPr>
            <a:r>
              <a:rPr lang="en-US" sz="3400" dirty="0"/>
              <a:t>Board Stuffing</a:t>
            </a:r>
          </a:p>
          <a:p>
            <a:pPr marL="971550" lvl="1" indent="-514350" fontAlgn="auto">
              <a:spcAft>
                <a:spcPts val="0"/>
              </a:spcAft>
              <a:buFont typeface="Calibri" pitchFamily="34" charset="0"/>
              <a:buChar char="–"/>
            </a:pPr>
            <a:r>
              <a:rPr lang="en-US" b="1" dirty="0"/>
              <a:t>Step 1: </a:t>
            </a:r>
            <a:r>
              <a:rPr lang="es-CL" dirty="0"/>
              <a:t>El primer paso consiste en montar los componentes en el tablero del PC y soldarlos. </a:t>
            </a:r>
          </a:p>
          <a:p>
            <a:pPr marL="457200" lvl="1" indent="0" fontAlgn="auto">
              <a:spcAft>
                <a:spcPts val="0"/>
              </a:spcAft>
              <a:buNone/>
            </a:pPr>
            <a:endParaRPr lang="es-CL" dirty="0"/>
          </a:p>
        </p:txBody>
      </p:sp>
      <p:sp>
        <p:nvSpPr>
          <p:cNvPr id="9" name="Slide Number Placeholder 4">
            <a:extLst>
              <a:ext uri="{FF2B5EF4-FFF2-40B4-BE49-F238E27FC236}">
                <a16:creationId xmlns:a16="http://schemas.microsoft.com/office/drawing/2014/main" id="{4FC630A2-BA7F-4D35-B882-54C39D29D91E}"/>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13</a:t>
            </a:fld>
            <a:endParaRPr lang="es-ES_tradnl" altLang="pt-BR" dirty="0"/>
          </a:p>
        </p:txBody>
      </p:sp>
    </p:spTree>
    <p:extLst>
      <p:ext uri="{BB962C8B-B14F-4D97-AF65-F5344CB8AC3E}">
        <p14:creationId xmlns:p14="http://schemas.microsoft.com/office/powerpoint/2010/main" val="160946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ctory5Ab.jpg"/>
          <p:cNvPicPr>
            <a:picLocks noChangeAspect="1"/>
          </p:cNvPicPr>
          <p:nvPr/>
        </p:nvPicPr>
        <p:blipFill>
          <a:blip r:embed="rId2" cstate="print"/>
          <a:stretch>
            <a:fillRect/>
          </a:stretch>
        </p:blipFill>
        <p:spPr>
          <a:xfrm>
            <a:off x="2971800" y="1676400"/>
            <a:ext cx="5621274" cy="2857500"/>
          </a:xfrm>
          <a:prstGeom prst="rect">
            <a:avLst/>
          </a:prstGeom>
          <a:solidFill>
            <a:srgbClr val="FFFFCC"/>
          </a:solidFill>
        </p:spPr>
      </p:pic>
      <p:pic>
        <p:nvPicPr>
          <p:cNvPr id="7" name="Picture 6" descr="titlebar4.jpg"/>
          <p:cNvPicPr>
            <a:picLocks noChangeAspect="1"/>
          </p:cNvPicPr>
          <p:nvPr/>
        </p:nvPicPr>
        <p:blipFill>
          <a:blip r:embed="rId3" cstate="print"/>
          <a:stretch>
            <a:fillRect/>
          </a:stretch>
        </p:blipFill>
        <p:spPr>
          <a:xfrm>
            <a:off x="4114800" y="5127173"/>
            <a:ext cx="4572000" cy="261257"/>
          </a:xfrm>
          <a:prstGeom prst="rect">
            <a:avLst/>
          </a:prstGeom>
        </p:spPr>
      </p:pic>
      <p:sp>
        <p:nvSpPr>
          <p:cNvPr id="2" name="Title 1"/>
          <p:cNvSpPr>
            <a:spLocks noGrp="1"/>
          </p:cNvSpPr>
          <p:nvPr>
            <p:ph type="title"/>
          </p:nvPr>
        </p:nvSpPr>
        <p:spPr/>
        <p:txBody>
          <a:bodyPr>
            <a:normAutofit fontScale="90000"/>
          </a:bodyPr>
          <a:lstStyle/>
          <a:p>
            <a:pPr algn="l"/>
            <a:r>
              <a:rPr lang="en-US" b="1" dirty="0" err="1">
                <a:solidFill>
                  <a:schemeClr val="bg2">
                    <a:lumMod val="50000"/>
                  </a:schemeClr>
                </a:solidFill>
              </a:rPr>
              <a:t>Trabajo</a:t>
            </a:r>
            <a:r>
              <a:rPr lang="en-US" b="1" dirty="0">
                <a:solidFill>
                  <a:schemeClr val="bg2">
                    <a:lumMod val="50000"/>
                  </a:schemeClr>
                </a:solidFill>
              </a:rPr>
              <a:t> </a:t>
            </a:r>
            <a:r>
              <a:rPr lang="en-US" b="1" dirty="0" err="1">
                <a:solidFill>
                  <a:schemeClr val="bg2">
                    <a:lumMod val="50000"/>
                  </a:schemeClr>
                </a:solidFill>
              </a:rPr>
              <a:t>en</a:t>
            </a:r>
            <a:r>
              <a:rPr lang="en-US" b="1" dirty="0">
                <a:solidFill>
                  <a:schemeClr val="bg2">
                    <a:lumMod val="50000"/>
                  </a:schemeClr>
                </a:solidFill>
              </a:rPr>
              <a:t> la </a:t>
            </a:r>
            <a:r>
              <a:rPr lang="en-US" b="1" dirty="0" err="1">
                <a:solidFill>
                  <a:schemeClr val="bg2">
                    <a:lumMod val="50000"/>
                  </a:schemeClr>
                </a:solidFill>
              </a:rPr>
              <a:t>Fábrica</a:t>
            </a:r>
            <a:r>
              <a:rPr lang="en-US" b="1" dirty="0">
                <a:solidFill>
                  <a:schemeClr val="bg2">
                    <a:lumMod val="50000"/>
                  </a:schemeClr>
                </a:solidFill>
              </a:rPr>
              <a:t>:</a:t>
            </a:r>
            <a:br>
              <a:rPr lang="en-US" dirty="0"/>
            </a:br>
            <a:r>
              <a:rPr lang="en-US" dirty="0"/>
              <a:t>4 </a:t>
            </a:r>
            <a:r>
              <a:rPr lang="en-US" dirty="0" err="1"/>
              <a:t>etapas</a:t>
            </a:r>
            <a:r>
              <a:rPr lang="en-US" dirty="0"/>
              <a:t> </a:t>
            </a:r>
            <a:r>
              <a:rPr lang="en-US" dirty="0" err="1"/>
              <a:t>en</a:t>
            </a:r>
            <a:r>
              <a:rPr lang="en-US" dirty="0"/>
              <a:t> 3 </a:t>
            </a:r>
            <a:r>
              <a:rPr lang="en-US" dirty="0" err="1"/>
              <a:t>estaciones</a:t>
            </a:r>
            <a:endParaRPr lang="en-US" dirty="0"/>
          </a:p>
        </p:txBody>
      </p:sp>
      <p:sp>
        <p:nvSpPr>
          <p:cNvPr id="8" name="Content Placeholder 2">
            <a:extLst>
              <a:ext uri="{FF2B5EF4-FFF2-40B4-BE49-F238E27FC236}">
                <a16:creationId xmlns:a16="http://schemas.microsoft.com/office/drawing/2014/main" id="{719EADD2-90BB-40D7-855A-4B15ADC24A47}"/>
              </a:ext>
            </a:extLst>
          </p:cNvPr>
          <p:cNvSpPr txBox="1">
            <a:spLocks/>
          </p:cNvSpPr>
          <p:nvPr/>
        </p:nvSpPr>
        <p:spPr>
          <a:xfrm>
            <a:off x="127947" y="2932464"/>
            <a:ext cx="3834453" cy="381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3400" dirty="0"/>
              <a:t>2) Testing</a:t>
            </a:r>
          </a:p>
          <a:p>
            <a:pPr marL="971550" lvl="1" indent="-514350" fontAlgn="auto">
              <a:spcAft>
                <a:spcPts val="0"/>
              </a:spcAft>
              <a:buFont typeface="Calibri" pitchFamily="34" charset="0"/>
              <a:buChar char="–"/>
            </a:pPr>
            <a:r>
              <a:rPr lang="en-US" b="1" dirty="0"/>
              <a:t>Steps 2: </a:t>
            </a:r>
            <a:r>
              <a:rPr lang="es-CL" dirty="0"/>
              <a:t>En esta estación de prueba, se realizan pruebas básicas a los componentes digitales.</a:t>
            </a:r>
            <a:endParaRPr lang="en-US" dirty="0"/>
          </a:p>
        </p:txBody>
      </p:sp>
      <p:sp>
        <p:nvSpPr>
          <p:cNvPr id="9" name="Slide Number Placeholder 4">
            <a:extLst>
              <a:ext uri="{FF2B5EF4-FFF2-40B4-BE49-F238E27FC236}">
                <a16:creationId xmlns:a16="http://schemas.microsoft.com/office/drawing/2014/main" id="{4FC630A2-BA7F-4D35-B882-54C39D29D91E}"/>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14</a:t>
            </a:fld>
            <a:endParaRPr lang="es-ES_tradnl" altLang="pt-BR" dirty="0"/>
          </a:p>
        </p:txBody>
      </p:sp>
    </p:spTree>
    <p:extLst>
      <p:ext uri="{BB962C8B-B14F-4D97-AF65-F5344CB8AC3E}">
        <p14:creationId xmlns:p14="http://schemas.microsoft.com/office/powerpoint/2010/main" val="182106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ctory5Ab.jpg"/>
          <p:cNvPicPr>
            <a:picLocks noChangeAspect="1"/>
          </p:cNvPicPr>
          <p:nvPr/>
        </p:nvPicPr>
        <p:blipFill>
          <a:blip r:embed="rId2" cstate="print"/>
          <a:stretch>
            <a:fillRect/>
          </a:stretch>
        </p:blipFill>
        <p:spPr>
          <a:xfrm>
            <a:off x="2971800" y="1676400"/>
            <a:ext cx="5621274" cy="2857500"/>
          </a:xfrm>
          <a:prstGeom prst="rect">
            <a:avLst/>
          </a:prstGeom>
          <a:solidFill>
            <a:srgbClr val="FFFFCC"/>
          </a:solidFill>
        </p:spPr>
      </p:pic>
      <p:pic>
        <p:nvPicPr>
          <p:cNvPr id="7" name="Picture 6" descr="titlebar4.jpg"/>
          <p:cNvPicPr>
            <a:picLocks noChangeAspect="1"/>
          </p:cNvPicPr>
          <p:nvPr/>
        </p:nvPicPr>
        <p:blipFill>
          <a:blip r:embed="rId3" cstate="print"/>
          <a:stretch>
            <a:fillRect/>
          </a:stretch>
        </p:blipFill>
        <p:spPr>
          <a:xfrm>
            <a:off x="4114800" y="5127173"/>
            <a:ext cx="4572000" cy="261257"/>
          </a:xfrm>
          <a:prstGeom prst="rect">
            <a:avLst/>
          </a:prstGeom>
        </p:spPr>
      </p:pic>
      <p:sp>
        <p:nvSpPr>
          <p:cNvPr id="2" name="Title 1"/>
          <p:cNvSpPr>
            <a:spLocks noGrp="1"/>
          </p:cNvSpPr>
          <p:nvPr>
            <p:ph type="title"/>
          </p:nvPr>
        </p:nvSpPr>
        <p:spPr/>
        <p:txBody>
          <a:bodyPr>
            <a:normAutofit fontScale="90000"/>
          </a:bodyPr>
          <a:lstStyle/>
          <a:p>
            <a:pPr algn="l"/>
            <a:r>
              <a:rPr lang="en-US" b="1" dirty="0" err="1">
                <a:solidFill>
                  <a:schemeClr val="bg2">
                    <a:lumMod val="50000"/>
                  </a:schemeClr>
                </a:solidFill>
              </a:rPr>
              <a:t>Trabajo</a:t>
            </a:r>
            <a:r>
              <a:rPr lang="en-US" b="1" dirty="0">
                <a:solidFill>
                  <a:schemeClr val="bg2">
                    <a:lumMod val="50000"/>
                  </a:schemeClr>
                </a:solidFill>
              </a:rPr>
              <a:t> </a:t>
            </a:r>
            <a:r>
              <a:rPr lang="en-US" b="1" dirty="0" err="1">
                <a:solidFill>
                  <a:schemeClr val="bg2">
                    <a:lumMod val="50000"/>
                  </a:schemeClr>
                </a:solidFill>
              </a:rPr>
              <a:t>en</a:t>
            </a:r>
            <a:r>
              <a:rPr lang="en-US" b="1" dirty="0">
                <a:solidFill>
                  <a:schemeClr val="bg2">
                    <a:lumMod val="50000"/>
                  </a:schemeClr>
                </a:solidFill>
              </a:rPr>
              <a:t> la </a:t>
            </a:r>
            <a:r>
              <a:rPr lang="en-US" b="1" dirty="0" err="1">
                <a:solidFill>
                  <a:schemeClr val="bg2">
                    <a:lumMod val="50000"/>
                  </a:schemeClr>
                </a:solidFill>
              </a:rPr>
              <a:t>Fábrica</a:t>
            </a:r>
            <a:r>
              <a:rPr lang="en-US" b="1" dirty="0">
                <a:solidFill>
                  <a:schemeClr val="bg2">
                    <a:lumMod val="50000"/>
                  </a:schemeClr>
                </a:solidFill>
              </a:rPr>
              <a:t>:</a:t>
            </a:r>
            <a:br>
              <a:rPr lang="en-US" dirty="0"/>
            </a:br>
            <a:r>
              <a:rPr lang="en-US" dirty="0"/>
              <a:t>4 </a:t>
            </a:r>
            <a:r>
              <a:rPr lang="en-US" dirty="0" err="1"/>
              <a:t>etapas</a:t>
            </a:r>
            <a:r>
              <a:rPr lang="en-US" dirty="0"/>
              <a:t> </a:t>
            </a:r>
            <a:r>
              <a:rPr lang="en-US" dirty="0" err="1"/>
              <a:t>en</a:t>
            </a:r>
            <a:r>
              <a:rPr lang="en-US" dirty="0"/>
              <a:t> 3 </a:t>
            </a:r>
            <a:r>
              <a:rPr lang="en-US" dirty="0" err="1"/>
              <a:t>estaciones</a:t>
            </a:r>
            <a:endParaRPr lang="en-US" dirty="0"/>
          </a:p>
        </p:txBody>
      </p:sp>
      <p:sp>
        <p:nvSpPr>
          <p:cNvPr id="8" name="Content Placeholder 2">
            <a:extLst>
              <a:ext uri="{FF2B5EF4-FFF2-40B4-BE49-F238E27FC236}">
                <a16:creationId xmlns:a16="http://schemas.microsoft.com/office/drawing/2014/main" id="{719EADD2-90BB-40D7-855A-4B15ADC24A47}"/>
              </a:ext>
            </a:extLst>
          </p:cNvPr>
          <p:cNvSpPr txBox="1">
            <a:spLocks/>
          </p:cNvSpPr>
          <p:nvPr/>
        </p:nvSpPr>
        <p:spPr>
          <a:xfrm>
            <a:off x="127947" y="2932464"/>
            <a:ext cx="3834453" cy="381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3400" dirty="0"/>
              <a:t>3) Tuning</a:t>
            </a:r>
          </a:p>
          <a:p>
            <a:pPr marL="971550" lvl="1" indent="-514350" fontAlgn="auto">
              <a:spcAft>
                <a:spcPts val="0"/>
              </a:spcAft>
              <a:buFont typeface="Calibri" pitchFamily="34" charset="0"/>
              <a:buChar char="–"/>
            </a:pPr>
            <a:r>
              <a:rPr lang="en-US" b="1" dirty="0"/>
              <a:t>Step 3 : </a:t>
            </a:r>
            <a:r>
              <a:rPr lang="es-CL" dirty="0"/>
              <a:t>los componentes clave se sintonizan</a:t>
            </a:r>
            <a:endParaRPr lang="en-US" dirty="0"/>
          </a:p>
        </p:txBody>
      </p:sp>
      <p:sp>
        <p:nvSpPr>
          <p:cNvPr id="9" name="Slide Number Placeholder 4">
            <a:extLst>
              <a:ext uri="{FF2B5EF4-FFF2-40B4-BE49-F238E27FC236}">
                <a16:creationId xmlns:a16="http://schemas.microsoft.com/office/drawing/2014/main" id="{4FC630A2-BA7F-4D35-B882-54C39D29D91E}"/>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15</a:t>
            </a:fld>
            <a:endParaRPr lang="es-ES_tradnl" altLang="pt-BR" dirty="0"/>
          </a:p>
        </p:txBody>
      </p:sp>
    </p:spTree>
    <p:extLst>
      <p:ext uri="{BB962C8B-B14F-4D97-AF65-F5344CB8AC3E}">
        <p14:creationId xmlns:p14="http://schemas.microsoft.com/office/powerpoint/2010/main" val="148552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ctory5Ab.jpg"/>
          <p:cNvPicPr>
            <a:picLocks noChangeAspect="1"/>
          </p:cNvPicPr>
          <p:nvPr/>
        </p:nvPicPr>
        <p:blipFill>
          <a:blip r:embed="rId2" cstate="print"/>
          <a:stretch>
            <a:fillRect/>
          </a:stretch>
        </p:blipFill>
        <p:spPr>
          <a:xfrm>
            <a:off x="2971800" y="1676400"/>
            <a:ext cx="5621274" cy="2857500"/>
          </a:xfrm>
          <a:prstGeom prst="rect">
            <a:avLst/>
          </a:prstGeom>
          <a:solidFill>
            <a:srgbClr val="FFFFCC"/>
          </a:solidFill>
        </p:spPr>
      </p:pic>
      <p:pic>
        <p:nvPicPr>
          <p:cNvPr id="7" name="Picture 6" descr="titlebar4.jpg"/>
          <p:cNvPicPr>
            <a:picLocks noChangeAspect="1"/>
          </p:cNvPicPr>
          <p:nvPr/>
        </p:nvPicPr>
        <p:blipFill>
          <a:blip r:embed="rId3" cstate="print"/>
          <a:stretch>
            <a:fillRect/>
          </a:stretch>
        </p:blipFill>
        <p:spPr>
          <a:xfrm>
            <a:off x="4114800" y="5127173"/>
            <a:ext cx="4572000" cy="261257"/>
          </a:xfrm>
          <a:prstGeom prst="rect">
            <a:avLst/>
          </a:prstGeom>
        </p:spPr>
      </p:pic>
      <p:sp>
        <p:nvSpPr>
          <p:cNvPr id="2" name="Title 1"/>
          <p:cNvSpPr>
            <a:spLocks noGrp="1"/>
          </p:cNvSpPr>
          <p:nvPr>
            <p:ph type="title"/>
          </p:nvPr>
        </p:nvSpPr>
        <p:spPr/>
        <p:txBody>
          <a:bodyPr>
            <a:normAutofit fontScale="90000"/>
          </a:bodyPr>
          <a:lstStyle/>
          <a:p>
            <a:pPr algn="l"/>
            <a:r>
              <a:rPr lang="en-US" b="1" dirty="0" err="1">
                <a:solidFill>
                  <a:schemeClr val="bg2">
                    <a:lumMod val="50000"/>
                  </a:schemeClr>
                </a:solidFill>
              </a:rPr>
              <a:t>Trabajo</a:t>
            </a:r>
            <a:r>
              <a:rPr lang="en-US" b="1" dirty="0">
                <a:solidFill>
                  <a:schemeClr val="bg2">
                    <a:lumMod val="50000"/>
                  </a:schemeClr>
                </a:solidFill>
              </a:rPr>
              <a:t> </a:t>
            </a:r>
            <a:r>
              <a:rPr lang="en-US" b="1" dirty="0" err="1">
                <a:solidFill>
                  <a:schemeClr val="bg2">
                    <a:lumMod val="50000"/>
                  </a:schemeClr>
                </a:solidFill>
              </a:rPr>
              <a:t>en</a:t>
            </a:r>
            <a:r>
              <a:rPr lang="en-US" b="1" dirty="0">
                <a:solidFill>
                  <a:schemeClr val="bg2">
                    <a:lumMod val="50000"/>
                  </a:schemeClr>
                </a:solidFill>
              </a:rPr>
              <a:t> la </a:t>
            </a:r>
            <a:r>
              <a:rPr lang="en-US" b="1" dirty="0" err="1">
                <a:solidFill>
                  <a:schemeClr val="bg2">
                    <a:lumMod val="50000"/>
                  </a:schemeClr>
                </a:solidFill>
              </a:rPr>
              <a:t>Fábrica</a:t>
            </a:r>
            <a:r>
              <a:rPr lang="en-US" b="1" dirty="0">
                <a:solidFill>
                  <a:schemeClr val="bg2">
                    <a:lumMod val="50000"/>
                  </a:schemeClr>
                </a:solidFill>
              </a:rPr>
              <a:t>:</a:t>
            </a:r>
            <a:br>
              <a:rPr lang="en-US" dirty="0"/>
            </a:br>
            <a:r>
              <a:rPr lang="en-US" dirty="0"/>
              <a:t>4 </a:t>
            </a:r>
            <a:r>
              <a:rPr lang="en-US" dirty="0" err="1"/>
              <a:t>etapas</a:t>
            </a:r>
            <a:r>
              <a:rPr lang="en-US" dirty="0"/>
              <a:t> </a:t>
            </a:r>
            <a:r>
              <a:rPr lang="en-US" dirty="0" err="1"/>
              <a:t>en</a:t>
            </a:r>
            <a:r>
              <a:rPr lang="en-US" dirty="0"/>
              <a:t> 3 </a:t>
            </a:r>
            <a:r>
              <a:rPr lang="en-US" dirty="0" err="1"/>
              <a:t>estaciones</a:t>
            </a:r>
            <a:endParaRPr lang="en-US" dirty="0"/>
          </a:p>
        </p:txBody>
      </p:sp>
      <p:sp>
        <p:nvSpPr>
          <p:cNvPr id="8" name="Content Placeholder 2">
            <a:extLst>
              <a:ext uri="{FF2B5EF4-FFF2-40B4-BE49-F238E27FC236}">
                <a16:creationId xmlns:a16="http://schemas.microsoft.com/office/drawing/2014/main" id="{719EADD2-90BB-40D7-855A-4B15ADC24A47}"/>
              </a:ext>
            </a:extLst>
          </p:cNvPr>
          <p:cNvSpPr txBox="1">
            <a:spLocks/>
          </p:cNvSpPr>
          <p:nvPr/>
        </p:nvSpPr>
        <p:spPr>
          <a:xfrm>
            <a:off x="127947" y="2932464"/>
            <a:ext cx="3834453" cy="38100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3400" dirty="0"/>
              <a:t>2) Testing</a:t>
            </a:r>
          </a:p>
          <a:p>
            <a:pPr marL="971550" lvl="1" indent="-514350" fontAlgn="auto">
              <a:spcAft>
                <a:spcPts val="0"/>
              </a:spcAft>
              <a:buFont typeface="Calibri" pitchFamily="34" charset="0"/>
              <a:buChar char="–"/>
            </a:pPr>
            <a:r>
              <a:rPr lang="en-US" b="1" dirty="0"/>
              <a:t>Step 4. </a:t>
            </a:r>
            <a:r>
              <a:rPr lang="es-CL" dirty="0"/>
              <a:t>Finalmente, el trabajo regresa a la estación de prueba para pruebas adicionales. Todos los tableros pasan por pruebas adicionales antes de la entrega al cliente.</a:t>
            </a:r>
            <a:endParaRPr lang="en-US" dirty="0"/>
          </a:p>
        </p:txBody>
      </p:sp>
      <p:sp>
        <p:nvSpPr>
          <p:cNvPr id="9" name="Slide Number Placeholder 4">
            <a:extLst>
              <a:ext uri="{FF2B5EF4-FFF2-40B4-BE49-F238E27FC236}">
                <a16:creationId xmlns:a16="http://schemas.microsoft.com/office/drawing/2014/main" id="{4FC630A2-BA7F-4D35-B882-54C39D29D91E}"/>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16</a:t>
            </a:fld>
            <a:endParaRPr lang="es-ES_tradnl" altLang="pt-BR" dirty="0"/>
          </a:p>
        </p:txBody>
      </p:sp>
    </p:spTree>
    <p:extLst>
      <p:ext uri="{BB962C8B-B14F-4D97-AF65-F5344CB8AC3E}">
        <p14:creationId xmlns:p14="http://schemas.microsoft.com/office/powerpoint/2010/main" val="423777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524000"/>
            <a:ext cx="9144000" cy="5334000"/>
          </a:xfrm>
          <a:prstGeom prst="rect">
            <a:avLst/>
          </a:prstGeom>
          <a:solidFill>
            <a:srgbClr val="FFFFCC"/>
          </a:solidFill>
          <a:ln w="317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lstStyle/>
          <a:p>
            <a:r>
              <a:rPr lang="en-US" b="1" dirty="0" err="1">
                <a:solidFill>
                  <a:schemeClr val="bg2">
                    <a:lumMod val="50000"/>
                  </a:schemeClr>
                </a:solidFill>
              </a:rPr>
              <a:t>Costos</a:t>
            </a:r>
            <a:r>
              <a:rPr lang="en-US" b="1" dirty="0">
                <a:solidFill>
                  <a:schemeClr val="bg2">
                    <a:lumMod val="50000"/>
                  </a:schemeClr>
                </a:solidFill>
              </a:rPr>
              <a:t> de </a:t>
            </a:r>
            <a:r>
              <a:rPr lang="en-US" b="1" dirty="0" err="1">
                <a:solidFill>
                  <a:schemeClr val="bg2">
                    <a:lumMod val="50000"/>
                  </a:schemeClr>
                </a:solidFill>
              </a:rPr>
              <a:t>Capacidad</a:t>
            </a:r>
            <a:endParaRPr lang="en-US" b="1" dirty="0">
              <a:solidFill>
                <a:schemeClr val="bg2">
                  <a:lumMod val="50000"/>
                </a:schemeClr>
              </a:solidFill>
            </a:endParaRPr>
          </a:p>
        </p:txBody>
      </p:sp>
      <p:sp>
        <p:nvSpPr>
          <p:cNvPr id="3" name="Content Placeholder 2"/>
          <p:cNvSpPr>
            <a:spLocks noGrp="1"/>
          </p:cNvSpPr>
          <p:nvPr>
            <p:ph idx="1"/>
          </p:nvPr>
        </p:nvSpPr>
        <p:spPr>
          <a:xfrm>
            <a:off x="304800" y="1752600"/>
            <a:ext cx="4953000" cy="4953000"/>
          </a:xfrm>
        </p:spPr>
        <p:txBody>
          <a:bodyPr>
            <a:normAutofit fontScale="92500" lnSpcReduction="20000"/>
          </a:bodyPr>
          <a:lstStyle/>
          <a:p>
            <a:r>
              <a:rPr lang="en-US" sz="2600" dirty="0"/>
              <a:t>Station #1</a:t>
            </a:r>
          </a:p>
          <a:p>
            <a:pPr>
              <a:buNone/>
            </a:pPr>
            <a:r>
              <a:rPr lang="en-US" sz="2600" dirty="0"/>
              <a:t>	</a:t>
            </a:r>
            <a:r>
              <a:rPr lang="en-US" sz="2400" b="1" dirty="0">
                <a:latin typeface="Times New Roman" pitchFamily="18" charset="0"/>
                <a:cs typeface="Times New Roman" pitchFamily="18" charset="0"/>
              </a:rPr>
              <a:t>BOARD STUFFING</a:t>
            </a:r>
            <a:r>
              <a:rPr lang="en-US" sz="2400" b="1" baseline="0" dirty="0">
                <a:latin typeface="Times New Roman" pitchFamily="18" charset="0"/>
                <a:cs typeface="Times New Roman" pitchFamily="18" charset="0"/>
              </a:rPr>
              <a:t> MACHINES</a:t>
            </a:r>
          </a:p>
          <a:p>
            <a:pPr lvl="1"/>
            <a:r>
              <a:rPr lang="en-US" sz="2600" dirty="0"/>
              <a:t> </a:t>
            </a:r>
            <a:r>
              <a:rPr lang="en-US" sz="3000" dirty="0"/>
              <a:t>$90,000 </a:t>
            </a:r>
            <a:r>
              <a:rPr lang="en-US" sz="3000" dirty="0" err="1"/>
              <a:t>cada</a:t>
            </a:r>
            <a:r>
              <a:rPr lang="en-US" sz="3000" dirty="0"/>
              <a:t> </a:t>
            </a:r>
            <a:r>
              <a:rPr lang="en-US" sz="3000" dirty="0" err="1"/>
              <a:t>una</a:t>
            </a:r>
            <a:endParaRPr lang="en-US" sz="3000" dirty="0"/>
          </a:p>
          <a:p>
            <a:pPr lvl="0"/>
            <a:r>
              <a:rPr lang="en-US" sz="2600" dirty="0"/>
              <a:t>Station #2</a:t>
            </a:r>
          </a:p>
          <a:p>
            <a:pPr lvl="0">
              <a:buNone/>
            </a:pPr>
            <a:r>
              <a:rPr lang="en-US" sz="2600" dirty="0"/>
              <a:t>	</a:t>
            </a:r>
            <a:r>
              <a:rPr lang="en-US" sz="2400" b="1" dirty="0">
                <a:latin typeface="Times New Roman" pitchFamily="18" charset="0"/>
                <a:cs typeface="Times New Roman" pitchFamily="18" charset="0"/>
              </a:rPr>
              <a:t>TESTING MACHINES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600" dirty="0"/>
              <a:t> </a:t>
            </a:r>
            <a:r>
              <a:rPr lang="en-US" sz="3000" dirty="0"/>
              <a:t>$80,000 </a:t>
            </a:r>
            <a:r>
              <a:rPr lang="en-US" sz="3000" dirty="0" err="1"/>
              <a:t>cada</a:t>
            </a:r>
            <a:r>
              <a:rPr lang="en-US" sz="3000" dirty="0"/>
              <a:t> </a:t>
            </a:r>
            <a:r>
              <a:rPr lang="en-US" sz="3000" dirty="0" err="1"/>
              <a:t>una</a:t>
            </a:r>
            <a:endParaRPr lang="en-US" sz="3000" dirty="0"/>
          </a:p>
          <a:p>
            <a:pPr lvl="0"/>
            <a:r>
              <a:rPr lang="en-US" sz="2600" dirty="0"/>
              <a:t>Station #3</a:t>
            </a:r>
          </a:p>
          <a:p>
            <a:pPr lvl="0">
              <a:buNone/>
            </a:pPr>
            <a:r>
              <a:rPr lang="en-US" sz="2600" dirty="0"/>
              <a:t>	</a:t>
            </a:r>
            <a:r>
              <a:rPr lang="en-US" sz="2400" b="1" dirty="0">
                <a:latin typeface="Times New Roman" pitchFamily="18" charset="0"/>
                <a:cs typeface="Times New Roman" pitchFamily="18" charset="0"/>
              </a:rPr>
              <a:t>TUNING MACHINES</a:t>
            </a:r>
          </a:p>
          <a:p>
            <a:pPr lvl="1">
              <a:spcAft>
                <a:spcPts val="600"/>
              </a:spcAft>
            </a:pPr>
            <a:r>
              <a:rPr lang="en-US" sz="2600" kern="1200" dirty="0">
                <a:solidFill>
                  <a:schemeClr val="tx1"/>
                </a:solidFill>
                <a:latin typeface="+mn-lt"/>
                <a:ea typeface="+mn-ea"/>
                <a:cs typeface="+mn-cs"/>
              </a:rPr>
              <a:t> </a:t>
            </a:r>
            <a:r>
              <a:rPr lang="en-US" sz="3000" dirty="0"/>
              <a:t>$100,000 </a:t>
            </a:r>
            <a:r>
              <a:rPr lang="en-US" sz="3000" dirty="0" err="1"/>
              <a:t>cada</a:t>
            </a:r>
            <a:r>
              <a:rPr lang="en-US" sz="3000" dirty="0"/>
              <a:t> </a:t>
            </a:r>
            <a:r>
              <a:rPr lang="en-US" sz="3000" dirty="0" err="1"/>
              <a:t>una</a:t>
            </a:r>
            <a:endParaRPr lang="en-US" sz="3000" dirty="0"/>
          </a:p>
          <a:p>
            <a:pPr lvl="0"/>
            <a:r>
              <a:rPr lang="en-US" sz="2600" baseline="0" dirty="0" err="1"/>
              <a:t>Precio</a:t>
            </a:r>
            <a:r>
              <a:rPr lang="en-US" sz="2600" baseline="0" dirty="0"/>
              <a:t> de </a:t>
            </a:r>
            <a:r>
              <a:rPr lang="en-US" sz="2600" baseline="0" dirty="0" err="1"/>
              <a:t>reventa</a:t>
            </a:r>
            <a:r>
              <a:rPr lang="en-US" sz="2600" baseline="0" dirty="0"/>
              <a:t> de </a:t>
            </a:r>
            <a:r>
              <a:rPr lang="en-US" sz="2600" baseline="0" dirty="0" err="1"/>
              <a:t>cualquier</a:t>
            </a:r>
            <a:r>
              <a:rPr lang="en-US" sz="2600" baseline="0" dirty="0"/>
              <a:t> </a:t>
            </a:r>
            <a:r>
              <a:rPr lang="en-US" sz="2600" baseline="0" dirty="0" err="1"/>
              <a:t>m</a:t>
            </a:r>
            <a:r>
              <a:rPr lang="en-US" sz="2600" dirty="0" err="1"/>
              <a:t>áquina</a:t>
            </a:r>
            <a:r>
              <a:rPr lang="en-US" sz="2600" dirty="0"/>
              <a:t> </a:t>
            </a:r>
            <a:endParaRPr lang="en-US" sz="2600" baseline="0" dirty="0"/>
          </a:p>
          <a:p>
            <a:pPr lvl="1">
              <a:buFont typeface="Arial" pitchFamily="34" charset="0"/>
              <a:buChar char="+"/>
            </a:pPr>
            <a:r>
              <a:rPr lang="en-US" sz="2600" dirty="0"/>
              <a:t> </a:t>
            </a:r>
            <a:r>
              <a:rPr lang="en-US" sz="3000" dirty="0"/>
              <a:t>$10,000 </a:t>
            </a:r>
            <a:r>
              <a:rPr lang="en-US" sz="3000" dirty="0" err="1"/>
              <a:t>cada</a:t>
            </a:r>
            <a:r>
              <a:rPr lang="en-US" sz="3000" dirty="0"/>
              <a:t> </a:t>
            </a:r>
            <a:r>
              <a:rPr lang="en-US" sz="3000" dirty="0" err="1"/>
              <a:t>una</a:t>
            </a:r>
            <a:endParaRPr lang="en-US" sz="3000" dirty="0"/>
          </a:p>
          <a:p>
            <a:pPr lvl="1"/>
            <a:endParaRPr lang="en-US" dirty="0"/>
          </a:p>
        </p:txBody>
      </p:sp>
      <p:pic>
        <p:nvPicPr>
          <p:cNvPr id="6" name="Picture 5" descr="Stations.jpg"/>
          <p:cNvPicPr>
            <a:picLocks noChangeAspect="1"/>
          </p:cNvPicPr>
          <p:nvPr/>
        </p:nvPicPr>
        <p:blipFill>
          <a:blip r:embed="rId3" cstate="print"/>
          <a:stretch>
            <a:fillRect/>
          </a:stretch>
        </p:blipFill>
        <p:spPr>
          <a:xfrm>
            <a:off x="5324433" y="2133600"/>
            <a:ext cx="3362367" cy="3657600"/>
          </a:xfrm>
          <a:prstGeom prst="rect">
            <a:avLst/>
          </a:prstGeom>
          <a:ln w="31750">
            <a:noFill/>
            <a:prstDash val="dash"/>
          </a:ln>
        </p:spPr>
      </p:pic>
      <p:sp>
        <p:nvSpPr>
          <p:cNvPr id="8" name="Rectangle 7"/>
          <p:cNvSpPr/>
          <p:nvPr/>
        </p:nvSpPr>
        <p:spPr>
          <a:xfrm>
            <a:off x="8610600" y="2819400"/>
            <a:ext cx="76200" cy="10668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Slide Number Placeholder 4">
            <a:extLst>
              <a:ext uri="{FF2B5EF4-FFF2-40B4-BE49-F238E27FC236}">
                <a16:creationId xmlns:a16="http://schemas.microsoft.com/office/drawing/2014/main" id="{4D19FE36-687E-4D95-99FC-347D2968D688}"/>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17</a:t>
            </a:fld>
            <a:endParaRPr lang="es-ES_tradnl" altLang="pt-BR" dirty="0"/>
          </a:p>
        </p:txBody>
      </p:sp>
    </p:spTree>
    <p:extLst>
      <p:ext uri="{BB962C8B-B14F-4D97-AF65-F5344CB8AC3E}">
        <p14:creationId xmlns:p14="http://schemas.microsoft.com/office/powerpoint/2010/main" val="156184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0"/>
            <a:ext cx="9144000" cy="5334000"/>
          </a:xfrm>
          <a:prstGeom prst="rect">
            <a:avLst/>
          </a:prstGeom>
          <a:solidFill>
            <a:srgbClr val="FFFFCC"/>
          </a:solidFill>
          <a:ln w="317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lstStyle/>
          <a:p>
            <a:r>
              <a:rPr lang="en-US" b="1" dirty="0" err="1">
                <a:solidFill>
                  <a:schemeClr val="bg2">
                    <a:lumMod val="50000"/>
                  </a:schemeClr>
                </a:solidFill>
              </a:rPr>
              <a:t>Procesos</a:t>
            </a:r>
            <a:r>
              <a:rPr lang="en-US" b="1" dirty="0">
                <a:solidFill>
                  <a:schemeClr val="bg2">
                    <a:lumMod val="50000"/>
                  </a:schemeClr>
                </a:solidFill>
              </a:rPr>
              <a:t> de la </a:t>
            </a:r>
            <a:r>
              <a:rPr lang="en-US" b="1" dirty="0" err="1">
                <a:solidFill>
                  <a:schemeClr val="bg2">
                    <a:lumMod val="50000"/>
                  </a:schemeClr>
                </a:solidFill>
              </a:rPr>
              <a:t>Fábrica</a:t>
            </a:r>
            <a:endParaRPr lang="en-US" b="1" dirty="0">
              <a:solidFill>
                <a:schemeClr val="bg2">
                  <a:lumMod val="50000"/>
                </a:schemeClr>
              </a:solidFill>
            </a:endParaRPr>
          </a:p>
        </p:txBody>
      </p:sp>
      <p:sp>
        <p:nvSpPr>
          <p:cNvPr id="3" name="Content Placeholder 2"/>
          <p:cNvSpPr>
            <a:spLocks noGrp="1"/>
          </p:cNvSpPr>
          <p:nvPr>
            <p:ph idx="1"/>
          </p:nvPr>
        </p:nvSpPr>
        <p:spPr>
          <a:xfrm>
            <a:off x="152400" y="1828800"/>
            <a:ext cx="6858000" cy="4724400"/>
          </a:xfrm>
        </p:spPr>
        <p:txBody>
          <a:bodyPr>
            <a:normAutofit fontScale="92500" lnSpcReduction="10000"/>
          </a:bodyPr>
          <a:lstStyle/>
          <a:p>
            <a:r>
              <a:rPr lang="es-CL" sz="3000" dirty="0"/>
              <a:t>Cada etapa tiene su propio tiempo de proceso</a:t>
            </a:r>
            <a:br>
              <a:rPr lang="es-CL" sz="3000" dirty="0"/>
            </a:br>
            <a:r>
              <a:rPr lang="en-US" sz="3000" b="1" i="1" dirty="0"/>
              <a:t>= lot setup time + unit time * lot size</a:t>
            </a:r>
          </a:p>
          <a:p>
            <a:pPr>
              <a:spcBef>
                <a:spcPts val="1200"/>
              </a:spcBef>
              <a:spcAft>
                <a:spcPts val="600"/>
              </a:spcAft>
            </a:pPr>
            <a:r>
              <a:rPr lang="es-CL" sz="3000" dirty="0" err="1"/>
              <a:t>Littlefield</a:t>
            </a:r>
            <a:r>
              <a:rPr lang="es-CL" sz="3000" dirty="0"/>
              <a:t> mide tasas de utilización promedio diarias en cada estación</a:t>
            </a:r>
          </a:p>
          <a:p>
            <a:pPr>
              <a:spcBef>
                <a:spcPts val="1200"/>
              </a:spcBef>
              <a:spcAft>
                <a:spcPts val="600"/>
              </a:spcAft>
            </a:pPr>
            <a:r>
              <a:rPr lang="es-CL" sz="3000" dirty="0"/>
              <a:t>Las colas acumulan trabajos en espera</a:t>
            </a:r>
          </a:p>
          <a:p>
            <a:pPr>
              <a:spcBef>
                <a:spcPts val="1200"/>
              </a:spcBef>
              <a:spcAft>
                <a:spcPts val="600"/>
              </a:spcAft>
            </a:pPr>
            <a:r>
              <a:rPr lang="es-CL" sz="3000" dirty="0"/>
              <a:t>La fábrica tiene un WIP máximo de 100 pedidos</a:t>
            </a:r>
          </a:p>
          <a:p>
            <a:pPr marL="0" indent="0">
              <a:spcBef>
                <a:spcPts val="1200"/>
              </a:spcBef>
              <a:spcAft>
                <a:spcPts val="600"/>
              </a:spcAft>
              <a:buNone/>
            </a:pPr>
            <a:r>
              <a:rPr lang="en-US" sz="3000" b="1" i="1" dirty="0"/>
              <a:t> lead time = process time + wait time</a:t>
            </a:r>
          </a:p>
        </p:txBody>
      </p:sp>
      <p:pic>
        <p:nvPicPr>
          <p:cNvPr id="5" name="Picture 4" descr="StationQueues.jpg"/>
          <p:cNvPicPr>
            <a:picLocks noChangeAspect="1"/>
          </p:cNvPicPr>
          <p:nvPr/>
        </p:nvPicPr>
        <p:blipFill>
          <a:blip r:embed="rId3" cstate="print"/>
          <a:stretch>
            <a:fillRect/>
          </a:stretch>
        </p:blipFill>
        <p:spPr>
          <a:xfrm>
            <a:off x="6781800" y="2514600"/>
            <a:ext cx="2090057" cy="2743200"/>
          </a:xfrm>
          <a:prstGeom prst="rect">
            <a:avLst/>
          </a:prstGeom>
        </p:spPr>
      </p:pic>
      <p:sp>
        <p:nvSpPr>
          <p:cNvPr id="6" name="Rectangle 5"/>
          <p:cNvSpPr/>
          <p:nvPr/>
        </p:nvSpPr>
        <p:spPr>
          <a:xfrm>
            <a:off x="8458200" y="2438400"/>
            <a:ext cx="457200" cy="22098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4">
            <a:extLst>
              <a:ext uri="{FF2B5EF4-FFF2-40B4-BE49-F238E27FC236}">
                <a16:creationId xmlns:a16="http://schemas.microsoft.com/office/drawing/2014/main" id="{2C86BA0B-557C-482E-967A-B5FD644CFD1F}"/>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18</a:t>
            </a:fld>
            <a:endParaRPr lang="es-ES_tradnl" altLang="pt-BR" dirty="0"/>
          </a:p>
        </p:txBody>
      </p:sp>
    </p:spTree>
    <p:extLst>
      <p:ext uri="{BB962C8B-B14F-4D97-AF65-F5344CB8AC3E}">
        <p14:creationId xmlns:p14="http://schemas.microsoft.com/office/powerpoint/2010/main" val="142663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524000"/>
            <a:ext cx="9144000" cy="5334000"/>
          </a:xfrm>
          <a:prstGeom prst="rect">
            <a:avLst/>
          </a:prstGeom>
          <a:solidFill>
            <a:srgbClr val="FFFFCC"/>
          </a:solidFill>
          <a:ln w="317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381000" y="381000"/>
            <a:ext cx="8305800" cy="1143000"/>
          </a:xfrm>
        </p:spPr>
        <p:txBody>
          <a:bodyPr/>
          <a:lstStyle/>
          <a:p>
            <a:r>
              <a:rPr lang="en-US" b="1" dirty="0" err="1">
                <a:solidFill>
                  <a:schemeClr val="bg2">
                    <a:lumMod val="50000"/>
                  </a:schemeClr>
                </a:solidFill>
              </a:rPr>
              <a:t>Órdenes</a:t>
            </a:r>
            <a:r>
              <a:rPr lang="en-US" b="1" dirty="0">
                <a:solidFill>
                  <a:schemeClr val="bg2">
                    <a:lumMod val="50000"/>
                  </a:schemeClr>
                </a:solidFill>
              </a:rPr>
              <a:t> y Kits</a:t>
            </a:r>
          </a:p>
        </p:txBody>
      </p:sp>
      <p:sp>
        <p:nvSpPr>
          <p:cNvPr id="3" name="Content Placeholder 2"/>
          <p:cNvSpPr>
            <a:spLocks noGrp="1"/>
          </p:cNvSpPr>
          <p:nvPr>
            <p:ph idx="1"/>
          </p:nvPr>
        </p:nvSpPr>
        <p:spPr>
          <a:xfrm>
            <a:off x="304800" y="1752600"/>
            <a:ext cx="8534400" cy="5181600"/>
          </a:xfrm>
        </p:spPr>
        <p:txBody>
          <a:bodyPr>
            <a:normAutofit fontScale="85000" lnSpcReduction="20000"/>
          </a:bodyPr>
          <a:lstStyle/>
          <a:p>
            <a:pPr>
              <a:spcAft>
                <a:spcPts val="600"/>
              </a:spcAft>
            </a:pPr>
            <a:r>
              <a:rPr lang="es-CL" dirty="0"/>
              <a:t>Cada orden que llega de un cliente representa un lote de 60 receptores </a:t>
            </a:r>
          </a:p>
          <a:p>
            <a:pPr lvl="1">
              <a:defRPr/>
            </a:pPr>
            <a:r>
              <a:rPr lang="en-US" dirty="0"/>
              <a:t> </a:t>
            </a:r>
            <a:r>
              <a:rPr lang="es-CL" dirty="0"/>
              <a:t>Materias primas se compran en lotes de 60 kits en bruto</a:t>
            </a:r>
            <a:endParaRPr lang="en-US" dirty="0"/>
          </a:p>
          <a:p>
            <a:pPr lvl="1">
              <a:defRPr/>
            </a:pPr>
            <a:r>
              <a:rPr lang="en-US" baseline="0" dirty="0"/>
              <a:t> </a:t>
            </a:r>
            <a:r>
              <a:rPr lang="en-US" dirty="0" err="1"/>
              <a:t>C</a:t>
            </a:r>
            <a:r>
              <a:rPr lang="en-US" baseline="0" dirty="0" err="1"/>
              <a:t>ada</a:t>
            </a:r>
            <a:r>
              <a:rPr lang="en-US" baseline="0" dirty="0"/>
              <a:t> receptor nuevo </a:t>
            </a:r>
            <a:r>
              <a:rPr lang="en-US" baseline="0" dirty="0" err="1"/>
              <a:t>necesita</a:t>
            </a:r>
            <a:r>
              <a:rPr lang="en-US" baseline="0" dirty="0"/>
              <a:t> un kit en </a:t>
            </a:r>
            <a:r>
              <a:rPr lang="en-US" baseline="0" dirty="0" err="1"/>
              <a:t>bruto</a:t>
            </a:r>
            <a:endParaRPr lang="en-US" dirty="0"/>
          </a:p>
          <a:p>
            <a:pPr lvl="1">
              <a:defRPr/>
            </a:pPr>
            <a:r>
              <a:rPr lang="en-US" dirty="0"/>
              <a:t> El </a:t>
            </a:r>
            <a:r>
              <a:rPr lang="en-US" dirty="0" err="1"/>
              <a:t>costo</a:t>
            </a:r>
            <a:r>
              <a:rPr lang="en-US" dirty="0"/>
              <a:t> de </a:t>
            </a:r>
            <a:r>
              <a:rPr lang="en-US" dirty="0" err="1"/>
              <a:t>cada</a:t>
            </a:r>
            <a:r>
              <a:rPr lang="en-US" dirty="0"/>
              <a:t> kit </a:t>
            </a:r>
            <a:r>
              <a:rPr lang="en-US" dirty="0" err="1"/>
              <a:t>bruto</a:t>
            </a:r>
            <a:r>
              <a:rPr lang="en-US" dirty="0"/>
              <a:t> </a:t>
            </a:r>
            <a:r>
              <a:rPr lang="en-US" dirty="0" err="1"/>
              <a:t>es</a:t>
            </a:r>
            <a:r>
              <a:rPr lang="en-US" dirty="0"/>
              <a:t> $10 ($600 </a:t>
            </a:r>
            <a:r>
              <a:rPr lang="en-US" dirty="0" err="1"/>
              <a:t>por</a:t>
            </a:r>
            <a:r>
              <a:rPr lang="en-US" dirty="0"/>
              <a:t> </a:t>
            </a:r>
            <a:r>
              <a:rPr lang="en-US" dirty="0" err="1"/>
              <a:t>lote</a:t>
            </a:r>
            <a:r>
              <a:rPr lang="en-US" dirty="0"/>
              <a:t>)</a:t>
            </a:r>
          </a:p>
          <a:p>
            <a:pPr lvl="1"/>
            <a:r>
              <a:rPr lang="en-US" dirty="0"/>
              <a:t> </a:t>
            </a:r>
            <a:r>
              <a:rPr lang="en-US" dirty="0" err="1"/>
              <a:t>Cada</a:t>
            </a:r>
            <a:r>
              <a:rPr lang="en-US" dirty="0"/>
              <a:t> </a:t>
            </a:r>
            <a:r>
              <a:rPr lang="en-US" dirty="0" err="1"/>
              <a:t>envío</a:t>
            </a:r>
            <a:r>
              <a:rPr lang="en-US" dirty="0"/>
              <a:t> </a:t>
            </a:r>
            <a:r>
              <a:rPr lang="en-US" dirty="0" err="1"/>
              <a:t>tiene</a:t>
            </a:r>
            <a:r>
              <a:rPr lang="en-US" dirty="0"/>
              <a:t> un </a:t>
            </a:r>
            <a:r>
              <a:rPr lang="en-US" dirty="0" err="1"/>
              <a:t>costo</a:t>
            </a:r>
            <a:r>
              <a:rPr lang="en-US" dirty="0"/>
              <a:t> </a:t>
            </a:r>
            <a:r>
              <a:rPr lang="en-US" dirty="0" err="1"/>
              <a:t>fijo</a:t>
            </a:r>
            <a:r>
              <a:rPr lang="en-US" dirty="0"/>
              <a:t> de </a:t>
            </a:r>
            <a:r>
              <a:rPr lang="en-US" dirty="0" err="1"/>
              <a:t>pedido</a:t>
            </a:r>
            <a:r>
              <a:rPr lang="en-US" baseline="0" dirty="0"/>
              <a:t> = </a:t>
            </a:r>
            <a:r>
              <a:rPr lang="en-US" dirty="0"/>
              <a:t>$1,000 </a:t>
            </a:r>
            <a:endParaRPr lang="en-US" baseline="0" dirty="0"/>
          </a:p>
          <a:p>
            <a:pPr lvl="1">
              <a:defRPr/>
            </a:pPr>
            <a:r>
              <a:rPr lang="en-US" baseline="0" dirty="0"/>
              <a:t> </a:t>
            </a:r>
            <a:r>
              <a:rPr lang="es-CL" baseline="0" dirty="0"/>
              <a:t>E</a:t>
            </a:r>
            <a:r>
              <a:rPr lang="es-CL" dirty="0"/>
              <a:t>l tiempo de entrega del proveedor siempre es de 4 días</a:t>
            </a:r>
            <a:endParaRPr lang="en-US" baseline="0" dirty="0"/>
          </a:p>
          <a:p>
            <a:pPr>
              <a:spcBef>
                <a:spcPts val="3000"/>
              </a:spcBef>
              <a:spcAft>
                <a:spcPts val="600"/>
              </a:spcAft>
            </a:pPr>
            <a:r>
              <a:rPr lang="en-US" dirty="0"/>
              <a:t>Tres </a:t>
            </a:r>
            <a:r>
              <a:rPr lang="en-US" dirty="0" err="1"/>
              <a:t>criterios</a:t>
            </a:r>
            <a:r>
              <a:rPr lang="en-US" dirty="0"/>
              <a:t> para </a:t>
            </a:r>
            <a:r>
              <a:rPr lang="en-US" dirty="0" err="1"/>
              <a:t>realizar</a:t>
            </a:r>
            <a:r>
              <a:rPr lang="en-US" dirty="0"/>
              <a:t> un </a:t>
            </a:r>
            <a:r>
              <a:rPr lang="en-US" dirty="0" err="1"/>
              <a:t>pedido</a:t>
            </a:r>
            <a:r>
              <a:rPr lang="en-US" dirty="0"/>
              <a:t>:</a:t>
            </a:r>
          </a:p>
          <a:p>
            <a:pPr marL="971550" lvl="1" indent="-514350">
              <a:buFont typeface="+mj-lt"/>
              <a:buAutoNum type="arabicParenR"/>
            </a:pPr>
            <a:r>
              <a:rPr lang="es-CL" dirty="0"/>
              <a:t>Inventario disponible</a:t>
            </a:r>
            <a:r>
              <a:rPr lang="en-US" dirty="0"/>
              <a:t> (on-hand)</a:t>
            </a:r>
            <a:r>
              <a:rPr lang="es-CL" dirty="0"/>
              <a:t> es menor que el punto de reorden</a:t>
            </a:r>
            <a:endParaRPr lang="en-US" dirty="0"/>
          </a:p>
          <a:p>
            <a:pPr marL="971550" lvl="1" indent="-514350">
              <a:buFont typeface="+mj-lt"/>
              <a:buAutoNum type="arabicParenR"/>
            </a:pPr>
            <a:r>
              <a:rPr lang="es-CL" dirty="0"/>
              <a:t>No hay envíos de materiales en tránsito </a:t>
            </a:r>
            <a:endParaRPr lang="en-US" dirty="0"/>
          </a:p>
          <a:p>
            <a:pPr marL="971550" lvl="1" indent="-514350">
              <a:buFont typeface="+mj-lt"/>
              <a:buAutoNum type="arabicParenR"/>
            </a:pPr>
            <a:r>
              <a:rPr lang="en-US" dirty="0"/>
              <a:t>E</a:t>
            </a:r>
            <a:r>
              <a:rPr lang="es-CL" dirty="0" err="1"/>
              <a:t>fectivo</a:t>
            </a:r>
            <a:r>
              <a:rPr lang="es-CL" dirty="0"/>
              <a:t> disponible suficiente para la cantidad de la orden</a:t>
            </a:r>
            <a:endParaRPr lang="en-US" baseline="0" dirty="0"/>
          </a:p>
        </p:txBody>
      </p:sp>
      <p:pic>
        <p:nvPicPr>
          <p:cNvPr id="4" name="Picture 3" descr="MaterialsBuffer.jpg"/>
          <p:cNvPicPr>
            <a:picLocks noChangeAspect="1"/>
          </p:cNvPicPr>
          <p:nvPr/>
        </p:nvPicPr>
        <p:blipFill>
          <a:blip r:embed="rId2" cstate="print"/>
          <a:stretch>
            <a:fillRect/>
          </a:stretch>
        </p:blipFill>
        <p:spPr>
          <a:xfrm>
            <a:off x="6719888" y="320040"/>
            <a:ext cx="2271712" cy="822960"/>
          </a:xfrm>
          <a:prstGeom prst="rect">
            <a:avLst/>
          </a:prstGeom>
        </p:spPr>
      </p:pic>
      <p:pic>
        <p:nvPicPr>
          <p:cNvPr id="5" name="Picture 4" descr="OrderQueue.jpg"/>
          <p:cNvPicPr>
            <a:picLocks noChangeAspect="1"/>
          </p:cNvPicPr>
          <p:nvPr/>
        </p:nvPicPr>
        <p:blipFill>
          <a:blip r:embed="rId3" cstate="print"/>
          <a:stretch>
            <a:fillRect/>
          </a:stretch>
        </p:blipFill>
        <p:spPr>
          <a:xfrm>
            <a:off x="461451" y="381000"/>
            <a:ext cx="1589408" cy="914400"/>
          </a:xfrm>
          <a:prstGeom prst="rect">
            <a:avLst/>
          </a:prstGeom>
        </p:spPr>
      </p:pic>
    </p:spTree>
    <p:extLst>
      <p:ext uri="{BB962C8B-B14F-4D97-AF65-F5344CB8AC3E}">
        <p14:creationId xmlns:p14="http://schemas.microsoft.com/office/powerpoint/2010/main" val="212218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Littlefield</a:t>
            </a:r>
          </a:p>
        </p:txBody>
      </p:sp>
      <p:sp>
        <p:nvSpPr>
          <p:cNvPr id="3" name="Content Placeholder 2"/>
          <p:cNvSpPr>
            <a:spLocks noGrp="1"/>
          </p:cNvSpPr>
          <p:nvPr>
            <p:ph idx="1"/>
          </p:nvPr>
        </p:nvSpPr>
        <p:spPr/>
        <p:txBody>
          <a:bodyPr wrap="square">
            <a:noAutofit/>
          </a:bodyPr>
          <a:lstStyle/>
          <a:p>
            <a:r>
              <a:rPr lang="es-ES_tradnl" sz="2400" dirty="0"/>
              <a:t>Equipos de a </a:t>
            </a:r>
            <a:r>
              <a:rPr lang="es-ES_tradnl" sz="2400" b="1" dirty="0"/>
              <a:t>tres personas (mínimo y máximo)</a:t>
            </a:r>
          </a:p>
          <a:p>
            <a:r>
              <a:rPr lang="es-ES_tradnl" sz="2400" dirty="0"/>
              <a:t>Registrar equipos en el sistema de </a:t>
            </a:r>
            <a:r>
              <a:rPr lang="es-ES_tradnl" sz="2400" dirty="0" err="1"/>
              <a:t>Littlefield</a:t>
            </a:r>
            <a:r>
              <a:rPr lang="es-ES_tradnl" sz="2400" dirty="0"/>
              <a:t> hasta el  </a:t>
            </a:r>
            <a:r>
              <a:rPr lang="es-ES_tradnl" sz="2200" b="1" dirty="0">
                <a:solidFill>
                  <a:srgbClr val="FF0000"/>
                </a:solidFill>
              </a:rPr>
              <a:t>Miércoles </a:t>
            </a:r>
            <a:r>
              <a:rPr lang="es-CL" sz="2200" b="1" dirty="0">
                <a:solidFill>
                  <a:srgbClr val="FF0000"/>
                </a:solidFill>
              </a:rPr>
              <a:t>22 de Noviembre 23:59</a:t>
            </a:r>
            <a:r>
              <a:rPr lang="es-ES_tradnl" sz="2400" b="1" dirty="0">
                <a:solidFill>
                  <a:srgbClr val="FF0000"/>
                </a:solidFill>
              </a:rPr>
              <a:t>.</a:t>
            </a:r>
            <a:r>
              <a:rPr lang="es-ES_tradnl" sz="2400" dirty="0"/>
              <a:t> </a:t>
            </a:r>
            <a:r>
              <a:rPr lang="es-ES_tradnl" sz="2400" b="1" dirty="0">
                <a:solidFill>
                  <a:srgbClr val="0052FF"/>
                </a:solidFill>
              </a:rPr>
              <a:t>¡Una sola persona registra al equipo!</a:t>
            </a:r>
          </a:p>
          <a:p>
            <a:r>
              <a:rPr lang="es-ES_tradnl" sz="2400" dirty="0"/>
              <a:t>Desde </a:t>
            </a:r>
            <a:r>
              <a:rPr lang="es-ES_tradnl" sz="2400" b="1" dirty="0"/>
              <a:t>Jueves 23 de Noviembre a las 00:00 al Domingo 26 de Noviembre a las 23:59</a:t>
            </a:r>
            <a:r>
              <a:rPr lang="es-ES_tradnl" sz="2400" dirty="0"/>
              <a:t>, la simulación estará en pausa en el día 50 de simulación.</a:t>
            </a:r>
          </a:p>
          <a:p>
            <a:r>
              <a:rPr lang="es-ES_tradnl" sz="2400" b="1" dirty="0"/>
              <a:t>Lunes 27 de Noviembre a las 00:00 </a:t>
            </a:r>
            <a:r>
              <a:rPr lang="es-ES_tradnl" sz="2400" dirty="0"/>
              <a:t>inicia la simulación desde el día 50, y termina el </a:t>
            </a:r>
            <a:r>
              <a:rPr lang="es-ES_tradnl" sz="2400" b="1" dirty="0"/>
              <a:t>Domingo 3 de Diciembre a las 23:59</a:t>
            </a:r>
            <a:r>
              <a:rPr lang="es-ES_tradnl" sz="2400" dirty="0"/>
              <a:t> en el día 218, y se simulan instantáneamente 50 días más (en estos no se pueden tomar decisiones).</a:t>
            </a:r>
          </a:p>
          <a:p>
            <a:r>
              <a:rPr lang="es-ES_tradnl" sz="2400" dirty="0"/>
              <a:t>Entrega de informe para el </a:t>
            </a:r>
            <a:r>
              <a:rPr lang="es-ES_tradnl" sz="2400" b="1" dirty="0"/>
              <a:t>Viernes 15 de Diciembre.</a:t>
            </a:r>
          </a:p>
        </p:txBody>
      </p:sp>
      <p:sp>
        <p:nvSpPr>
          <p:cNvPr id="4" name="Slide Number Placeholder 4">
            <a:extLst>
              <a:ext uri="{FF2B5EF4-FFF2-40B4-BE49-F238E27FC236}">
                <a16:creationId xmlns:a16="http://schemas.microsoft.com/office/drawing/2014/main" id="{C5D196EF-6F18-4C8C-9F19-71A6EB27E3CC}"/>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2</a:t>
            </a:fld>
            <a:endParaRPr lang="es-ES_tradnl" altLang="pt-BR" dirty="0"/>
          </a:p>
        </p:txBody>
      </p:sp>
    </p:spTree>
    <p:extLst>
      <p:ext uri="{BB962C8B-B14F-4D97-AF65-F5344CB8AC3E}">
        <p14:creationId xmlns:p14="http://schemas.microsoft.com/office/powerpoint/2010/main" val="960146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524000"/>
            <a:ext cx="9144000" cy="5334000"/>
          </a:xfrm>
          <a:prstGeom prst="rect">
            <a:avLst/>
          </a:prstGeom>
          <a:solidFill>
            <a:srgbClr val="FFFFCC"/>
          </a:solidFill>
          <a:ln w="317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381000" y="381000"/>
            <a:ext cx="8305800" cy="1143000"/>
          </a:xfrm>
        </p:spPr>
        <p:txBody>
          <a:bodyPr/>
          <a:lstStyle/>
          <a:p>
            <a:r>
              <a:rPr lang="en-US" b="1" dirty="0" err="1">
                <a:solidFill>
                  <a:schemeClr val="bg2">
                    <a:lumMod val="50000"/>
                  </a:schemeClr>
                </a:solidFill>
              </a:rPr>
              <a:t>Contratos</a:t>
            </a:r>
            <a:endParaRPr lang="en-US" b="1" dirty="0">
              <a:solidFill>
                <a:schemeClr val="bg2">
                  <a:lumMod val="50000"/>
                </a:schemeClr>
              </a:solidFill>
            </a:endParaRPr>
          </a:p>
        </p:txBody>
      </p:sp>
      <p:sp>
        <p:nvSpPr>
          <p:cNvPr id="3" name="Content Placeholder 2"/>
          <p:cNvSpPr>
            <a:spLocks noGrp="1"/>
          </p:cNvSpPr>
          <p:nvPr>
            <p:ph idx="1"/>
          </p:nvPr>
        </p:nvSpPr>
        <p:spPr>
          <a:xfrm>
            <a:off x="304800" y="1752600"/>
            <a:ext cx="8534400" cy="5181600"/>
          </a:xfrm>
        </p:spPr>
        <p:txBody>
          <a:bodyPr>
            <a:normAutofit/>
          </a:bodyPr>
          <a:lstStyle/>
          <a:p>
            <a:pPr>
              <a:spcAft>
                <a:spcPts val="600"/>
              </a:spcAft>
            </a:pPr>
            <a:r>
              <a:rPr lang="es-CL" sz="2800" dirty="0"/>
              <a:t>Cada orden que llega de un cliente representa un contrato</a:t>
            </a:r>
          </a:p>
          <a:p>
            <a:pPr>
              <a:spcAft>
                <a:spcPts val="600"/>
              </a:spcAft>
            </a:pPr>
            <a:r>
              <a:rPr lang="en-US" sz="2800" dirty="0"/>
              <a:t>3 </a:t>
            </a:r>
            <a:r>
              <a:rPr lang="en-US" sz="2800" dirty="0" err="1"/>
              <a:t>Tipos</a:t>
            </a:r>
            <a:r>
              <a:rPr lang="en-US" sz="2800" dirty="0"/>
              <a:t> de </a:t>
            </a:r>
            <a:r>
              <a:rPr lang="en-US" sz="2800" dirty="0" err="1"/>
              <a:t>contratos</a:t>
            </a:r>
            <a:r>
              <a:rPr lang="en-US" sz="2800" dirty="0"/>
              <a:t> </a:t>
            </a:r>
            <a:r>
              <a:rPr lang="en-US" sz="2800" dirty="0" err="1"/>
              <a:t>distintos</a:t>
            </a:r>
            <a:r>
              <a:rPr lang="en-US" sz="2800" dirty="0"/>
              <a:t>:</a:t>
            </a:r>
          </a:p>
          <a:p>
            <a:pPr lvl="1">
              <a:defRPr/>
            </a:pPr>
            <a:r>
              <a:rPr lang="en-US" sz="2400" baseline="0" dirty="0"/>
              <a:t> </a:t>
            </a:r>
            <a:r>
              <a:rPr lang="en-US" sz="2400" dirty="0"/>
              <a:t>C1: $750 </a:t>
            </a:r>
            <a:r>
              <a:rPr lang="en-US" sz="2400" dirty="0" err="1"/>
              <a:t>por</a:t>
            </a:r>
            <a:r>
              <a:rPr lang="en-US" sz="2400" dirty="0"/>
              <a:t> </a:t>
            </a:r>
            <a:r>
              <a:rPr lang="en-US" sz="2400" dirty="0" err="1"/>
              <a:t>entregas</a:t>
            </a:r>
            <a:r>
              <a:rPr lang="en-US" sz="2400" dirty="0"/>
              <a:t> antes de 7 </a:t>
            </a:r>
            <a:r>
              <a:rPr lang="en-US" sz="2400" dirty="0" err="1"/>
              <a:t>días</a:t>
            </a:r>
            <a:r>
              <a:rPr lang="en-US" sz="2400" dirty="0"/>
              <a:t>, $0 </a:t>
            </a:r>
            <a:r>
              <a:rPr lang="en-US" sz="2400" dirty="0" err="1"/>
              <a:t>por</a:t>
            </a:r>
            <a:r>
              <a:rPr lang="en-US" sz="2400" dirty="0"/>
              <a:t> </a:t>
            </a:r>
            <a:r>
              <a:rPr lang="en-US" sz="2400" dirty="0" err="1"/>
              <a:t>entregas</a:t>
            </a:r>
            <a:r>
              <a:rPr lang="en-US" sz="2400" dirty="0"/>
              <a:t> </a:t>
            </a:r>
            <a:r>
              <a:rPr lang="en-US" sz="2400" dirty="0" err="1"/>
              <a:t>posteriores</a:t>
            </a:r>
            <a:r>
              <a:rPr lang="en-US" sz="2400" dirty="0"/>
              <a:t> a 14 </a:t>
            </a:r>
            <a:r>
              <a:rPr lang="en-US" sz="2400" dirty="0" err="1"/>
              <a:t>días</a:t>
            </a:r>
            <a:r>
              <a:rPr lang="en-US" sz="2400" dirty="0"/>
              <a:t>, y </a:t>
            </a:r>
            <a:r>
              <a:rPr lang="en-US" sz="2400" dirty="0" err="1"/>
              <a:t>paga</a:t>
            </a:r>
            <a:r>
              <a:rPr lang="en-US" sz="2400" dirty="0"/>
              <a:t> </a:t>
            </a:r>
            <a:r>
              <a:rPr lang="en-US" sz="2400" dirty="0" err="1"/>
              <a:t>proporcional</a:t>
            </a:r>
            <a:r>
              <a:rPr lang="en-US" sz="2400" dirty="0"/>
              <a:t> para </a:t>
            </a:r>
            <a:r>
              <a:rPr lang="en-US" sz="2400" dirty="0" err="1"/>
              <a:t>entregas</a:t>
            </a:r>
            <a:r>
              <a:rPr lang="en-US" sz="2400" dirty="0"/>
              <a:t> entre </a:t>
            </a:r>
            <a:r>
              <a:rPr lang="en-US" sz="2400" dirty="0" err="1"/>
              <a:t>días</a:t>
            </a:r>
            <a:r>
              <a:rPr lang="en-US" sz="2400" dirty="0"/>
              <a:t> 7 y 14.</a:t>
            </a:r>
          </a:p>
          <a:p>
            <a:pPr lvl="1">
              <a:defRPr/>
            </a:pPr>
            <a:r>
              <a:rPr lang="es-CL" sz="2400" dirty="0"/>
              <a:t>C2: </a:t>
            </a:r>
            <a:r>
              <a:rPr lang="en-US" sz="2400" dirty="0"/>
              <a:t>$1000 </a:t>
            </a:r>
            <a:r>
              <a:rPr lang="en-US" sz="2400" dirty="0" err="1"/>
              <a:t>por</a:t>
            </a:r>
            <a:r>
              <a:rPr lang="en-US" sz="2400" dirty="0"/>
              <a:t> </a:t>
            </a:r>
            <a:r>
              <a:rPr lang="en-US" sz="2400" dirty="0" err="1"/>
              <a:t>entregas</a:t>
            </a:r>
            <a:r>
              <a:rPr lang="en-US" sz="2400" dirty="0"/>
              <a:t> antes de 1 </a:t>
            </a:r>
            <a:r>
              <a:rPr lang="en-US" sz="2400" dirty="0" err="1"/>
              <a:t>día</a:t>
            </a:r>
            <a:r>
              <a:rPr lang="en-US" sz="2400" dirty="0"/>
              <a:t>, $0 </a:t>
            </a:r>
            <a:r>
              <a:rPr lang="en-US" sz="2400" dirty="0" err="1"/>
              <a:t>por</a:t>
            </a:r>
            <a:r>
              <a:rPr lang="en-US" sz="2400" dirty="0"/>
              <a:t> </a:t>
            </a:r>
            <a:r>
              <a:rPr lang="en-US" sz="2400" dirty="0" err="1"/>
              <a:t>entregas</a:t>
            </a:r>
            <a:r>
              <a:rPr lang="en-US" sz="2400" dirty="0"/>
              <a:t> </a:t>
            </a:r>
            <a:r>
              <a:rPr lang="en-US" sz="2400" dirty="0" err="1"/>
              <a:t>posteriores</a:t>
            </a:r>
            <a:r>
              <a:rPr lang="en-US" sz="2400" dirty="0"/>
              <a:t> a 3 </a:t>
            </a:r>
            <a:r>
              <a:rPr lang="en-US" sz="2400" dirty="0" err="1"/>
              <a:t>días</a:t>
            </a:r>
            <a:r>
              <a:rPr lang="en-US" sz="2400" dirty="0"/>
              <a:t>, y </a:t>
            </a:r>
            <a:r>
              <a:rPr lang="en-US" sz="2400" dirty="0" err="1"/>
              <a:t>paga</a:t>
            </a:r>
            <a:r>
              <a:rPr lang="en-US" sz="2400" dirty="0"/>
              <a:t> </a:t>
            </a:r>
            <a:r>
              <a:rPr lang="en-US" sz="2400" dirty="0" err="1"/>
              <a:t>proporcional</a:t>
            </a:r>
            <a:r>
              <a:rPr lang="en-US" sz="2400" dirty="0"/>
              <a:t> para </a:t>
            </a:r>
            <a:r>
              <a:rPr lang="en-US" sz="2400" dirty="0" err="1"/>
              <a:t>entregas</a:t>
            </a:r>
            <a:r>
              <a:rPr lang="en-US" sz="2400" dirty="0"/>
              <a:t> entre </a:t>
            </a:r>
            <a:r>
              <a:rPr lang="en-US" sz="2400" dirty="0" err="1"/>
              <a:t>días</a:t>
            </a:r>
            <a:r>
              <a:rPr lang="en-US" sz="2400" dirty="0"/>
              <a:t> 1 y 3.</a:t>
            </a:r>
            <a:endParaRPr lang="es-CL" sz="2400" dirty="0"/>
          </a:p>
          <a:p>
            <a:pPr lvl="1">
              <a:defRPr/>
            </a:pPr>
            <a:r>
              <a:rPr lang="es-CL" sz="2400" dirty="0"/>
              <a:t>C3:</a:t>
            </a:r>
            <a:r>
              <a:rPr lang="en-US" sz="2400" dirty="0"/>
              <a:t> $1250 </a:t>
            </a:r>
            <a:r>
              <a:rPr lang="en-US" sz="2400" dirty="0" err="1"/>
              <a:t>por</a:t>
            </a:r>
            <a:r>
              <a:rPr lang="en-US" sz="2400" dirty="0"/>
              <a:t> </a:t>
            </a:r>
            <a:r>
              <a:rPr lang="en-US" sz="2400" dirty="0" err="1"/>
              <a:t>entregas</a:t>
            </a:r>
            <a:r>
              <a:rPr lang="en-US" sz="2400" dirty="0"/>
              <a:t> antes de 12 horas, $0 </a:t>
            </a:r>
            <a:r>
              <a:rPr lang="en-US" sz="2400" dirty="0" err="1"/>
              <a:t>por</a:t>
            </a:r>
            <a:r>
              <a:rPr lang="en-US" sz="2400" dirty="0"/>
              <a:t> </a:t>
            </a:r>
            <a:r>
              <a:rPr lang="en-US" sz="2400" dirty="0" err="1"/>
              <a:t>entregas</a:t>
            </a:r>
            <a:r>
              <a:rPr lang="en-US" sz="2400" dirty="0"/>
              <a:t> </a:t>
            </a:r>
            <a:r>
              <a:rPr lang="en-US" sz="2400" dirty="0" err="1"/>
              <a:t>posteriores</a:t>
            </a:r>
            <a:r>
              <a:rPr lang="en-US" sz="2400" dirty="0"/>
              <a:t> a 24 horas, y </a:t>
            </a:r>
            <a:r>
              <a:rPr lang="en-US" sz="2400" dirty="0" err="1"/>
              <a:t>paga</a:t>
            </a:r>
            <a:r>
              <a:rPr lang="en-US" sz="2400" dirty="0"/>
              <a:t> </a:t>
            </a:r>
            <a:r>
              <a:rPr lang="en-US" sz="2400" dirty="0" err="1"/>
              <a:t>proporcional</a:t>
            </a:r>
            <a:r>
              <a:rPr lang="en-US" sz="2400" dirty="0"/>
              <a:t> para </a:t>
            </a:r>
            <a:r>
              <a:rPr lang="en-US" sz="2400" dirty="0" err="1"/>
              <a:t>entregas</a:t>
            </a:r>
            <a:r>
              <a:rPr lang="en-US" sz="2400" dirty="0"/>
              <a:t> entre 12 y 24 horas.</a:t>
            </a:r>
            <a:endParaRPr lang="en-US" sz="2400" baseline="0" dirty="0"/>
          </a:p>
        </p:txBody>
      </p:sp>
      <p:pic>
        <p:nvPicPr>
          <p:cNvPr id="4" name="Picture 3" descr="MaterialsBuffer.jpg"/>
          <p:cNvPicPr>
            <a:picLocks noChangeAspect="1"/>
          </p:cNvPicPr>
          <p:nvPr/>
        </p:nvPicPr>
        <p:blipFill>
          <a:blip r:embed="rId2" cstate="print"/>
          <a:stretch>
            <a:fillRect/>
          </a:stretch>
        </p:blipFill>
        <p:spPr>
          <a:xfrm>
            <a:off x="6719888" y="320040"/>
            <a:ext cx="2271712" cy="822960"/>
          </a:xfrm>
          <a:prstGeom prst="rect">
            <a:avLst/>
          </a:prstGeom>
        </p:spPr>
      </p:pic>
      <p:pic>
        <p:nvPicPr>
          <p:cNvPr id="5" name="Picture 4" descr="OrderQueue.jpg"/>
          <p:cNvPicPr>
            <a:picLocks noChangeAspect="1"/>
          </p:cNvPicPr>
          <p:nvPr/>
        </p:nvPicPr>
        <p:blipFill>
          <a:blip r:embed="rId3" cstate="print"/>
          <a:stretch>
            <a:fillRect/>
          </a:stretch>
        </p:blipFill>
        <p:spPr>
          <a:xfrm>
            <a:off x="461451" y="381000"/>
            <a:ext cx="1589408" cy="914400"/>
          </a:xfrm>
          <a:prstGeom prst="rect">
            <a:avLst/>
          </a:prstGeom>
        </p:spPr>
      </p:pic>
    </p:spTree>
    <p:extLst>
      <p:ext uri="{BB962C8B-B14F-4D97-AF65-F5344CB8AC3E}">
        <p14:creationId xmlns:p14="http://schemas.microsoft.com/office/powerpoint/2010/main" val="3366534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in LT.JPG"/>
          <p:cNvPicPr>
            <a:picLocks noGrp="1" noChangeAspect="1"/>
          </p:cNvPicPr>
          <p:nvPr>
            <p:ph idx="1"/>
          </p:nvPr>
        </p:nvPicPr>
        <p:blipFill>
          <a:blip r:embed="rId2" cstate="print"/>
          <a:stretch>
            <a:fillRect/>
          </a:stretch>
        </p:blipFill>
        <p:spPr>
          <a:xfrm>
            <a:off x="1410677" y="1828800"/>
            <a:ext cx="6361723" cy="3352800"/>
          </a:xfrm>
        </p:spPr>
      </p:pic>
      <p:sp>
        <p:nvSpPr>
          <p:cNvPr id="5" name="Rectangle 4"/>
          <p:cNvSpPr/>
          <p:nvPr/>
        </p:nvSpPr>
        <p:spPr>
          <a:xfrm>
            <a:off x="3823666" y="3703320"/>
            <a:ext cx="976934" cy="3231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Calibri"/>
                <a:ea typeface="+mn-ea"/>
                <a:cs typeface="+mn-cs"/>
              </a:rPr>
              <a:t>example</a:t>
            </a:r>
          </a:p>
        </p:txBody>
      </p:sp>
      <p:grpSp>
        <p:nvGrpSpPr>
          <p:cNvPr id="13" name="Group 12"/>
          <p:cNvGrpSpPr/>
          <p:nvPr/>
        </p:nvGrpSpPr>
        <p:grpSpPr>
          <a:xfrm>
            <a:off x="609600" y="2362200"/>
            <a:ext cx="3276600" cy="1524000"/>
            <a:chOff x="457200" y="2286000"/>
            <a:chExt cx="3276600" cy="1524000"/>
          </a:xfrm>
        </p:grpSpPr>
        <p:sp>
          <p:nvSpPr>
            <p:cNvPr id="6" name="Rounded Rectangle 5"/>
            <p:cNvSpPr/>
            <p:nvPr/>
          </p:nvSpPr>
          <p:spPr>
            <a:xfrm>
              <a:off x="457200" y="2286000"/>
              <a:ext cx="3200400" cy="6096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extBox 6"/>
            <p:cNvSpPr txBox="1"/>
            <p:nvPr/>
          </p:nvSpPr>
          <p:spPr>
            <a:xfrm>
              <a:off x="533400" y="2286000"/>
              <a:ext cx="3118803" cy="584775"/>
            </a:xfrm>
            <a:prstGeom prst="rect">
              <a:avLst/>
            </a:prstGeom>
            <a:noFill/>
            <a:effectLst>
              <a:outerShdw blurRad="63500" sx="102000" sy="102000" algn="c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Enter team name</a:t>
              </a:r>
            </a:p>
          </p:txBody>
        </p:sp>
        <p:cxnSp>
          <p:nvCxnSpPr>
            <p:cNvPr id="8" name="Straight Arrow Connector 8"/>
            <p:cNvCxnSpPr>
              <a:stCxn id="6" idx="2"/>
            </p:cNvCxnSpPr>
            <p:nvPr/>
          </p:nvCxnSpPr>
          <p:spPr>
            <a:xfrm rot="16200000" flipH="1">
              <a:off x="2438400" y="2514600"/>
              <a:ext cx="914400" cy="167640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733800" y="2740223"/>
            <a:ext cx="4191000" cy="1600200"/>
            <a:chOff x="3733800" y="2740223"/>
            <a:chExt cx="4191000" cy="1600200"/>
          </a:xfrm>
        </p:grpSpPr>
        <p:sp>
          <p:nvSpPr>
            <p:cNvPr id="10" name="Rounded Rectangle 9"/>
            <p:cNvSpPr/>
            <p:nvPr/>
          </p:nvSpPr>
          <p:spPr>
            <a:xfrm>
              <a:off x="3733800" y="2740223"/>
              <a:ext cx="4191000" cy="7620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TextBox 10"/>
            <p:cNvSpPr txBox="1"/>
            <p:nvPr/>
          </p:nvSpPr>
          <p:spPr>
            <a:xfrm>
              <a:off x="3810000" y="2816423"/>
              <a:ext cx="4034374" cy="584775"/>
            </a:xfrm>
            <a:prstGeom prst="rect">
              <a:avLst/>
            </a:prstGeom>
            <a:noFill/>
            <a:effectLst>
              <a:outerShdw blurRad="63500" sx="102000" sy="102000" algn="ctr" rotWithShape="0">
                <a:prstClr val="black">
                  <a:alpha val="40000"/>
                </a:prstClr>
              </a:outerShdw>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Enter team’s password</a:t>
              </a:r>
            </a:p>
          </p:txBody>
        </p:sp>
        <p:cxnSp>
          <p:nvCxnSpPr>
            <p:cNvPr id="12" name="Straight Arrow Connector 8"/>
            <p:cNvCxnSpPr>
              <a:stCxn id="10" idx="2"/>
            </p:cNvCxnSpPr>
            <p:nvPr/>
          </p:nvCxnSpPr>
          <p:spPr>
            <a:xfrm rot="5400000">
              <a:off x="4819650" y="3330773"/>
              <a:ext cx="838200" cy="118110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3886200" y="4178808"/>
            <a:ext cx="75212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sym typeface="Symbol"/>
              </a:rPr>
              <a:t></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8" name="Group 17"/>
          <p:cNvGrpSpPr/>
          <p:nvPr/>
        </p:nvGrpSpPr>
        <p:grpSpPr>
          <a:xfrm>
            <a:off x="1219200" y="3733800"/>
            <a:ext cx="3200400" cy="1219200"/>
            <a:chOff x="1219200" y="3733800"/>
            <a:chExt cx="3200400" cy="1219200"/>
          </a:xfrm>
        </p:grpSpPr>
        <p:sp>
          <p:nvSpPr>
            <p:cNvPr id="15" name="Rounded Rectangle 14"/>
            <p:cNvSpPr/>
            <p:nvPr/>
          </p:nvSpPr>
          <p:spPr>
            <a:xfrm>
              <a:off x="1219200" y="3733800"/>
              <a:ext cx="1676400" cy="6096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Box 15"/>
            <p:cNvSpPr txBox="1"/>
            <p:nvPr/>
          </p:nvSpPr>
          <p:spPr>
            <a:xfrm>
              <a:off x="1219200" y="3733800"/>
              <a:ext cx="1676400" cy="584775"/>
            </a:xfrm>
            <a:prstGeom prst="rect">
              <a:avLst/>
            </a:prstGeom>
            <a:noFill/>
            <a:effectLst>
              <a:outerShdw blurRad="63500" sx="102000" sy="102000" algn="ctr"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Click OK</a:t>
              </a:r>
            </a:p>
          </p:txBody>
        </p:sp>
        <p:cxnSp>
          <p:nvCxnSpPr>
            <p:cNvPr id="17" name="Straight Arrow Connector 8"/>
            <p:cNvCxnSpPr>
              <a:stCxn id="15" idx="2"/>
            </p:cNvCxnSpPr>
            <p:nvPr/>
          </p:nvCxnSpPr>
          <p:spPr>
            <a:xfrm rot="16200000" flipH="1">
              <a:off x="2933700" y="3467100"/>
              <a:ext cx="609600" cy="236220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9" name="Title 1"/>
          <p:cNvSpPr>
            <a:spLocks noGrp="1"/>
          </p:cNvSpPr>
          <p:nvPr>
            <p:ph type="title"/>
          </p:nvPr>
        </p:nvSpPr>
        <p:spPr>
          <a:xfrm>
            <a:off x="457200" y="274638"/>
            <a:ext cx="8229600" cy="1143000"/>
          </a:xfrm>
        </p:spPr>
        <p:txBody>
          <a:bodyPr>
            <a:normAutofit/>
          </a:bodyPr>
          <a:lstStyle/>
          <a:p>
            <a:r>
              <a:rPr lang="es-CL" b="1" dirty="0">
                <a:solidFill>
                  <a:schemeClr val="bg2">
                    <a:lumMod val="50000"/>
                  </a:schemeClr>
                </a:solidFill>
              </a:rPr>
              <a:t>Iniciando sesión en la fábrica</a:t>
            </a:r>
            <a:endParaRPr lang="en-US" b="1" dirty="0">
              <a:solidFill>
                <a:schemeClr val="bg2">
                  <a:lumMod val="50000"/>
                </a:schemeClr>
              </a:solidFill>
            </a:endParaRPr>
          </a:p>
        </p:txBody>
      </p:sp>
      <p:sp>
        <p:nvSpPr>
          <p:cNvPr id="20" name="Slide Number Placeholder 4">
            <a:extLst>
              <a:ext uri="{FF2B5EF4-FFF2-40B4-BE49-F238E27FC236}">
                <a16:creationId xmlns:a16="http://schemas.microsoft.com/office/drawing/2014/main" id="{4B2F1BCE-C2B0-4E60-BAF7-24CBB2F28BC8}"/>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21</a:t>
            </a:fld>
            <a:endParaRPr lang="es-ES_tradnl" altLang="pt-BR" dirty="0"/>
          </a:p>
        </p:txBody>
      </p:sp>
    </p:spTree>
    <p:extLst>
      <p:ext uri="{BB962C8B-B14F-4D97-AF65-F5344CB8AC3E}">
        <p14:creationId xmlns:p14="http://schemas.microsoft.com/office/powerpoint/2010/main" val="36701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27" presetClass="entr" presetSubtype="0" fill="hold" grpId="0" nodeType="afterEffect">
                                  <p:stCondLst>
                                    <p:cond delay="0"/>
                                  </p:stCondLst>
                                  <p:iterate type="lt">
                                    <p:tmPct val="50000"/>
                                  </p:iterate>
                                  <p:childTnLst>
                                    <p:set>
                                      <p:cBhvr>
                                        <p:cTn id="9" dur="1" fill="hold">
                                          <p:stCondLst>
                                            <p:cond delay="0"/>
                                          </p:stCondLst>
                                        </p:cTn>
                                        <p:tgtEl>
                                          <p:spTgt spid="5"/>
                                        </p:tgtEl>
                                        <p:attrNameLst>
                                          <p:attrName>style.visibility</p:attrName>
                                        </p:attrNameLst>
                                      </p:cBhvr>
                                      <p:to>
                                        <p:strVal val="visible"/>
                                      </p:to>
                                    </p:set>
                                    <p:anim calcmode="discrete" valueType="clr">
                                      <p:cBhvr override="childStyle">
                                        <p:cTn id="10" dur="50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1" dur="500"/>
                                        <p:tgtEl>
                                          <p:spTgt spid="5"/>
                                        </p:tgtEl>
                                        <p:attrNameLst>
                                          <p:attrName>fillcolor</p:attrName>
                                        </p:attrNameLst>
                                      </p:cBhvr>
                                      <p:tavLst>
                                        <p:tav tm="0">
                                          <p:val>
                                            <p:clrVal>
                                              <a:schemeClr val="accent2"/>
                                            </p:clrVal>
                                          </p:val>
                                        </p:tav>
                                        <p:tav tm="50000">
                                          <p:val>
                                            <p:clrVal>
                                              <a:schemeClr val="hlink"/>
                                            </p:clrVal>
                                          </p:val>
                                        </p:tav>
                                      </p:tavLst>
                                    </p:anim>
                                    <p:set>
                                      <p:cBhvr>
                                        <p:cTn id="12" dur="500"/>
                                        <p:tgtEl>
                                          <p:spTgt spid="5"/>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27" presetClass="entr" presetSubtype="0" fill="hold" grpId="0" nodeType="afterEffect">
                                  <p:stCondLst>
                                    <p:cond delay="0"/>
                                  </p:stCondLst>
                                  <p:iterate type="lt">
                                    <p:tmPct val="50000"/>
                                  </p:iterate>
                                  <p:childTnLst>
                                    <p:set>
                                      <p:cBhvr>
                                        <p:cTn id="21" dur="1" fill="hold">
                                          <p:stCondLst>
                                            <p:cond delay="0"/>
                                          </p:stCondLst>
                                        </p:cTn>
                                        <p:tgtEl>
                                          <p:spTgt spid="14"/>
                                        </p:tgtEl>
                                        <p:attrNameLst>
                                          <p:attrName>style.visibility</p:attrName>
                                        </p:attrNameLst>
                                      </p:cBhvr>
                                      <p:to>
                                        <p:strVal val="visible"/>
                                      </p:to>
                                    </p:set>
                                    <p:anim calcmode="discrete" valueType="clr">
                                      <p:cBhvr override="childStyle">
                                        <p:cTn id="22" dur="50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23" dur="500"/>
                                        <p:tgtEl>
                                          <p:spTgt spid="14"/>
                                        </p:tgtEl>
                                        <p:attrNameLst>
                                          <p:attrName>fillcolor</p:attrName>
                                        </p:attrNameLst>
                                      </p:cBhvr>
                                      <p:tavLst>
                                        <p:tav tm="0">
                                          <p:val>
                                            <p:clrVal>
                                              <a:schemeClr val="accent2"/>
                                            </p:clrVal>
                                          </p:val>
                                        </p:tav>
                                        <p:tav tm="50000">
                                          <p:val>
                                            <p:clrVal>
                                              <a:schemeClr val="hlink"/>
                                            </p:clrVal>
                                          </p:val>
                                        </p:tav>
                                      </p:tavLst>
                                    </p:anim>
                                    <p:set>
                                      <p:cBhvr>
                                        <p:cTn id="24" dur="500"/>
                                        <p:tgtEl>
                                          <p:spTgt spid="14"/>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4000"/>
            <a:ext cx="9144000" cy="5334000"/>
          </a:xfrm>
          <a:prstGeom prst="rect">
            <a:avLst/>
          </a:prstGeom>
          <a:solidFill>
            <a:srgbClr val="FFFFCC"/>
          </a:solidFill>
          <a:ln w="317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normAutofit/>
          </a:bodyPr>
          <a:lstStyle/>
          <a:p>
            <a:r>
              <a:rPr lang="en-US" b="1" dirty="0" err="1">
                <a:solidFill>
                  <a:schemeClr val="bg2">
                    <a:lumMod val="50000"/>
                  </a:schemeClr>
                </a:solidFill>
              </a:rPr>
              <a:t>Descarga</a:t>
            </a:r>
            <a:r>
              <a:rPr lang="en-US" b="1" dirty="0">
                <a:solidFill>
                  <a:schemeClr val="bg2">
                    <a:lumMod val="50000"/>
                  </a:schemeClr>
                </a:solidFill>
              </a:rPr>
              <a:t> de </a:t>
            </a:r>
            <a:r>
              <a:rPr lang="en-US" b="1" dirty="0" err="1">
                <a:solidFill>
                  <a:schemeClr val="bg2">
                    <a:lumMod val="50000"/>
                  </a:schemeClr>
                </a:solidFill>
              </a:rPr>
              <a:t>Datos</a:t>
            </a:r>
            <a:endParaRPr lang="en-US" b="1" dirty="0">
              <a:solidFill>
                <a:schemeClr val="bg2">
                  <a:lumMod val="50000"/>
                </a:schemeClr>
              </a:solidFill>
            </a:endParaRPr>
          </a:p>
        </p:txBody>
      </p:sp>
      <p:pic>
        <p:nvPicPr>
          <p:cNvPr id="4" name="Content Placeholder 3" descr="Data Plot.JPG"/>
          <p:cNvPicPr>
            <a:picLocks noGrp="1" noChangeAspect="1"/>
          </p:cNvPicPr>
          <p:nvPr>
            <p:ph idx="1"/>
          </p:nvPr>
        </p:nvPicPr>
        <p:blipFill>
          <a:blip r:embed="rId2" cstate="print"/>
          <a:stretch>
            <a:fillRect/>
          </a:stretch>
        </p:blipFill>
        <p:spPr>
          <a:xfrm>
            <a:off x="5105400" y="1874837"/>
            <a:ext cx="3658068" cy="4525963"/>
          </a:xfrm>
        </p:spPr>
      </p:pic>
      <p:sp>
        <p:nvSpPr>
          <p:cNvPr id="6" name="TextBox 5"/>
          <p:cNvSpPr txBox="1"/>
          <p:nvPr/>
        </p:nvSpPr>
        <p:spPr>
          <a:xfrm>
            <a:off x="304800" y="2328952"/>
            <a:ext cx="4648200" cy="3724096"/>
          </a:xfrm>
          <a:prstGeom prst="rect">
            <a:avLst/>
          </a:prstGeom>
          <a:noFill/>
        </p:spPr>
        <p:txBody>
          <a:bodyPr wrap="square" rtlCol="0">
            <a:spAutoFit/>
          </a:bodyPr>
          <a:lstStyle/>
          <a:p>
            <a:pPr marL="342900" lvl="0" indent="-342900" eaLnBrk="1" fontAlgn="auto" hangingPunct="1">
              <a:spcBef>
                <a:spcPts val="1200"/>
              </a:spcBef>
              <a:spcAft>
                <a:spcPts val="0"/>
              </a:spcAft>
              <a:buFont typeface="Arial" pitchFamily="34" charset="0"/>
              <a:buChar char="•"/>
            </a:pPr>
            <a:r>
              <a:rPr lang="es-CL" dirty="0">
                <a:solidFill>
                  <a:prstClr val="black"/>
                </a:solidFill>
                <a:latin typeface="Calibri"/>
              </a:rPr>
              <a:t>Haga clic en el botón de descarga para recuperar archivos de texto delimitados por tabulaciones, que pueden abrirse en muchas aplicaciones.</a:t>
            </a:r>
          </a:p>
          <a:p>
            <a:pPr marL="342900" lvl="0" indent="-342900" eaLnBrk="1" fontAlgn="auto" hangingPunct="1">
              <a:spcBef>
                <a:spcPts val="1200"/>
              </a:spcBef>
              <a:spcAft>
                <a:spcPts val="0"/>
              </a:spcAft>
              <a:buFont typeface="Arial" pitchFamily="34" charset="0"/>
              <a:buChar char="•"/>
            </a:pPr>
            <a:r>
              <a:rPr lang="es-CL" dirty="0">
                <a:solidFill>
                  <a:prstClr val="black"/>
                </a:solidFill>
                <a:latin typeface="Calibri"/>
              </a:rPr>
              <a:t>Elija Guardar y luego abra con Excel, o Guardar como y anexe .xls al nombre del archivo.</a:t>
            </a:r>
          </a:p>
          <a:p>
            <a:pPr marR="0" lvl="0" algn="l" defTabSz="914400" rtl="0" eaLnBrk="1" fontAlgn="auto" latinLnBrk="0" hangingPunct="1">
              <a:lnSpc>
                <a:spcPct val="100000"/>
              </a:lnSpc>
              <a:spcBef>
                <a:spcPts val="120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Explosion 1 6"/>
          <p:cNvSpPr/>
          <p:nvPr/>
        </p:nvSpPr>
        <p:spPr>
          <a:xfrm>
            <a:off x="4953000" y="5120640"/>
            <a:ext cx="1143000" cy="609600"/>
          </a:xfrm>
          <a:prstGeom prst="irregularSeal1">
            <a:avLst/>
          </a:prstGeom>
          <a:solidFill>
            <a:schemeClr val="accent2">
              <a:lumMod val="20000"/>
              <a:lumOff val="80000"/>
              <a:alpha val="10000"/>
            </a:schemeClr>
          </a:solidFill>
          <a:ln w="28575">
            <a:solidFill>
              <a:schemeClr val="accent2"/>
            </a:solid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6206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2"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35" presetClass="emph" presetSubtype="0" repeatCount="4000" fill="hold" grpId="0" nodeType="afterEffect">
                                  <p:stCondLst>
                                    <p:cond delay="0"/>
                                  </p:stCondLst>
                                  <p:childTnLst>
                                    <p:anim calcmode="discrete" valueType="str">
                                      <p:cBhvr>
                                        <p:cTn id="10" dur="1000" fill="hold"/>
                                        <p:tgtEl>
                                          <p:spTgt spid="7"/>
                                        </p:tgtEl>
                                        <p:attrNameLst>
                                          <p:attrName>style.visibility</p:attrName>
                                        </p:attrNameLst>
                                      </p:cBhvr>
                                      <p:tavLst>
                                        <p:tav tm="0">
                                          <p:val>
                                            <p:strVal val="hidden"/>
                                          </p:val>
                                        </p:tav>
                                        <p:tav tm="50000">
                                          <p:val>
                                            <p:strVal val="visible"/>
                                          </p:val>
                                        </p:tav>
                                      </p:tavLst>
                                    </p:anim>
                                  </p:childTnLst>
                                </p:cTn>
                              </p:par>
                            </p:childTnLst>
                          </p:cTn>
                        </p:par>
                        <p:par>
                          <p:cTn id="11" fill="hold">
                            <p:stCondLst>
                              <p:cond delay="4500"/>
                            </p:stCondLst>
                            <p:childTnLst>
                              <p:par>
                                <p:cTn id="12" presetID="9" presetClass="exit" presetSubtype="0" fill="hold" grpId="1" nodeType="afterEffect">
                                  <p:stCondLst>
                                    <p:cond delay="0"/>
                                  </p:stCondLst>
                                  <p:childTnLst>
                                    <p:animEffect transition="out" filter="dissolv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 </a:t>
            </a:r>
            <a:r>
              <a:rPr lang="en-US" dirty="0" err="1"/>
              <a:t>Proceso</a:t>
            </a:r>
            <a:r>
              <a:rPr lang="en-US" dirty="0"/>
              <a:t>: </a:t>
            </a:r>
            <a:r>
              <a:rPr lang="en-US" dirty="0" err="1"/>
              <a:t>Órdenes</a:t>
            </a:r>
            <a:r>
              <a:rPr lang="en-US" dirty="0"/>
              <a:t> de </a:t>
            </a:r>
            <a:r>
              <a:rPr lang="en-US" dirty="0" err="1"/>
              <a:t>Trabajo</a:t>
            </a:r>
            <a:endParaRPr lang="en-US" dirty="0"/>
          </a:p>
        </p:txBody>
      </p:sp>
      <p:sp>
        <p:nvSpPr>
          <p:cNvPr id="3" name="Content Placeholder 2"/>
          <p:cNvSpPr>
            <a:spLocks noGrp="1"/>
          </p:cNvSpPr>
          <p:nvPr>
            <p:ph idx="1"/>
          </p:nvPr>
        </p:nvSpPr>
        <p:spPr>
          <a:xfrm>
            <a:off x="457200" y="1600200"/>
            <a:ext cx="4191000" cy="4953000"/>
          </a:xfrm>
        </p:spPr>
        <p:txBody>
          <a:bodyPr>
            <a:normAutofit fontScale="92500"/>
          </a:bodyPr>
          <a:lstStyle/>
          <a:p>
            <a:pPr algn="just">
              <a:buNone/>
            </a:pPr>
            <a:r>
              <a:rPr lang="es-ES_tradnl" sz="2600" dirty="0"/>
              <a:t>• Las órdenes de trabajo arriban cada día (potencialmente)</a:t>
            </a:r>
          </a:p>
          <a:p>
            <a:pPr algn="just">
              <a:buNone/>
            </a:pPr>
            <a:r>
              <a:rPr lang="es-ES_tradnl" sz="2600" dirty="0"/>
              <a:t>• La cantidad de órdenes es desconocida: estocástica</a:t>
            </a:r>
          </a:p>
          <a:p>
            <a:pPr algn="just">
              <a:buNone/>
            </a:pPr>
            <a:r>
              <a:rPr lang="es-ES_tradnl" sz="2600" dirty="0"/>
              <a:t>• El promedio de órdenes será:</a:t>
            </a:r>
          </a:p>
          <a:p>
            <a:pPr algn="just">
              <a:buNone/>
            </a:pPr>
            <a:r>
              <a:rPr lang="es-ES_tradnl" sz="2600" dirty="0"/>
              <a:t>– Desde el inicio, incremental hasta cierto día</a:t>
            </a:r>
          </a:p>
          <a:p>
            <a:pPr algn="just">
              <a:buNone/>
            </a:pPr>
            <a:r>
              <a:rPr lang="es-ES_tradnl" sz="2600" dirty="0"/>
              <a:t>– Luego será un valor promedio constante</a:t>
            </a:r>
          </a:p>
          <a:p>
            <a:pPr algn="just">
              <a:buNone/>
            </a:pPr>
            <a:r>
              <a:rPr lang="es-ES_tradnl" sz="2600" b="1" dirty="0">
                <a:solidFill>
                  <a:srgbClr val="C00000"/>
                </a:solidFill>
              </a:rPr>
              <a:t>	El valor exacto del día en que dejará de incrementar es desconocido</a:t>
            </a:r>
          </a:p>
          <a:p>
            <a:pPr>
              <a:buNone/>
            </a:pPr>
            <a:endParaRPr lang="es-ES_tradnl" dirty="0">
              <a:solidFill>
                <a:srgbClr val="FF0000"/>
              </a:solidFill>
            </a:endParaRPr>
          </a:p>
          <a:p>
            <a:pPr>
              <a:buNone/>
            </a:pPr>
            <a:endParaRPr lang="es-ES_tradnl" dirty="0">
              <a:solidFill>
                <a:srgbClr val="FF0000"/>
              </a:solidFill>
            </a:endParaRPr>
          </a:p>
          <a:p>
            <a:pPr>
              <a:buNone/>
            </a:pPr>
            <a:endParaRPr lang="es-ES_tradnl" dirty="0">
              <a:solidFill>
                <a:srgbClr val="FF0000"/>
              </a:solidFill>
            </a:endParaRPr>
          </a:p>
          <a:p>
            <a:pPr>
              <a:buNone/>
            </a:pPr>
            <a:endParaRPr lang="es-ES_tradnl" dirty="0">
              <a:solidFill>
                <a:srgbClr val="FF0000"/>
              </a:solidFill>
            </a:endParaRPr>
          </a:p>
        </p:txBody>
      </p:sp>
      <p:cxnSp>
        <p:nvCxnSpPr>
          <p:cNvPr id="7" name="Straight Arrow Connector 6"/>
          <p:cNvCxnSpPr/>
          <p:nvPr/>
        </p:nvCxnSpPr>
        <p:spPr>
          <a:xfrm>
            <a:off x="5410200" y="6019800"/>
            <a:ext cx="3505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886994" y="4495006"/>
            <a:ext cx="30480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82611" y="2209800"/>
            <a:ext cx="1474378" cy="646331"/>
          </a:xfrm>
          <a:prstGeom prst="rect">
            <a:avLst/>
          </a:prstGeom>
          <a:noFill/>
        </p:spPr>
        <p:txBody>
          <a:bodyPr wrap="none" rtlCol="0">
            <a:spAutoFit/>
          </a:bodyPr>
          <a:lstStyle/>
          <a:p>
            <a:r>
              <a:rPr lang="en-US" dirty="0"/>
              <a:t>Average </a:t>
            </a:r>
          </a:p>
          <a:p>
            <a:r>
              <a:rPr lang="en-US" dirty="0"/>
              <a:t>Orders (units)</a:t>
            </a:r>
          </a:p>
        </p:txBody>
      </p:sp>
      <p:cxnSp>
        <p:nvCxnSpPr>
          <p:cNvPr id="13" name="Straight Connector 12"/>
          <p:cNvCxnSpPr/>
          <p:nvPr/>
        </p:nvCxnSpPr>
        <p:spPr>
          <a:xfrm rot="5400000" flipH="1" flipV="1">
            <a:off x="5181600" y="4572000"/>
            <a:ext cx="1676400" cy="12192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15752" y="4343400"/>
            <a:ext cx="1752600"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829300" y="5219700"/>
            <a:ext cx="1600200"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7506494" y="5218906"/>
            <a:ext cx="1600200"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Slide Number Placeholder 4">
            <a:extLst>
              <a:ext uri="{FF2B5EF4-FFF2-40B4-BE49-F238E27FC236}">
                <a16:creationId xmlns:a16="http://schemas.microsoft.com/office/drawing/2014/main" id="{A1648874-5574-4DD3-BCC3-9FF935864FE4}"/>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23</a:t>
            </a:fld>
            <a:endParaRPr lang="es-ES_tradnl" altLang="pt-BR" dirty="0"/>
          </a:p>
        </p:txBody>
      </p:sp>
    </p:spTree>
    <p:extLst>
      <p:ext uri="{BB962C8B-B14F-4D97-AF65-F5344CB8AC3E}">
        <p14:creationId xmlns:p14="http://schemas.microsoft.com/office/powerpoint/2010/main" val="1051136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Línea</a:t>
            </a:r>
            <a:r>
              <a:rPr lang="en-US" dirty="0"/>
              <a:t> de </a:t>
            </a:r>
            <a:r>
              <a:rPr lang="en-US" dirty="0" err="1"/>
              <a:t>producción</a:t>
            </a:r>
            <a:endParaRPr lang="en-US" dirty="0"/>
          </a:p>
        </p:txBody>
      </p:sp>
      <p:sp>
        <p:nvSpPr>
          <p:cNvPr id="3" name="Content Placeholder 2"/>
          <p:cNvSpPr>
            <a:spLocks noGrp="1"/>
          </p:cNvSpPr>
          <p:nvPr>
            <p:ph idx="1"/>
          </p:nvPr>
        </p:nvSpPr>
        <p:spPr>
          <a:xfrm>
            <a:off x="457200" y="1219200"/>
            <a:ext cx="8610600" cy="5486400"/>
          </a:xfrm>
        </p:spPr>
        <p:txBody>
          <a:bodyPr>
            <a:normAutofit/>
          </a:bodyPr>
          <a:lstStyle/>
          <a:p>
            <a:pPr>
              <a:buNone/>
            </a:pPr>
            <a:r>
              <a:rPr lang="en-US" dirty="0"/>
              <a:t>• El </a:t>
            </a:r>
            <a:r>
              <a:rPr lang="en-US" dirty="0" err="1"/>
              <a:t>tiempo</a:t>
            </a:r>
            <a:r>
              <a:rPr lang="en-US" dirty="0"/>
              <a:t> </a:t>
            </a:r>
            <a:r>
              <a:rPr lang="en-US" dirty="0" err="1"/>
              <a:t>promedio</a:t>
            </a:r>
            <a:r>
              <a:rPr lang="en-US" dirty="0"/>
              <a:t> de </a:t>
            </a:r>
            <a:r>
              <a:rPr lang="en-US" dirty="0" err="1"/>
              <a:t>procesamiento</a:t>
            </a:r>
            <a:r>
              <a:rPr lang="en-US" dirty="0"/>
              <a:t> en </a:t>
            </a:r>
            <a:r>
              <a:rPr lang="en-US" dirty="0" err="1"/>
              <a:t>cada</a:t>
            </a:r>
            <a:r>
              <a:rPr lang="en-US" dirty="0"/>
              <a:t> </a:t>
            </a:r>
            <a:r>
              <a:rPr lang="en-US" dirty="0" err="1"/>
              <a:t>etapa</a:t>
            </a:r>
            <a:r>
              <a:rPr lang="en-US" dirty="0"/>
              <a:t> </a:t>
            </a:r>
            <a:r>
              <a:rPr lang="en-US" dirty="0" err="1"/>
              <a:t>es</a:t>
            </a:r>
            <a:r>
              <a:rPr lang="en-US" dirty="0"/>
              <a:t> </a:t>
            </a:r>
            <a:r>
              <a:rPr lang="en-US" dirty="0" err="1"/>
              <a:t>conocido</a:t>
            </a:r>
            <a:r>
              <a:rPr lang="en-US" dirty="0"/>
              <a: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1674474"/>
              </p:ext>
            </p:extLst>
          </p:nvPr>
        </p:nvGraphicFramePr>
        <p:xfrm>
          <a:off x="1066800" y="2971800"/>
          <a:ext cx="6477000" cy="2123440"/>
        </p:xfrm>
        <a:graphic>
          <a:graphicData uri="http://schemas.openxmlformats.org/drawingml/2006/table">
            <a:tbl>
              <a:tblPr firstRow="1" bandRow="1">
                <a:tableStyleId>{5C22544A-7EE6-4342-B048-85BDC9FD1C3A}</a:tableStyleId>
              </a:tblPr>
              <a:tblGrid>
                <a:gridCol w="1229810">
                  <a:extLst>
                    <a:ext uri="{9D8B030D-6E8A-4147-A177-3AD203B41FA5}">
                      <a16:colId xmlns:a16="http://schemas.microsoft.com/office/drawing/2014/main" val="20000"/>
                    </a:ext>
                  </a:extLst>
                </a:gridCol>
                <a:gridCol w="1639747">
                  <a:extLst>
                    <a:ext uri="{9D8B030D-6E8A-4147-A177-3AD203B41FA5}">
                      <a16:colId xmlns:a16="http://schemas.microsoft.com/office/drawing/2014/main" val="20001"/>
                    </a:ext>
                  </a:extLst>
                </a:gridCol>
                <a:gridCol w="1885709">
                  <a:extLst>
                    <a:ext uri="{9D8B030D-6E8A-4147-A177-3AD203B41FA5}">
                      <a16:colId xmlns:a16="http://schemas.microsoft.com/office/drawing/2014/main" val="20002"/>
                    </a:ext>
                  </a:extLst>
                </a:gridCol>
                <a:gridCol w="1721734">
                  <a:extLst>
                    <a:ext uri="{9D8B030D-6E8A-4147-A177-3AD203B41FA5}">
                      <a16:colId xmlns:a16="http://schemas.microsoft.com/office/drawing/2014/main" val="20003"/>
                    </a:ext>
                  </a:extLst>
                </a:gridCol>
              </a:tblGrid>
              <a:tr h="614680">
                <a:tc>
                  <a:txBody>
                    <a:bodyPr/>
                    <a:lstStyle/>
                    <a:p>
                      <a:pPr algn="ctr"/>
                      <a:r>
                        <a:rPr lang="en-US" dirty="0"/>
                        <a:t>Stage</a:t>
                      </a:r>
                    </a:p>
                  </a:txBody>
                  <a:tcPr/>
                </a:tc>
                <a:tc>
                  <a:txBody>
                    <a:bodyPr/>
                    <a:lstStyle/>
                    <a:p>
                      <a:pPr algn="ctr"/>
                      <a:r>
                        <a:rPr lang="en-US" dirty="0"/>
                        <a:t>Set-up</a:t>
                      </a:r>
                      <a:r>
                        <a:rPr lang="en-US" baseline="0" dirty="0"/>
                        <a:t> time (per lot)</a:t>
                      </a:r>
                      <a:endParaRPr lang="en-US" dirty="0"/>
                    </a:p>
                  </a:txBody>
                  <a:tcPr/>
                </a:tc>
                <a:tc>
                  <a:txBody>
                    <a:bodyPr/>
                    <a:lstStyle/>
                    <a:p>
                      <a:pPr algn="ctr"/>
                      <a:r>
                        <a:rPr lang="en-US" dirty="0"/>
                        <a:t>Operation time (per kit)</a:t>
                      </a:r>
                    </a:p>
                  </a:txBody>
                  <a:tcPr/>
                </a:tc>
                <a:tc>
                  <a:txBody>
                    <a:bodyPr/>
                    <a:lstStyle/>
                    <a:p>
                      <a:pPr algn="ctr"/>
                      <a:r>
                        <a:rPr lang="en-US" dirty="0"/>
                        <a:t>Type</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baseline="0" dirty="0"/>
                        <a:t>0,5 </a:t>
                      </a:r>
                      <a:r>
                        <a:rPr lang="en-US" baseline="0" dirty="0" err="1"/>
                        <a:t>hrs</a:t>
                      </a:r>
                      <a:endParaRPr lang="en-US" dirty="0"/>
                    </a:p>
                  </a:txBody>
                  <a:tcPr/>
                </a:tc>
                <a:tc>
                  <a:txBody>
                    <a:bodyPr/>
                    <a:lstStyle/>
                    <a:p>
                      <a:pPr algn="ctr"/>
                      <a:r>
                        <a:rPr lang="en-US" dirty="0"/>
                        <a:t>0.065</a:t>
                      </a:r>
                      <a:r>
                        <a:rPr lang="en-US" baseline="0" dirty="0"/>
                        <a:t> </a:t>
                      </a:r>
                      <a:r>
                        <a:rPr lang="en-US" dirty="0" err="1"/>
                        <a:t>hrs</a:t>
                      </a:r>
                      <a:r>
                        <a:rPr lang="en-US" dirty="0"/>
                        <a:t> (prom.)</a:t>
                      </a:r>
                    </a:p>
                  </a:txBody>
                  <a:tcPr/>
                </a:tc>
                <a:tc>
                  <a:txBody>
                    <a:bodyPr/>
                    <a:lstStyle/>
                    <a:p>
                      <a:pPr algn="ctr"/>
                      <a:r>
                        <a:rPr lang="en-US" dirty="0" err="1"/>
                        <a:t>Determinístico</a:t>
                      </a:r>
                      <a:endParaRPr lang="en-US" dirty="0"/>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0</a:t>
                      </a:r>
                    </a:p>
                  </a:txBody>
                  <a:tcPr/>
                </a:tc>
                <a:tc>
                  <a:txBody>
                    <a:bodyPr/>
                    <a:lstStyle/>
                    <a:p>
                      <a:pPr algn="ctr"/>
                      <a:r>
                        <a:rPr lang="en-US" dirty="0"/>
                        <a:t>0.018 </a:t>
                      </a:r>
                      <a:r>
                        <a:rPr lang="en-US" dirty="0" err="1"/>
                        <a:t>hrs</a:t>
                      </a:r>
                      <a:r>
                        <a:rPr lang="en-US" dirty="0"/>
                        <a:t> (prom.)</a:t>
                      </a:r>
                    </a:p>
                  </a:txBody>
                  <a:tcPr/>
                </a:tc>
                <a:tc>
                  <a:txBody>
                    <a:bodyPr/>
                    <a:lstStyle/>
                    <a:p>
                      <a:pPr algn="ctr"/>
                      <a:r>
                        <a:rPr lang="en-US" dirty="0" err="1"/>
                        <a:t>Estocástico</a:t>
                      </a:r>
                      <a:r>
                        <a:rPr lang="en-US" dirty="0"/>
                        <a:t>*</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0</a:t>
                      </a:r>
                    </a:p>
                  </a:txBody>
                  <a:tcPr/>
                </a:tc>
                <a:tc>
                  <a:txBody>
                    <a:bodyPr/>
                    <a:lstStyle/>
                    <a:p>
                      <a:pPr algn="ctr"/>
                      <a:r>
                        <a:rPr lang="en-US" dirty="0"/>
                        <a:t>0.026 </a:t>
                      </a:r>
                      <a:r>
                        <a:rPr lang="en-US" dirty="0" err="1"/>
                        <a:t>hrs</a:t>
                      </a:r>
                      <a:r>
                        <a:rPr lang="en-US" dirty="0"/>
                        <a:t> (prom.)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t>Determinístico</a:t>
                      </a:r>
                      <a:endParaRPr lang="en-US" dirty="0"/>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r>
                        <a:rPr lang="en-US" dirty="0"/>
                        <a:t>0</a:t>
                      </a:r>
                    </a:p>
                  </a:txBody>
                  <a:tcPr/>
                </a:tc>
                <a:tc>
                  <a:txBody>
                    <a:bodyPr/>
                    <a:lstStyle/>
                    <a:p>
                      <a:pPr algn="ctr"/>
                      <a:r>
                        <a:rPr lang="en-US" dirty="0"/>
                        <a:t>0.035</a:t>
                      </a:r>
                      <a:r>
                        <a:rPr lang="en-US" baseline="0" dirty="0"/>
                        <a:t> </a:t>
                      </a:r>
                      <a:r>
                        <a:rPr lang="en-US" dirty="0" err="1"/>
                        <a:t>hrs</a:t>
                      </a:r>
                      <a:r>
                        <a:rPr lang="en-US" dirty="0"/>
                        <a:t> (prom.)</a:t>
                      </a:r>
                    </a:p>
                  </a:txBody>
                  <a:tcPr/>
                </a:tc>
                <a:tc>
                  <a:txBody>
                    <a:bodyPr/>
                    <a:lstStyle/>
                    <a:p>
                      <a:pPr algn="ctr"/>
                      <a:r>
                        <a:rPr lang="en-US" dirty="0" err="1"/>
                        <a:t>Estocástico</a:t>
                      </a:r>
                      <a:r>
                        <a:rPr lang="en-US" dirty="0"/>
                        <a:t>*</a:t>
                      </a:r>
                    </a:p>
                  </a:txBody>
                  <a:tcPr/>
                </a:tc>
                <a:extLst>
                  <a:ext uri="{0D108BD9-81ED-4DB2-BD59-A6C34878D82A}">
                    <a16:rowId xmlns:a16="http://schemas.microsoft.com/office/drawing/2014/main" val="10004"/>
                  </a:ext>
                </a:extLst>
              </a:tr>
            </a:tbl>
          </a:graphicData>
        </a:graphic>
      </p:graphicFrame>
      <p:sp>
        <p:nvSpPr>
          <p:cNvPr id="5" name="Slide Number Placeholder 4">
            <a:extLst>
              <a:ext uri="{FF2B5EF4-FFF2-40B4-BE49-F238E27FC236}">
                <a16:creationId xmlns:a16="http://schemas.microsoft.com/office/drawing/2014/main" id="{078B56FF-D501-4B42-9BDB-2116EDBD0E72}"/>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24</a:t>
            </a:fld>
            <a:endParaRPr lang="es-ES_tradnl" altLang="pt-BR" dirty="0"/>
          </a:p>
        </p:txBody>
      </p:sp>
      <p:sp>
        <p:nvSpPr>
          <p:cNvPr id="7" name="TextBox 6">
            <a:extLst>
              <a:ext uri="{FF2B5EF4-FFF2-40B4-BE49-F238E27FC236}">
                <a16:creationId xmlns:a16="http://schemas.microsoft.com/office/drawing/2014/main" id="{EDD46A08-AC52-4D23-B47B-1D5E1C215671}"/>
              </a:ext>
            </a:extLst>
          </p:cNvPr>
          <p:cNvSpPr txBox="1"/>
          <p:nvPr/>
        </p:nvSpPr>
        <p:spPr>
          <a:xfrm>
            <a:off x="914400" y="5558638"/>
            <a:ext cx="6477000" cy="584775"/>
          </a:xfrm>
          <a:prstGeom prst="rect">
            <a:avLst/>
          </a:prstGeom>
          <a:noFill/>
        </p:spPr>
        <p:txBody>
          <a:bodyPr wrap="square">
            <a:spAutoFit/>
          </a:bodyPr>
          <a:lstStyle/>
          <a:p>
            <a:r>
              <a:rPr lang="en-US" sz="1600" dirty="0">
                <a:solidFill>
                  <a:schemeClr val="tx1"/>
                </a:solidFill>
              </a:rPr>
              <a:t>* Los </a:t>
            </a:r>
            <a:r>
              <a:rPr lang="en-US" sz="1600" dirty="0" err="1">
                <a:solidFill>
                  <a:schemeClr val="tx1"/>
                </a:solidFill>
              </a:rPr>
              <a:t>tiempos</a:t>
            </a:r>
            <a:r>
              <a:rPr lang="en-US" sz="1600" dirty="0">
                <a:solidFill>
                  <a:schemeClr val="tx1"/>
                </a:solidFill>
              </a:rPr>
              <a:t> </a:t>
            </a:r>
            <a:r>
              <a:rPr lang="en-US" sz="1600" b="1" dirty="0" err="1">
                <a:solidFill>
                  <a:schemeClr val="tx1"/>
                </a:solidFill>
              </a:rPr>
              <a:t>estocásticos</a:t>
            </a:r>
            <a:r>
              <a:rPr lang="en-US" sz="1600" dirty="0">
                <a:solidFill>
                  <a:schemeClr val="tx1"/>
                </a:solidFill>
              </a:rPr>
              <a:t> </a:t>
            </a:r>
            <a:r>
              <a:rPr lang="en-US" sz="1600" dirty="0" err="1">
                <a:solidFill>
                  <a:schemeClr val="tx1"/>
                </a:solidFill>
              </a:rPr>
              <a:t>siguen</a:t>
            </a:r>
            <a:r>
              <a:rPr lang="en-US" sz="1600" dirty="0">
                <a:solidFill>
                  <a:schemeClr val="tx1"/>
                </a:solidFill>
              </a:rPr>
              <a:t> </a:t>
            </a:r>
            <a:r>
              <a:rPr lang="en-US" sz="1600" dirty="0" err="1">
                <a:solidFill>
                  <a:schemeClr val="tx1"/>
                </a:solidFill>
              </a:rPr>
              <a:t>una</a:t>
            </a:r>
            <a:r>
              <a:rPr lang="en-US" sz="1600" dirty="0">
                <a:solidFill>
                  <a:schemeClr val="tx1"/>
                </a:solidFill>
              </a:rPr>
              <a:t> </a:t>
            </a:r>
            <a:r>
              <a:rPr lang="en-US" sz="1600" dirty="0" err="1">
                <a:solidFill>
                  <a:schemeClr val="tx1"/>
                </a:solidFill>
              </a:rPr>
              <a:t>distribución</a:t>
            </a:r>
            <a:r>
              <a:rPr lang="en-US" sz="1600" dirty="0">
                <a:solidFill>
                  <a:schemeClr val="tx1"/>
                </a:solidFill>
              </a:rPr>
              <a:t> </a:t>
            </a:r>
            <a:r>
              <a:rPr lang="en-US" sz="1600" dirty="0" err="1">
                <a:solidFill>
                  <a:schemeClr val="tx1"/>
                </a:solidFill>
              </a:rPr>
              <a:t>Exponencial</a:t>
            </a:r>
            <a:r>
              <a:rPr lang="en-US" sz="1600" dirty="0">
                <a:solidFill>
                  <a:schemeClr val="tx1"/>
                </a:solidFill>
              </a:rPr>
              <a:t>, i.e., </a:t>
            </a:r>
            <a:r>
              <a:rPr lang="en-US" sz="1600" dirty="0" err="1">
                <a:solidFill>
                  <a:schemeClr val="tx1"/>
                </a:solidFill>
              </a:rPr>
              <a:t>tienen</a:t>
            </a:r>
            <a:r>
              <a:rPr lang="en-US" sz="1600" dirty="0">
                <a:solidFill>
                  <a:schemeClr val="tx1"/>
                </a:solidFill>
              </a:rPr>
              <a:t> un </a:t>
            </a:r>
            <a:r>
              <a:rPr lang="en-US" sz="1600" dirty="0" err="1">
                <a:solidFill>
                  <a:schemeClr val="tx1"/>
                </a:solidFill>
              </a:rPr>
              <a:t>coeficiente</a:t>
            </a:r>
            <a:r>
              <a:rPr lang="en-US" sz="1600" dirty="0">
                <a:solidFill>
                  <a:schemeClr val="tx1"/>
                </a:solidFill>
              </a:rPr>
              <a:t> de </a:t>
            </a:r>
            <a:r>
              <a:rPr lang="en-US" sz="1600" dirty="0" err="1">
                <a:solidFill>
                  <a:schemeClr val="tx1"/>
                </a:solidFill>
              </a:rPr>
              <a:t>variación</a:t>
            </a:r>
            <a:r>
              <a:rPr lang="en-US" sz="1600" dirty="0">
                <a:solidFill>
                  <a:schemeClr val="tx1"/>
                </a:solidFill>
              </a:rPr>
              <a:t> </a:t>
            </a:r>
            <a:r>
              <a:rPr lang="en-US" sz="1600" dirty="0" err="1">
                <a:solidFill>
                  <a:schemeClr val="tx1"/>
                </a:solidFill>
              </a:rPr>
              <a:t>igual</a:t>
            </a:r>
            <a:r>
              <a:rPr lang="en-US" sz="1600" dirty="0">
                <a:solidFill>
                  <a:schemeClr val="tx1"/>
                </a:solidFill>
              </a:rPr>
              <a:t> a 1</a:t>
            </a:r>
          </a:p>
        </p:txBody>
      </p:sp>
    </p:spTree>
    <p:extLst>
      <p:ext uri="{BB962C8B-B14F-4D97-AF65-F5344CB8AC3E}">
        <p14:creationId xmlns:p14="http://schemas.microsoft.com/office/powerpoint/2010/main" val="3962724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3D21F-CAAC-4478-89DE-0676990DCB4F}"/>
              </a:ext>
            </a:extLst>
          </p:cNvPr>
          <p:cNvSpPr>
            <a:spLocks noGrp="1"/>
          </p:cNvSpPr>
          <p:nvPr>
            <p:ph type="title"/>
          </p:nvPr>
        </p:nvSpPr>
        <p:spPr/>
        <p:txBody>
          <a:bodyPr/>
          <a:lstStyle/>
          <a:p>
            <a:r>
              <a:rPr lang="es-CL" dirty="0"/>
              <a:t>¿Qué se puede controlar?</a:t>
            </a:r>
          </a:p>
        </p:txBody>
      </p:sp>
      <p:sp>
        <p:nvSpPr>
          <p:cNvPr id="3" name="Marcador de contenido 2">
            <a:extLst>
              <a:ext uri="{FF2B5EF4-FFF2-40B4-BE49-F238E27FC236}">
                <a16:creationId xmlns:a16="http://schemas.microsoft.com/office/drawing/2014/main" id="{C9D1CC8B-C00C-4110-BA67-3C78F5D4D32F}"/>
              </a:ext>
            </a:extLst>
          </p:cNvPr>
          <p:cNvSpPr>
            <a:spLocks noGrp="1"/>
          </p:cNvSpPr>
          <p:nvPr>
            <p:ph idx="1"/>
          </p:nvPr>
        </p:nvSpPr>
        <p:spPr/>
        <p:txBody>
          <a:bodyPr/>
          <a:lstStyle/>
          <a:p>
            <a:r>
              <a:rPr lang="es-CL" dirty="0"/>
              <a:t>Compra y venta de máquinas (¡No las venda accidentalmente!)</a:t>
            </a:r>
          </a:p>
          <a:p>
            <a:r>
              <a:rPr lang="es-CL" dirty="0"/>
              <a:t>Cambio del punto de reorden para kits (R)</a:t>
            </a:r>
          </a:p>
          <a:p>
            <a:r>
              <a:rPr lang="es-CL" dirty="0"/>
              <a:t>Cambiar la cantidad de reorden para kits (Q)</a:t>
            </a:r>
          </a:p>
          <a:p>
            <a:r>
              <a:rPr lang="es-CL" dirty="0"/>
              <a:t>Cambiar los contratos del cliente</a:t>
            </a:r>
          </a:p>
          <a:p>
            <a:r>
              <a:rPr lang="es-CL" dirty="0"/>
              <a:t>Prioridad de pedidos en la máquina de testeo entre la etapa 2 y la etapa 4</a:t>
            </a:r>
          </a:p>
          <a:p>
            <a:endParaRPr lang="es-CL" dirty="0"/>
          </a:p>
        </p:txBody>
      </p:sp>
      <p:sp>
        <p:nvSpPr>
          <p:cNvPr id="4" name="Slide Number Placeholder 4">
            <a:extLst>
              <a:ext uri="{FF2B5EF4-FFF2-40B4-BE49-F238E27FC236}">
                <a16:creationId xmlns:a16="http://schemas.microsoft.com/office/drawing/2014/main" id="{B6656BE3-54B8-4522-B8AA-F1EA71FFB1D3}"/>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25</a:t>
            </a:fld>
            <a:endParaRPr lang="es-ES_tradnl" altLang="pt-BR" dirty="0"/>
          </a:p>
        </p:txBody>
      </p:sp>
    </p:spTree>
    <p:extLst>
      <p:ext uri="{BB962C8B-B14F-4D97-AF65-F5344CB8AC3E}">
        <p14:creationId xmlns:p14="http://schemas.microsoft.com/office/powerpoint/2010/main" val="87332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0"/>
            <a:ext cx="9144000" cy="5334000"/>
          </a:xfrm>
          <a:prstGeom prst="rect">
            <a:avLst/>
          </a:prstGeom>
          <a:solidFill>
            <a:srgbClr val="FFFFCC"/>
          </a:solidFill>
          <a:ln w="317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itle 1"/>
          <p:cNvSpPr>
            <a:spLocks noGrp="1"/>
          </p:cNvSpPr>
          <p:nvPr>
            <p:ph type="title"/>
          </p:nvPr>
        </p:nvSpPr>
        <p:spPr>
          <a:xfrm>
            <a:off x="457200" y="274638"/>
            <a:ext cx="8229600" cy="1143000"/>
          </a:xfrm>
        </p:spPr>
        <p:txBody>
          <a:bodyPr>
            <a:normAutofit fontScale="90000"/>
          </a:bodyPr>
          <a:lstStyle/>
          <a:p>
            <a:r>
              <a:rPr lang="en-US" b="1" dirty="0" err="1">
                <a:solidFill>
                  <a:schemeClr val="bg2">
                    <a:lumMod val="50000"/>
                  </a:schemeClr>
                </a:solidFill>
              </a:rPr>
              <a:t>Tomando</a:t>
            </a:r>
            <a:r>
              <a:rPr lang="en-US" b="1" dirty="0">
                <a:solidFill>
                  <a:schemeClr val="bg2">
                    <a:lumMod val="50000"/>
                  </a:schemeClr>
                </a:solidFill>
              </a:rPr>
              <a:t> </a:t>
            </a:r>
            <a:r>
              <a:rPr lang="en-US" b="1" dirty="0" err="1">
                <a:solidFill>
                  <a:schemeClr val="bg2">
                    <a:lumMod val="50000"/>
                  </a:schemeClr>
                </a:solidFill>
              </a:rPr>
              <a:t>una</a:t>
            </a:r>
            <a:r>
              <a:rPr lang="en-US" b="1" dirty="0">
                <a:solidFill>
                  <a:schemeClr val="bg2">
                    <a:lumMod val="50000"/>
                  </a:schemeClr>
                </a:solidFill>
              </a:rPr>
              <a:t> </a:t>
            </a:r>
            <a:r>
              <a:rPr lang="en-US" b="1" dirty="0" err="1">
                <a:solidFill>
                  <a:schemeClr val="bg2">
                    <a:lumMod val="50000"/>
                  </a:schemeClr>
                </a:solidFill>
              </a:rPr>
              <a:t>decisión</a:t>
            </a:r>
            <a:r>
              <a:rPr lang="en-US" b="1" dirty="0">
                <a:solidFill>
                  <a:schemeClr val="bg2">
                    <a:lumMod val="50000"/>
                  </a:schemeClr>
                </a:solidFill>
              </a:rPr>
              <a:t>:</a:t>
            </a:r>
            <a:br>
              <a:rPr lang="en-US" b="1" dirty="0">
                <a:solidFill>
                  <a:schemeClr val="bg2">
                    <a:lumMod val="50000"/>
                  </a:schemeClr>
                </a:solidFill>
              </a:rPr>
            </a:br>
            <a:r>
              <a:rPr lang="en-US" sz="4000" b="1" dirty="0" err="1">
                <a:solidFill>
                  <a:schemeClr val="bg2">
                    <a:lumMod val="50000"/>
                  </a:schemeClr>
                </a:solidFill>
              </a:rPr>
              <a:t>Capacidad</a:t>
            </a:r>
            <a:r>
              <a:rPr lang="en-US" sz="4000" b="1" dirty="0">
                <a:solidFill>
                  <a:schemeClr val="bg2">
                    <a:lumMod val="50000"/>
                  </a:schemeClr>
                </a:solidFill>
              </a:rPr>
              <a:t> </a:t>
            </a:r>
            <a:r>
              <a:rPr lang="en-US" sz="4000" b="1" dirty="0" err="1">
                <a:solidFill>
                  <a:schemeClr val="bg2">
                    <a:lumMod val="50000"/>
                  </a:schemeClr>
                </a:solidFill>
              </a:rPr>
              <a:t>adicional</a:t>
            </a:r>
            <a:endParaRPr lang="en-US" sz="4000" b="1" dirty="0">
              <a:solidFill>
                <a:schemeClr val="bg2">
                  <a:lumMod val="50000"/>
                </a:schemeClr>
              </a:solidFill>
            </a:endParaRPr>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5" name="Content Placeholder 14" descr="factoryFloor.jpg"/>
          <p:cNvPicPr>
            <a:picLocks noGrp="1" noChangeAspect="1"/>
          </p:cNvPicPr>
          <p:nvPr>
            <p:ph idx="1"/>
          </p:nvPr>
        </p:nvPicPr>
        <p:blipFill>
          <a:blip r:embed="rId2" cstate="print"/>
          <a:stretch>
            <a:fillRect/>
          </a:stretch>
        </p:blipFill>
        <p:spPr>
          <a:xfrm>
            <a:off x="951229" y="1722437"/>
            <a:ext cx="7241541" cy="4525963"/>
          </a:xfrm>
          <a:ln w="3175">
            <a:solidFill>
              <a:schemeClr val="tx1"/>
            </a:solidFill>
          </a:ln>
        </p:spPr>
      </p:pic>
      <p:grpSp>
        <p:nvGrpSpPr>
          <p:cNvPr id="2" name="Group 24"/>
          <p:cNvGrpSpPr/>
          <p:nvPr/>
        </p:nvGrpSpPr>
        <p:grpSpPr>
          <a:xfrm>
            <a:off x="990600" y="3657600"/>
            <a:ext cx="4495800" cy="1371600"/>
            <a:chOff x="402246" y="4343400"/>
            <a:chExt cx="4495800" cy="1371600"/>
          </a:xfrm>
        </p:grpSpPr>
        <p:sp>
          <p:nvSpPr>
            <p:cNvPr id="17" name="Rounded Rectangle 16"/>
            <p:cNvSpPr/>
            <p:nvPr/>
          </p:nvSpPr>
          <p:spPr>
            <a:xfrm>
              <a:off x="402246" y="4653409"/>
              <a:ext cx="3733800" cy="106159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8" name="Straight Arrow Connector 8"/>
            <p:cNvCxnSpPr>
              <a:stCxn id="17" idx="3"/>
            </p:cNvCxnSpPr>
            <p:nvPr/>
          </p:nvCxnSpPr>
          <p:spPr>
            <a:xfrm flipV="1">
              <a:off x="4136046" y="4343400"/>
              <a:ext cx="762000" cy="840805"/>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5567" y="4707151"/>
              <a:ext cx="3667158"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To purchase a machine,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click on a station icon</a:t>
              </a:r>
            </a:p>
          </p:txBody>
        </p:sp>
      </p:grpSp>
      <p:pic>
        <p:nvPicPr>
          <p:cNvPr id="24" name="Picture 23" descr="stationMenu.jpg"/>
          <p:cNvPicPr>
            <a:picLocks noChangeAspect="1"/>
          </p:cNvPicPr>
          <p:nvPr/>
        </p:nvPicPr>
        <p:blipFill>
          <a:blip r:embed="rId3" cstate="print"/>
          <a:stretch>
            <a:fillRect/>
          </a:stretch>
        </p:blipFill>
        <p:spPr>
          <a:xfrm>
            <a:off x="1828799" y="1613422"/>
            <a:ext cx="4038601" cy="4558778"/>
          </a:xfrm>
          <a:prstGeom prst="rect">
            <a:avLst/>
          </a:prstGeom>
        </p:spPr>
      </p:pic>
      <p:grpSp>
        <p:nvGrpSpPr>
          <p:cNvPr id="3" name="Group 26"/>
          <p:cNvGrpSpPr/>
          <p:nvPr/>
        </p:nvGrpSpPr>
        <p:grpSpPr>
          <a:xfrm>
            <a:off x="3429000" y="2689456"/>
            <a:ext cx="3429000" cy="1196744"/>
            <a:chOff x="-131154" y="4670658"/>
            <a:chExt cx="3429000" cy="1196744"/>
          </a:xfrm>
        </p:grpSpPr>
        <p:sp>
          <p:nvSpPr>
            <p:cNvPr id="26" name="Rounded Rectangle 25"/>
            <p:cNvSpPr/>
            <p:nvPr/>
          </p:nvSpPr>
          <p:spPr>
            <a:xfrm>
              <a:off x="402246" y="4670658"/>
              <a:ext cx="2895600" cy="9906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7" name="Straight Arrow Connector 8"/>
            <p:cNvCxnSpPr>
              <a:stCxn id="26" idx="1"/>
            </p:cNvCxnSpPr>
            <p:nvPr/>
          </p:nvCxnSpPr>
          <p:spPr>
            <a:xfrm rot="10800000" flipV="1">
              <a:off x="-131154" y="5165958"/>
              <a:ext cx="533400" cy="701444"/>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5431" y="4688905"/>
              <a:ext cx="2809231"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A popup appears,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click edit data.</a:t>
              </a:r>
            </a:p>
          </p:txBody>
        </p:sp>
      </p:grpSp>
      <p:pic>
        <p:nvPicPr>
          <p:cNvPr id="32" name="Picture 31" descr="OrdersForm1.jpg"/>
          <p:cNvPicPr>
            <a:picLocks noChangeAspect="1"/>
          </p:cNvPicPr>
          <p:nvPr/>
        </p:nvPicPr>
        <p:blipFill>
          <a:blip r:embed="rId4" cstate="print"/>
          <a:stretch>
            <a:fillRect/>
          </a:stretch>
        </p:blipFill>
        <p:spPr>
          <a:xfrm>
            <a:off x="1371600" y="1933575"/>
            <a:ext cx="4038600" cy="4543425"/>
          </a:xfrm>
          <a:prstGeom prst="rect">
            <a:avLst/>
          </a:prstGeom>
        </p:spPr>
      </p:pic>
      <p:grpSp>
        <p:nvGrpSpPr>
          <p:cNvPr id="6" name="Group 60"/>
          <p:cNvGrpSpPr/>
          <p:nvPr/>
        </p:nvGrpSpPr>
        <p:grpSpPr>
          <a:xfrm>
            <a:off x="2286000" y="3276603"/>
            <a:ext cx="4741085" cy="1371597"/>
            <a:chOff x="1219203" y="4267203"/>
            <a:chExt cx="4741085" cy="1371597"/>
          </a:xfrm>
        </p:grpSpPr>
        <p:cxnSp>
          <p:nvCxnSpPr>
            <p:cNvPr id="43" name="Straight Arrow Connector 8"/>
            <p:cNvCxnSpPr>
              <a:stCxn id="42" idx="1"/>
            </p:cNvCxnSpPr>
            <p:nvPr/>
          </p:nvCxnSpPr>
          <p:spPr>
            <a:xfrm rot="10800000">
              <a:off x="1219203" y="4267203"/>
              <a:ext cx="789474" cy="838199"/>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997888" y="4572000"/>
              <a:ext cx="3962400" cy="10668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2" name="TextBox 41"/>
            <p:cNvSpPr txBox="1"/>
            <p:nvPr/>
          </p:nvSpPr>
          <p:spPr>
            <a:xfrm>
              <a:off x="2008677" y="4628347"/>
              <a:ext cx="3940822"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A second popup appears,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enter value and click ok.</a:t>
              </a:r>
            </a:p>
          </p:txBody>
        </p:sp>
      </p:grpSp>
      <p:pic>
        <p:nvPicPr>
          <p:cNvPr id="53" name="Picture 52" descr="stationForm2.jpg"/>
          <p:cNvPicPr>
            <a:picLocks noChangeAspect="1"/>
          </p:cNvPicPr>
          <p:nvPr/>
        </p:nvPicPr>
        <p:blipFill>
          <a:blip r:embed="rId5" cstate="print"/>
          <a:stretch>
            <a:fillRect/>
          </a:stretch>
        </p:blipFill>
        <p:spPr>
          <a:xfrm>
            <a:off x="1371600" y="1933575"/>
            <a:ext cx="4038600" cy="4543425"/>
          </a:xfrm>
          <a:prstGeom prst="rect">
            <a:avLst/>
          </a:prstGeom>
        </p:spPr>
      </p:pic>
      <p:grpSp>
        <p:nvGrpSpPr>
          <p:cNvPr id="7" name="Group 62"/>
          <p:cNvGrpSpPr/>
          <p:nvPr/>
        </p:nvGrpSpPr>
        <p:grpSpPr>
          <a:xfrm>
            <a:off x="2743200" y="1985294"/>
            <a:ext cx="3367386" cy="1519906"/>
            <a:chOff x="1322797" y="4576093"/>
            <a:chExt cx="3367386" cy="1519906"/>
          </a:xfrm>
        </p:grpSpPr>
        <p:sp>
          <p:nvSpPr>
            <p:cNvPr id="56" name="Rounded Rectangle 55"/>
            <p:cNvSpPr/>
            <p:nvPr/>
          </p:nvSpPr>
          <p:spPr>
            <a:xfrm>
              <a:off x="1995787" y="4576093"/>
              <a:ext cx="2694396" cy="14478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7" name="TextBox 56"/>
            <p:cNvSpPr txBox="1"/>
            <p:nvPr/>
          </p:nvSpPr>
          <p:spPr>
            <a:xfrm>
              <a:off x="2008677" y="4607496"/>
              <a:ext cx="2668616" cy="13849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Read 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enter password,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and confirm.</a:t>
              </a:r>
            </a:p>
          </p:txBody>
        </p:sp>
        <p:cxnSp>
          <p:nvCxnSpPr>
            <p:cNvPr id="58" name="Straight Arrow Connector 8"/>
            <p:cNvCxnSpPr>
              <a:stCxn id="56" idx="1"/>
            </p:cNvCxnSpPr>
            <p:nvPr/>
          </p:nvCxnSpPr>
          <p:spPr>
            <a:xfrm rot="10800000" flipV="1">
              <a:off x="1322797" y="5299993"/>
              <a:ext cx="672991" cy="796006"/>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pic>
        <p:nvPicPr>
          <p:cNvPr id="74" name="Picture 73" descr="stationForm3.jpg"/>
          <p:cNvPicPr>
            <a:picLocks noChangeAspect="1"/>
          </p:cNvPicPr>
          <p:nvPr/>
        </p:nvPicPr>
        <p:blipFill>
          <a:blip r:embed="rId6" cstate="print"/>
          <a:stretch>
            <a:fillRect/>
          </a:stretch>
        </p:blipFill>
        <p:spPr>
          <a:xfrm>
            <a:off x="1371599" y="1905000"/>
            <a:ext cx="4063999" cy="4571999"/>
          </a:xfrm>
          <a:prstGeom prst="rect">
            <a:avLst/>
          </a:prstGeom>
        </p:spPr>
      </p:pic>
      <p:grpSp>
        <p:nvGrpSpPr>
          <p:cNvPr id="8" name="Group 117"/>
          <p:cNvGrpSpPr/>
          <p:nvPr/>
        </p:nvGrpSpPr>
        <p:grpSpPr>
          <a:xfrm>
            <a:off x="1657224" y="3640356"/>
            <a:ext cx="3905376" cy="1312644"/>
            <a:chOff x="-302730" y="4348614"/>
            <a:chExt cx="3905376" cy="1312644"/>
          </a:xfrm>
        </p:grpSpPr>
        <p:sp>
          <p:nvSpPr>
            <p:cNvPr id="76" name="Rounded Rectangle 75"/>
            <p:cNvSpPr/>
            <p:nvPr/>
          </p:nvSpPr>
          <p:spPr>
            <a:xfrm>
              <a:off x="402246" y="4670658"/>
              <a:ext cx="3200400" cy="9906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77" name="Straight Arrow Connector 8"/>
            <p:cNvCxnSpPr>
              <a:stCxn id="76" idx="1"/>
            </p:cNvCxnSpPr>
            <p:nvPr/>
          </p:nvCxnSpPr>
          <p:spPr>
            <a:xfrm rot="10800000">
              <a:off x="-302730" y="4348614"/>
              <a:ext cx="704976" cy="817345"/>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9723" y="4688905"/>
              <a:ext cx="3163558"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Read message, then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click close.</a:t>
              </a:r>
            </a:p>
          </p:txBody>
        </p:sp>
      </p:grpSp>
      <p:sp>
        <p:nvSpPr>
          <p:cNvPr id="88" name="TextBox 87"/>
          <p:cNvSpPr txBox="1"/>
          <p:nvPr/>
        </p:nvSpPr>
        <p:spPr>
          <a:xfrm>
            <a:off x="2209800" y="3429000"/>
            <a:ext cx="75212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sym typeface="Symbol"/>
              </a:rPr>
              <a:t></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9" name="Rectangle 88"/>
          <p:cNvSpPr/>
          <p:nvPr/>
        </p:nvSpPr>
        <p:spPr>
          <a:xfrm>
            <a:off x="2133600" y="3048000"/>
            <a:ext cx="304800"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2</a:t>
            </a:r>
          </a:p>
        </p:txBody>
      </p:sp>
      <p:grpSp>
        <p:nvGrpSpPr>
          <p:cNvPr id="9" name="Group 26"/>
          <p:cNvGrpSpPr/>
          <p:nvPr/>
        </p:nvGrpSpPr>
        <p:grpSpPr>
          <a:xfrm>
            <a:off x="1752600" y="4495800"/>
            <a:ext cx="3200400" cy="1295400"/>
            <a:chOff x="402246" y="4670658"/>
            <a:chExt cx="3200400" cy="1295400"/>
          </a:xfrm>
        </p:grpSpPr>
        <p:sp>
          <p:nvSpPr>
            <p:cNvPr id="91" name="Rounded Rectangle 90"/>
            <p:cNvSpPr/>
            <p:nvPr/>
          </p:nvSpPr>
          <p:spPr>
            <a:xfrm>
              <a:off x="402246" y="4670658"/>
              <a:ext cx="2514600" cy="9906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92" name="Straight Arrow Connector 8"/>
            <p:cNvCxnSpPr>
              <a:stCxn id="93" idx="3"/>
            </p:cNvCxnSpPr>
            <p:nvPr/>
          </p:nvCxnSpPr>
          <p:spPr>
            <a:xfrm>
              <a:off x="2902386" y="5165959"/>
              <a:ext cx="700260" cy="800099"/>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5431" y="4688905"/>
              <a:ext cx="2456955"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Click history,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double check.</a:t>
              </a:r>
            </a:p>
          </p:txBody>
        </p:sp>
      </p:grpSp>
      <p:pic>
        <p:nvPicPr>
          <p:cNvPr id="95" name="Picture 94" descr="history.jpg"/>
          <p:cNvPicPr>
            <a:picLocks noChangeAspect="1"/>
          </p:cNvPicPr>
          <p:nvPr/>
        </p:nvPicPr>
        <p:blipFill>
          <a:blip r:embed="rId7" cstate="print"/>
          <a:stretch>
            <a:fillRect/>
          </a:stretch>
        </p:blipFill>
        <p:spPr>
          <a:xfrm>
            <a:off x="914400" y="1600200"/>
            <a:ext cx="3889093" cy="4800600"/>
          </a:xfrm>
          <a:prstGeom prst="rect">
            <a:avLst/>
          </a:prstGeom>
        </p:spPr>
      </p:pic>
      <p:sp>
        <p:nvSpPr>
          <p:cNvPr id="96" name="TextBox 95"/>
          <p:cNvSpPr txBox="1"/>
          <p:nvPr/>
        </p:nvSpPr>
        <p:spPr>
          <a:xfrm>
            <a:off x="2209800" y="3352800"/>
            <a:ext cx="5257800" cy="1815882"/>
          </a:xfrm>
          <a:prstGeom prst="rect">
            <a:avLst/>
          </a:prstGeom>
          <a:solidFill>
            <a:srgbClr val="D0E9F0"/>
          </a:solidFill>
          <a:ln w="12700">
            <a:solidFill>
              <a:srgbClr val="C00000"/>
            </a:solidFill>
            <a:prstDash val="solid"/>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The Transaction History records each successive decision with a day index, parameter description, and new value.</a:t>
            </a:r>
          </a:p>
        </p:txBody>
      </p:sp>
      <p:sp>
        <p:nvSpPr>
          <p:cNvPr id="45" name="TextBox 44"/>
          <p:cNvSpPr txBox="1"/>
          <p:nvPr/>
        </p:nvSpPr>
        <p:spPr>
          <a:xfrm>
            <a:off x="1733550" y="4876800"/>
            <a:ext cx="5676900" cy="1569660"/>
          </a:xfrm>
          <a:prstGeom prst="rect">
            <a:avLst/>
          </a:prstGeom>
          <a:solidFill>
            <a:srgbClr val="D0E9F0"/>
          </a:solidFill>
          <a:ln w="12700">
            <a:solidFill>
              <a:srgbClr val="C00000"/>
            </a:solidFill>
            <a:prstDash val="solid"/>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Note</a:t>
            </a:r>
            <a:r>
              <a:rPr kumimoji="0" lang="en-US" sz="2400" b="0" i="0" u="none" strike="noStrike" kern="1200" cap="none" spc="0" normalizeH="0" baseline="0" noProof="0" dirty="0">
                <a:ln>
                  <a:noFill/>
                </a:ln>
                <a:solidFill>
                  <a:prstClr val="black"/>
                </a:solidFill>
                <a:effectLst/>
                <a:uLnTx/>
                <a:uFillTx/>
                <a:latin typeface="Calibri"/>
                <a:ea typeface="+mn-ea"/>
                <a:cs typeface="+mn-cs"/>
              </a:rPr>
              <a:t>: an </a:t>
            </a:r>
            <a:r>
              <a:rPr kumimoji="0" lang="en-US" sz="2400" b="0" i="1" u="none" strike="noStrike" kern="1200" cap="none" spc="0" normalizeH="0" baseline="0" noProof="0" dirty="0">
                <a:ln>
                  <a:noFill/>
                </a:ln>
                <a:solidFill>
                  <a:prstClr val="black"/>
                </a:solidFill>
                <a:effectLst/>
                <a:uLnTx/>
                <a:uFillTx/>
                <a:latin typeface="Calibri"/>
                <a:ea typeface="+mn-ea"/>
                <a:cs typeface="+mn-cs"/>
              </a:rPr>
              <a:t>edit data </a:t>
            </a:r>
            <a:r>
              <a:rPr kumimoji="0" lang="en-US" sz="2400" b="0" i="0" u="none" strike="noStrike" kern="1200" cap="none" spc="0" normalizeH="0" baseline="0" noProof="0" dirty="0">
                <a:ln>
                  <a:noFill/>
                </a:ln>
                <a:solidFill>
                  <a:prstClr val="black"/>
                </a:solidFill>
                <a:effectLst/>
                <a:uLnTx/>
                <a:uFillTx/>
                <a:latin typeface="Calibri"/>
                <a:ea typeface="+mn-ea"/>
                <a:cs typeface="+mn-cs"/>
              </a:rPr>
              <a:t>button only appears if decisions are enabled for a given parameter. It is never available when the simulator is suspended or finished.</a:t>
            </a:r>
          </a:p>
        </p:txBody>
      </p:sp>
      <p:sp>
        <p:nvSpPr>
          <p:cNvPr id="46" name="Slide Number Placeholder 4">
            <a:extLst>
              <a:ext uri="{FF2B5EF4-FFF2-40B4-BE49-F238E27FC236}">
                <a16:creationId xmlns:a16="http://schemas.microsoft.com/office/drawing/2014/main" id="{66E46347-A391-46D0-8F10-03F4D04FB146}"/>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26</a:t>
            </a:fld>
            <a:endParaRPr lang="es-ES_tradnl" altLang="pt-BR" dirty="0"/>
          </a:p>
        </p:txBody>
      </p:sp>
    </p:spTree>
    <p:extLst>
      <p:ext uri="{BB962C8B-B14F-4D97-AF65-F5344CB8AC3E}">
        <p14:creationId xmlns:p14="http://schemas.microsoft.com/office/powerpoint/2010/main" val="260562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23" presetClass="entr" presetSubtype="16"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 presetClass="entr" presetSubtype="0" fill="hold" nodeType="afterEffect">
                                  <p:stCondLst>
                                    <p:cond delay="300"/>
                                  </p:stCondLst>
                                  <p:childTnLst>
                                    <p:set>
                                      <p:cBhvr>
                                        <p:cTn id="17" dur="1" fill="hold">
                                          <p:stCondLst>
                                            <p:cond delay="0"/>
                                          </p:stCondLst>
                                        </p:cTn>
                                        <p:tgtEl>
                                          <p:spTgt spid="3"/>
                                        </p:tgtEl>
                                        <p:attrNameLst>
                                          <p:attrName>style.visibility</p:attrName>
                                        </p:attrNameLst>
                                      </p:cBhvr>
                                      <p:to>
                                        <p:strVal val="visible"/>
                                      </p:to>
                                    </p:set>
                                  </p:childTnLst>
                                </p:cTn>
                              </p:par>
                              <p:par>
                                <p:cTn id="18" presetID="42" presetClass="entr" presetSubtype="0" fill="hold" grpId="0" nodeType="withEffect">
                                  <p:stCondLst>
                                    <p:cond delay="500"/>
                                  </p:stCondLst>
                                  <p:iterate type="lt">
                                    <p:tmPct val="0"/>
                                  </p:iterate>
                                  <p:childTnLst>
                                    <p:set>
                                      <p:cBhvr>
                                        <p:cTn id="19" dur="1" fill="hold">
                                          <p:stCondLst>
                                            <p:cond delay="0"/>
                                          </p:stCondLst>
                                        </p:cTn>
                                        <p:tgtEl>
                                          <p:spTgt spid="45"/>
                                        </p:tgtEl>
                                        <p:attrNameLst>
                                          <p:attrName>style.visibility</p:attrName>
                                        </p:attrNameLst>
                                      </p:cBhvr>
                                      <p:to>
                                        <p:strVal val="visible"/>
                                      </p:to>
                                    </p:set>
                                    <p:animEffect transition="in" filter="fade">
                                      <p:cBhvr>
                                        <p:cTn id="20" dur="2000"/>
                                        <p:tgtEl>
                                          <p:spTgt spid="45"/>
                                        </p:tgtEl>
                                      </p:cBhvr>
                                    </p:animEffect>
                                    <p:anim calcmode="lin" valueType="num">
                                      <p:cBhvr>
                                        <p:cTn id="21" dur="2000" fill="hold"/>
                                        <p:tgtEl>
                                          <p:spTgt spid="45"/>
                                        </p:tgtEl>
                                        <p:attrNameLst>
                                          <p:attrName>ppt_x</p:attrName>
                                        </p:attrNameLst>
                                      </p:cBhvr>
                                      <p:tavLst>
                                        <p:tav tm="0">
                                          <p:val>
                                            <p:strVal val="#ppt_x"/>
                                          </p:val>
                                        </p:tav>
                                        <p:tav tm="100000">
                                          <p:val>
                                            <p:strVal val="#ppt_x"/>
                                          </p:val>
                                        </p:tav>
                                      </p:tavLst>
                                    </p:anim>
                                    <p:anim calcmode="lin" valueType="num">
                                      <p:cBhvr>
                                        <p:cTn id="22" dur="2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xit" presetSubtype="0" fill="hold" grpId="1" nodeType="withEffect">
                                  <p:stCondLst>
                                    <p:cond delay="500"/>
                                  </p:stCondLst>
                                  <p:iterate type="lt">
                                    <p:tmAbs val="0"/>
                                  </p:iterate>
                                  <p:childTnLst>
                                    <p:set>
                                      <p:cBhvr>
                                        <p:cTn id="28" dur="1" fill="hold">
                                          <p:stCondLst>
                                            <p:cond delay="0"/>
                                          </p:stCondLst>
                                        </p:cTn>
                                        <p:tgtEl>
                                          <p:spTgt spid="45"/>
                                        </p:tgtEl>
                                        <p:attrNameLst>
                                          <p:attrName>style.visibility</p:attrName>
                                        </p:attrNameLst>
                                      </p:cBhvr>
                                      <p:to>
                                        <p:strVal val="hidden"/>
                                      </p:to>
                                    </p:set>
                                  </p:childTnLst>
                                </p:cTn>
                              </p:par>
                              <p:par>
                                <p:cTn id="29" presetID="23" presetClass="entr" presetSubtype="16"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1" presetClass="entr" presetSubtype="0" fill="hold" nodeType="afterEffect">
                                  <p:stCondLst>
                                    <p:cond delay="500"/>
                                  </p:stCondLst>
                                  <p:childTnLst>
                                    <p:set>
                                      <p:cBhvr>
                                        <p:cTn id="35" dur="1" fill="hold">
                                          <p:stCondLst>
                                            <p:cond delay="0"/>
                                          </p:stCondLst>
                                        </p:cTn>
                                        <p:tgtEl>
                                          <p:spTgt spid="6"/>
                                        </p:tgtEl>
                                        <p:attrNameLst>
                                          <p:attrName>style.visibility</p:attrName>
                                        </p:attrNameLst>
                                      </p:cBhvr>
                                      <p:to>
                                        <p:strVal val="visible"/>
                                      </p:to>
                                    </p:set>
                                  </p:childTnLst>
                                </p:cTn>
                              </p:par>
                            </p:childTnLst>
                          </p:cTn>
                        </p:par>
                        <p:par>
                          <p:cTn id="36" fill="hold">
                            <p:stCondLst>
                              <p:cond delay="1000"/>
                            </p:stCondLst>
                            <p:childTnLst>
                              <p:par>
                                <p:cTn id="37" presetID="27" presetClass="entr" presetSubtype="0" fill="hold" grpId="0" nodeType="afterEffect">
                                  <p:stCondLst>
                                    <p:cond delay="1000"/>
                                  </p:stCondLst>
                                  <p:iterate type="lt">
                                    <p:tmPct val="50000"/>
                                  </p:iterate>
                                  <p:childTnLst>
                                    <p:set>
                                      <p:cBhvr>
                                        <p:cTn id="38" dur="1" fill="hold">
                                          <p:stCondLst>
                                            <p:cond delay="0"/>
                                          </p:stCondLst>
                                        </p:cTn>
                                        <p:tgtEl>
                                          <p:spTgt spid="89"/>
                                        </p:tgtEl>
                                        <p:attrNameLst>
                                          <p:attrName>style.visibility</p:attrName>
                                        </p:attrNameLst>
                                      </p:cBhvr>
                                      <p:to>
                                        <p:strVal val="visible"/>
                                      </p:to>
                                    </p:set>
                                    <p:anim calcmode="discrete" valueType="clr">
                                      <p:cBhvr override="childStyle">
                                        <p:cTn id="39" dur="2000"/>
                                        <p:tgtEl>
                                          <p:spTgt spid="89"/>
                                        </p:tgtEl>
                                        <p:attrNameLst>
                                          <p:attrName>style.color</p:attrName>
                                        </p:attrNameLst>
                                      </p:cBhvr>
                                      <p:tavLst>
                                        <p:tav tm="0">
                                          <p:val>
                                            <p:clrVal>
                                              <a:schemeClr val="accent2"/>
                                            </p:clrVal>
                                          </p:val>
                                        </p:tav>
                                        <p:tav tm="50000">
                                          <p:val>
                                            <p:clrVal>
                                              <a:schemeClr val="hlink"/>
                                            </p:clrVal>
                                          </p:val>
                                        </p:tav>
                                      </p:tavLst>
                                    </p:anim>
                                    <p:anim calcmode="discrete" valueType="clr">
                                      <p:cBhvr>
                                        <p:cTn id="40" dur="2000"/>
                                        <p:tgtEl>
                                          <p:spTgt spid="89"/>
                                        </p:tgtEl>
                                        <p:attrNameLst>
                                          <p:attrName>fillcolor</p:attrName>
                                        </p:attrNameLst>
                                      </p:cBhvr>
                                      <p:tavLst>
                                        <p:tav tm="0">
                                          <p:val>
                                            <p:clrVal>
                                              <a:schemeClr val="accent2"/>
                                            </p:clrVal>
                                          </p:val>
                                        </p:tav>
                                        <p:tav tm="50000">
                                          <p:val>
                                            <p:clrVal>
                                              <a:schemeClr val="hlink"/>
                                            </p:clrVal>
                                          </p:val>
                                        </p:tav>
                                      </p:tavLst>
                                    </p:anim>
                                    <p:set>
                                      <p:cBhvr>
                                        <p:cTn id="41" dur="2000"/>
                                        <p:tgtEl>
                                          <p:spTgt spid="89"/>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6"/>
                                        </p:tgtEl>
                                        <p:attrNameLst>
                                          <p:attrName>style.visibility</p:attrName>
                                        </p:attrNameLst>
                                      </p:cBhvr>
                                      <p:to>
                                        <p:strVal val="hidden"/>
                                      </p:to>
                                    </p:set>
                                  </p:childTnLst>
                                </p:cTn>
                              </p:par>
                              <p:par>
                                <p:cTn id="46" presetID="1" presetClass="exit" presetSubtype="0" fill="hold" grpId="1" nodeType="withEffect">
                                  <p:stCondLst>
                                    <p:cond delay="0"/>
                                  </p:stCondLst>
                                  <p:iterate type="lt">
                                    <p:tmAbs val="0"/>
                                  </p:iterate>
                                  <p:childTnLst>
                                    <p:set>
                                      <p:cBhvr>
                                        <p:cTn id="47" dur="1" fill="hold">
                                          <p:stCondLst>
                                            <p:cond delay="0"/>
                                          </p:stCondLst>
                                        </p:cTn>
                                        <p:tgtEl>
                                          <p:spTgt spid="89"/>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2"/>
                                        </p:tgtEl>
                                        <p:attrNameLst>
                                          <p:attrName>style.visibility</p:attrName>
                                        </p:attrNameLst>
                                      </p:cBhvr>
                                      <p:to>
                                        <p:strVal val="hidden"/>
                                      </p:to>
                                    </p:set>
                                  </p:childTnLst>
                                </p:cTn>
                              </p:par>
                              <p:par>
                                <p:cTn id="50" presetID="23" presetClass="entr" presetSubtype="16"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 calcmode="lin" valueType="num">
                                      <p:cBhvr>
                                        <p:cTn id="52" dur="500" fill="hold"/>
                                        <p:tgtEl>
                                          <p:spTgt spid="53"/>
                                        </p:tgtEl>
                                        <p:attrNameLst>
                                          <p:attrName>ppt_w</p:attrName>
                                        </p:attrNameLst>
                                      </p:cBhvr>
                                      <p:tavLst>
                                        <p:tav tm="0">
                                          <p:val>
                                            <p:fltVal val="0"/>
                                          </p:val>
                                        </p:tav>
                                        <p:tav tm="100000">
                                          <p:val>
                                            <p:strVal val="#ppt_w"/>
                                          </p:val>
                                        </p:tav>
                                      </p:tavLst>
                                    </p:anim>
                                    <p:anim calcmode="lin" valueType="num">
                                      <p:cBhvr>
                                        <p:cTn id="53" dur="500" fill="hold"/>
                                        <p:tgtEl>
                                          <p:spTgt spid="53"/>
                                        </p:tgtEl>
                                        <p:attrNameLst>
                                          <p:attrName>ppt_h</p:attrName>
                                        </p:attrNameLst>
                                      </p:cBhvr>
                                      <p:tavLst>
                                        <p:tav tm="0">
                                          <p:val>
                                            <p:fltVal val="0"/>
                                          </p:val>
                                        </p:tav>
                                        <p:tav tm="100000">
                                          <p:val>
                                            <p:strVal val="#ppt_h"/>
                                          </p:val>
                                        </p:tav>
                                      </p:tavLst>
                                    </p:anim>
                                  </p:childTnLst>
                                </p:cTn>
                              </p:par>
                            </p:childTnLst>
                          </p:cTn>
                        </p:par>
                        <p:par>
                          <p:cTn id="54" fill="hold">
                            <p:stCondLst>
                              <p:cond delay="500"/>
                            </p:stCondLst>
                            <p:childTnLst>
                              <p:par>
                                <p:cTn id="55" presetID="1" presetClass="entr" presetSubtype="0" fill="hold" nodeType="afterEffect">
                                  <p:stCondLst>
                                    <p:cond delay="500"/>
                                  </p:stCondLst>
                                  <p:childTnLst>
                                    <p:set>
                                      <p:cBhvr>
                                        <p:cTn id="56" dur="1" fill="hold">
                                          <p:stCondLst>
                                            <p:cond delay="0"/>
                                          </p:stCondLst>
                                        </p:cTn>
                                        <p:tgtEl>
                                          <p:spTgt spid="7"/>
                                        </p:tgtEl>
                                        <p:attrNameLst>
                                          <p:attrName>style.visibility</p:attrName>
                                        </p:attrNameLst>
                                      </p:cBhvr>
                                      <p:to>
                                        <p:strVal val="visible"/>
                                      </p:to>
                                    </p:set>
                                  </p:childTnLst>
                                </p:cTn>
                              </p:par>
                            </p:childTnLst>
                          </p:cTn>
                        </p:par>
                        <p:par>
                          <p:cTn id="57" fill="hold">
                            <p:stCondLst>
                              <p:cond delay="1000"/>
                            </p:stCondLst>
                            <p:childTnLst>
                              <p:par>
                                <p:cTn id="58" presetID="27" presetClass="entr" presetSubtype="0" fill="hold" grpId="0" nodeType="afterEffect">
                                  <p:stCondLst>
                                    <p:cond delay="0"/>
                                  </p:stCondLst>
                                  <p:iterate type="lt">
                                    <p:tmPct val="50000"/>
                                  </p:iterate>
                                  <p:childTnLst>
                                    <p:set>
                                      <p:cBhvr>
                                        <p:cTn id="59" dur="1" fill="hold">
                                          <p:stCondLst>
                                            <p:cond delay="0"/>
                                          </p:stCondLst>
                                        </p:cTn>
                                        <p:tgtEl>
                                          <p:spTgt spid="88"/>
                                        </p:tgtEl>
                                        <p:attrNameLst>
                                          <p:attrName>style.visibility</p:attrName>
                                        </p:attrNameLst>
                                      </p:cBhvr>
                                      <p:to>
                                        <p:strVal val="visible"/>
                                      </p:to>
                                    </p:set>
                                    <p:anim calcmode="discrete" valueType="clr">
                                      <p:cBhvr override="childStyle">
                                        <p:cTn id="60" dur="500"/>
                                        <p:tgtEl>
                                          <p:spTgt spid="88"/>
                                        </p:tgtEl>
                                        <p:attrNameLst>
                                          <p:attrName>style.color</p:attrName>
                                        </p:attrNameLst>
                                      </p:cBhvr>
                                      <p:tavLst>
                                        <p:tav tm="0">
                                          <p:val>
                                            <p:clrVal>
                                              <a:schemeClr val="accent2"/>
                                            </p:clrVal>
                                          </p:val>
                                        </p:tav>
                                        <p:tav tm="50000">
                                          <p:val>
                                            <p:clrVal>
                                              <a:schemeClr val="hlink"/>
                                            </p:clrVal>
                                          </p:val>
                                        </p:tav>
                                      </p:tavLst>
                                    </p:anim>
                                    <p:anim calcmode="discrete" valueType="clr">
                                      <p:cBhvr>
                                        <p:cTn id="61" dur="500"/>
                                        <p:tgtEl>
                                          <p:spTgt spid="88"/>
                                        </p:tgtEl>
                                        <p:attrNameLst>
                                          <p:attrName>fillcolor</p:attrName>
                                        </p:attrNameLst>
                                      </p:cBhvr>
                                      <p:tavLst>
                                        <p:tav tm="0">
                                          <p:val>
                                            <p:clrVal>
                                              <a:schemeClr val="accent2"/>
                                            </p:clrVal>
                                          </p:val>
                                        </p:tav>
                                        <p:tav tm="50000">
                                          <p:val>
                                            <p:clrVal>
                                              <a:schemeClr val="hlink"/>
                                            </p:clrVal>
                                          </p:val>
                                        </p:tav>
                                      </p:tavLst>
                                    </p:anim>
                                    <p:set>
                                      <p:cBhvr>
                                        <p:cTn id="62" dur="500"/>
                                        <p:tgtEl>
                                          <p:spTgt spid="88"/>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7"/>
                                        </p:tgtEl>
                                        <p:attrNameLst>
                                          <p:attrName>style.visibility</p:attrName>
                                        </p:attrNameLst>
                                      </p:cBhvr>
                                      <p:to>
                                        <p:strVal val="hidden"/>
                                      </p:to>
                                    </p:set>
                                  </p:childTnLst>
                                </p:cTn>
                              </p:par>
                              <p:par>
                                <p:cTn id="67" presetID="1" presetClass="exit" presetSubtype="0" fill="hold" grpId="1" nodeType="withEffect">
                                  <p:stCondLst>
                                    <p:cond delay="0"/>
                                  </p:stCondLst>
                                  <p:iterate type="lt">
                                    <p:tmAbs val="0"/>
                                  </p:iterate>
                                  <p:childTnLst>
                                    <p:set>
                                      <p:cBhvr>
                                        <p:cTn id="68" dur="1" fill="hold">
                                          <p:stCondLst>
                                            <p:cond delay="0"/>
                                          </p:stCondLst>
                                        </p:cTn>
                                        <p:tgtEl>
                                          <p:spTgt spid="8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23" presetClass="entr" presetSubtype="16"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anim calcmode="lin" valueType="num">
                                      <p:cBhvr>
                                        <p:cTn id="73" dur="500" fill="hold"/>
                                        <p:tgtEl>
                                          <p:spTgt spid="74"/>
                                        </p:tgtEl>
                                        <p:attrNameLst>
                                          <p:attrName>ppt_w</p:attrName>
                                        </p:attrNameLst>
                                      </p:cBhvr>
                                      <p:tavLst>
                                        <p:tav tm="0">
                                          <p:val>
                                            <p:fltVal val="0"/>
                                          </p:val>
                                        </p:tav>
                                        <p:tav tm="100000">
                                          <p:val>
                                            <p:strVal val="#ppt_w"/>
                                          </p:val>
                                        </p:tav>
                                      </p:tavLst>
                                    </p:anim>
                                    <p:anim calcmode="lin" valueType="num">
                                      <p:cBhvr>
                                        <p:cTn id="74" dur="500" fill="hold"/>
                                        <p:tgtEl>
                                          <p:spTgt spid="74"/>
                                        </p:tgtEl>
                                        <p:attrNameLst>
                                          <p:attrName>ppt_h</p:attrName>
                                        </p:attrNameLst>
                                      </p:cBhvr>
                                      <p:tavLst>
                                        <p:tav tm="0">
                                          <p:val>
                                            <p:fltVal val="0"/>
                                          </p:val>
                                        </p:tav>
                                        <p:tav tm="100000">
                                          <p:val>
                                            <p:strVal val="#ppt_h"/>
                                          </p:val>
                                        </p:tav>
                                      </p:tavLst>
                                    </p:anim>
                                  </p:childTnLst>
                                </p:cTn>
                              </p:par>
                            </p:childTnLst>
                          </p:cTn>
                        </p:par>
                        <p:par>
                          <p:cTn id="75" fill="hold">
                            <p:stCondLst>
                              <p:cond delay="500"/>
                            </p:stCondLst>
                            <p:childTnLst>
                              <p:par>
                                <p:cTn id="76" presetID="1" presetClass="entr" presetSubtype="0" fill="hold" nodeType="afterEffect">
                                  <p:stCondLst>
                                    <p:cond delay="500"/>
                                  </p:stCondLst>
                                  <p:childTnLst>
                                    <p:set>
                                      <p:cBhvr>
                                        <p:cTn id="77" dur="1" fill="hold">
                                          <p:stCondLst>
                                            <p:cond delay="0"/>
                                          </p:stCondLst>
                                        </p:cTn>
                                        <p:tgtEl>
                                          <p:spTgt spid="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74"/>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24"/>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8"/>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nodeType="afterEffect">
                                  <p:stCondLst>
                                    <p:cond delay="500"/>
                                  </p:stCondLst>
                                  <p:childTnLst>
                                    <p:set>
                                      <p:cBhvr>
                                        <p:cTn id="88" dur="1" fill="hold">
                                          <p:stCondLst>
                                            <p:cond delay="0"/>
                                          </p:stCondLst>
                                        </p:cTn>
                                        <p:tgtEl>
                                          <p:spTgt spid="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9"/>
                                        </p:tgtEl>
                                        <p:attrNameLst>
                                          <p:attrName>style.visibility</p:attrName>
                                        </p:attrNameLst>
                                      </p:cBhvr>
                                      <p:to>
                                        <p:strVal val="hidden"/>
                                      </p:to>
                                    </p:set>
                                  </p:childTnLst>
                                </p:cTn>
                              </p:par>
                              <p:par>
                                <p:cTn id="93" presetID="23" presetClass="entr" presetSubtype="16" fill="hold" nodeType="withEffect">
                                  <p:stCondLst>
                                    <p:cond delay="0"/>
                                  </p:stCondLst>
                                  <p:childTnLst>
                                    <p:set>
                                      <p:cBhvr>
                                        <p:cTn id="94" dur="1" fill="hold">
                                          <p:stCondLst>
                                            <p:cond delay="0"/>
                                          </p:stCondLst>
                                        </p:cTn>
                                        <p:tgtEl>
                                          <p:spTgt spid="95"/>
                                        </p:tgtEl>
                                        <p:attrNameLst>
                                          <p:attrName>style.visibility</p:attrName>
                                        </p:attrNameLst>
                                      </p:cBhvr>
                                      <p:to>
                                        <p:strVal val="visible"/>
                                      </p:to>
                                    </p:set>
                                    <p:anim calcmode="lin" valueType="num">
                                      <p:cBhvr>
                                        <p:cTn id="95" dur="500" fill="hold"/>
                                        <p:tgtEl>
                                          <p:spTgt spid="95"/>
                                        </p:tgtEl>
                                        <p:attrNameLst>
                                          <p:attrName>ppt_w</p:attrName>
                                        </p:attrNameLst>
                                      </p:cBhvr>
                                      <p:tavLst>
                                        <p:tav tm="0">
                                          <p:val>
                                            <p:fltVal val="0"/>
                                          </p:val>
                                        </p:tav>
                                        <p:tav tm="100000">
                                          <p:val>
                                            <p:strVal val="#ppt_w"/>
                                          </p:val>
                                        </p:tav>
                                      </p:tavLst>
                                    </p:anim>
                                    <p:anim calcmode="lin" valueType="num">
                                      <p:cBhvr>
                                        <p:cTn id="96" dur="500" fill="hold"/>
                                        <p:tgtEl>
                                          <p:spTgt spid="95"/>
                                        </p:tgtEl>
                                        <p:attrNameLst>
                                          <p:attrName>ppt_h</p:attrName>
                                        </p:attrNameLst>
                                      </p:cBhvr>
                                      <p:tavLst>
                                        <p:tav tm="0">
                                          <p:val>
                                            <p:fltVal val="0"/>
                                          </p:val>
                                        </p:tav>
                                        <p:tav tm="100000">
                                          <p:val>
                                            <p:strVal val="#ppt_h"/>
                                          </p:val>
                                        </p:tav>
                                      </p:tavLst>
                                    </p:anim>
                                  </p:childTnLst>
                                </p:cTn>
                              </p:par>
                            </p:childTnLst>
                          </p:cTn>
                        </p:par>
                        <p:par>
                          <p:cTn id="97" fill="hold">
                            <p:stCondLst>
                              <p:cond delay="500"/>
                            </p:stCondLst>
                            <p:childTnLst>
                              <p:par>
                                <p:cTn id="98" presetID="1" presetClass="entr" presetSubtype="0" fill="hold" grpId="0" nodeType="afterEffect">
                                  <p:stCondLst>
                                    <p:cond delay="0"/>
                                  </p:stCondLst>
                                  <p:childTnLst>
                                    <p:set>
                                      <p:cBhvr>
                                        <p:cTn id="99"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8" grpId="1"/>
      <p:bldP spid="89" grpId="0"/>
      <p:bldP spid="89" grpId="1"/>
      <p:bldP spid="96" grpId="0" animBg="1"/>
      <p:bldP spid="45" grpId="0" animBg="1"/>
      <p:bldP spid="4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44097"/>
            <a:ext cx="9144000" cy="5334000"/>
          </a:xfrm>
          <a:prstGeom prst="rect">
            <a:avLst/>
          </a:prstGeom>
          <a:solidFill>
            <a:srgbClr val="FFFFCC"/>
          </a:solidFill>
          <a:ln w="317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itle 1"/>
          <p:cNvSpPr>
            <a:spLocks noGrp="1"/>
          </p:cNvSpPr>
          <p:nvPr>
            <p:ph type="title"/>
          </p:nvPr>
        </p:nvSpPr>
        <p:spPr>
          <a:xfrm>
            <a:off x="457200" y="274638"/>
            <a:ext cx="8229600" cy="1143000"/>
          </a:xfrm>
        </p:spPr>
        <p:txBody>
          <a:bodyPr>
            <a:normAutofit fontScale="90000"/>
          </a:bodyPr>
          <a:lstStyle/>
          <a:p>
            <a:r>
              <a:rPr lang="en-US" b="1" dirty="0" err="1">
                <a:solidFill>
                  <a:schemeClr val="bg2">
                    <a:lumMod val="50000"/>
                  </a:schemeClr>
                </a:solidFill>
              </a:rPr>
              <a:t>Tomando</a:t>
            </a:r>
            <a:r>
              <a:rPr lang="en-US" b="1" dirty="0">
                <a:solidFill>
                  <a:schemeClr val="bg2">
                    <a:lumMod val="50000"/>
                  </a:schemeClr>
                </a:solidFill>
              </a:rPr>
              <a:t> </a:t>
            </a:r>
            <a:r>
              <a:rPr lang="en-US" b="1" dirty="0" err="1">
                <a:solidFill>
                  <a:schemeClr val="bg2">
                    <a:lumMod val="50000"/>
                  </a:schemeClr>
                </a:solidFill>
              </a:rPr>
              <a:t>una</a:t>
            </a:r>
            <a:r>
              <a:rPr lang="en-US" b="1" dirty="0">
                <a:solidFill>
                  <a:schemeClr val="bg2">
                    <a:lumMod val="50000"/>
                  </a:schemeClr>
                </a:solidFill>
              </a:rPr>
              <a:t> </a:t>
            </a:r>
            <a:r>
              <a:rPr lang="en-US" b="1" dirty="0" err="1">
                <a:solidFill>
                  <a:schemeClr val="bg2">
                    <a:lumMod val="50000"/>
                  </a:schemeClr>
                </a:solidFill>
              </a:rPr>
              <a:t>decisión</a:t>
            </a:r>
            <a:r>
              <a:rPr lang="en-US" b="1" dirty="0">
                <a:solidFill>
                  <a:schemeClr val="bg2">
                    <a:lumMod val="50000"/>
                  </a:schemeClr>
                </a:solidFill>
              </a:rPr>
              <a:t>:</a:t>
            </a:r>
            <a:br>
              <a:rPr lang="en-US" b="1" dirty="0">
                <a:solidFill>
                  <a:schemeClr val="bg2">
                    <a:lumMod val="50000"/>
                  </a:schemeClr>
                </a:solidFill>
              </a:rPr>
            </a:br>
            <a:r>
              <a:rPr lang="en-US" sz="4000" b="1" dirty="0" err="1">
                <a:solidFill>
                  <a:schemeClr val="bg2">
                    <a:lumMod val="50000"/>
                  </a:schemeClr>
                </a:solidFill>
              </a:rPr>
              <a:t>Política</a:t>
            </a:r>
            <a:r>
              <a:rPr lang="en-US" sz="4000" b="1" dirty="0">
                <a:solidFill>
                  <a:schemeClr val="bg2">
                    <a:lumMod val="50000"/>
                  </a:schemeClr>
                </a:solidFill>
              </a:rPr>
              <a:t> de </a:t>
            </a:r>
            <a:r>
              <a:rPr lang="en-US" sz="4000" b="1" dirty="0" err="1">
                <a:solidFill>
                  <a:schemeClr val="bg2">
                    <a:lumMod val="50000"/>
                  </a:schemeClr>
                </a:solidFill>
              </a:rPr>
              <a:t>inventario</a:t>
            </a:r>
            <a:endParaRPr lang="en-US" sz="4000" b="1" dirty="0">
              <a:solidFill>
                <a:schemeClr val="bg2">
                  <a:lumMod val="50000"/>
                </a:schemeClr>
              </a:solidFill>
            </a:endParaRPr>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48" name="Object 6">
            <a:extLst>
              <a:ext uri="{FF2B5EF4-FFF2-40B4-BE49-F238E27FC236}">
                <a16:creationId xmlns:a16="http://schemas.microsoft.com/office/drawing/2014/main" id="{E0FFCC2C-6567-41E9-B111-A9EE3E9AE1CC}"/>
              </a:ext>
            </a:extLst>
          </p:cNvPr>
          <p:cNvGraphicFramePr>
            <a:graphicFrameLocks noChangeAspect="1"/>
          </p:cNvGraphicFramePr>
          <p:nvPr>
            <p:extLst>
              <p:ext uri="{D42A27DB-BD31-4B8C-83A1-F6EECF244321}">
                <p14:modId xmlns:p14="http://schemas.microsoft.com/office/powerpoint/2010/main" val="1796944801"/>
              </p:ext>
            </p:extLst>
          </p:nvPr>
        </p:nvGraphicFramePr>
        <p:xfrm>
          <a:off x="1000125" y="2243137"/>
          <a:ext cx="7143750" cy="3895725"/>
        </p:xfrm>
        <a:graphic>
          <a:graphicData uri="http://schemas.openxmlformats.org/presentationml/2006/ole">
            <mc:AlternateContent xmlns:mc="http://schemas.openxmlformats.org/markup-compatibility/2006">
              <mc:Choice xmlns:v="urn:schemas-microsoft-com:vml" Requires="v">
                <p:oleObj name="Image" r:id="rId2" imgW="9523810" imgH="5193651" progId="">
                  <p:embed/>
                </p:oleObj>
              </mc:Choice>
              <mc:Fallback>
                <p:oleObj name="Image" r:id="rId2" imgW="9523810" imgH="5193651" progId="">
                  <p:embed/>
                  <p:pic>
                    <p:nvPicPr>
                      <p:cNvPr id="307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243137"/>
                        <a:ext cx="71437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Content Placeholder 3" descr="Factory-Floor.jpg">
            <a:extLst>
              <a:ext uri="{FF2B5EF4-FFF2-40B4-BE49-F238E27FC236}">
                <a16:creationId xmlns:a16="http://schemas.microsoft.com/office/drawing/2014/main" id="{B488280B-FF06-1723-CC08-2D69EF881802}"/>
              </a:ext>
            </a:extLst>
          </p:cNvPr>
          <p:cNvPicPr>
            <a:picLocks noGrp="1" noChangeAspect="1"/>
          </p:cNvPicPr>
          <p:nvPr>
            <p:ph idx="1"/>
          </p:nvPr>
        </p:nvPicPr>
        <p:blipFill>
          <a:blip r:embed="rId4" cstate="print"/>
          <a:stretch>
            <a:fillRect/>
          </a:stretch>
        </p:blipFill>
        <p:spPr>
          <a:xfrm>
            <a:off x="1016558" y="2462249"/>
            <a:ext cx="7746442" cy="3937801"/>
          </a:xfrm>
        </p:spPr>
      </p:pic>
      <p:sp>
        <p:nvSpPr>
          <p:cNvPr id="49" name="Rectangle 7">
            <a:extLst>
              <a:ext uri="{FF2B5EF4-FFF2-40B4-BE49-F238E27FC236}">
                <a16:creationId xmlns:a16="http://schemas.microsoft.com/office/drawing/2014/main" id="{294FA0C5-35A9-499F-8520-129C838B7C90}"/>
              </a:ext>
            </a:extLst>
          </p:cNvPr>
          <p:cNvSpPr>
            <a:spLocks noChangeArrowheads="1"/>
          </p:cNvSpPr>
          <p:nvPr/>
        </p:nvSpPr>
        <p:spPr bwMode="auto">
          <a:xfrm>
            <a:off x="1371600" y="2438400"/>
            <a:ext cx="1905000" cy="685800"/>
          </a:xfrm>
          <a:prstGeom prst="rect">
            <a:avLst/>
          </a:prstGeom>
          <a:noFill/>
          <a:ln w="28575">
            <a:solidFill>
              <a:srgbClr val="FF0000"/>
            </a:solidFill>
            <a:miter lim="800000"/>
            <a:headEnd/>
            <a:tailEnd/>
          </a:ln>
        </p:spPr>
        <p:txBody>
          <a:bodyPr wrap="none" anchor="ctr"/>
          <a:lstStyle/>
          <a:p>
            <a:endParaRPr lang="en-US"/>
          </a:p>
        </p:txBody>
      </p:sp>
      <p:sp>
        <p:nvSpPr>
          <p:cNvPr id="50" name="TextBox 7">
            <a:extLst>
              <a:ext uri="{FF2B5EF4-FFF2-40B4-BE49-F238E27FC236}">
                <a16:creationId xmlns:a16="http://schemas.microsoft.com/office/drawing/2014/main" id="{9A7A6B7A-06A2-412F-B2A5-C446C6FD0F21}"/>
              </a:ext>
            </a:extLst>
          </p:cNvPr>
          <p:cNvSpPr txBox="1">
            <a:spLocks noChangeArrowheads="1"/>
          </p:cNvSpPr>
          <p:nvPr/>
        </p:nvSpPr>
        <p:spPr bwMode="auto">
          <a:xfrm>
            <a:off x="152400" y="1828800"/>
            <a:ext cx="1371600" cy="830997"/>
          </a:xfrm>
          <a:prstGeom prst="rect">
            <a:avLst/>
          </a:prstGeom>
          <a:noFill/>
          <a:ln w="9525">
            <a:solidFill>
              <a:srgbClr val="FF0000"/>
            </a:solidFill>
            <a:miter lim="800000"/>
            <a:headEnd/>
            <a:tailEnd/>
          </a:ln>
        </p:spPr>
        <p:txBody>
          <a:bodyPr wrap="square">
            <a:spAutoFit/>
          </a:bodyPr>
          <a:lstStyle/>
          <a:p>
            <a:r>
              <a:rPr lang="en-US" b="1"/>
              <a:t>Click #1</a:t>
            </a:r>
          </a:p>
        </p:txBody>
      </p:sp>
      <p:cxnSp>
        <p:nvCxnSpPr>
          <p:cNvPr id="51" name="Straight Arrow Connector 9">
            <a:extLst>
              <a:ext uri="{FF2B5EF4-FFF2-40B4-BE49-F238E27FC236}">
                <a16:creationId xmlns:a16="http://schemas.microsoft.com/office/drawing/2014/main" id="{5DC40E6A-31A2-406F-8ACC-555C876274FC}"/>
              </a:ext>
            </a:extLst>
          </p:cNvPr>
          <p:cNvCxnSpPr>
            <a:cxnSpLocks/>
            <a:endCxn id="49" idx="0"/>
          </p:cNvCxnSpPr>
          <p:nvPr/>
        </p:nvCxnSpPr>
        <p:spPr>
          <a:xfrm>
            <a:off x="1524000" y="2057400"/>
            <a:ext cx="8001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3E137AF6-17E5-4A54-A2F3-FC25A3F1EEDB}"/>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27</a:t>
            </a:fld>
            <a:endParaRPr lang="es-ES_tradnl" altLang="pt-BR" dirty="0"/>
          </a:p>
        </p:txBody>
      </p:sp>
    </p:spTree>
    <p:extLst>
      <p:ext uri="{BB962C8B-B14F-4D97-AF65-F5344CB8AC3E}">
        <p14:creationId xmlns:p14="http://schemas.microsoft.com/office/powerpoint/2010/main" val="3028647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0AE0883-86C2-407A-83FE-033EB89B6B68}"/>
              </a:ext>
            </a:extLst>
          </p:cNvPr>
          <p:cNvSpPr/>
          <p:nvPr/>
        </p:nvSpPr>
        <p:spPr>
          <a:xfrm>
            <a:off x="2971800" y="0"/>
            <a:ext cx="6172200" cy="6858000"/>
          </a:xfrm>
          <a:prstGeom prst="rect">
            <a:avLst/>
          </a:prstGeom>
          <a:solidFill>
            <a:srgbClr val="FFFFCC"/>
          </a:solidFill>
          <a:ln w="317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1442" name="Picture 2"/>
          <p:cNvPicPr>
            <a:picLocks noChangeAspect="1" noChangeArrowheads="1"/>
          </p:cNvPicPr>
          <p:nvPr/>
        </p:nvPicPr>
        <p:blipFill>
          <a:blip r:embed="rId2" cstate="print"/>
          <a:srcRect/>
          <a:stretch>
            <a:fillRect/>
          </a:stretch>
        </p:blipFill>
        <p:spPr bwMode="auto">
          <a:xfrm>
            <a:off x="3997902" y="775286"/>
            <a:ext cx="4772025" cy="5311769"/>
          </a:xfrm>
          <a:prstGeom prst="rect">
            <a:avLst/>
          </a:prstGeom>
          <a:noFill/>
          <a:ln w="9525">
            <a:noFill/>
            <a:miter lim="800000"/>
            <a:headEnd/>
            <a:tailEnd/>
          </a:ln>
        </p:spPr>
      </p:pic>
      <p:sp>
        <p:nvSpPr>
          <p:cNvPr id="7" name="Rectangle 7"/>
          <p:cNvSpPr>
            <a:spLocks noChangeArrowheads="1"/>
          </p:cNvSpPr>
          <p:nvPr/>
        </p:nvSpPr>
        <p:spPr bwMode="auto">
          <a:xfrm>
            <a:off x="5029200" y="3657600"/>
            <a:ext cx="1600200" cy="457200"/>
          </a:xfrm>
          <a:prstGeom prst="rect">
            <a:avLst/>
          </a:prstGeom>
          <a:noFill/>
          <a:ln w="28575">
            <a:solidFill>
              <a:srgbClr val="FF0000"/>
            </a:solidFill>
            <a:miter lim="800000"/>
            <a:headEnd/>
            <a:tailEnd/>
          </a:ln>
        </p:spPr>
        <p:txBody>
          <a:bodyPr wrap="none" anchor="ctr"/>
          <a:lstStyle/>
          <a:p>
            <a:endParaRPr lang="en-US"/>
          </a:p>
        </p:txBody>
      </p:sp>
      <p:sp>
        <p:nvSpPr>
          <p:cNvPr id="8" name="TextBox 3"/>
          <p:cNvSpPr txBox="1">
            <a:spLocks noChangeArrowheads="1"/>
          </p:cNvSpPr>
          <p:nvPr/>
        </p:nvSpPr>
        <p:spPr bwMode="auto">
          <a:xfrm>
            <a:off x="7199168" y="2289748"/>
            <a:ext cx="1371600" cy="830997"/>
          </a:xfrm>
          <a:prstGeom prst="rect">
            <a:avLst/>
          </a:prstGeom>
          <a:noFill/>
          <a:ln w="9525">
            <a:solidFill>
              <a:srgbClr val="FF0000"/>
            </a:solidFill>
            <a:miter lim="800000"/>
            <a:headEnd/>
            <a:tailEnd/>
          </a:ln>
        </p:spPr>
        <p:txBody>
          <a:bodyPr wrap="square">
            <a:spAutoFit/>
          </a:bodyPr>
          <a:lstStyle/>
          <a:p>
            <a:r>
              <a:rPr lang="en-US" b="1"/>
              <a:t>Click #2</a:t>
            </a:r>
          </a:p>
        </p:txBody>
      </p:sp>
      <p:cxnSp>
        <p:nvCxnSpPr>
          <p:cNvPr id="9" name="Straight Arrow Connector 8"/>
          <p:cNvCxnSpPr>
            <a:cxnSpLocks/>
          </p:cNvCxnSpPr>
          <p:nvPr/>
        </p:nvCxnSpPr>
        <p:spPr>
          <a:xfrm flipH="1">
            <a:off x="5902903" y="2667000"/>
            <a:ext cx="1296265"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1786C0F-11A4-480C-97D4-E7211AA08834}"/>
              </a:ext>
            </a:extLst>
          </p:cNvPr>
          <p:cNvSpPr txBox="1">
            <a:spLocks/>
          </p:cNvSpPr>
          <p:nvPr/>
        </p:nvSpPr>
        <p:spPr>
          <a:xfrm>
            <a:off x="151968" y="1391164"/>
            <a:ext cx="2819400" cy="345916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b="1">
                <a:solidFill>
                  <a:schemeClr val="bg2">
                    <a:lumMod val="50000"/>
                  </a:schemeClr>
                </a:solidFill>
              </a:rPr>
              <a:t>Tomando una decisión:</a:t>
            </a:r>
            <a:br>
              <a:rPr lang="en-US" b="1">
                <a:solidFill>
                  <a:schemeClr val="bg2">
                    <a:lumMod val="50000"/>
                  </a:schemeClr>
                </a:solidFill>
              </a:rPr>
            </a:br>
            <a:r>
              <a:rPr lang="en-US" sz="4000" b="1">
                <a:solidFill>
                  <a:schemeClr val="bg2">
                    <a:lumMod val="50000"/>
                  </a:schemeClr>
                </a:solidFill>
              </a:rPr>
              <a:t>Política de inventario</a:t>
            </a:r>
            <a:endParaRPr lang="en-US" sz="4000" b="1" dirty="0">
              <a:solidFill>
                <a:schemeClr val="bg2">
                  <a:lumMod val="50000"/>
                </a:schemeClr>
              </a:solidFill>
            </a:endParaRPr>
          </a:p>
        </p:txBody>
      </p:sp>
      <p:sp>
        <p:nvSpPr>
          <p:cNvPr id="11" name="Slide Number Placeholder 4">
            <a:extLst>
              <a:ext uri="{FF2B5EF4-FFF2-40B4-BE49-F238E27FC236}">
                <a16:creationId xmlns:a16="http://schemas.microsoft.com/office/drawing/2014/main" id="{AA03748D-2F43-4C47-A3BA-E4C80E511877}"/>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28</a:t>
            </a:fld>
            <a:endParaRPr lang="es-ES_tradnl" altLang="pt-BR" dirty="0"/>
          </a:p>
        </p:txBody>
      </p:sp>
    </p:spTree>
    <p:extLst>
      <p:ext uri="{BB962C8B-B14F-4D97-AF65-F5344CB8AC3E}">
        <p14:creationId xmlns:p14="http://schemas.microsoft.com/office/powerpoint/2010/main" val="2425033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52400"/>
            <a:ext cx="9144000" cy="1143000"/>
          </a:xfrm>
        </p:spPr>
        <p:txBody>
          <a:bodyPr/>
          <a:lstStyle/>
          <a:p>
            <a:pPr marL="231775" eaLnBrk="1" hangingPunct="1"/>
            <a:r>
              <a:rPr lang="en-US" dirty="0"/>
              <a:t>¿</a:t>
            </a:r>
            <a:r>
              <a:rPr lang="en-US" dirty="0" err="1"/>
              <a:t>Cómo</a:t>
            </a:r>
            <a:r>
              <a:rPr lang="en-US" dirty="0"/>
              <a:t> </a:t>
            </a:r>
            <a:r>
              <a:rPr lang="en-US" dirty="0" err="1"/>
              <a:t>ganar</a:t>
            </a:r>
            <a:r>
              <a:rPr lang="en-US" dirty="0"/>
              <a:t>/</a:t>
            </a:r>
            <a:r>
              <a:rPr lang="en-US" dirty="0" err="1"/>
              <a:t>gastar</a:t>
            </a:r>
            <a:r>
              <a:rPr lang="en-US" dirty="0"/>
              <a:t> </a:t>
            </a:r>
            <a:r>
              <a:rPr lang="en-US" dirty="0" err="1"/>
              <a:t>dinero</a:t>
            </a:r>
            <a:r>
              <a:rPr lang="en-US" dirty="0"/>
              <a:t>?</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983333485"/>
              </p:ext>
            </p:extLst>
          </p:nvPr>
        </p:nvGraphicFramePr>
        <p:xfrm>
          <a:off x="304800" y="1137021"/>
          <a:ext cx="8610600" cy="5543179"/>
        </p:xfrm>
        <a:graphic>
          <a:graphicData uri="http://schemas.openxmlformats.org/drawingml/2006/table">
            <a:tbl>
              <a:tblPr firstRow="1" bandRow="1">
                <a:tableStyleId>{5C22544A-7EE6-4342-B048-85BDC9FD1C3A}</a:tableStyleId>
              </a:tblPr>
              <a:tblGrid>
                <a:gridCol w="1396314">
                  <a:extLst>
                    <a:ext uri="{9D8B030D-6E8A-4147-A177-3AD203B41FA5}">
                      <a16:colId xmlns:a16="http://schemas.microsoft.com/office/drawing/2014/main" val="20000"/>
                    </a:ext>
                  </a:extLst>
                </a:gridCol>
                <a:gridCol w="2990218">
                  <a:extLst>
                    <a:ext uri="{9D8B030D-6E8A-4147-A177-3AD203B41FA5}">
                      <a16:colId xmlns:a16="http://schemas.microsoft.com/office/drawing/2014/main" val="20001"/>
                    </a:ext>
                  </a:extLst>
                </a:gridCol>
                <a:gridCol w="4224068">
                  <a:extLst>
                    <a:ext uri="{9D8B030D-6E8A-4147-A177-3AD203B41FA5}">
                      <a16:colId xmlns:a16="http://schemas.microsoft.com/office/drawing/2014/main" val="20002"/>
                    </a:ext>
                  </a:extLst>
                </a:gridCol>
              </a:tblGrid>
              <a:tr h="533400">
                <a:tc>
                  <a:txBody>
                    <a:bodyPr/>
                    <a:lstStyle/>
                    <a:p>
                      <a:endParaRPr lang="en-US" dirty="0"/>
                    </a:p>
                  </a:txBody>
                  <a:tcPr/>
                </a:tc>
                <a:tc>
                  <a:txBody>
                    <a:bodyPr/>
                    <a:lstStyle/>
                    <a:p>
                      <a:r>
                        <a:rPr lang="en-US" dirty="0"/>
                        <a:t>Making</a:t>
                      </a:r>
                      <a:r>
                        <a:rPr lang="en-US" baseline="0" dirty="0"/>
                        <a:t> money</a:t>
                      </a:r>
                      <a:endParaRPr lang="en-US" dirty="0"/>
                    </a:p>
                  </a:txBody>
                  <a:tcPr/>
                </a:tc>
                <a:tc>
                  <a:txBody>
                    <a:bodyPr/>
                    <a:lstStyle/>
                    <a:p>
                      <a:r>
                        <a:rPr lang="en-US" dirty="0"/>
                        <a:t>Spending /Losing money</a:t>
                      </a:r>
                    </a:p>
                  </a:txBody>
                  <a:tcPr/>
                </a:tc>
                <a:extLst>
                  <a:ext uri="{0D108BD9-81ED-4DB2-BD59-A6C34878D82A}">
                    <a16:rowId xmlns:a16="http://schemas.microsoft.com/office/drawing/2014/main" val="10000"/>
                  </a:ext>
                </a:extLst>
              </a:tr>
              <a:tr h="798459">
                <a:tc>
                  <a:txBody>
                    <a:bodyPr/>
                    <a:lstStyle/>
                    <a:p>
                      <a:pPr>
                        <a:spcAft>
                          <a:spcPts val="1000"/>
                        </a:spcAft>
                      </a:pPr>
                      <a:r>
                        <a:rPr lang="en-US" b="1" dirty="0"/>
                        <a:t>Revenues</a:t>
                      </a:r>
                    </a:p>
                  </a:txBody>
                  <a:tcPr/>
                </a:tc>
                <a:tc>
                  <a:txBody>
                    <a:bodyPr/>
                    <a:lstStyle/>
                    <a:p>
                      <a:pPr>
                        <a:spcAft>
                          <a:spcPts val="1000"/>
                        </a:spcAft>
                      </a:pPr>
                      <a:r>
                        <a:rPr lang="en-US" sz="1800" kern="1200" baseline="0" dirty="0">
                          <a:solidFill>
                            <a:schemeClr val="dk1"/>
                          </a:solidFill>
                          <a:latin typeface="+mn-lt"/>
                          <a:ea typeface="+mn-ea"/>
                          <a:cs typeface="+mn-cs"/>
                        </a:rPr>
                        <a:t>C1: </a:t>
                      </a:r>
                      <a:r>
                        <a:rPr lang="en-US" sz="1800" kern="1200" baseline="0" dirty="0" err="1">
                          <a:solidFill>
                            <a:schemeClr val="dk1"/>
                          </a:solidFill>
                          <a:latin typeface="+mn-lt"/>
                          <a:ea typeface="+mn-ea"/>
                          <a:cs typeface="+mn-cs"/>
                        </a:rPr>
                        <a:t>Órdenes</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completadas</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dentro</a:t>
                      </a:r>
                      <a:r>
                        <a:rPr lang="en-US" sz="1800" kern="1200" baseline="0" dirty="0">
                          <a:solidFill>
                            <a:schemeClr val="dk1"/>
                          </a:solidFill>
                          <a:latin typeface="+mn-lt"/>
                          <a:ea typeface="+mn-ea"/>
                          <a:cs typeface="+mn-cs"/>
                        </a:rPr>
                        <a:t> de 7 </a:t>
                      </a:r>
                      <a:r>
                        <a:rPr lang="en-US" sz="1800" kern="1200" baseline="0" dirty="0" err="1">
                          <a:solidFill>
                            <a:schemeClr val="dk1"/>
                          </a:solidFill>
                          <a:latin typeface="+mn-lt"/>
                          <a:ea typeface="+mn-ea"/>
                          <a:cs typeface="+mn-cs"/>
                        </a:rPr>
                        <a:t>días</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dan</a:t>
                      </a:r>
                      <a:r>
                        <a:rPr lang="en-US" sz="1800" kern="1200" baseline="0" dirty="0">
                          <a:solidFill>
                            <a:schemeClr val="dk1"/>
                          </a:solidFill>
                          <a:latin typeface="+mn-lt"/>
                          <a:ea typeface="+mn-ea"/>
                          <a:cs typeface="+mn-cs"/>
                        </a:rPr>
                        <a:t> $750</a:t>
                      </a:r>
                    </a:p>
                    <a:p>
                      <a:pPr>
                        <a:spcAft>
                          <a:spcPts val="1000"/>
                        </a:spcAft>
                      </a:pPr>
                      <a:r>
                        <a:rPr lang="en-US" sz="1800" kern="1200" baseline="0" dirty="0">
                          <a:solidFill>
                            <a:schemeClr val="dk1"/>
                          </a:solidFill>
                          <a:latin typeface="+mn-lt"/>
                          <a:ea typeface="+mn-ea"/>
                          <a:cs typeface="+mn-cs"/>
                        </a:rPr>
                        <a:t>C2: </a:t>
                      </a:r>
                      <a:r>
                        <a:rPr lang="en-US" sz="1800" kern="1200" baseline="0" dirty="0" err="1">
                          <a:solidFill>
                            <a:schemeClr val="dk1"/>
                          </a:solidFill>
                          <a:latin typeface="+mn-lt"/>
                          <a:ea typeface="+mn-ea"/>
                          <a:cs typeface="+mn-cs"/>
                        </a:rPr>
                        <a:t>Órdenes</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completadas</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dentro</a:t>
                      </a:r>
                      <a:r>
                        <a:rPr lang="en-US" sz="1800" kern="1200" baseline="0" dirty="0">
                          <a:solidFill>
                            <a:schemeClr val="dk1"/>
                          </a:solidFill>
                          <a:latin typeface="+mn-lt"/>
                          <a:ea typeface="+mn-ea"/>
                          <a:cs typeface="+mn-cs"/>
                        </a:rPr>
                        <a:t> de 1 </a:t>
                      </a:r>
                      <a:r>
                        <a:rPr lang="en-US" sz="1800" kern="1200" baseline="0" dirty="0" err="1">
                          <a:solidFill>
                            <a:schemeClr val="dk1"/>
                          </a:solidFill>
                          <a:latin typeface="+mn-lt"/>
                          <a:ea typeface="+mn-ea"/>
                          <a:cs typeface="+mn-cs"/>
                        </a:rPr>
                        <a:t>día</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dan</a:t>
                      </a:r>
                      <a:r>
                        <a:rPr lang="en-US" sz="1800" kern="1200" baseline="0" dirty="0">
                          <a:solidFill>
                            <a:schemeClr val="dk1"/>
                          </a:solidFill>
                          <a:latin typeface="+mn-lt"/>
                          <a:ea typeface="+mn-ea"/>
                          <a:cs typeface="+mn-cs"/>
                        </a:rPr>
                        <a:t> $1000</a:t>
                      </a:r>
                    </a:p>
                    <a:p>
                      <a:pPr marL="0" marR="0" indent="0" algn="l" defTabSz="914400" rtl="0" eaLnBrk="1" fontAlgn="auto" latinLnBrk="0" hangingPunct="1">
                        <a:lnSpc>
                          <a:spcPct val="100000"/>
                        </a:lnSpc>
                        <a:spcBef>
                          <a:spcPts val="0"/>
                        </a:spcBef>
                        <a:spcAft>
                          <a:spcPts val="1000"/>
                        </a:spcAft>
                        <a:buClrTx/>
                        <a:buSzTx/>
                        <a:buFontTx/>
                        <a:buNone/>
                        <a:tabLst/>
                        <a:defRPr/>
                      </a:pPr>
                      <a:r>
                        <a:rPr lang="en-US" sz="1800" kern="1200" baseline="0" dirty="0">
                          <a:solidFill>
                            <a:schemeClr val="dk1"/>
                          </a:solidFill>
                          <a:latin typeface="+mn-lt"/>
                          <a:ea typeface="+mn-ea"/>
                          <a:cs typeface="+mn-cs"/>
                        </a:rPr>
                        <a:t>C3: </a:t>
                      </a:r>
                      <a:r>
                        <a:rPr lang="en-US" sz="1800" kern="1200" baseline="0" dirty="0" err="1">
                          <a:solidFill>
                            <a:schemeClr val="dk1"/>
                          </a:solidFill>
                          <a:latin typeface="+mn-lt"/>
                          <a:ea typeface="+mn-ea"/>
                          <a:cs typeface="+mn-cs"/>
                        </a:rPr>
                        <a:t>Órdenes</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completadas</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dentro</a:t>
                      </a:r>
                      <a:r>
                        <a:rPr lang="en-US" sz="1800" kern="1200" baseline="0" dirty="0">
                          <a:solidFill>
                            <a:schemeClr val="dk1"/>
                          </a:solidFill>
                          <a:latin typeface="+mn-lt"/>
                          <a:ea typeface="+mn-ea"/>
                          <a:cs typeface="+mn-cs"/>
                        </a:rPr>
                        <a:t> de 12 horas </a:t>
                      </a:r>
                      <a:r>
                        <a:rPr lang="en-US" sz="1800" kern="1200" baseline="0" dirty="0" err="1">
                          <a:solidFill>
                            <a:schemeClr val="dk1"/>
                          </a:solidFill>
                          <a:latin typeface="+mn-lt"/>
                          <a:ea typeface="+mn-ea"/>
                          <a:cs typeface="+mn-cs"/>
                        </a:rPr>
                        <a:t>dan</a:t>
                      </a:r>
                      <a:r>
                        <a:rPr lang="en-US" sz="1800" kern="1200" baseline="0" dirty="0">
                          <a:solidFill>
                            <a:schemeClr val="dk1"/>
                          </a:solidFill>
                          <a:latin typeface="+mn-lt"/>
                          <a:ea typeface="+mn-ea"/>
                          <a:cs typeface="+mn-cs"/>
                        </a:rPr>
                        <a:t> $1250</a:t>
                      </a:r>
                      <a:endParaRPr lang="en-US" dirty="0"/>
                    </a:p>
                  </a:txBody>
                  <a:tcPr/>
                </a:tc>
                <a:tc>
                  <a:txBody>
                    <a:bodyPr/>
                    <a:lstStyle/>
                    <a:p>
                      <a:pPr>
                        <a:spcAft>
                          <a:spcPts val="1000"/>
                        </a:spcAft>
                      </a:pPr>
                      <a:r>
                        <a:rPr lang="en-US" sz="1600" kern="1200" baseline="0" dirty="0">
                          <a:solidFill>
                            <a:schemeClr val="dk1"/>
                          </a:solidFill>
                          <a:latin typeface="+mn-lt"/>
                          <a:ea typeface="+mn-ea"/>
                          <a:cs typeface="+mn-cs"/>
                        </a:rPr>
                        <a:t>C1: </a:t>
                      </a:r>
                      <a:r>
                        <a:rPr lang="en-US" sz="1600" kern="1200" baseline="0" dirty="0" err="1">
                          <a:solidFill>
                            <a:schemeClr val="dk1"/>
                          </a:solidFill>
                          <a:latin typeface="+mn-lt"/>
                          <a:ea typeface="+mn-ea"/>
                          <a:cs typeface="+mn-cs"/>
                        </a:rPr>
                        <a:t>Trabajos</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atrasados</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tienen</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una</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penalidad</a:t>
                      </a:r>
                      <a:r>
                        <a:rPr lang="en-US" sz="1600" kern="1200" baseline="0" dirty="0">
                          <a:solidFill>
                            <a:schemeClr val="dk1"/>
                          </a:solidFill>
                          <a:latin typeface="+mn-lt"/>
                          <a:ea typeface="+mn-ea"/>
                          <a:cs typeface="+mn-cs"/>
                        </a:rPr>
                        <a:t> de $750/7 </a:t>
                      </a:r>
                      <a:r>
                        <a:rPr lang="en-US" sz="1600" kern="1200" baseline="0" dirty="0" err="1">
                          <a:solidFill>
                            <a:schemeClr val="dk1"/>
                          </a:solidFill>
                          <a:latin typeface="+mn-lt"/>
                          <a:ea typeface="+mn-ea"/>
                          <a:cs typeface="+mn-cs"/>
                        </a:rPr>
                        <a:t>por</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día</a:t>
                      </a:r>
                      <a:r>
                        <a:rPr lang="en-US" sz="1600" kern="1200" baseline="0" dirty="0">
                          <a:solidFill>
                            <a:schemeClr val="dk1"/>
                          </a:solidFill>
                          <a:latin typeface="+mn-lt"/>
                          <a:ea typeface="+mn-ea"/>
                          <a:cs typeface="+mn-cs"/>
                        </a:rPr>
                        <a:t> de </a:t>
                      </a:r>
                      <a:r>
                        <a:rPr lang="en-US" sz="1600" kern="1200" baseline="0" dirty="0" err="1">
                          <a:solidFill>
                            <a:schemeClr val="dk1"/>
                          </a:solidFill>
                          <a:latin typeface="+mn-lt"/>
                          <a:ea typeface="+mn-ea"/>
                          <a:cs typeface="+mn-cs"/>
                        </a:rPr>
                        <a:t>atraso</a:t>
                      </a:r>
                      <a:r>
                        <a:rPr lang="en-US" sz="1600" kern="1200" baseline="0" dirty="0">
                          <a:solidFill>
                            <a:schemeClr val="dk1"/>
                          </a:solidFill>
                          <a:latin typeface="+mn-lt"/>
                          <a:ea typeface="+mn-ea"/>
                          <a:cs typeface="+mn-cs"/>
                        </a:rPr>
                        <a:t>, &gt;7 </a:t>
                      </a:r>
                      <a:r>
                        <a:rPr lang="en-US" sz="1600" kern="1200" baseline="0" dirty="0" err="1">
                          <a:solidFill>
                            <a:schemeClr val="dk1"/>
                          </a:solidFill>
                          <a:latin typeface="+mn-lt"/>
                          <a:ea typeface="+mn-ea"/>
                          <a:cs typeface="+mn-cs"/>
                        </a:rPr>
                        <a:t>días</a:t>
                      </a:r>
                      <a:r>
                        <a:rPr lang="en-US" sz="1600" kern="1200" baseline="0" dirty="0">
                          <a:solidFill>
                            <a:schemeClr val="dk1"/>
                          </a:solidFill>
                          <a:latin typeface="+mn-lt"/>
                          <a:ea typeface="+mn-ea"/>
                          <a:cs typeface="+mn-cs"/>
                        </a:rPr>
                        <a:t> de </a:t>
                      </a:r>
                      <a:r>
                        <a:rPr lang="en-US" sz="1600" kern="1200" baseline="0" dirty="0" err="1">
                          <a:solidFill>
                            <a:schemeClr val="dk1"/>
                          </a:solidFill>
                          <a:latin typeface="+mn-lt"/>
                          <a:ea typeface="+mn-ea"/>
                          <a:cs typeface="+mn-cs"/>
                        </a:rPr>
                        <a:t>atraso</a:t>
                      </a:r>
                      <a:r>
                        <a:rPr lang="en-US" sz="1600" kern="1200" baseline="0" dirty="0">
                          <a:solidFill>
                            <a:schemeClr val="dk1"/>
                          </a:solidFill>
                          <a:latin typeface="+mn-lt"/>
                          <a:ea typeface="+mn-ea"/>
                          <a:cs typeface="+mn-cs"/>
                        </a:rPr>
                        <a:t> no </a:t>
                      </a:r>
                      <a:r>
                        <a:rPr lang="en-US" sz="1600" kern="1200" baseline="0" dirty="0" err="1">
                          <a:solidFill>
                            <a:schemeClr val="dk1"/>
                          </a:solidFill>
                          <a:latin typeface="+mn-lt"/>
                          <a:ea typeface="+mn-ea"/>
                          <a:cs typeface="+mn-cs"/>
                        </a:rPr>
                        <a:t>dan</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ingresos</a:t>
                      </a:r>
                      <a:endParaRPr lang="en-US" sz="1600" kern="1200" baseline="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1000"/>
                        </a:spcAft>
                        <a:buClrTx/>
                        <a:buSzTx/>
                        <a:buFontTx/>
                        <a:buNone/>
                        <a:tabLst/>
                        <a:defRPr/>
                      </a:pPr>
                      <a:r>
                        <a:rPr lang="en-US" sz="1600" kern="1200" baseline="0" dirty="0">
                          <a:solidFill>
                            <a:schemeClr val="dk1"/>
                          </a:solidFill>
                          <a:latin typeface="+mn-lt"/>
                          <a:ea typeface="+mn-ea"/>
                          <a:cs typeface="+mn-cs"/>
                        </a:rPr>
                        <a:t>C2: </a:t>
                      </a:r>
                      <a:r>
                        <a:rPr lang="en-US" sz="1600" kern="1200" baseline="0" dirty="0" err="1">
                          <a:solidFill>
                            <a:schemeClr val="dk1"/>
                          </a:solidFill>
                          <a:latin typeface="+mn-lt"/>
                          <a:ea typeface="+mn-ea"/>
                          <a:cs typeface="+mn-cs"/>
                        </a:rPr>
                        <a:t>Trabajos</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atrasados</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tienen</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una</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penalidad</a:t>
                      </a:r>
                      <a:r>
                        <a:rPr lang="en-US" sz="1600" kern="1200" baseline="0" dirty="0">
                          <a:solidFill>
                            <a:schemeClr val="dk1"/>
                          </a:solidFill>
                          <a:latin typeface="+mn-lt"/>
                          <a:ea typeface="+mn-ea"/>
                          <a:cs typeface="+mn-cs"/>
                        </a:rPr>
                        <a:t> de $1000/48 </a:t>
                      </a:r>
                      <a:r>
                        <a:rPr lang="en-US" sz="1600" kern="1200" baseline="0" dirty="0" err="1">
                          <a:solidFill>
                            <a:schemeClr val="dk1"/>
                          </a:solidFill>
                          <a:latin typeface="+mn-lt"/>
                          <a:ea typeface="+mn-ea"/>
                          <a:cs typeface="+mn-cs"/>
                        </a:rPr>
                        <a:t>por</a:t>
                      </a:r>
                      <a:r>
                        <a:rPr lang="en-US" sz="1600" kern="1200" baseline="0" dirty="0">
                          <a:solidFill>
                            <a:schemeClr val="dk1"/>
                          </a:solidFill>
                          <a:latin typeface="+mn-lt"/>
                          <a:ea typeface="+mn-ea"/>
                          <a:cs typeface="+mn-cs"/>
                        </a:rPr>
                        <a:t> hora de </a:t>
                      </a:r>
                      <a:r>
                        <a:rPr lang="en-US" sz="1600" kern="1200" baseline="0" dirty="0" err="1">
                          <a:solidFill>
                            <a:schemeClr val="dk1"/>
                          </a:solidFill>
                          <a:latin typeface="+mn-lt"/>
                          <a:ea typeface="+mn-ea"/>
                          <a:cs typeface="+mn-cs"/>
                        </a:rPr>
                        <a:t>atraso</a:t>
                      </a:r>
                      <a:r>
                        <a:rPr lang="en-US" sz="1600" kern="1200" baseline="0" dirty="0">
                          <a:solidFill>
                            <a:schemeClr val="dk1"/>
                          </a:solidFill>
                          <a:latin typeface="+mn-lt"/>
                          <a:ea typeface="+mn-ea"/>
                          <a:cs typeface="+mn-cs"/>
                        </a:rPr>
                        <a:t>, &gt;48 horas de </a:t>
                      </a:r>
                      <a:r>
                        <a:rPr lang="en-US" sz="1600" kern="1200" baseline="0" dirty="0" err="1">
                          <a:solidFill>
                            <a:schemeClr val="dk1"/>
                          </a:solidFill>
                          <a:latin typeface="+mn-lt"/>
                          <a:ea typeface="+mn-ea"/>
                          <a:cs typeface="+mn-cs"/>
                        </a:rPr>
                        <a:t>atraso</a:t>
                      </a:r>
                      <a:r>
                        <a:rPr lang="en-US" sz="1600" kern="1200" baseline="0" dirty="0">
                          <a:solidFill>
                            <a:schemeClr val="dk1"/>
                          </a:solidFill>
                          <a:latin typeface="+mn-lt"/>
                          <a:ea typeface="+mn-ea"/>
                          <a:cs typeface="+mn-cs"/>
                        </a:rPr>
                        <a:t> no dan </a:t>
                      </a:r>
                      <a:r>
                        <a:rPr lang="en-US" sz="1600" kern="1200" baseline="0" dirty="0" err="1">
                          <a:solidFill>
                            <a:schemeClr val="dk1"/>
                          </a:solidFill>
                          <a:latin typeface="+mn-lt"/>
                          <a:ea typeface="+mn-ea"/>
                          <a:cs typeface="+mn-cs"/>
                        </a:rPr>
                        <a:t>ingresos</a:t>
                      </a:r>
                      <a:endParaRPr lang="en-US" sz="1600" kern="1200" baseline="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1000"/>
                        </a:spcAft>
                        <a:buClrTx/>
                        <a:buSzTx/>
                        <a:buFontTx/>
                        <a:buNone/>
                        <a:tabLst/>
                        <a:defRPr/>
                      </a:pPr>
                      <a:r>
                        <a:rPr lang="en-US" sz="1600" kern="1200" baseline="0" dirty="0">
                          <a:solidFill>
                            <a:schemeClr val="dk1"/>
                          </a:solidFill>
                          <a:latin typeface="+mn-lt"/>
                          <a:ea typeface="+mn-ea"/>
                          <a:cs typeface="+mn-cs"/>
                        </a:rPr>
                        <a:t>C3: </a:t>
                      </a:r>
                      <a:r>
                        <a:rPr lang="en-US" sz="1600" kern="1200" baseline="0" dirty="0" err="1">
                          <a:solidFill>
                            <a:schemeClr val="dk1"/>
                          </a:solidFill>
                          <a:latin typeface="+mn-lt"/>
                          <a:ea typeface="+mn-ea"/>
                          <a:cs typeface="+mn-cs"/>
                        </a:rPr>
                        <a:t>Trabajos</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atrasados</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tienen</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una</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penalidad</a:t>
                      </a:r>
                      <a:r>
                        <a:rPr lang="en-US" sz="1600" kern="1200" baseline="0" dirty="0">
                          <a:solidFill>
                            <a:schemeClr val="dk1"/>
                          </a:solidFill>
                          <a:latin typeface="+mn-lt"/>
                          <a:ea typeface="+mn-ea"/>
                          <a:cs typeface="+mn-cs"/>
                        </a:rPr>
                        <a:t> de $1250/12 </a:t>
                      </a:r>
                      <a:r>
                        <a:rPr lang="en-US" sz="1600" kern="1200" baseline="0" dirty="0" err="1">
                          <a:solidFill>
                            <a:schemeClr val="dk1"/>
                          </a:solidFill>
                          <a:latin typeface="+mn-lt"/>
                          <a:ea typeface="+mn-ea"/>
                          <a:cs typeface="+mn-cs"/>
                        </a:rPr>
                        <a:t>por</a:t>
                      </a:r>
                      <a:r>
                        <a:rPr lang="en-US" sz="1600" kern="1200" baseline="0" dirty="0">
                          <a:solidFill>
                            <a:schemeClr val="dk1"/>
                          </a:solidFill>
                          <a:latin typeface="+mn-lt"/>
                          <a:ea typeface="+mn-ea"/>
                          <a:cs typeface="+mn-cs"/>
                        </a:rPr>
                        <a:t> hora de </a:t>
                      </a:r>
                      <a:r>
                        <a:rPr lang="en-US" sz="1600" kern="1200" baseline="0" dirty="0" err="1">
                          <a:solidFill>
                            <a:schemeClr val="dk1"/>
                          </a:solidFill>
                          <a:latin typeface="+mn-lt"/>
                          <a:ea typeface="+mn-ea"/>
                          <a:cs typeface="+mn-cs"/>
                        </a:rPr>
                        <a:t>atraso</a:t>
                      </a:r>
                      <a:r>
                        <a:rPr lang="en-US" sz="1600" kern="1200" baseline="0" dirty="0">
                          <a:solidFill>
                            <a:schemeClr val="dk1"/>
                          </a:solidFill>
                          <a:latin typeface="+mn-lt"/>
                          <a:ea typeface="+mn-ea"/>
                          <a:cs typeface="+mn-cs"/>
                        </a:rPr>
                        <a:t>, &gt;12 horas de </a:t>
                      </a:r>
                      <a:r>
                        <a:rPr lang="en-US" sz="1600" kern="1200" baseline="0" dirty="0" err="1">
                          <a:solidFill>
                            <a:schemeClr val="dk1"/>
                          </a:solidFill>
                          <a:latin typeface="+mn-lt"/>
                          <a:ea typeface="+mn-ea"/>
                          <a:cs typeface="+mn-cs"/>
                        </a:rPr>
                        <a:t>atraso</a:t>
                      </a:r>
                      <a:r>
                        <a:rPr lang="en-US" sz="1600" kern="1200" baseline="0" dirty="0">
                          <a:solidFill>
                            <a:schemeClr val="dk1"/>
                          </a:solidFill>
                          <a:latin typeface="+mn-lt"/>
                          <a:ea typeface="+mn-ea"/>
                          <a:cs typeface="+mn-cs"/>
                        </a:rPr>
                        <a:t> no </a:t>
                      </a:r>
                      <a:r>
                        <a:rPr lang="en-US" sz="1600" kern="1200" baseline="0" dirty="0" err="1">
                          <a:solidFill>
                            <a:schemeClr val="dk1"/>
                          </a:solidFill>
                          <a:latin typeface="+mn-lt"/>
                          <a:ea typeface="+mn-ea"/>
                          <a:cs typeface="+mn-cs"/>
                        </a:rPr>
                        <a:t>dan</a:t>
                      </a:r>
                      <a:r>
                        <a:rPr lang="en-US" sz="16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ingresos</a:t>
                      </a:r>
                      <a:endParaRPr lang="en-US" sz="1600" dirty="0"/>
                    </a:p>
                  </a:txBody>
                  <a:tcPr/>
                </a:tc>
                <a:extLst>
                  <a:ext uri="{0D108BD9-81ED-4DB2-BD59-A6C34878D82A}">
                    <a16:rowId xmlns:a16="http://schemas.microsoft.com/office/drawing/2014/main" val="10001"/>
                  </a:ext>
                </a:extLst>
              </a:tr>
              <a:tr h="513979">
                <a:tc>
                  <a:txBody>
                    <a:bodyPr/>
                    <a:lstStyle/>
                    <a:p>
                      <a:pPr>
                        <a:spcAft>
                          <a:spcPts val="1000"/>
                        </a:spcAft>
                      </a:pPr>
                      <a:r>
                        <a:rPr lang="en-US" b="1" dirty="0"/>
                        <a:t>Operations</a:t>
                      </a:r>
                    </a:p>
                  </a:txBody>
                  <a:tcPr/>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600" dirty="0"/>
                        <a:t>Machines</a:t>
                      </a:r>
                      <a:r>
                        <a:rPr lang="en-US" sz="1600" baseline="0" dirty="0"/>
                        <a:t> salvage value is 10,000</a:t>
                      </a:r>
                      <a:endParaRPr lang="en-US" sz="1600" dirty="0"/>
                    </a:p>
                  </a:txBody>
                  <a:tcPr/>
                </a:tc>
                <a:tc>
                  <a:txBody>
                    <a:bodyPr/>
                    <a:lstStyle/>
                    <a:p>
                      <a:pPr>
                        <a:spcAft>
                          <a:spcPts val="1000"/>
                        </a:spcAft>
                      </a:pPr>
                      <a:r>
                        <a:rPr lang="en-US" dirty="0"/>
                        <a:t>Machines costs for each</a:t>
                      </a:r>
                      <a:r>
                        <a:rPr lang="en-US" baseline="0" dirty="0"/>
                        <a:t> station</a:t>
                      </a:r>
                      <a:endParaRPr lang="en-US" dirty="0"/>
                    </a:p>
                  </a:txBody>
                  <a:tcPr/>
                </a:tc>
                <a:extLst>
                  <a:ext uri="{0D108BD9-81ED-4DB2-BD59-A6C34878D82A}">
                    <a16:rowId xmlns:a16="http://schemas.microsoft.com/office/drawing/2014/main" val="10002"/>
                  </a:ext>
                </a:extLst>
              </a:tr>
              <a:tr h="798459">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b="1" dirty="0"/>
                        <a:t>Financials</a:t>
                      </a:r>
                    </a:p>
                    <a:p>
                      <a:pPr>
                        <a:spcAft>
                          <a:spcPts val="1000"/>
                        </a:spcAft>
                      </a:pPr>
                      <a:endParaRPr lang="en-US" b="1" dirty="0"/>
                    </a:p>
                  </a:txBody>
                  <a:tcPr/>
                </a:tc>
                <a:tc>
                  <a:txBody>
                    <a:bodyPr/>
                    <a:lstStyle/>
                    <a:p>
                      <a:pPr>
                        <a:spcAft>
                          <a:spcPts val="1000"/>
                        </a:spcAft>
                      </a:pPr>
                      <a:r>
                        <a:rPr lang="en-US" b="1" dirty="0"/>
                        <a:t>Bank</a:t>
                      </a:r>
                      <a:r>
                        <a:rPr lang="en-US" baseline="0" dirty="0"/>
                        <a:t> </a:t>
                      </a:r>
                      <a:r>
                        <a:rPr lang="en-US" b="1" baseline="0" dirty="0"/>
                        <a:t>account:</a:t>
                      </a:r>
                      <a:endParaRPr lang="en-US" baseline="0" dirty="0"/>
                    </a:p>
                    <a:p>
                      <a:pPr>
                        <a:spcAft>
                          <a:spcPts val="1000"/>
                        </a:spcAft>
                      </a:pPr>
                      <a:r>
                        <a:rPr lang="en-US" sz="1800" kern="1200" baseline="0" dirty="0">
                          <a:solidFill>
                            <a:schemeClr val="dk1"/>
                          </a:solidFill>
                          <a:latin typeface="+mn-lt"/>
                          <a:ea typeface="+mn-ea"/>
                          <a:cs typeface="+mn-cs"/>
                        </a:rPr>
                        <a:t>10%  interest rate per year compounded daily</a:t>
                      </a:r>
                      <a:endParaRPr lang="en-US" dirty="0"/>
                    </a:p>
                  </a:txBody>
                  <a:tcPr/>
                </a:tc>
                <a:tc>
                  <a:txBody>
                    <a:bodyPr/>
                    <a:lstStyle/>
                    <a:p>
                      <a:pPr>
                        <a:spcAft>
                          <a:spcPts val="1000"/>
                        </a:spcAft>
                      </a:pPr>
                      <a:r>
                        <a:rPr lang="en-US" sz="1800" b="1" kern="1200" baseline="0" dirty="0">
                          <a:solidFill>
                            <a:schemeClr val="dk1"/>
                          </a:solidFill>
                          <a:latin typeface="+mn-lt"/>
                          <a:ea typeface="+mn-ea"/>
                          <a:cs typeface="+mn-cs"/>
                        </a:rPr>
                        <a:t>Loan: </a:t>
                      </a:r>
                    </a:p>
                    <a:p>
                      <a:pPr>
                        <a:spcAft>
                          <a:spcPts val="1000"/>
                        </a:spcAft>
                      </a:pPr>
                      <a:r>
                        <a:rPr lang="en-US" sz="1800" kern="1200" baseline="0" dirty="0">
                          <a:solidFill>
                            <a:schemeClr val="dk1"/>
                          </a:solidFill>
                          <a:latin typeface="+mn-lt"/>
                          <a:ea typeface="+mn-ea"/>
                          <a:cs typeface="+mn-cs"/>
                        </a:rPr>
                        <a:t>No Debt!</a:t>
                      </a:r>
                      <a:endParaRPr lang="en-US" dirty="0"/>
                    </a:p>
                  </a:txBody>
                  <a:tcPr/>
                </a:tc>
                <a:extLst>
                  <a:ext uri="{0D108BD9-81ED-4DB2-BD59-A6C34878D82A}">
                    <a16:rowId xmlns:a16="http://schemas.microsoft.com/office/drawing/2014/main" val="10003"/>
                  </a:ext>
                </a:extLst>
              </a:tr>
              <a:tr h="798459">
                <a:tc>
                  <a:txBody>
                    <a:bodyPr/>
                    <a:lstStyle/>
                    <a:p>
                      <a:pPr>
                        <a:spcAft>
                          <a:spcPts val="1000"/>
                        </a:spcAft>
                      </a:pPr>
                      <a:r>
                        <a:rPr lang="en-US" b="1" dirty="0"/>
                        <a:t>Inventory</a:t>
                      </a:r>
                    </a:p>
                  </a:txBody>
                  <a:tcPr/>
                </a:tc>
                <a:tc>
                  <a:txBody>
                    <a:bodyPr/>
                    <a:lstStyle/>
                    <a:p>
                      <a:pPr>
                        <a:spcAft>
                          <a:spcPts val="1000"/>
                        </a:spcAft>
                      </a:pPr>
                      <a:r>
                        <a:rPr lang="en-US" dirty="0"/>
                        <a:t>Have it available and don’t spend too</a:t>
                      </a:r>
                      <a:r>
                        <a:rPr lang="en-US" baseline="0" dirty="0"/>
                        <a:t> much for it</a:t>
                      </a:r>
                      <a:endParaRPr lang="en-US" dirty="0"/>
                    </a:p>
                  </a:txBody>
                  <a:tcPr/>
                </a:tc>
                <a:tc>
                  <a:txBody>
                    <a:bodyPr/>
                    <a:lstStyle/>
                    <a:p>
                      <a:pPr>
                        <a:spcAft>
                          <a:spcPts val="1000"/>
                        </a:spcAft>
                      </a:pPr>
                      <a:r>
                        <a:rPr lang="en-US" dirty="0"/>
                        <a:t>Set</a:t>
                      </a:r>
                      <a:r>
                        <a:rPr lang="en-US" baseline="0" dirty="0"/>
                        <a:t> your order policies such that inventory isn’t on hand or overspend. </a:t>
                      </a:r>
                      <a:br>
                        <a:rPr lang="en-US" baseline="0" dirty="0"/>
                      </a:br>
                      <a:r>
                        <a:rPr lang="en-US" baseline="0" dirty="0" err="1"/>
                        <a:t>Stockout</a:t>
                      </a:r>
                      <a:r>
                        <a:rPr lang="en-US" baseline="0" dirty="0"/>
                        <a:t> = loss!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897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CF9CD-AC69-4282-B2DB-A9703BFAF46D}"/>
              </a:ext>
            </a:extLst>
          </p:cNvPr>
          <p:cNvSpPr>
            <a:spLocks noGrp="1"/>
          </p:cNvSpPr>
          <p:nvPr>
            <p:ph type="title"/>
          </p:nvPr>
        </p:nvSpPr>
        <p:spPr/>
        <p:txBody>
          <a:bodyPr/>
          <a:lstStyle/>
          <a:p>
            <a:r>
              <a:rPr lang="es-CL" dirty="0"/>
              <a:t>El juego:</a:t>
            </a:r>
          </a:p>
        </p:txBody>
      </p:sp>
      <p:sp>
        <p:nvSpPr>
          <p:cNvPr id="3" name="Marcador de contenido 2">
            <a:extLst>
              <a:ext uri="{FF2B5EF4-FFF2-40B4-BE49-F238E27FC236}">
                <a16:creationId xmlns:a16="http://schemas.microsoft.com/office/drawing/2014/main" id="{685BC59C-9E64-4084-92B6-F4F5E6C4C7F9}"/>
              </a:ext>
            </a:extLst>
          </p:cNvPr>
          <p:cNvSpPr>
            <a:spLocks noGrp="1"/>
          </p:cNvSpPr>
          <p:nvPr>
            <p:ph idx="1"/>
          </p:nvPr>
        </p:nvSpPr>
        <p:spPr>
          <a:xfrm>
            <a:off x="457200" y="1600200"/>
            <a:ext cx="8001000" cy="4525963"/>
          </a:xfrm>
        </p:spPr>
        <p:txBody>
          <a:bodyPr>
            <a:normAutofit lnSpcReduction="10000"/>
          </a:bodyPr>
          <a:lstStyle/>
          <a:p>
            <a:pPr algn="just"/>
            <a:r>
              <a:rPr lang="es-CL" dirty="0" err="1"/>
              <a:t>Littlefield</a:t>
            </a:r>
            <a:r>
              <a:rPr lang="es-CL" dirty="0"/>
              <a:t> Technologies es un taller que ensambla receptores de sistemas de satélite digital. Estos receptores se ensamblan a partir de kits de componentes electrónicos adquiridos de un solo proveedor.</a:t>
            </a:r>
          </a:p>
          <a:p>
            <a:pPr algn="just"/>
            <a:r>
              <a:rPr lang="es-CL" dirty="0"/>
              <a:t>El proceso de prueba consiste en cuatro pasos llevados a cabo en 3 estaciones, llamadas preparación de muestras, prueba y centrifugado. </a:t>
            </a:r>
          </a:p>
        </p:txBody>
      </p:sp>
      <p:sp>
        <p:nvSpPr>
          <p:cNvPr id="4" name="Slide Number Placeholder 4">
            <a:extLst>
              <a:ext uri="{FF2B5EF4-FFF2-40B4-BE49-F238E27FC236}">
                <a16:creationId xmlns:a16="http://schemas.microsoft.com/office/drawing/2014/main" id="{2E4D9FA8-5132-46C5-A7FE-E42AA6837746}"/>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3</a:t>
            </a:fld>
            <a:endParaRPr lang="es-ES_tradnl" altLang="pt-BR" dirty="0"/>
          </a:p>
        </p:txBody>
      </p:sp>
    </p:spTree>
    <p:extLst>
      <p:ext uri="{BB962C8B-B14F-4D97-AF65-F5344CB8AC3E}">
        <p14:creationId xmlns:p14="http://schemas.microsoft.com/office/powerpoint/2010/main" val="2927339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3D21F-CAAC-4478-89DE-0676990DCB4F}"/>
              </a:ext>
            </a:extLst>
          </p:cNvPr>
          <p:cNvSpPr>
            <a:spLocks noGrp="1"/>
          </p:cNvSpPr>
          <p:nvPr>
            <p:ph type="title"/>
          </p:nvPr>
        </p:nvSpPr>
        <p:spPr/>
        <p:txBody>
          <a:bodyPr/>
          <a:lstStyle/>
          <a:p>
            <a:r>
              <a:rPr lang="es-CL" dirty="0"/>
              <a:t>Algunos Consejos</a:t>
            </a:r>
          </a:p>
        </p:txBody>
      </p:sp>
      <p:sp>
        <p:nvSpPr>
          <p:cNvPr id="3" name="Marcador de contenido 2">
            <a:extLst>
              <a:ext uri="{FF2B5EF4-FFF2-40B4-BE49-F238E27FC236}">
                <a16:creationId xmlns:a16="http://schemas.microsoft.com/office/drawing/2014/main" id="{C9D1CC8B-C00C-4110-BA67-3C78F5D4D32F}"/>
              </a:ext>
            </a:extLst>
          </p:cNvPr>
          <p:cNvSpPr>
            <a:spLocks noGrp="1"/>
          </p:cNvSpPr>
          <p:nvPr>
            <p:ph idx="1"/>
          </p:nvPr>
        </p:nvSpPr>
        <p:spPr/>
        <p:txBody>
          <a:bodyPr>
            <a:normAutofit fontScale="92500" lnSpcReduction="20000"/>
          </a:bodyPr>
          <a:lstStyle/>
          <a:p>
            <a:pPr marL="0" indent="0">
              <a:buNone/>
            </a:pPr>
            <a:r>
              <a:rPr lang="es-CL" dirty="0"/>
              <a:t>• Mantenga notas sobre las decisiones</a:t>
            </a:r>
          </a:p>
          <a:p>
            <a:pPr>
              <a:buFontTx/>
              <a:buChar char="-"/>
            </a:pPr>
            <a:r>
              <a:rPr lang="es-CL" dirty="0"/>
              <a:t>Útil para el informe</a:t>
            </a:r>
          </a:p>
          <a:p>
            <a:pPr>
              <a:buFontTx/>
              <a:buChar char="-"/>
            </a:pPr>
            <a:r>
              <a:rPr lang="es-CL" dirty="0"/>
              <a:t>Puede analizar la efectividad de las decisiones pasadas</a:t>
            </a:r>
          </a:p>
          <a:p>
            <a:pPr marL="0" indent="0">
              <a:buNone/>
            </a:pPr>
            <a:endParaRPr lang="es-CL" dirty="0"/>
          </a:p>
          <a:p>
            <a:pPr marL="0" indent="0">
              <a:buNone/>
            </a:pPr>
            <a:r>
              <a:rPr lang="es-CL" dirty="0"/>
              <a:t>• Relajarse</a:t>
            </a:r>
          </a:p>
          <a:p>
            <a:pPr>
              <a:buFontTx/>
              <a:buChar char="-"/>
            </a:pPr>
            <a:r>
              <a:rPr lang="es-CL" dirty="0"/>
              <a:t>No necesita monitorear en cada momento el sistema </a:t>
            </a:r>
          </a:p>
          <a:p>
            <a:pPr>
              <a:buFontTx/>
              <a:buChar char="-"/>
            </a:pPr>
            <a:r>
              <a:rPr lang="es-CL" dirty="0"/>
              <a:t>El juego debería ser divertido</a:t>
            </a:r>
          </a:p>
          <a:p>
            <a:pPr>
              <a:buFontTx/>
              <a:buChar char="-"/>
            </a:pPr>
            <a:r>
              <a:rPr lang="es-CL" dirty="0"/>
              <a:t>Pensar/crear modelos antes de tomar decisiones</a:t>
            </a:r>
          </a:p>
          <a:p>
            <a:pPr marL="0" indent="0">
              <a:buNone/>
            </a:pPr>
            <a:endParaRPr lang="es-CL" dirty="0"/>
          </a:p>
        </p:txBody>
      </p:sp>
      <p:sp>
        <p:nvSpPr>
          <p:cNvPr id="4" name="Slide Number Placeholder 4">
            <a:extLst>
              <a:ext uri="{FF2B5EF4-FFF2-40B4-BE49-F238E27FC236}">
                <a16:creationId xmlns:a16="http://schemas.microsoft.com/office/drawing/2014/main" id="{48FE71D1-5E6F-40ED-818C-AFD7A39CEB4A}"/>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30</a:t>
            </a:fld>
            <a:endParaRPr lang="es-ES_tradnl" altLang="pt-BR" dirty="0"/>
          </a:p>
        </p:txBody>
      </p:sp>
    </p:spTree>
    <p:extLst>
      <p:ext uri="{BB962C8B-B14F-4D97-AF65-F5344CB8AC3E}">
        <p14:creationId xmlns:p14="http://schemas.microsoft.com/office/powerpoint/2010/main" val="3670604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2362"/>
          </a:xfrm>
        </p:spPr>
        <p:txBody>
          <a:bodyPr>
            <a:normAutofit/>
          </a:bodyPr>
          <a:lstStyle/>
          <a:p>
            <a:r>
              <a:rPr lang="en-US" sz="8000" dirty="0">
                <a:solidFill>
                  <a:schemeClr val="bg2">
                    <a:lumMod val="25000"/>
                  </a:schemeClr>
                </a:solidFill>
                <a:effectLst>
                  <a:outerShdw blurRad="38100" dist="38100" dir="2700000" algn="tl">
                    <a:srgbClr val="000000">
                      <a:alpha val="43137"/>
                    </a:srgbClr>
                  </a:outerShdw>
                </a:effectLst>
              </a:rPr>
              <a:t>Buena </a:t>
            </a:r>
            <a:r>
              <a:rPr lang="en-US" sz="8000" dirty="0" err="1">
                <a:solidFill>
                  <a:schemeClr val="bg2">
                    <a:lumMod val="25000"/>
                  </a:schemeClr>
                </a:solidFill>
                <a:effectLst>
                  <a:outerShdw blurRad="38100" dist="38100" dir="2700000" algn="tl">
                    <a:srgbClr val="000000">
                      <a:alpha val="43137"/>
                    </a:srgbClr>
                  </a:outerShdw>
                </a:effectLst>
              </a:rPr>
              <a:t>Suerte</a:t>
            </a:r>
            <a:r>
              <a:rPr lang="en-US" sz="8000" dirty="0">
                <a:solidFill>
                  <a:schemeClr val="bg2">
                    <a:lumMod val="25000"/>
                  </a:schemeClr>
                </a:solidFill>
                <a:effectLst>
                  <a:outerShdw blurRad="38100" dist="38100" dir="2700000" algn="tl">
                    <a:srgbClr val="000000">
                      <a:alpha val="43137"/>
                    </a:srgbClr>
                  </a:outerShdw>
                </a:effectLst>
              </a:rPr>
              <a:t>!</a:t>
            </a:r>
          </a:p>
        </p:txBody>
      </p:sp>
      <p:sp>
        <p:nvSpPr>
          <p:cNvPr id="3" name="Slide Number Placeholder 4">
            <a:extLst>
              <a:ext uri="{FF2B5EF4-FFF2-40B4-BE49-F238E27FC236}">
                <a16:creationId xmlns:a16="http://schemas.microsoft.com/office/drawing/2014/main" id="{3956D18B-FAE3-4D97-AF64-7C3B99E044FA}"/>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31</a:t>
            </a:fld>
            <a:endParaRPr lang="es-ES_tradnl" altLang="pt-BR" dirty="0"/>
          </a:p>
        </p:txBody>
      </p:sp>
    </p:spTree>
    <p:extLst>
      <p:ext uri="{BB962C8B-B14F-4D97-AF65-F5344CB8AC3E}">
        <p14:creationId xmlns:p14="http://schemas.microsoft.com/office/powerpoint/2010/main" val="1823475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Littlefield</a:t>
            </a:r>
            <a:r>
              <a:rPr lang="en-US" baseline="0" dirty="0"/>
              <a:t> Technologies</a:t>
            </a:r>
            <a:endParaRPr lang="en-US" dirty="0"/>
          </a:p>
        </p:txBody>
      </p:sp>
      <p:pic>
        <p:nvPicPr>
          <p:cNvPr id="4" name="Picture 3" descr="littlefield1.jpg"/>
          <p:cNvPicPr>
            <a:picLocks noChangeAspect="1"/>
          </p:cNvPicPr>
          <p:nvPr/>
        </p:nvPicPr>
        <p:blipFill>
          <a:blip r:embed="rId3" cstate="print"/>
          <a:stretch>
            <a:fillRect/>
          </a:stretch>
        </p:blipFill>
        <p:spPr>
          <a:xfrm>
            <a:off x="946150" y="1371600"/>
            <a:ext cx="7251700" cy="1905000"/>
          </a:xfrm>
          <a:prstGeom prst="rect">
            <a:avLst/>
          </a:prstGeom>
        </p:spPr>
      </p:pic>
      <p:sp>
        <p:nvSpPr>
          <p:cNvPr id="6" name="Slide Number Placeholder 4">
            <a:extLst>
              <a:ext uri="{FF2B5EF4-FFF2-40B4-BE49-F238E27FC236}">
                <a16:creationId xmlns:a16="http://schemas.microsoft.com/office/drawing/2014/main" id="{46C9DD76-64CA-4B87-A6C2-F4F0903B9120}"/>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32</a:t>
            </a:fld>
            <a:endParaRPr lang="es-ES_tradnl" altLang="pt-BR" dirty="0"/>
          </a:p>
        </p:txBody>
      </p:sp>
    </p:spTree>
    <p:extLst>
      <p:ext uri="{BB962C8B-B14F-4D97-AF65-F5344CB8AC3E}">
        <p14:creationId xmlns:p14="http://schemas.microsoft.com/office/powerpoint/2010/main" val="56240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CF9CD-AC69-4282-B2DB-A9703BFAF46D}"/>
              </a:ext>
            </a:extLst>
          </p:cNvPr>
          <p:cNvSpPr>
            <a:spLocks noGrp="1"/>
          </p:cNvSpPr>
          <p:nvPr>
            <p:ph type="title"/>
          </p:nvPr>
        </p:nvSpPr>
        <p:spPr/>
        <p:txBody>
          <a:bodyPr/>
          <a:lstStyle/>
          <a:p>
            <a:r>
              <a:rPr lang="es-CL" dirty="0"/>
              <a:t>Cuando comienza el juego</a:t>
            </a:r>
          </a:p>
        </p:txBody>
      </p:sp>
      <p:sp>
        <p:nvSpPr>
          <p:cNvPr id="3" name="Marcador de contenido 2">
            <a:extLst>
              <a:ext uri="{FF2B5EF4-FFF2-40B4-BE49-F238E27FC236}">
                <a16:creationId xmlns:a16="http://schemas.microsoft.com/office/drawing/2014/main" id="{685BC59C-9E64-4084-92B6-F4F5E6C4C7F9}"/>
              </a:ext>
            </a:extLst>
          </p:cNvPr>
          <p:cNvSpPr>
            <a:spLocks noGrp="1"/>
          </p:cNvSpPr>
          <p:nvPr>
            <p:ph idx="1"/>
          </p:nvPr>
        </p:nvSpPr>
        <p:spPr/>
        <p:txBody>
          <a:bodyPr/>
          <a:lstStyle/>
          <a:p>
            <a:r>
              <a:rPr lang="es-CL" dirty="0"/>
              <a:t>Habrán pasado 50 días simulados.</a:t>
            </a:r>
          </a:p>
          <a:p>
            <a:r>
              <a:rPr lang="es-CL" dirty="0"/>
              <a:t>Todos los equipos empiezan en el mismo puesto.</a:t>
            </a:r>
          </a:p>
          <a:p>
            <a:r>
              <a:rPr lang="es-CL" dirty="0"/>
              <a:t>Hay un montón de datos para usar:</a:t>
            </a:r>
          </a:p>
          <a:p>
            <a:pPr lvl="1"/>
            <a:r>
              <a:rPr lang="es-CL" dirty="0"/>
              <a:t>Órdenes pasadas (i.e., demanda histórica)</a:t>
            </a:r>
          </a:p>
          <a:p>
            <a:pPr lvl="1"/>
            <a:r>
              <a:rPr lang="es-CL" dirty="0"/>
              <a:t>Utilización de máquinas en diferentes estaciones</a:t>
            </a:r>
          </a:p>
          <a:p>
            <a:pPr lvl="1"/>
            <a:r>
              <a:rPr lang="es-CL" dirty="0"/>
              <a:t>Trabajos terminados e ingresos promedio</a:t>
            </a:r>
          </a:p>
          <a:p>
            <a:pPr lvl="1"/>
            <a:r>
              <a:rPr lang="es-CL" dirty="0"/>
              <a:t>Colas frente a cada estación</a:t>
            </a:r>
          </a:p>
        </p:txBody>
      </p:sp>
      <p:sp>
        <p:nvSpPr>
          <p:cNvPr id="4" name="Slide Number Placeholder 4">
            <a:extLst>
              <a:ext uri="{FF2B5EF4-FFF2-40B4-BE49-F238E27FC236}">
                <a16:creationId xmlns:a16="http://schemas.microsoft.com/office/drawing/2014/main" id="{2E4D9FA8-5132-46C5-A7FE-E42AA6837746}"/>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4</a:t>
            </a:fld>
            <a:endParaRPr lang="es-ES_tradnl" altLang="pt-BR" dirty="0"/>
          </a:p>
        </p:txBody>
      </p:sp>
    </p:spTree>
    <p:extLst>
      <p:ext uri="{BB962C8B-B14F-4D97-AF65-F5344CB8AC3E}">
        <p14:creationId xmlns:p14="http://schemas.microsoft.com/office/powerpoint/2010/main" val="317871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5796F-36CA-4D0E-B591-611288F305EC}"/>
              </a:ext>
            </a:extLst>
          </p:cNvPr>
          <p:cNvSpPr>
            <a:spLocks noGrp="1"/>
          </p:cNvSpPr>
          <p:nvPr>
            <p:ph type="title"/>
          </p:nvPr>
        </p:nvSpPr>
        <p:spPr/>
        <p:txBody>
          <a:bodyPr/>
          <a:lstStyle/>
          <a:p>
            <a:r>
              <a:rPr lang="es-CL" dirty="0"/>
              <a:t>A medida que el juego avanza</a:t>
            </a:r>
          </a:p>
        </p:txBody>
      </p:sp>
      <p:sp>
        <p:nvSpPr>
          <p:cNvPr id="3" name="Marcador de contenido 2">
            <a:extLst>
              <a:ext uri="{FF2B5EF4-FFF2-40B4-BE49-F238E27FC236}">
                <a16:creationId xmlns:a16="http://schemas.microsoft.com/office/drawing/2014/main" id="{F21DBA46-B2D6-442B-86D3-B4447DBF53AB}"/>
              </a:ext>
            </a:extLst>
          </p:cNvPr>
          <p:cNvSpPr>
            <a:spLocks noGrp="1"/>
          </p:cNvSpPr>
          <p:nvPr>
            <p:ph idx="1"/>
          </p:nvPr>
        </p:nvSpPr>
        <p:spPr/>
        <p:txBody>
          <a:bodyPr>
            <a:normAutofit fontScale="85000" lnSpcReduction="20000"/>
          </a:bodyPr>
          <a:lstStyle/>
          <a:p>
            <a:pPr algn="just"/>
            <a:r>
              <a:rPr lang="es-CL" dirty="0"/>
              <a:t>Cada día real es equivalente a 24 días simulados, 268 días simulados en total.</a:t>
            </a:r>
          </a:p>
          <a:p>
            <a:pPr algn="just"/>
            <a:endParaRPr lang="es-CL" dirty="0"/>
          </a:p>
          <a:p>
            <a:pPr algn="just"/>
            <a:r>
              <a:rPr lang="es-CL" dirty="0"/>
              <a:t>Como se empieza con 50 días simulados, ustedes serán responsables de manejar los siguientes 218, pero de esos 218, los últimos 50 no podrá tomar decisiones, deberá dejar una configuración dada para ellos.</a:t>
            </a:r>
          </a:p>
          <a:p>
            <a:pPr algn="just"/>
            <a:endParaRPr lang="es-CL" dirty="0"/>
          </a:p>
          <a:p>
            <a:pPr algn="just"/>
            <a:r>
              <a:rPr lang="es-CL" dirty="0"/>
              <a:t>Mantenga notas de sus decisiones para el informe.</a:t>
            </a:r>
          </a:p>
          <a:p>
            <a:pPr algn="just"/>
            <a:endParaRPr lang="es-CL" dirty="0"/>
          </a:p>
          <a:p>
            <a:pPr algn="just"/>
            <a:r>
              <a:rPr lang="es-CL" dirty="0"/>
              <a:t>Recuerde presionar “</a:t>
            </a:r>
            <a:r>
              <a:rPr lang="es-CL" dirty="0" err="1"/>
              <a:t>Update</a:t>
            </a:r>
            <a:r>
              <a:rPr lang="es-CL" dirty="0"/>
              <a:t>” para ver los cambios !!</a:t>
            </a:r>
          </a:p>
        </p:txBody>
      </p:sp>
      <p:sp>
        <p:nvSpPr>
          <p:cNvPr id="4" name="Slide Number Placeholder 4">
            <a:extLst>
              <a:ext uri="{FF2B5EF4-FFF2-40B4-BE49-F238E27FC236}">
                <a16:creationId xmlns:a16="http://schemas.microsoft.com/office/drawing/2014/main" id="{3CA61D7A-2228-42C1-A304-9614CC7ABA5D}"/>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5</a:t>
            </a:fld>
            <a:endParaRPr lang="es-ES_tradnl" altLang="pt-BR" dirty="0"/>
          </a:p>
        </p:txBody>
      </p:sp>
    </p:spTree>
    <p:extLst>
      <p:ext uri="{BB962C8B-B14F-4D97-AF65-F5344CB8AC3E}">
        <p14:creationId xmlns:p14="http://schemas.microsoft.com/office/powerpoint/2010/main" val="29745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Littlefield</a:t>
            </a:r>
            <a:r>
              <a:rPr lang="en-US" baseline="0" dirty="0"/>
              <a:t> Technologies</a:t>
            </a:r>
            <a:endParaRPr lang="en-US" dirty="0"/>
          </a:p>
        </p:txBody>
      </p:sp>
      <p:sp>
        <p:nvSpPr>
          <p:cNvPr id="3" name="Subtitle 2"/>
          <p:cNvSpPr>
            <a:spLocks noGrp="1"/>
          </p:cNvSpPr>
          <p:nvPr>
            <p:ph type="subTitle" idx="1"/>
          </p:nvPr>
        </p:nvSpPr>
        <p:spPr>
          <a:xfrm>
            <a:off x="457200" y="3657600"/>
            <a:ext cx="8305800" cy="1752600"/>
          </a:xfrm>
        </p:spPr>
        <p:txBody>
          <a:bodyPr>
            <a:normAutofit/>
          </a:bodyPr>
          <a:lstStyle/>
          <a:p>
            <a:r>
              <a:rPr lang="en-US" sz="8000" dirty="0" err="1">
                <a:solidFill>
                  <a:schemeClr val="bg2">
                    <a:lumMod val="25000"/>
                  </a:schemeClr>
                </a:solidFill>
                <a:effectLst>
                  <a:outerShdw blurRad="38100" dist="38100" dir="2700000" algn="tl">
                    <a:srgbClr val="000000">
                      <a:alpha val="43137"/>
                    </a:srgbClr>
                  </a:outerShdw>
                </a:effectLst>
              </a:rPr>
              <a:t>Registro</a:t>
            </a:r>
            <a:r>
              <a:rPr lang="en-US" sz="8000" dirty="0">
                <a:solidFill>
                  <a:schemeClr val="bg2">
                    <a:lumMod val="25000"/>
                  </a:schemeClr>
                </a:solidFill>
                <a:effectLst>
                  <a:outerShdw blurRad="38100" dist="38100" dir="2700000" algn="tl">
                    <a:srgbClr val="000000">
                      <a:alpha val="43137"/>
                    </a:srgbClr>
                  </a:outerShdw>
                </a:effectLst>
              </a:rPr>
              <a:t> de </a:t>
            </a:r>
            <a:r>
              <a:rPr lang="en-US" sz="8000" dirty="0" err="1">
                <a:solidFill>
                  <a:schemeClr val="bg2">
                    <a:lumMod val="25000"/>
                  </a:schemeClr>
                </a:solidFill>
                <a:effectLst>
                  <a:outerShdw blurRad="38100" dist="38100" dir="2700000" algn="tl">
                    <a:srgbClr val="000000">
                      <a:alpha val="43137"/>
                    </a:srgbClr>
                  </a:outerShdw>
                </a:effectLst>
              </a:rPr>
              <a:t>equipos</a:t>
            </a:r>
            <a:endParaRPr lang="en-US" sz="8000" dirty="0">
              <a:solidFill>
                <a:schemeClr val="bg2">
                  <a:lumMod val="25000"/>
                </a:schemeClr>
              </a:solidFill>
              <a:effectLst>
                <a:outerShdw blurRad="38100" dist="38100" dir="2700000" algn="tl">
                  <a:srgbClr val="000000">
                    <a:alpha val="43137"/>
                  </a:srgbClr>
                </a:outerShdw>
              </a:effectLst>
            </a:endParaRPr>
          </a:p>
        </p:txBody>
      </p:sp>
      <p:pic>
        <p:nvPicPr>
          <p:cNvPr id="4" name="Picture 3" descr="littlefield1.jpg"/>
          <p:cNvPicPr>
            <a:picLocks noChangeAspect="1"/>
          </p:cNvPicPr>
          <p:nvPr/>
        </p:nvPicPr>
        <p:blipFill>
          <a:blip r:embed="rId3" cstate="print"/>
          <a:stretch>
            <a:fillRect/>
          </a:stretch>
        </p:blipFill>
        <p:spPr>
          <a:xfrm>
            <a:off x="946150" y="1371600"/>
            <a:ext cx="7251700" cy="1905000"/>
          </a:xfrm>
          <a:prstGeom prst="rect">
            <a:avLst/>
          </a:prstGeom>
        </p:spPr>
      </p:pic>
      <p:sp>
        <p:nvSpPr>
          <p:cNvPr id="6" name="TextBox 5"/>
          <p:cNvSpPr txBox="1"/>
          <p:nvPr/>
        </p:nvSpPr>
        <p:spPr>
          <a:xfrm>
            <a:off x="1534534" y="6031468"/>
            <a:ext cx="60749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An FAQ is provided at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4"/>
              </a:rPr>
              <a:t>http://responsive.net/purchaseFAQ.html</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7" name="TextBox 6"/>
          <p:cNvSpPr txBox="1"/>
          <p:nvPr/>
        </p:nvSpPr>
        <p:spPr>
          <a:xfrm>
            <a:off x="1566530" y="5257800"/>
            <a:ext cx="42872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Calibri"/>
                <a:ea typeface="+mn-ea"/>
                <a:cs typeface="+mn-cs"/>
                <a:hlinkClick r:id="rId5"/>
              </a:rPr>
              <a:t>op.responsive.net/lt/thraves/start.html</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Slide Number Placeholder 4">
            <a:extLst>
              <a:ext uri="{FF2B5EF4-FFF2-40B4-BE49-F238E27FC236}">
                <a16:creationId xmlns:a16="http://schemas.microsoft.com/office/drawing/2014/main" id="{56A6DA67-AD60-4DF2-89FC-39ED9BE06A8C}"/>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6</a:t>
            </a:fld>
            <a:endParaRPr lang="es-ES_tradnl" altLang="pt-BR" dirty="0"/>
          </a:p>
        </p:txBody>
      </p:sp>
    </p:spTree>
    <p:extLst>
      <p:ext uri="{BB962C8B-B14F-4D97-AF65-F5344CB8AC3E}">
        <p14:creationId xmlns:p14="http://schemas.microsoft.com/office/powerpoint/2010/main" val="233969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Untitled-1.jpg"/>
          <p:cNvPicPr>
            <a:picLocks noGrp="1" noChangeAspect="1"/>
          </p:cNvPicPr>
          <p:nvPr>
            <p:ph idx="1"/>
          </p:nvPr>
        </p:nvPicPr>
        <p:blipFill>
          <a:blip r:embed="rId2" cstate="print"/>
          <a:stretch>
            <a:fillRect/>
          </a:stretch>
        </p:blipFill>
        <p:spPr>
          <a:xfrm>
            <a:off x="457200" y="1710638"/>
            <a:ext cx="8229600" cy="3695487"/>
          </a:xfrm>
        </p:spPr>
      </p:pic>
      <p:grpSp>
        <p:nvGrpSpPr>
          <p:cNvPr id="3" name="Group 12"/>
          <p:cNvGrpSpPr/>
          <p:nvPr/>
        </p:nvGrpSpPr>
        <p:grpSpPr>
          <a:xfrm>
            <a:off x="838200" y="4267200"/>
            <a:ext cx="4572000" cy="1676400"/>
            <a:chOff x="1981200" y="4648200"/>
            <a:chExt cx="4572000" cy="1676400"/>
          </a:xfrm>
        </p:grpSpPr>
        <p:sp>
          <p:nvSpPr>
            <p:cNvPr id="4" name="Rounded Rectangle 3"/>
            <p:cNvSpPr/>
            <p:nvPr/>
          </p:nvSpPr>
          <p:spPr>
            <a:xfrm>
              <a:off x="1981200" y="5562600"/>
              <a:ext cx="3505200" cy="7620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5" name="Straight Arrow Connector 8"/>
            <p:cNvCxnSpPr>
              <a:stCxn id="4" idx="3"/>
            </p:cNvCxnSpPr>
            <p:nvPr/>
          </p:nvCxnSpPr>
          <p:spPr>
            <a:xfrm flipV="1">
              <a:off x="5486400" y="4648200"/>
              <a:ext cx="1066800" cy="129540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33600" y="5638800"/>
              <a:ext cx="321581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Enter course code</a:t>
              </a:r>
            </a:p>
          </p:txBody>
        </p:sp>
      </p:grpSp>
      <p:sp>
        <p:nvSpPr>
          <p:cNvPr id="2" name="Title 1"/>
          <p:cNvSpPr>
            <a:spLocks noGrp="1"/>
          </p:cNvSpPr>
          <p:nvPr>
            <p:ph type="title"/>
          </p:nvPr>
        </p:nvSpPr>
        <p:spPr/>
        <p:txBody>
          <a:bodyPr/>
          <a:lstStyle/>
          <a:p>
            <a:r>
              <a:rPr lang="en-US" b="1" dirty="0" err="1">
                <a:solidFill>
                  <a:schemeClr val="bg2">
                    <a:lumMod val="50000"/>
                  </a:schemeClr>
                </a:solidFill>
              </a:rPr>
              <a:t>Ingresando</a:t>
            </a:r>
            <a:r>
              <a:rPr lang="en-US" b="1" dirty="0">
                <a:solidFill>
                  <a:schemeClr val="bg2">
                    <a:lumMod val="50000"/>
                  </a:schemeClr>
                </a:solidFill>
              </a:rPr>
              <a:t> </a:t>
            </a:r>
            <a:r>
              <a:rPr lang="en-US" b="1" dirty="0" err="1">
                <a:solidFill>
                  <a:schemeClr val="bg2">
                    <a:lumMod val="50000"/>
                  </a:schemeClr>
                </a:solidFill>
              </a:rPr>
              <a:t>su</a:t>
            </a:r>
            <a:r>
              <a:rPr lang="en-US" b="1" dirty="0">
                <a:solidFill>
                  <a:schemeClr val="bg2">
                    <a:lumMod val="50000"/>
                  </a:schemeClr>
                </a:solidFill>
              </a:rPr>
              <a:t> Código de </a:t>
            </a:r>
            <a:r>
              <a:rPr lang="en-US" b="1" dirty="0" err="1">
                <a:solidFill>
                  <a:schemeClr val="bg2">
                    <a:lumMod val="50000"/>
                  </a:schemeClr>
                </a:solidFill>
              </a:rPr>
              <a:t>Curso</a:t>
            </a:r>
            <a:endParaRPr lang="en-US" dirty="0"/>
          </a:p>
        </p:txBody>
      </p:sp>
      <p:sp>
        <p:nvSpPr>
          <p:cNvPr id="8" name="TextBox 7"/>
          <p:cNvSpPr txBox="1"/>
          <p:nvPr/>
        </p:nvSpPr>
        <p:spPr>
          <a:xfrm>
            <a:off x="5187696" y="3992880"/>
            <a:ext cx="88530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santiago</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9" name="Group 8"/>
          <p:cNvGrpSpPr/>
          <p:nvPr/>
        </p:nvGrpSpPr>
        <p:grpSpPr>
          <a:xfrm>
            <a:off x="4572000" y="4800600"/>
            <a:ext cx="2667000" cy="1219200"/>
            <a:chOff x="4572000" y="5181600"/>
            <a:chExt cx="2667000" cy="1219200"/>
          </a:xfrm>
        </p:grpSpPr>
        <p:sp>
          <p:nvSpPr>
            <p:cNvPr id="10" name="Rounded Rectangle 9"/>
            <p:cNvSpPr/>
            <p:nvPr/>
          </p:nvSpPr>
          <p:spPr>
            <a:xfrm>
              <a:off x="5334000" y="5638800"/>
              <a:ext cx="1905000" cy="7620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1" name="Straight Arrow Connector 8"/>
            <p:cNvCxnSpPr>
              <a:stCxn id="10" idx="1"/>
            </p:cNvCxnSpPr>
            <p:nvPr/>
          </p:nvCxnSpPr>
          <p:spPr>
            <a:xfrm rot="10800000">
              <a:off x="4572000" y="5181600"/>
              <a:ext cx="762000" cy="83820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86400" y="5715000"/>
              <a:ext cx="156805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Click OK</a:t>
              </a:r>
            </a:p>
          </p:txBody>
        </p:sp>
      </p:grpSp>
      <p:sp>
        <p:nvSpPr>
          <p:cNvPr id="13" name="Slide Number Placeholder 4">
            <a:extLst>
              <a:ext uri="{FF2B5EF4-FFF2-40B4-BE49-F238E27FC236}">
                <a16:creationId xmlns:a16="http://schemas.microsoft.com/office/drawing/2014/main" id="{7280EDC8-B1ED-44BB-A73A-CBF4D27A5D5E}"/>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7</a:t>
            </a:fld>
            <a:endParaRPr lang="es-ES_tradnl" altLang="pt-BR" dirty="0"/>
          </a:p>
        </p:txBody>
      </p:sp>
    </p:spTree>
    <p:extLst>
      <p:ext uri="{BB962C8B-B14F-4D97-AF65-F5344CB8AC3E}">
        <p14:creationId xmlns:p14="http://schemas.microsoft.com/office/powerpoint/2010/main" val="84801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7" presetClass="entr" presetSubtype="0" fill="hold" grpId="0" nodeType="afterEffect">
                                  <p:stCondLst>
                                    <p:cond delay="0"/>
                                  </p:stCondLst>
                                  <p:iterate type="lt">
                                    <p:tmPct val="50000"/>
                                  </p:iterate>
                                  <p:childTnLst>
                                    <p:set>
                                      <p:cBhvr>
                                        <p:cTn id="9" dur="1" fill="hold">
                                          <p:stCondLst>
                                            <p:cond delay="0"/>
                                          </p:stCondLst>
                                        </p:cTn>
                                        <p:tgtEl>
                                          <p:spTgt spid="8"/>
                                        </p:tgtEl>
                                        <p:attrNameLst>
                                          <p:attrName>style.visibility</p:attrName>
                                        </p:attrNameLst>
                                      </p:cBhvr>
                                      <p:to>
                                        <p:strVal val="visible"/>
                                      </p:to>
                                    </p:set>
                                    <p:anim calcmode="discrete" valueType="clr">
                                      <p:cBhvr override="childStyle">
                                        <p:cTn id="10" dur="50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11" dur="500"/>
                                        <p:tgtEl>
                                          <p:spTgt spid="8"/>
                                        </p:tgtEl>
                                        <p:attrNameLst>
                                          <p:attrName>fillcolor</p:attrName>
                                        </p:attrNameLst>
                                      </p:cBhvr>
                                      <p:tavLst>
                                        <p:tav tm="0">
                                          <p:val>
                                            <p:clrVal>
                                              <a:schemeClr val="accent2"/>
                                            </p:clrVal>
                                          </p:val>
                                        </p:tav>
                                        <p:tav tm="50000">
                                          <p:val>
                                            <p:clrVal>
                                              <a:schemeClr val="hlink"/>
                                            </p:clrVal>
                                          </p:val>
                                        </p:tav>
                                      </p:tavLst>
                                    </p:anim>
                                    <p:set>
                                      <p:cBhvr>
                                        <p:cTn id="12" dur="500"/>
                                        <p:tgtEl>
                                          <p:spTgt spid="8"/>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2">
                    <a:lumMod val="50000"/>
                  </a:schemeClr>
                </a:solidFill>
              </a:rPr>
              <a:t>Registrando</a:t>
            </a:r>
            <a:r>
              <a:rPr lang="en-US" b="1" dirty="0">
                <a:solidFill>
                  <a:schemeClr val="bg2">
                    <a:lumMod val="50000"/>
                  </a:schemeClr>
                </a:solidFill>
              </a:rPr>
              <a:t> el </a:t>
            </a:r>
            <a:r>
              <a:rPr lang="en-US" b="1" dirty="0" err="1">
                <a:solidFill>
                  <a:schemeClr val="bg2">
                    <a:lumMod val="50000"/>
                  </a:schemeClr>
                </a:solidFill>
              </a:rPr>
              <a:t>equipo</a:t>
            </a:r>
            <a:endParaRPr lang="en-US" dirty="0"/>
          </a:p>
        </p:txBody>
      </p:sp>
      <p:pic>
        <p:nvPicPr>
          <p:cNvPr id="4" name="Content Placeholder 3" descr="Team registrattion.JPG">
            <a:hlinkClick r:id="" action="ppaction://hlinkshowjump?jump=nextslide"/>
          </p:cNvPr>
          <p:cNvPicPr>
            <a:picLocks noGrp="1" noChangeAspect="1"/>
          </p:cNvPicPr>
          <p:nvPr>
            <p:ph idx="1"/>
          </p:nvPr>
        </p:nvPicPr>
        <p:blipFill>
          <a:blip r:embed="rId2" cstate="print"/>
          <a:stretch>
            <a:fillRect/>
          </a:stretch>
        </p:blipFill>
        <p:spPr>
          <a:xfrm>
            <a:off x="937087" y="1579081"/>
            <a:ext cx="7269826" cy="5050319"/>
          </a:xfrm>
          <a:ln>
            <a:noFill/>
          </a:ln>
        </p:spPr>
      </p:pic>
      <p:grpSp>
        <p:nvGrpSpPr>
          <p:cNvPr id="18" name="Group 17"/>
          <p:cNvGrpSpPr/>
          <p:nvPr/>
        </p:nvGrpSpPr>
        <p:grpSpPr>
          <a:xfrm>
            <a:off x="4224528" y="3456432"/>
            <a:ext cx="4572000" cy="2209800"/>
            <a:chOff x="4800600" y="3543300"/>
            <a:chExt cx="4572000" cy="2209800"/>
          </a:xfrm>
        </p:grpSpPr>
        <p:sp>
          <p:nvSpPr>
            <p:cNvPr id="6" name="Rounded Rectangle 5"/>
            <p:cNvSpPr/>
            <p:nvPr/>
          </p:nvSpPr>
          <p:spPr>
            <a:xfrm>
              <a:off x="4800600" y="3543300"/>
              <a:ext cx="4572000" cy="13716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extBox 4"/>
            <p:cNvSpPr txBox="1"/>
            <p:nvPr/>
          </p:nvSpPr>
          <p:spPr>
            <a:xfrm>
              <a:off x="4800910" y="3567381"/>
              <a:ext cx="4571380" cy="1323439"/>
            </a:xfrm>
            <a:prstGeom prst="rect">
              <a:avLst/>
            </a:prstGeom>
            <a:noFill/>
            <a:effectLst>
              <a:outerShdw blurRad="63500" sx="102000" sy="102000" algn="c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Enter team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prstClr val="black"/>
                  </a:solidFill>
                  <a:effectLst/>
                  <a:uLnTx/>
                  <a:uFillTx/>
                  <a:latin typeface="Calibri"/>
                  <a:ea typeface="+mn-ea"/>
                  <a:cs typeface="+mn-cs"/>
                </a:rPr>
                <a:t>All lower case letters or numbers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prstClr val="black"/>
                  </a:solidFill>
                  <a:effectLst/>
                  <a:uLnTx/>
                  <a:uFillTx/>
                  <a:latin typeface="Calibri"/>
                  <a:ea typeface="+mn-ea"/>
                  <a:cs typeface="+mn-cs"/>
                </a:rPr>
                <a:t>No punctuation or spaces </a:t>
              </a:r>
            </a:p>
          </p:txBody>
        </p:sp>
        <p:cxnSp>
          <p:nvCxnSpPr>
            <p:cNvPr id="9" name="Straight Arrow Connector 8"/>
            <p:cNvCxnSpPr>
              <a:stCxn id="6" idx="2"/>
            </p:cNvCxnSpPr>
            <p:nvPr/>
          </p:nvCxnSpPr>
          <p:spPr>
            <a:xfrm rot="5400000">
              <a:off x="6210300" y="4876800"/>
              <a:ext cx="838200" cy="91440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4846320" y="5504688"/>
            <a:ext cx="976934"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example</a:t>
            </a:r>
          </a:p>
        </p:txBody>
      </p:sp>
      <p:grpSp>
        <p:nvGrpSpPr>
          <p:cNvPr id="8" name="Group 7"/>
          <p:cNvGrpSpPr/>
          <p:nvPr/>
        </p:nvGrpSpPr>
        <p:grpSpPr>
          <a:xfrm>
            <a:off x="686420" y="3612177"/>
            <a:ext cx="4571380" cy="2331423"/>
            <a:chOff x="609600" y="3535977"/>
            <a:chExt cx="4571380" cy="2331423"/>
          </a:xfrm>
        </p:grpSpPr>
        <p:sp>
          <p:nvSpPr>
            <p:cNvPr id="10" name="Rounded Rectangle 9"/>
            <p:cNvSpPr/>
            <p:nvPr/>
          </p:nvSpPr>
          <p:spPr>
            <a:xfrm>
              <a:off x="609600" y="3535977"/>
              <a:ext cx="4495800" cy="12954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TextBox 10"/>
            <p:cNvSpPr txBox="1"/>
            <p:nvPr/>
          </p:nvSpPr>
          <p:spPr>
            <a:xfrm>
              <a:off x="609600" y="3535977"/>
              <a:ext cx="4571380" cy="1323439"/>
            </a:xfrm>
            <a:prstGeom prst="rect">
              <a:avLst/>
            </a:prstGeom>
            <a:noFill/>
            <a:effectLst>
              <a:outerShdw blurRad="63500" sx="102000" sy="102000" algn="c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Enter team password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prstClr val="black"/>
                  </a:solidFill>
                  <a:effectLst/>
                  <a:uLnTx/>
                  <a:uFillTx/>
                  <a:latin typeface="Calibri"/>
                  <a:ea typeface="+mn-ea"/>
                  <a:cs typeface="+mn-cs"/>
                </a:rPr>
                <a:t>All lower case letters or numbers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prstClr val="black"/>
                  </a:solidFill>
                  <a:effectLst/>
                  <a:uLnTx/>
                  <a:uFillTx/>
                  <a:latin typeface="Calibri"/>
                  <a:ea typeface="+mn-ea"/>
                  <a:cs typeface="+mn-cs"/>
                </a:rPr>
                <a:t>No punctuation or spaces </a:t>
              </a:r>
            </a:p>
          </p:txBody>
        </p:sp>
        <p:cxnSp>
          <p:nvCxnSpPr>
            <p:cNvPr id="12" name="Straight Arrow Connector 8"/>
            <p:cNvCxnSpPr>
              <a:stCxn id="11" idx="2"/>
            </p:cNvCxnSpPr>
            <p:nvPr/>
          </p:nvCxnSpPr>
          <p:spPr>
            <a:xfrm rot="16200000" flipH="1">
              <a:off x="2982003" y="4772703"/>
              <a:ext cx="1007984" cy="118141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846320" y="5769864"/>
            <a:ext cx="75212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sym typeface="Symbol"/>
              </a:rPr>
              <a:t></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9" name="Group 18"/>
          <p:cNvGrpSpPr/>
          <p:nvPr/>
        </p:nvGrpSpPr>
        <p:grpSpPr>
          <a:xfrm>
            <a:off x="4343400" y="4572000"/>
            <a:ext cx="4724400" cy="1600200"/>
            <a:chOff x="4698988" y="4572000"/>
            <a:chExt cx="4724400" cy="1600200"/>
          </a:xfrm>
        </p:grpSpPr>
        <p:sp>
          <p:nvSpPr>
            <p:cNvPr id="20" name="Rounded Rectangle 19"/>
            <p:cNvSpPr/>
            <p:nvPr/>
          </p:nvSpPr>
          <p:spPr>
            <a:xfrm>
              <a:off x="4698988" y="4572000"/>
              <a:ext cx="4724400" cy="7620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TextBox 20"/>
            <p:cNvSpPr txBox="1"/>
            <p:nvPr/>
          </p:nvSpPr>
          <p:spPr>
            <a:xfrm>
              <a:off x="4775188" y="4648200"/>
              <a:ext cx="4597412" cy="584775"/>
            </a:xfrm>
            <a:prstGeom prst="rect">
              <a:avLst/>
            </a:prstGeom>
            <a:noFill/>
            <a:effectLst>
              <a:outerShdw blurRad="63500" sx="102000" sy="102000" algn="ctr" rotWithShape="0">
                <a:prstClr val="black">
                  <a:alpha val="40000"/>
                </a:prstClr>
              </a:outerShdw>
            </a:effectLst>
          </p:spPr>
          <p:txBody>
            <a:bodyPr wrap="non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Re-enter team’s password</a:t>
              </a:r>
            </a:p>
          </p:txBody>
        </p:sp>
        <p:cxnSp>
          <p:nvCxnSpPr>
            <p:cNvPr id="22" name="Straight Arrow Connector 8"/>
            <p:cNvCxnSpPr>
              <a:stCxn id="20" idx="2"/>
            </p:cNvCxnSpPr>
            <p:nvPr/>
          </p:nvCxnSpPr>
          <p:spPr>
            <a:xfrm rot="5400000">
              <a:off x="6045194" y="5156206"/>
              <a:ext cx="838200" cy="1193788"/>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4851388" y="6035040"/>
            <a:ext cx="752129" cy="30777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sym typeface="Symbol"/>
              </a:rPr>
              <a:t></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4" name="Group 23"/>
          <p:cNvGrpSpPr/>
          <p:nvPr/>
        </p:nvGrpSpPr>
        <p:grpSpPr>
          <a:xfrm>
            <a:off x="1447800" y="5257800"/>
            <a:ext cx="3200400" cy="1219200"/>
            <a:chOff x="1371600" y="5257800"/>
            <a:chExt cx="3200400" cy="1219200"/>
          </a:xfrm>
        </p:grpSpPr>
        <p:sp>
          <p:nvSpPr>
            <p:cNvPr id="25" name="Rounded Rectangle 24"/>
            <p:cNvSpPr/>
            <p:nvPr/>
          </p:nvSpPr>
          <p:spPr>
            <a:xfrm>
              <a:off x="1371600" y="5257800"/>
              <a:ext cx="2286000" cy="6096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TextBox 25"/>
            <p:cNvSpPr txBox="1"/>
            <p:nvPr/>
          </p:nvSpPr>
          <p:spPr>
            <a:xfrm>
              <a:off x="1371600" y="5257800"/>
              <a:ext cx="2276585" cy="584775"/>
            </a:xfrm>
            <a:prstGeom prst="rect">
              <a:avLst/>
            </a:prstGeom>
            <a:noFill/>
            <a:effectLst>
              <a:outerShdw blurRad="63500" sx="102000" sy="102000" algn="c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Click Submit</a:t>
              </a:r>
            </a:p>
          </p:txBody>
        </p:sp>
        <p:cxnSp>
          <p:nvCxnSpPr>
            <p:cNvPr id="27" name="Straight Arrow Connector 8"/>
            <p:cNvCxnSpPr>
              <a:stCxn id="25" idx="2"/>
            </p:cNvCxnSpPr>
            <p:nvPr/>
          </p:nvCxnSpPr>
          <p:spPr>
            <a:xfrm rot="16200000" flipH="1">
              <a:off x="3238500" y="5143500"/>
              <a:ext cx="609600" cy="205740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8" name="Slide Number Placeholder 4">
            <a:extLst>
              <a:ext uri="{FF2B5EF4-FFF2-40B4-BE49-F238E27FC236}">
                <a16:creationId xmlns:a16="http://schemas.microsoft.com/office/drawing/2014/main" id="{A8F58DF2-0C2D-4497-BA6B-CAB199FAAEA0}"/>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8</a:t>
            </a:fld>
            <a:endParaRPr lang="es-ES_tradnl" altLang="pt-BR" dirty="0"/>
          </a:p>
        </p:txBody>
      </p:sp>
    </p:spTree>
    <p:extLst>
      <p:ext uri="{BB962C8B-B14F-4D97-AF65-F5344CB8AC3E}">
        <p14:creationId xmlns:p14="http://schemas.microsoft.com/office/powerpoint/2010/main" val="342858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27" presetClass="entr" presetSubtype="0" fill="hold" grpId="0" nodeType="afterEffect">
                                  <p:stCondLst>
                                    <p:cond delay="0"/>
                                  </p:stCondLst>
                                  <p:iterate type="lt">
                                    <p:tmPct val="50000"/>
                                  </p:iterate>
                                  <p:childTnLst>
                                    <p:set>
                                      <p:cBhvr>
                                        <p:cTn id="9" dur="1" fill="hold">
                                          <p:stCondLst>
                                            <p:cond delay="0"/>
                                          </p:stCondLst>
                                        </p:cTn>
                                        <p:tgtEl>
                                          <p:spTgt spid="7"/>
                                        </p:tgtEl>
                                        <p:attrNameLst>
                                          <p:attrName>style.visibility</p:attrName>
                                        </p:attrNameLst>
                                      </p:cBhvr>
                                      <p:to>
                                        <p:strVal val="visible"/>
                                      </p:to>
                                    </p:set>
                                    <p:anim calcmode="discrete" valueType="clr">
                                      <p:cBhvr override="childStyle">
                                        <p:cTn id="10" dur="50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1" dur="500"/>
                                        <p:tgtEl>
                                          <p:spTgt spid="7"/>
                                        </p:tgtEl>
                                        <p:attrNameLst>
                                          <p:attrName>fillcolor</p:attrName>
                                        </p:attrNameLst>
                                      </p:cBhvr>
                                      <p:tavLst>
                                        <p:tav tm="0">
                                          <p:val>
                                            <p:clrVal>
                                              <a:schemeClr val="accent2"/>
                                            </p:clrVal>
                                          </p:val>
                                        </p:tav>
                                        <p:tav tm="50000">
                                          <p:val>
                                            <p:clrVal>
                                              <a:schemeClr val="hlink"/>
                                            </p:clrVal>
                                          </p:val>
                                        </p:tav>
                                      </p:tavLst>
                                    </p:anim>
                                    <p:set>
                                      <p:cBhvr>
                                        <p:cTn id="12" dur="500"/>
                                        <p:tgtEl>
                                          <p:spTgt spid="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7" presetClass="entr" presetSubtype="0" fill="hold" grpId="0" nodeType="afterEffect">
                                  <p:stCondLst>
                                    <p:cond delay="0"/>
                                  </p:stCondLst>
                                  <p:iterate type="lt">
                                    <p:tmPct val="50000"/>
                                  </p:iterate>
                                  <p:childTnLst>
                                    <p:set>
                                      <p:cBhvr>
                                        <p:cTn id="21" dur="1" fill="hold">
                                          <p:stCondLst>
                                            <p:cond delay="0"/>
                                          </p:stCondLst>
                                        </p:cTn>
                                        <p:tgtEl>
                                          <p:spTgt spid="13"/>
                                        </p:tgtEl>
                                        <p:attrNameLst>
                                          <p:attrName>style.visibility</p:attrName>
                                        </p:attrNameLst>
                                      </p:cBhvr>
                                      <p:to>
                                        <p:strVal val="visible"/>
                                      </p:to>
                                    </p:set>
                                    <p:anim calcmode="discrete" valueType="clr">
                                      <p:cBhvr override="childStyle">
                                        <p:cTn id="22" dur="50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23" dur="500"/>
                                        <p:tgtEl>
                                          <p:spTgt spid="13"/>
                                        </p:tgtEl>
                                        <p:attrNameLst>
                                          <p:attrName>fillcolor</p:attrName>
                                        </p:attrNameLst>
                                      </p:cBhvr>
                                      <p:tavLst>
                                        <p:tav tm="0">
                                          <p:val>
                                            <p:clrVal>
                                              <a:schemeClr val="accent2"/>
                                            </p:clrVal>
                                          </p:val>
                                        </p:tav>
                                        <p:tav tm="50000">
                                          <p:val>
                                            <p:clrVal>
                                              <a:schemeClr val="hlink"/>
                                            </p:clrVal>
                                          </p:val>
                                        </p:tav>
                                      </p:tavLst>
                                    </p:anim>
                                    <p:set>
                                      <p:cBhvr>
                                        <p:cTn id="24" dur="500"/>
                                        <p:tgtEl>
                                          <p:spTgt spid="13"/>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27" presetClass="entr" presetSubtype="0" fill="hold" grpId="0" nodeType="afterEffect">
                                  <p:stCondLst>
                                    <p:cond delay="0"/>
                                  </p:stCondLst>
                                  <p:iterate type="lt">
                                    <p:tmPct val="50000"/>
                                  </p:iterate>
                                  <p:childTnLst>
                                    <p:set>
                                      <p:cBhvr>
                                        <p:cTn id="33" dur="1" fill="hold">
                                          <p:stCondLst>
                                            <p:cond delay="0"/>
                                          </p:stCondLst>
                                        </p:cTn>
                                        <p:tgtEl>
                                          <p:spTgt spid="23"/>
                                        </p:tgtEl>
                                        <p:attrNameLst>
                                          <p:attrName>style.visibility</p:attrName>
                                        </p:attrNameLst>
                                      </p:cBhvr>
                                      <p:to>
                                        <p:strVal val="visible"/>
                                      </p:to>
                                    </p:set>
                                    <p:anim calcmode="discrete" valueType="clr">
                                      <p:cBhvr override="childStyle">
                                        <p:cTn id="34" dur="50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35" dur="500"/>
                                        <p:tgtEl>
                                          <p:spTgt spid="23"/>
                                        </p:tgtEl>
                                        <p:attrNameLst>
                                          <p:attrName>fillcolor</p:attrName>
                                        </p:attrNameLst>
                                      </p:cBhvr>
                                      <p:tavLst>
                                        <p:tav tm="0">
                                          <p:val>
                                            <p:clrVal>
                                              <a:schemeClr val="accent2"/>
                                            </p:clrVal>
                                          </p:val>
                                        </p:tav>
                                        <p:tav tm="50000">
                                          <p:val>
                                            <p:clrVal>
                                              <a:schemeClr val="hlink"/>
                                            </p:clrVal>
                                          </p:val>
                                        </p:tav>
                                      </p:tavLst>
                                    </p:anim>
                                    <p:set>
                                      <p:cBhvr>
                                        <p:cTn id="36" dur="500"/>
                                        <p:tgtEl>
                                          <p:spTgt spid="23"/>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Content Placeholder 29" descr="teamRoster.jpg"/>
          <p:cNvPicPr>
            <a:picLocks noGrp="1" noChangeAspect="1"/>
          </p:cNvPicPr>
          <p:nvPr>
            <p:ph idx="1"/>
          </p:nvPr>
        </p:nvPicPr>
        <p:blipFill>
          <a:blip r:embed="rId2" cstate="print"/>
          <a:stretch>
            <a:fillRect/>
          </a:stretch>
        </p:blipFill>
        <p:spPr>
          <a:xfrm>
            <a:off x="895865" y="0"/>
            <a:ext cx="7352270" cy="6858000"/>
          </a:xfrm>
        </p:spPr>
      </p:pic>
      <p:grpSp>
        <p:nvGrpSpPr>
          <p:cNvPr id="2" name="Group 12"/>
          <p:cNvGrpSpPr/>
          <p:nvPr/>
        </p:nvGrpSpPr>
        <p:grpSpPr>
          <a:xfrm>
            <a:off x="4267200" y="1447800"/>
            <a:ext cx="3886200" cy="2590800"/>
            <a:chOff x="4267200" y="1524000"/>
            <a:chExt cx="3886200" cy="2590800"/>
          </a:xfrm>
        </p:grpSpPr>
        <p:sp>
          <p:nvSpPr>
            <p:cNvPr id="5" name="Rounded Rectangle 4"/>
            <p:cNvSpPr/>
            <p:nvPr/>
          </p:nvSpPr>
          <p:spPr>
            <a:xfrm>
              <a:off x="4267200" y="1524000"/>
              <a:ext cx="3886200" cy="12954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p:cNvSpPr txBox="1"/>
            <p:nvPr/>
          </p:nvSpPr>
          <p:spPr>
            <a:xfrm>
              <a:off x="4356042" y="1524000"/>
              <a:ext cx="3708516" cy="1323439"/>
            </a:xfrm>
            <a:prstGeom prst="rect">
              <a:avLst/>
            </a:prstGeom>
            <a:noFill/>
            <a:effectLst>
              <a:outerShdw blurRad="63500" sx="102000" sy="102000" algn="c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Enter student names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prstClr val="black"/>
                  </a:solidFill>
                  <a:effectLst/>
                  <a:uLnTx/>
                  <a:uFillTx/>
                  <a:latin typeface="Calibri"/>
                  <a:ea typeface="+mn-ea"/>
                  <a:cs typeface="+mn-cs"/>
                </a:rPr>
                <a:t>Caps and spaces are OK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prstClr val="black"/>
                  </a:solidFill>
                  <a:effectLst/>
                  <a:uLnTx/>
                  <a:uFillTx/>
                  <a:latin typeface="Calibri"/>
                  <a:ea typeface="+mn-ea"/>
                  <a:cs typeface="+mn-cs"/>
                </a:rPr>
                <a:t>Please </a:t>
              </a:r>
              <a:r>
                <a:rPr kumimoji="0" lang="en-US" sz="2400" b="0" i="0" u="sng" strike="noStrike" kern="1200" cap="none" spc="0" normalizeH="0" baseline="0" noProof="0" dirty="0">
                  <a:ln>
                    <a:noFill/>
                  </a:ln>
                  <a:solidFill>
                    <a:prstClr val="black"/>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apostrophes!</a:t>
              </a:r>
            </a:p>
          </p:txBody>
        </p:sp>
        <p:cxnSp>
          <p:nvCxnSpPr>
            <p:cNvPr id="7" name="Straight Arrow Connector 8"/>
            <p:cNvCxnSpPr>
              <a:stCxn id="5" idx="2"/>
            </p:cNvCxnSpPr>
            <p:nvPr/>
          </p:nvCxnSpPr>
          <p:spPr>
            <a:xfrm rot="5400000">
              <a:off x="5200650" y="2647950"/>
              <a:ext cx="838200" cy="118110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rot="5400000">
              <a:off x="5062272" y="2738171"/>
              <a:ext cx="1038760" cy="1257297"/>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8"/>
            <p:cNvCxnSpPr>
              <a:stCxn id="6" idx="2"/>
            </p:cNvCxnSpPr>
            <p:nvPr/>
          </p:nvCxnSpPr>
          <p:spPr>
            <a:xfrm rot="5400000">
              <a:off x="4909872" y="2814371"/>
              <a:ext cx="1267360" cy="1333497"/>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3656029" y="3429000"/>
            <a:ext cx="1449371" cy="7899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Hannah Lisker</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Charlie Wong</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Shane O’Brien</a:t>
            </a:r>
          </a:p>
        </p:txBody>
      </p:sp>
      <p:sp>
        <p:nvSpPr>
          <p:cNvPr id="14" name="Rectangle 13"/>
          <p:cNvSpPr/>
          <p:nvPr/>
        </p:nvSpPr>
        <p:spPr>
          <a:xfrm>
            <a:off x="4495800" y="5285232"/>
            <a:ext cx="97693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example</a:t>
            </a:r>
          </a:p>
        </p:txBody>
      </p:sp>
      <p:sp>
        <p:nvSpPr>
          <p:cNvPr id="15" name="TextBox 14"/>
          <p:cNvSpPr txBox="1"/>
          <p:nvPr/>
        </p:nvSpPr>
        <p:spPr>
          <a:xfrm>
            <a:off x="4495800" y="5550408"/>
            <a:ext cx="75212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sym typeface="Symbol"/>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TextBox 16"/>
          <p:cNvSpPr txBox="1"/>
          <p:nvPr/>
        </p:nvSpPr>
        <p:spPr>
          <a:xfrm>
            <a:off x="4495800" y="5797296"/>
            <a:ext cx="75212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sym typeface="Symbol"/>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9" name="TextBox 18"/>
          <p:cNvSpPr txBox="1"/>
          <p:nvPr/>
        </p:nvSpPr>
        <p:spPr>
          <a:xfrm>
            <a:off x="3733800" y="3820180"/>
            <a:ext cx="5334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300" normalizeH="0" baseline="0" noProof="0" dirty="0">
                <a:ln>
                  <a:noFill/>
                </a:ln>
                <a:solidFill>
                  <a:srgbClr val="C00000"/>
                </a:solidFill>
                <a:effectLst/>
                <a:uLnTx/>
                <a:uFillTx/>
                <a:latin typeface="Calibri"/>
                <a:ea typeface="+mn-ea"/>
                <a:cs typeface="+mn-cs"/>
                <a:sym typeface="Symbol"/>
              </a:rPr>
              <a:t></a:t>
            </a:r>
            <a:endParaRPr kumimoji="0" lang="en-US" sz="2800" b="1" i="0" u="none" strike="noStrike" kern="1200" cap="none" spc="-300" normalizeH="0" baseline="0" noProof="0" dirty="0">
              <a:ln>
                <a:noFill/>
              </a:ln>
              <a:solidFill>
                <a:srgbClr val="C00000"/>
              </a:solidFill>
              <a:effectLst/>
              <a:uLnTx/>
              <a:uFillTx/>
              <a:latin typeface="Calibri"/>
              <a:ea typeface="+mn-ea"/>
              <a:cs typeface="+mn-cs"/>
            </a:endParaRPr>
          </a:p>
        </p:txBody>
      </p:sp>
      <p:grpSp>
        <p:nvGrpSpPr>
          <p:cNvPr id="8" name="Group 25"/>
          <p:cNvGrpSpPr/>
          <p:nvPr/>
        </p:nvGrpSpPr>
        <p:grpSpPr>
          <a:xfrm>
            <a:off x="1066800" y="5105400"/>
            <a:ext cx="3200400" cy="1219200"/>
            <a:chOff x="1066800" y="5057160"/>
            <a:chExt cx="3200400" cy="1219200"/>
          </a:xfrm>
        </p:grpSpPr>
        <p:sp>
          <p:nvSpPr>
            <p:cNvPr id="27" name="Rounded Rectangle 26"/>
            <p:cNvSpPr/>
            <p:nvPr/>
          </p:nvSpPr>
          <p:spPr>
            <a:xfrm>
              <a:off x="1066800" y="5057160"/>
              <a:ext cx="2286000" cy="609600"/>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27"/>
            <p:cNvSpPr txBox="1"/>
            <p:nvPr/>
          </p:nvSpPr>
          <p:spPr>
            <a:xfrm>
              <a:off x="1066800" y="5057160"/>
              <a:ext cx="2276585" cy="584775"/>
            </a:xfrm>
            <a:prstGeom prst="rect">
              <a:avLst/>
            </a:prstGeom>
            <a:noFill/>
            <a:effectLst>
              <a:outerShdw blurRad="63500" sx="102000" sy="102000" algn="c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Click Submit</a:t>
              </a:r>
            </a:p>
          </p:txBody>
        </p:sp>
        <p:cxnSp>
          <p:nvCxnSpPr>
            <p:cNvPr id="29" name="Straight Arrow Connector 8"/>
            <p:cNvCxnSpPr>
              <a:stCxn id="27" idx="2"/>
            </p:cNvCxnSpPr>
            <p:nvPr/>
          </p:nvCxnSpPr>
          <p:spPr>
            <a:xfrm rot="16200000" flipH="1">
              <a:off x="2933700" y="4942860"/>
              <a:ext cx="609600" cy="205740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0" name="Slide Number Placeholder 4">
            <a:extLst>
              <a:ext uri="{FF2B5EF4-FFF2-40B4-BE49-F238E27FC236}">
                <a16:creationId xmlns:a16="http://schemas.microsoft.com/office/drawing/2014/main" id="{3C72ADE8-D6E5-4935-BA7F-93A6B7123AE7}"/>
              </a:ext>
            </a:extLst>
          </p:cNvPr>
          <p:cNvSpPr txBox="1">
            <a:spLocks/>
          </p:cNvSpPr>
          <p:nvPr/>
        </p:nvSpPr>
        <p:spPr>
          <a:xfrm>
            <a:off x="6858000" y="6248400"/>
            <a:ext cx="1905000" cy="457200"/>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2"/>
                </a:solidFill>
                <a:latin typeface="Tahoma" panose="020B0604030504040204" pitchFamily="34" charset="0"/>
                <a:ea typeface="+mn-ea"/>
                <a:cs typeface="+mn-cs"/>
              </a:defRPr>
            </a:lvl5pPr>
            <a:lvl6pPr marL="2286000" algn="l" defTabSz="914400" rtl="0" eaLnBrk="1" latinLnBrk="0" hangingPunct="1">
              <a:defRPr sz="2400" kern="1200">
                <a:solidFill>
                  <a:schemeClr val="tx2"/>
                </a:solidFill>
                <a:latin typeface="Tahoma" panose="020B0604030504040204" pitchFamily="34" charset="0"/>
                <a:ea typeface="+mn-ea"/>
                <a:cs typeface="+mn-cs"/>
              </a:defRPr>
            </a:lvl6pPr>
            <a:lvl7pPr marL="2743200" algn="l" defTabSz="914400" rtl="0" eaLnBrk="1" latinLnBrk="0" hangingPunct="1">
              <a:defRPr sz="2400" kern="1200">
                <a:solidFill>
                  <a:schemeClr val="tx2"/>
                </a:solidFill>
                <a:latin typeface="Tahoma" panose="020B0604030504040204" pitchFamily="34" charset="0"/>
                <a:ea typeface="+mn-ea"/>
                <a:cs typeface="+mn-cs"/>
              </a:defRPr>
            </a:lvl7pPr>
            <a:lvl8pPr marL="3200400" algn="l" defTabSz="914400" rtl="0" eaLnBrk="1" latinLnBrk="0" hangingPunct="1">
              <a:defRPr sz="2400" kern="1200">
                <a:solidFill>
                  <a:schemeClr val="tx2"/>
                </a:solidFill>
                <a:latin typeface="Tahoma" panose="020B0604030504040204" pitchFamily="34" charset="0"/>
                <a:ea typeface="+mn-ea"/>
                <a:cs typeface="+mn-cs"/>
              </a:defRPr>
            </a:lvl8pPr>
            <a:lvl9pPr marL="3657600" algn="l" defTabSz="914400" rtl="0" eaLnBrk="1" latinLnBrk="0" hangingPunct="1">
              <a:defRPr sz="2400" kern="1200">
                <a:solidFill>
                  <a:schemeClr val="tx2"/>
                </a:solidFill>
                <a:latin typeface="Tahoma" panose="020B0604030504040204" pitchFamily="34" charset="0"/>
                <a:ea typeface="+mn-ea"/>
                <a:cs typeface="+mn-cs"/>
              </a:defRPr>
            </a:lvl9pPr>
          </a:lstStyle>
          <a:p>
            <a:fld id="{7F9A468E-6821-4940-850E-3889A3349F05}" type="slidenum">
              <a:rPr lang="es-ES_tradnl" altLang="pt-BR" smtClean="0"/>
              <a:pPr/>
              <a:t>9</a:t>
            </a:fld>
            <a:endParaRPr lang="es-ES_tradnl" altLang="pt-BR" dirty="0"/>
          </a:p>
        </p:txBody>
      </p:sp>
    </p:spTree>
    <p:extLst>
      <p:ext uri="{BB962C8B-B14F-4D97-AF65-F5344CB8AC3E}">
        <p14:creationId xmlns:p14="http://schemas.microsoft.com/office/powerpoint/2010/main" val="148214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7" presetClass="entr" presetSubtype="0" fill="hold" grpId="0" nodeType="afterEffect">
                                  <p:stCondLst>
                                    <p:cond delay="0"/>
                                  </p:stCondLst>
                                  <p:iterate type="lt">
                                    <p:tmPct val="50000"/>
                                  </p:iterate>
                                  <p:childTnLst>
                                    <p:set>
                                      <p:cBhvr>
                                        <p:cTn id="9" dur="1" fill="hold">
                                          <p:stCondLst>
                                            <p:cond delay="0"/>
                                          </p:stCondLst>
                                        </p:cTn>
                                        <p:tgtEl>
                                          <p:spTgt spid="11"/>
                                        </p:tgtEl>
                                        <p:attrNameLst>
                                          <p:attrName>style.visibility</p:attrName>
                                        </p:attrNameLst>
                                      </p:cBhvr>
                                      <p:to>
                                        <p:strVal val="visible"/>
                                      </p:to>
                                    </p:set>
                                    <p:anim calcmode="discrete" valueType="clr">
                                      <p:cBhvr override="childStyle">
                                        <p:cTn id="10" dur="50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11" dur="500"/>
                                        <p:tgtEl>
                                          <p:spTgt spid="11"/>
                                        </p:tgtEl>
                                        <p:attrNameLst>
                                          <p:attrName>fillcolor</p:attrName>
                                        </p:attrNameLst>
                                      </p:cBhvr>
                                      <p:tavLst>
                                        <p:tav tm="0">
                                          <p:val>
                                            <p:clrVal>
                                              <a:schemeClr val="accent2"/>
                                            </p:clrVal>
                                          </p:val>
                                        </p:tav>
                                        <p:tav tm="50000">
                                          <p:val>
                                            <p:clrVal>
                                              <a:schemeClr val="hlink"/>
                                            </p:clrVal>
                                          </p:val>
                                        </p:tav>
                                      </p:tavLst>
                                    </p:anim>
                                    <p:set>
                                      <p:cBhvr>
                                        <p:cTn id="12" dur="500"/>
                                        <p:tgtEl>
                                          <p:spTgt spid="11"/>
                                        </p:tgtEl>
                                        <p:attrNameLst>
                                          <p:attrName>fill.type</p:attrName>
                                        </p:attrNameLst>
                                      </p:cBhvr>
                                      <p:to>
                                        <p:strVal val="solid"/>
                                      </p:to>
                                    </p:set>
                                  </p:childTnLst>
                                </p:cTn>
                              </p:par>
                            </p:childTnLst>
                          </p:cTn>
                        </p:par>
                        <p:par>
                          <p:cTn id="13" fill="hold">
                            <p:stCondLst>
                              <p:cond delay="9000"/>
                            </p:stCondLst>
                            <p:childTnLst>
                              <p:par>
                                <p:cTn id="14" presetID="23" presetClass="entr" presetSubtype="16"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1000" fill="hold"/>
                                        <p:tgtEl>
                                          <p:spTgt spid="19"/>
                                        </p:tgtEl>
                                        <p:attrNameLst>
                                          <p:attrName>ppt_w</p:attrName>
                                        </p:attrNameLst>
                                      </p:cBhvr>
                                      <p:tavLst>
                                        <p:tav tm="0">
                                          <p:val>
                                            <p:fltVal val="0"/>
                                          </p:val>
                                        </p:tav>
                                        <p:tav tm="100000">
                                          <p:val>
                                            <p:strVal val="#ppt_w"/>
                                          </p:val>
                                        </p:tav>
                                      </p:tavLst>
                                    </p:anim>
                                    <p:anim calcmode="lin" valueType="num">
                                      <p:cBhvr>
                                        <p:cTn id="17" dur="10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Lst>
  </p:timing>
</p:sld>
</file>

<file path=ppt/theme/theme1.xml><?xml version="1.0" encoding="utf-8"?>
<a:theme xmlns:a="http://schemas.openxmlformats.org/drawingml/2006/main" name="47">
  <a:themeElements>
    <a:clrScheme name="47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47">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t-BR" sz="2400" b="0" i="0" u="none" strike="noStrike" cap="none" normalizeH="0" baseline="0" smtClean="0">
            <a:ln>
              <a:noFill/>
            </a:ln>
            <a:solidFill>
              <a:schemeClr val="tx2"/>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t-BR" sz="2400" b="0" i="0" u="none" strike="noStrike" cap="none" normalizeH="0" baseline="0" smtClean="0">
            <a:ln>
              <a:noFill/>
            </a:ln>
            <a:solidFill>
              <a:schemeClr val="tx2"/>
            </a:solidFill>
            <a:effectLst/>
            <a:latin typeface="Tahoma" panose="020B0604030504040204" pitchFamily="34" charset="0"/>
          </a:defRPr>
        </a:defPPr>
      </a:lstStyle>
    </a:lnDef>
  </a:objectDefaults>
  <a:extraClrSchemeLst>
    <a:extraClrScheme>
      <a:clrScheme name="47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47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47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47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47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47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47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C:\Archivos de programa\Microsoft Office\Plantillas\Diseños de presentaciones\47.pot</Template>
  <TotalTime>18227</TotalTime>
  <Words>1673</Words>
  <Application>Microsoft Office PowerPoint</Application>
  <PresentationFormat>Carta (216 x 279 mm)</PresentationFormat>
  <Paragraphs>264</Paragraphs>
  <Slides>32</Slides>
  <Notes>10</Notes>
  <HiddenSlides>2</HiddenSlides>
  <MMClips>0</MMClips>
  <ScaleCrop>false</ScaleCrop>
  <HeadingPairs>
    <vt:vector size="8" baseType="variant">
      <vt:variant>
        <vt:lpstr>Fuentes usadas</vt:lpstr>
      </vt:variant>
      <vt:variant>
        <vt:i4>6</vt:i4>
      </vt:variant>
      <vt:variant>
        <vt:lpstr>Tema</vt:lpstr>
      </vt:variant>
      <vt:variant>
        <vt:i4>2</vt:i4>
      </vt:variant>
      <vt:variant>
        <vt:lpstr>Servidores OLE incrustados</vt:lpstr>
      </vt:variant>
      <vt:variant>
        <vt:i4>1</vt:i4>
      </vt:variant>
      <vt:variant>
        <vt:lpstr>Títulos de diapositiva</vt:lpstr>
      </vt:variant>
      <vt:variant>
        <vt:i4>32</vt:i4>
      </vt:variant>
    </vt:vector>
  </HeadingPairs>
  <TitlesOfParts>
    <vt:vector size="41" baseType="lpstr">
      <vt:lpstr>Arial</vt:lpstr>
      <vt:lpstr>Calibri</vt:lpstr>
      <vt:lpstr>Söhne</vt:lpstr>
      <vt:lpstr>Tahoma</vt:lpstr>
      <vt:lpstr>Times New Roman</vt:lpstr>
      <vt:lpstr>Wingdings</vt:lpstr>
      <vt:lpstr>47</vt:lpstr>
      <vt:lpstr>Office Theme</vt:lpstr>
      <vt:lpstr>Image</vt:lpstr>
      <vt:lpstr>Gestión de Operaciones</vt:lpstr>
      <vt:lpstr>Littlefield</vt:lpstr>
      <vt:lpstr>El juego:</vt:lpstr>
      <vt:lpstr>Cuando comienza el juego</vt:lpstr>
      <vt:lpstr>A medida que el juego avanza</vt:lpstr>
      <vt:lpstr>Littlefield Technologies</vt:lpstr>
      <vt:lpstr>Ingresando su Código de Curso</vt:lpstr>
      <vt:lpstr>Registrando el equipo</vt:lpstr>
      <vt:lpstr>Presentación de PowerPoint</vt:lpstr>
      <vt:lpstr>Felicitaciones! Su equipo ha quedado registrado</vt:lpstr>
      <vt:lpstr>Littlefield Technologies</vt:lpstr>
      <vt:lpstr>Exploración de la Fábrica</vt:lpstr>
      <vt:lpstr>Trabajo en la Fábrica: 4 etapas en 3 estaciones</vt:lpstr>
      <vt:lpstr>Trabajo en la Fábrica: 4 etapas en 3 estaciones</vt:lpstr>
      <vt:lpstr>Trabajo en la Fábrica: 4 etapas en 3 estaciones</vt:lpstr>
      <vt:lpstr>Trabajo en la Fábrica: 4 etapas en 3 estaciones</vt:lpstr>
      <vt:lpstr>Costos de Capacidad</vt:lpstr>
      <vt:lpstr>Procesos de la Fábrica</vt:lpstr>
      <vt:lpstr>Órdenes y Kits</vt:lpstr>
      <vt:lpstr>Contratos</vt:lpstr>
      <vt:lpstr>Iniciando sesión en la fábrica</vt:lpstr>
      <vt:lpstr>Descarga de Datos</vt:lpstr>
      <vt:lpstr>El Proceso: Órdenes de Trabajo</vt:lpstr>
      <vt:lpstr>Línea de producción</vt:lpstr>
      <vt:lpstr>¿Qué se puede controlar?</vt:lpstr>
      <vt:lpstr>Tomando una decisión: Capacidad adicional</vt:lpstr>
      <vt:lpstr>Tomando una decisión: Política de inventario</vt:lpstr>
      <vt:lpstr>Presentación de PowerPoint</vt:lpstr>
      <vt:lpstr>¿Cómo ganar/gastar dinero?</vt:lpstr>
      <vt:lpstr>Algunos Consejos</vt:lpstr>
      <vt:lpstr>Buena Suerte!</vt:lpstr>
      <vt:lpstr>Littlefield Technologies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Modelamiento Físico de Interfaces</dc:title>
  <dc:creator>Paula Varas</dc:creator>
  <cp:lastModifiedBy>Camila Marlene Carrasco Flores (camila.carrasco.f)</cp:lastModifiedBy>
  <cp:revision>329</cp:revision>
  <cp:lastPrinted>2001-07-18T12:51:45Z</cp:lastPrinted>
  <dcterms:created xsi:type="dcterms:W3CDTF">2000-11-09T04:31:29Z</dcterms:created>
  <dcterms:modified xsi:type="dcterms:W3CDTF">2023-11-22T01:29:30Z</dcterms:modified>
</cp:coreProperties>
</file>