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Proxima Nova"/>
      <p:regular r:id="rId18"/>
      <p:bold r:id="rId19"/>
      <p:italic r:id="rId20"/>
      <p:boldItalic r:id="rId21"/>
    </p:embeddedFont>
    <p:embeddedFont>
      <p:font typeface="Source Sans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SourceSansPro-regular.fntdata"/><Relationship Id="rId21" Type="http://schemas.openxmlformats.org/officeDocument/2006/relationships/font" Target="fonts/ProximaNova-boldItalic.fntdata"/><Relationship Id="rId24" Type="http://schemas.openxmlformats.org/officeDocument/2006/relationships/font" Target="fonts/SourceSansPro-italic.fntdata"/><Relationship Id="rId23" Type="http://schemas.openxmlformats.org/officeDocument/2006/relationships/font" Target="fonts/SourceSans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ourceSans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6b1d93e9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6b1d93e9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6b1d93e91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6b1d93e91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9dd9c4a7f_1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9dd9c4a7f_1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3.5, 3.9</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6b1d93e91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6b1d93e91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6b1d93e91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6b1d93e91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b1d93e91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b1d93e91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6b1d93e91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6b1d93e91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b1d93e91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b1d93e91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nlm.nih.go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idx="1" type="subTitle"/>
          </p:nvPr>
        </p:nvSpPr>
        <p:spPr>
          <a:xfrm>
            <a:off x="4784275" y="3087775"/>
            <a:ext cx="3885300" cy="162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lt1"/>
                </a:solidFill>
              </a:rPr>
              <a:t>School &amp; Class:</a:t>
            </a:r>
            <a:endParaRPr>
              <a:solidFill>
                <a:schemeClr val="lt1"/>
              </a:solidFill>
            </a:endParaRPr>
          </a:p>
          <a:p>
            <a:pPr indent="-381000" lvl="0" marL="457200" rtl="0" algn="l">
              <a:spcBef>
                <a:spcPts val="0"/>
              </a:spcBef>
              <a:spcAft>
                <a:spcPts val="0"/>
              </a:spcAft>
              <a:buClr>
                <a:schemeClr val="lt1"/>
              </a:buClr>
              <a:buSzPts val="2400"/>
              <a:buChar char="●"/>
            </a:pPr>
            <a:r>
              <a:rPr lang="en">
                <a:solidFill>
                  <a:schemeClr val="lt1"/>
                </a:solidFill>
              </a:rPr>
              <a:t>ZS Rataje, 4TIG</a:t>
            </a:r>
            <a:endParaRPr>
              <a:solidFill>
                <a:schemeClr val="lt1"/>
              </a:solidFill>
            </a:endParaRPr>
          </a:p>
          <a:p>
            <a:pPr indent="0" lvl="0" marL="0" rtl="0" algn="l">
              <a:spcBef>
                <a:spcPts val="0"/>
              </a:spcBef>
              <a:spcAft>
                <a:spcPts val="0"/>
              </a:spcAft>
              <a:buNone/>
            </a:pPr>
            <a:r>
              <a:rPr lang="en">
                <a:solidFill>
                  <a:schemeClr val="lt1"/>
                </a:solidFill>
              </a:rPr>
              <a:t>The Group’s Guardian:</a:t>
            </a:r>
            <a:endParaRPr>
              <a:solidFill>
                <a:schemeClr val="lt1"/>
              </a:solidFill>
            </a:endParaRPr>
          </a:p>
          <a:p>
            <a:pPr indent="-381000" lvl="0" marL="457200" rtl="0" algn="l">
              <a:spcBef>
                <a:spcPts val="0"/>
              </a:spcBef>
              <a:spcAft>
                <a:spcPts val="0"/>
              </a:spcAft>
              <a:buClr>
                <a:schemeClr val="lt1"/>
              </a:buClr>
              <a:buSzPts val="2400"/>
              <a:buChar char="●"/>
            </a:pPr>
            <a:r>
              <a:rPr lang="en">
                <a:solidFill>
                  <a:schemeClr val="lt1"/>
                </a:solidFill>
                <a:latin typeface="Proxima Nova"/>
                <a:ea typeface="Proxima Nova"/>
                <a:cs typeface="Proxima Nova"/>
                <a:sym typeface="Proxima Nova"/>
              </a:rPr>
              <a:t>Rafał Szymański</a:t>
            </a:r>
            <a:endParaRPr>
              <a:solidFill>
                <a:schemeClr val="lt1"/>
              </a:solidFill>
            </a:endParaRPr>
          </a:p>
        </p:txBody>
      </p:sp>
      <p:sp>
        <p:nvSpPr>
          <p:cNvPr id="59" name="Google Shape;59;p13"/>
          <p:cNvSpPr txBox="1"/>
          <p:nvPr>
            <p:ph idx="1" type="subTitle"/>
          </p:nvPr>
        </p:nvSpPr>
        <p:spPr>
          <a:xfrm>
            <a:off x="485875" y="3087775"/>
            <a:ext cx="3885300" cy="162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lt1"/>
                </a:solidFill>
              </a:rPr>
              <a:t>Authors</a:t>
            </a:r>
            <a:r>
              <a:rPr lang="en">
                <a:solidFill>
                  <a:schemeClr val="lt1"/>
                </a:solidFill>
              </a:rPr>
              <a:t>:</a:t>
            </a:r>
            <a:endParaRPr>
              <a:solidFill>
                <a:schemeClr val="lt1"/>
              </a:solidFill>
            </a:endParaRPr>
          </a:p>
          <a:p>
            <a:pPr indent="-381000" lvl="0" marL="457200" rtl="0" algn="l">
              <a:spcBef>
                <a:spcPts val="0"/>
              </a:spcBef>
              <a:spcAft>
                <a:spcPts val="0"/>
              </a:spcAft>
              <a:buClr>
                <a:schemeClr val="lt1"/>
              </a:buClr>
              <a:buSzPts val="2400"/>
              <a:buChar char="●"/>
            </a:pPr>
            <a:r>
              <a:rPr lang="en">
                <a:solidFill>
                  <a:schemeClr val="lt1"/>
                </a:solidFill>
              </a:rPr>
              <a:t>Mikołaj Pytlak</a:t>
            </a:r>
            <a:endParaRPr>
              <a:solidFill>
                <a:schemeClr val="lt1"/>
              </a:solidFill>
            </a:endParaRPr>
          </a:p>
          <a:p>
            <a:pPr indent="-381000" lvl="0" marL="457200" rtl="0" algn="l">
              <a:spcBef>
                <a:spcPts val="0"/>
              </a:spcBef>
              <a:spcAft>
                <a:spcPts val="0"/>
              </a:spcAft>
              <a:buClr>
                <a:schemeClr val="lt1"/>
              </a:buClr>
              <a:buSzPts val="2400"/>
              <a:buChar char="●"/>
            </a:pPr>
            <a:r>
              <a:rPr lang="en">
                <a:solidFill>
                  <a:schemeClr val="lt1"/>
                </a:solidFill>
              </a:rPr>
              <a:t>Maurycy Lenarczyk</a:t>
            </a:r>
            <a:endParaRPr>
              <a:solidFill>
                <a:schemeClr val="lt1"/>
              </a:solidFill>
            </a:endParaRPr>
          </a:p>
          <a:p>
            <a:pPr indent="-381000" lvl="0" marL="457200" rtl="0" algn="l">
              <a:spcBef>
                <a:spcPts val="0"/>
              </a:spcBef>
              <a:spcAft>
                <a:spcPts val="0"/>
              </a:spcAft>
              <a:buClr>
                <a:schemeClr val="lt1"/>
              </a:buClr>
              <a:buSzPts val="2400"/>
              <a:buChar char="●"/>
            </a:pPr>
            <a:r>
              <a:rPr lang="en">
                <a:solidFill>
                  <a:schemeClr val="lt1"/>
                </a:solidFill>
              </a:rPr>
              <a:t>Maciej Kwiatkowski</a:t>
            </a:r>
            <a:endParaRPr>
              <a:solidFill>
                <a:schemeClr val="lt1"/>
              </a:solidFill>
            </a:endParaRPr>
          </a:p>
        </p:txBody>
      </p:sp>
      <p:pic>
        <p:nvPicPr>
          <p:cNvPr id="60" name="Google Shape;60;p13"/>
          <p:cNvPicPr preferRelativeResize="0"/>
          <p:nvPr/>
        </p:nvPicPr>
        <p:blipFill>
          <a:blip r:embed="rId3">
            <a:alphaModFix/>
          </a:blip>
          <a:stretch>
            <a:fillRect/>
          </a:stretch>
        </p:blipFill>
        <p:spPr>
          <a:xfrm>
            <a:off x="3096024" y="352775"/>
            <a:ext cx="2951950" cy="1777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Goals</a:t>
            </a:r>
            <a:endParaRPr/>
          </a:p>
        </p:txBody>
      </p:sp>
      <p:sp>
        <p:nvSpPr>
          <p:cNvPr id="66" name="Google Shape;66;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our project we </a:t>
            </a:r>
            <a:r>
              <a:rPr lang="en"/>
              <a:t>target</a:t>
            </a:r>
            <a:r>
              <a:rPr lang="en"/>
              <a:t> these groups of people:</a:t>
            </a:r>
            <a:endParaRPr/>
          </a:p>
          <a:p>
            <a:pPr indent="-317500" lvl="0" marL="457200" rtl="0" algn="l">
              <a:spcBef>
                <a:spcPts val="1200"/>
              </a:spcBef>
              <a:spcAft>
                <a:spcPts val="0"/>
              </a:spcAft>
              <a:buSzPts val="1400"/>
              <a:buChar char="-"/>
            </a:pPr>
            <a:r>
              <a:rPr lang="en"/>
              <a:t>the elderly,</a:t>
            </a:r>
            <a:endParaRPr/>
          </a:p>
          <a:p>
            <a:pPr indent="-317500" lvl="0" marL="457200" rtl="0" algn="l">
              <a:spcBef>
                <a:spcPts val="0"/>
              </a:spcBef>
              <a:spcAft>
                <a:spcPts val="0"/>
              </a:spcAft>
              <a:buSzPts val="1400"/>
              <a:buChar char="-"/>
            </a:pPr>
            <a:r>
              <a:rPr lang="en"/>
              <a:t>people with Alzheimers and other memory impairments,</a:t>
            </a:r>
            <a:endParaRPr/>
          </a:p>
          <a:p>
            <a:pPr indent="-317500" lvl="0" marL="457200" rtl="0" algn="l">
              <a:spcBef>
                <a:spcPts val="0"/>
              </a:spcBef>
              <a:spcAft>
                <a:spcPts val="0"/>
              </a:spcAft>
              <a:buSzPts val="1400"/>
              <a:buChar char="-"/>
            </a:pPr>
            <a:r>
              <a:rPr lang="en"/>
              <a:t>disabled people.</a:t>
            </a:r>
            <a:endParaRPr/>
          </a:p>
          <a:p>
            <a:pPr indent="0" lvl="0" marL="0" rtl="0" algn="l">
              <a:spcBef>
                <a:spcPts val="1200"/>
              </a:spcBef>
              <a:spcAft>
                <a:spcPts val="0"/>
              </a:spcAft>
              <a:buNone/>
            </a:pPr>
            <a:r>
              <a:rPr lang="en"/>
              <a:t>We want to help them with their daily routine of taking pills and tablets, as it often requires the help of the other person in order to ensure </a:t>
            </a:r>
            <a:r>
              <a:rPr lang="en"/>
              <a:t>that</a:t>
            </a:r>
            <a:r>
              <a:rPr lang="en"/>
              <a:t>:</a:t>
            </a:r>
            <a:endParaRPr/>
          </a:p>
          <a:p>
            <a:pPr indent="-317500" lvl="0" marL="457200" rtl="0" algn="l">
              <a:spcBef>
                <a:spcPts val="1200"/>
              </a:spcBef>
              <a:spcAft>
                <a:spcPts val="0"/>
              </a:spcAft>
              <a:buSzPts val="1400"/>
              <a:buChar char="-"/>
            </a:pPr>
            <a:r>
              <a:rPr lang="en"/>
              <a:t>they will remember to take every </a:t>
            </a:r>
            <a:r>
              <a:rPr lang="en"/>
              <a:t>pill they are supposed to,</a:t>
            </a:r>
            <a:endParaRPr/>
          </a:p>
        </p:txBody>
      </p:sp>
      <p:sp>
        <p:nvSpPr>
          <p:cNvPr id="67" name="Google Shape;67;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a:t>
            </a:r>
            <a:r>
              <a:rPr lang="en"/>
              <a:t>hey will not take any wrong pills,</a:t>
            </a:r>
            <a:endParaRPr/>
          </a:p>
          <a:p>
            <a:pPr indent="-317500" lvl="0" marL="457200" rtl="0" algn="l">
              <a:spcBef>
                <a:spcPts val="0"/>
              </a:spcBef>
              <a:spcAft>
                <a:spcPts val="0"/>
              </a:spcAft>
              <a:buSzPts val="1400"/>
              <a:buChar char="-"/>
            </a:pPr>
            <a:r>
              <a:rPr lang="en"/>
              <a:t>the pills are safe for them regardless if they need or need not to take them.</a:t>
            </a:r>
            <a:endParaRPr/>
          </a:p>
          <a:p>
            <a:pPr indent="0" lvl="0" marL="0" rtl="0" algn="l">
              <a:spcBef>
                <a:spcPts val="1200"/>
              </a:spcBef>
              <a:spcAft>
                <a:spcPts val="1200"/>
              </a:spcAft>
              <a:buNone/>
            </a:pPr>
            <a:r>
              <a:rPr lang="en"/>
              <a:t>With our project we hope to resolve all of the inconveniences when it comes to taking pills, up to the point people can </a:t>
            </a:r>
            <a:r>
              <a:rPr lang="en" u="sng"/>
              <a:t>safely</a:t>
            </a:r>
            <a:r>
              <a:rPr lang="en"/>
              <a:t> take them without any help from others.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95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Cele Zrównoważonego Rozwoju</a:t>
            </a:r>
            <a:endParaRPr/>
          </a:p>
          <a:p>
            <a:pPr indent="0" lvl="0" marL="0" rtl="0" algn="ctr">
              <a:spcBef>
                <a:spcPts val="0"/>
              </a:spcBef>
              <a:spcAft>
                <a:spcPts val="0"/>
              </a:spcAft>
              <a:buNone/>
            </a:pPr>
            <a:r>
              <a:rPr lang="en"/>
              <a:t>/</a:t>
            </a:r>
            <a:endParaRPr/>
          </a:p>
          <a:p>
            <a:pPr indent="0" lvl="0" marL="0" rtl="0" algn="r">
              <a:spcBef>
                <a:spcPts val="0"/>
              </a:spcBef>
              <a:spcAft>
                <a:spcPts val="0"/>
              </a:spcAft>
              <a:buNone/>
            </a:pPr>
            <a:r>
              <a:rPr lang="en"/>
              <a:t>Sustainable Development Goals</a:t>
            </a:r>
            <a:endParaRPr/>
          </a:p>
        </p:txBody>
      </p:sp>
      <p:sp>
        <p:nvSpPr>
          <p:cNvPr id="73" name="Google Shape;73;p15"/>
          <p:cNvSpPr txBox="1"/>
          <p:nvPr>
            <p:ph idx="1" type="body"/>
          </p:nvPr>
        </p:nvSpPr>
        <p:spPr>
          <a:xfrm>
            <a:off x="311700" y="2116675"/>
            <a:ext cx="5416500" cy="24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Our project tackles the following SDG problems:</a:t>
            </a:r>
            <a:endParaRPr sz="1400"/>
          </a:p>
          <a:p>
            <a:pPr indent="-317500" lvl="0" marL="457200" rtl="0" algn="l">
              <a:spcBef>
                <a:spcPts val="1200"/>
              </a:spcBef>
              <a:spcAft>
                <a:spcPts val="0"/>
              </a:spcAft>
              <a:buSzPts val="1400"/>
              <a:buChar char="-"/>
            </a:pPr>
            <a:r>
              <a:rPr b="1" lang="en" sz="1400"/>
              <a:t>3.5</a:t>
            </a:r>
            <a:r>
              <a:rPr lang="en" sz="1400"/>
              <a:t>  —  </a:t>
            </a:r>
            <a:r>
              <a:rPr lang="en" sz="1400"/>
              <a:t>by informing the person whether the pill (including drugs) is dangerous to take or not</a:t>
            </a:r>
            <a:r>
              <a:rPr lang="en" sz="1400"/>
              <a:t>,</a:t>
            </a:r>
            <a:endParaRPr sz="1400"/>
          </a:p>
          <a:p>
            <a:pPr indent="-317500" lvl="0" marL="457200" rtl="0" algn="l">
              <a:spcBef>
                <a:spcPts val="0"/>
              </a:spcBef>
              <a:spcAft>
                <a:spcPts val="0"/>
              </a:spcAft>
              <a:buSzPts val="1400"/>
              <a:buChar char="-"/>
            </a:pPr>
            <a:r>
              <a:rPr b="1" lang="en" sz="1400"/>
              <a:t>3.9</a:t>
            </a:r>
            <a:r>
              <a:rPr lang="en" sz="1400"/>
              <a:t>  —  also by informing the person whether the pill is dangerous to take or not, thus increasing the chance they will not consume any dangerous substances.</a:t>
            </a:r>
            <a:endParaRPr sz="1400"/>
          </a:p>
          <a:p>
            <a:pPr indent="0" lvl="0" marL="457200" rtl="0" algn="l">
              <a:spcBef>
                <a:spcPts val="1200"/>
              </a:spcBef>
              <a:spcAft>
                <a:spcPts val="1200"/>
              </a:spcAft>
              <a:buNone/>
            </a:pPr>
            <a:r>
              <a:rPr lang="en" sz="1400"/>
              <a:t>E.g. You have a headache and an individual gives you some “painkillers” — you can’t really trust they are safe to take.</a:t>
            </a:r>
            <a:endParaRPr sz="1400"/>
          </a:p>
        </p:txBody>
      </p:sp>
      <p:pic>
        <p:nvPicPr>
          <p:cNvPr id="74" name="Google Shape;74;p15"/>
          <p:cNvPicPr preferRelativeResize="0"/>
          <p:nvPr/>
        </p:nvPicPr>
        <p:blipFill>
          <a:blip r:embed="rId3">
            <a:alphaModFix/>
          </a:blip>
          <a:stretch>
            <a:fillRect/>
          </a:stretch>
        </p:blipFill>
        <p:spPr>
          <a:xfrm>
            <a:off x="6132225" y="3144950"/>
            <a:ext cx="1290700" cy="1290700"/>
          </a:xfrm>
          <a:prstGeom prst="rect">
            <a:avLst/>
          </a:prstGeom>
          <a:noFill/>
          <a:ln>
            <a:noFill/>
          </a:ln>
        </p:spPr>
      </p:pic>
      <p:pic>
        <p:nvPicPr>
          <p:cNvPr id="75" name="Google Shape;75;p15"/>
          <p:cNvPicPr preferRelativeResize="0"/>
          <p:nvPr/>
        </p:nvPicPr>
        <p:blipFill>
          <a:blip r:embed="rId4">
            <a:alphaModFix/>
          </a:blip>
          <a:stretch>
            <a:fillRect/>
          </a:stretch>
        </p:blipFill>
        <p:spPr>
          <a:xfrm>
            <a:off x="7336175" y="2325925"/>
            <a:ext cx="1041425" cy="1041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Currently, our project is separated into three main files:</a:t>
            </a:r>
            <a:endParaRPr/>
          </a:p>
          <a:p>
            <a:pPr indent="-342900" lvl="0" marL="457200" rtl="0" algn="l">
              <a:spcBef>
                <a:spcPts val="1200"/>
              </a:spcBef>
              <a:spcAft>
                <a:spcPts val="0"/>
              </a:spcAft>
              <a:buSzPts val="1800"/>
              <a:buChar char="-"/>
            </a:pPr>
            <a:r>
              <a:rPr lang="en"/>
              <a:t>NIH_PID.ipynb  —  used to download the training image data from National Library of Medicine (</a:t>
            </a:r>
            <a:r>
              <a:rPr lang="en" u="sng">
                <a:solidFill>
                  <a:schemeClr val="hlink"/>
                </a:solidFill>
                <a:hlinkClick r:id="rId3"/>
              </a:rPr>
              <a:t>www.nlm.nih.gov</a:t>
            </a:r>
            <a:r>
              <a:rPr lang="en"/>
              <a:t>) into the suitable dicrionaries,</a:t>
            </a:r>
            <a:endParaRPr/>
          </a:p>
          <a:p>
            <a:pPr indent="-342900" lvl="0" marL="457200" rtl="0" algn="l">
              <a:spcBef>
                <a:spcPts val="0"/>
              </a:spcBef>
              <a:spcAft>
                <a:spcPts val="0"/>
              </a:spcAft>
              <a:buSzPts val="1800"/>
              <a:buChar char="-"/>
            </a:pPr>
            <a:r>
              <a:rPr lang="en"/>
              <a:t>model.ipynb  —  used to create the model designated to predict the types of pills from images,</a:t>
            </a:r>
            <a:endParaRPr/>
          </a:p>
          <a:p>
            <a:pPr indent="-342900" lvl="0" marL="457200" rtl="0" algn="l">
              <a:spcBef>
                <a:spcPts val="0"/>
              </a:spcBef>
              <a:spcAft>
                <a:spcPts val="0"/>
              </a:spcAft>
              <a:buSzPts val="1800"/>
              <a:buChar char="-"/>
            </a:pPr>
            <a:r>
              <a:rPr lang="en"/>
              <a:t>predict.ipynb  —  used to predict the pill type from image.</a:t>
            </a:r>
            <a:endParaRPr/>
          </a:p>
          <a:p>
            <a:pPr indent="0" lvl="0" marL="0" rtl="0" algn="l">
              <a:spcBef>
                <a:spcPts val="1200"/>
              </a:spcBef>
              <a:spcAft>
                <a:spcPts val="1200"/>
              </a:spcAft>
              <a:buNone/>
            </a:pPr>
            <a:r>
              <a:rPr lang="en"/>
              <a:t>Additionally</a:t>
            </a:r>
            <a:r>
              <a:rPr lang="en"/>
              <a:t>, our project includes all the training data and example images for predicting pill types and an unused app made in HTML (due to PHP, which runs our Python script, requiring the usage of a server, which is incompatible with the project’s environment).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Results</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project is still in its early stages, so the results are not that impressive, but we positively look into the future and its new updates. </a:t>
            </a:r>
            <a:endParaRPr/>
          </a:p>
          <a:p>
            <a:pPr indent="0" lvl="0" marL="0" rtl="0" algn="l">
              <a:spcBef>
                <a:spcPts val="1200"/>
              </a:spcBef>
              <a:spcAft>
                <a:spcPts val="0"/>
              </a:spcAft>
              <a:buNone/>
            </a:pPr>
            <a:r>
              <a:rPr lang="en"/>
              <a:t>The end-user must manually choose the already-cropped image of a pill to be predicted (it does not currently support images of many pills). Although the model does not show high confidence at choosing </a:t>
            </a:r>
            <a:r>
              <a:rPr lang="en"/>
              <a:t>which</a:t>
            </a:r>
            <a:r>
              <a:rPr lang="en"/>
              <a:t> pills are what types, it really often assigns the highest probability to the correct pill (and all this in our little demo consisting only of ~800 </a:t>
            </a:r>
            <a:r>
              <a:rPr lang="en"/>
              <a:t>images</a:t>
            </a:r>
            <a:r>
              <a:rPr lang="en"/>
              <a:t> divided by 15 pill types).</a:t>
            </a:r>
            <a:endParaRPr/>
          </a:p>
          <a:p>
            <a:pPr indent="0" lvl="0" marL="0" rtl="0" algn="l">
              <a:spcBef>
                <a:spcPts val="1200"/>
              </a:spcBef>
              <a:spcAft>
                <a:spcPts val="1200"/>
              </a:spcAft>
              <a:buNone/>
            </a:pPr>
            <a:r>
              <a:rPr lang="en"/>
              <a:t>Even though our project is not ready for production, the </a:t>
            </a:r>
            <a:r>
              <a:rPr lang="en"/>
              <a:t>following</a:t>
            </a:r>
            <a:r>
              <a:rPr lang="en"/>
              <a:t> changes might be useful in moving it closer to this desired state.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is much to change. Starting with the non-AI stuff, we could </a:t>
            </a:r>
            <a:r>
              <a:rPr lang="en"/>
              <a:t>improve</a:t>
            </a:r>
            <a:r>
              <a:rPr lang="en"/>
              <a:t> the following:</a:t>
            </a:r>
            <a:endParaRPr/>
          </a:p>
          <a:p>
            <a:pPr indent="-317500" lvl="0" marL="457200" rtl="0" algn="l">
              <a:spcBef>
                <a:spcPts val="1200"/>
              </a:spcBef>
              <a:spcAft>
                <a:spcPts val="0"/>
              </a:spcAft>
              <a:buSzPts val="1400"/>
              <a:buChar char="-"/>
            </a:pPr>
            <a:r>
              <a:rPr lang="en"/>
              <a:t>Update the app from a simple HTML page to a real React.js app (our first intended tool to build an app),</a:t>
            </a:r>
            <a:endParaRPr/>
          </a:p>
          <a:p>
            <a:pPr indent="-317500" lvl="0" marL="457200" rtl="0" algn="l">
              <a:spcBef>
                <a:spcPts val="0"/>
              </a:spcBef>
              <a:spcAft>
                <a:spcPts val="0"/>
              </a:spcAft>
              <a:buSzPts val="1400"/>
              <a:buChar char="-"/>
            </a:pPr>
            <a:r>
              <a:rPr lang="en"/>
              <a:t>Add the support for mobile (as it was supposed to be the intended platform to use for our app) with the help of React Native,</a:t>
            </a:r>
            <a:endParaRPr/>
          </a:p>
          <a:p>
            <a:pPr indent="-317500" lvl="0" marL="457200" rtl="0" algn="l">
              <a:spcBef>
                <a:spcPts val="0"/>
              </a:spcBef>
              <a:spcAft>
                <a:spcPts val="0"/>
              </a:spcAft>
              <a:buSzPts val="1400"/>
              <a:buChar char="-"/>
            </a:pPr>
            <a:r>
              <a:rPr lang="en"/>
              <a:t>Improve the visuals with React-Bootstrap and add support for the disabled people,</a:t>
            </a:r>
            <a:endParaRPr/>
          </a:p>
          <a:p>
            <a:pPr indent="-317500" lvl="0" marL="457200" rtl="0" algn="l">
              <a:spcBef>
                <a:spcPts val="0"/>
              </a:spcBef>
              <a:spcAft>
                <a:spcPts val="0"/>
              </a:spcAft>
              <a:buSzPts val="1400"/>
              <a:buChar char="-"/>
            </a:pPr>
            <a:r>
              <a:rPr lang="en"/>
              <a:t>Launch it on a server (even the localhost would do) so our script could run.</a:t>
            </a:r>
            <a:endParaRPr/>
          </a:p>
        </p:txBody>
      </p:sp>
      <p:sp>
        <p:nvSpPr>
          <p:cNvPr id="93" name="Google Shape;93;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Updates of SUS Pills</a:t>
            </a:r>
            <a:endParaRPr/>
          </a:p>
        </p:txBody>
      </p:sp>
      <p:sp>
        <p:nvSpPr>
          <p:cNvPr id="94" name="Google Shape;94;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these would be the main changes regarding our Python scripts:</a:t>
            </a:r>
            <a:endParaRPr/>
          </a:p>
          <a:p>
            <a:pPr indent="-317500" lvl="0" marL="457200" rtl="0" algn="l">
              <a:spcBef>
                <a:spcPts val="1200"/>
              </a:spcBef>
              <a:spcAft>
                <a:spcPts val="0"/>
              </a:spcAft>
              <a:buSzPts val="1400"/>
              <a:buChar char="-"/>
            </a:pPr>
            <a:r>
              <a:rPr lang="en"/>
              <a:t>Increase our training image database,</a:t>
            </a:r>
            <a:endParaRPr/>
          </a:p>
          <a:p>
            <a:pPr indent="-317500" lvl="0" marL="457200" rtl="0" algn="l">
              <a:spcBef>
                <a:spcPts val="0"/>
              </a:spcBef>
              <a:spcAft>
                <a:spcPts val="0"/>
              </a:spcAft>
              <a:buSzPts val="1400"/>
              <a:buChar char="-"/>
            </a:pPr>
            <a:r>
              <a:rPr lang="en"/>
              <a:t>Use tools created for labeling images (e.g. labelimg), as we had to manually crop the images, which is not really convenient,</a:t>
            </a:r>
            <a:endParaRPr/>
          </a:p>
          <a:p>
            <a:pPr indent="-317500" lvl="0" marL="457200" rtl="0" algn="l">
              <a:spcBef>
                <a:spcPts val="0"/>
              </a:spcBef>
              <a:spcAft>
                <a:spcPts val="0"/>
              </a:spcAft>
              <a:buSzPts val="1400"/>
              <a:buChar char="-"/>
            </a:pPr>
            <a:r>
              <a:rPr lang="en"/>
              <a:t>Add support for multiple pill detection (e.g. by basing out model off YOLO, using object_detection python library, using openvcv with Tensorflow 1, or create our own multi-object detection),</a:t>
            </a:r>
            <a:endParaRPr/>
          </a:p>
          <a:p>
            <a:pPr indent="-317500" lvl="0" marL="457200" rtl="0" algn="l">
              <a:spcBef>
                <a:spcPts val="0"/>
              </a:spcBef>
              <a:spcAft>
                <a:spcPts val="0"/>
              </a:spcAft>
              <a:buSzPts val="1400"/>
              <a:buChar char="-"/>
            </a:pPr>
            <a:r>
              <a:rPr lang="en"/>
              <a:t>And much, much more.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679899" y="196800"/>
            <a:ext cx="7784198" cy="4376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679900" y="196800"/>
            <a:ext cx="7784198" cy="4374576"/>
          </a:xfrm>
          <a:prstGeom prst="rect">
            <a:avLst/>
          </a:prstGeom>
          <a:noFill/>
          <a:ln>
            <a:noFill/>
          </a:ln>
        </p:spPr>
      </p:pic>
      <p:sp>
        <p:nvSpPr>
          <p:cNvPr id="105" name="Google Shape;105;p20"/>
          <p:cNvSpPr txBox="1"/>
          <p:nvPr/>
        </p:nvSpPr>
        <p:spPr>
          <a:xfrm>
            <a:off x="673375" y="4588450"/>
            <a:ext cx="778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Source Sans Pro"/>
                <a:ea typeface="Source Sans Pro"/>
                <a:cs typeface="Source Sans Pro"/>
                <a:sym typeface="Source Sans Pro"/>
              </a:rPr>
              <a:t>Interesting fact: SUS Pills is an abbreviation of Suspicious Pills.</a:t>
            </a:r>
            <a:endParaRPr sz="1200">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