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797675" cy="9926638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EEF0A6"/>
    <a:srgbClr val="FFCC00"/>
    <a:srgbClr val="FF9900"/>
    <a:srgbClr val="33CCCC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6299" autoAdjust="0"/>
  </p:normalViewPr>
  <p:slideViewPr>
    <p:cSldViewPr>
      <p:cViewPr varScale="1">
        <p:scale>
          <a:sx n="59" d="100"/>
          <a:sy n="59" d="100"/>
        </p:scale>
        <p:origin x="150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3638606-9A41-479D-A46F-8BD133A5E791}" type="datetimeFigureOut">
              <a:rPr lang="zh-TW" altLang="en-US"/>
              <a:pPr>
                <a:defRPr/>
              </a:pPr>
              <a:t>2023/9/25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98B2956-33FB-4EBF-9F30-A79D637A561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4288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:notes"/>
          <p:cNvSpPr txBox="1">
            <a:spLocks noGrp="1"/>
          </p:cNvSpPr>
          <p:nvPr>
            <p:ph type="body" idx="1"/>
          </p:nvPr>
        </p:nvSpPr>
        <p:spPr>
          <a:xfrm>
            <a:off x="679768" y="4715909"/>
            <a:ext cx="5438140" cy="446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5" name="Google Shape;37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9314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:notes"/>
          <p:cNvSpPr txBox="1">
            <a:spLocks noGrp="1"/>
          </p:cNvSpPr>
          <p:nvPr>
            <p:ph type="body" idx="1"/>
          </p:nvPr>
        </p:nvSpPr>
        <p:spPr>
          <a:xfrm>
            <a:off x="679768" y="4715909"/>
            <a:ext cx="5438140" cy="446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" name="Google Shape;38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464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 txBox="1">
            <a:spLocks noGrp="1"/>
          </p:cNvSpPr>
          <p:nvPr>
            <p:ph type="body" idx="1"/>
          </p:nvPr>
        </p:nvSpPr>
        <p:spPr>
          <a:xfrm>
            <a:off x="679768" y="4715909"/>
            <a:ext cx="5438140" cy="446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2" name="Google Shape;39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115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:notes"/>
          <p:cNvSpPr txBox="1">
            <a:spLocks noGrp="1"/>
          </p:cNvSpPr>
          <p:nvPr>
            <p:ph type="body" idx="1"/>
          </p:nvPr>
        </p:nvSpPr>
        <p:spPr>
          <a:xfrm>
            <a:off x="679768" y="4715909"/>
            <a:ext cx="5438140" cy="446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914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00113" y="836613"/>
            <a:ext cx="7848600" cy="1800225"/>
          </a:xfrm>
        </p:spPr>
        <p:txBody>
          <a:bodyPr lIns="91440" anchor="ctr"/>
          <a:lstStyle>
            <a:lvl1pPr algn="ctr">
              <a:defRPr u="sng">
                <a:latin typeface="Britannic Bold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1050" y="2925763"/>
            <a:ext cx="4967288" cy="1727200"/>
          </a:xfrm>
          <a:ln w="12700"/>
        </p:spPr>
        <p:txBody>
          <a:bodyPr/>
          <a:lstStyle>
            <a:lvl1pPr marL="0" indent="0" algn="ctr">
              <a:buFont typeface="Wingdings" pitchFamily="2" charset="2"/>
              <a:buNone/>
              <a:defRPr sz="2400" i="1">
                <a:latin typeface="Times New Roman" pitchFamily="18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11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59563" y="115888"/>
            <a:ext cx="2087562" cy="59769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95288" y="115888"/>
            <a:ext cx="6111875" cy="59769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2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836613"/>
            <a:ext cx="8423845" cy="5256212"/>
          </a:xfrm>
        </p:spPr>
        <p:txBody>
          <a:bodyPr/>
          <a:lstStyle>
            <a:lvl1pPr marL="360363" indent="-360363">
              <a:buClr>
                <a:srgbClr val="D60093"/>
              </a:buClr>
              <a:buSzPct val="80000"/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538163" indent="-360363">
              <a:buClrTx/>
              <a:buSzPct val="80000"/>
              <a:buFont typeface="Wingdings" panose="05000000000000000000" pitchFamily="2" charset="2"/>
              <a:buChar char="u"/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719138" indent="-274638"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074738" indent="-266700"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1252538" indent="-266700"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352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2301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288" y="836613"/>
            <a:ext cx="4098925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836613"/>
            <a:ext cx="4100512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461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45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95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26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8938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256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836613"/>
            <a:ext cx="8351837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28" name="Text Box 7"/>
          <p:cNvSpPr txBox="1">
            <a:spLocks noChangeArrowheads="1"/>
          </p:cNvSpPr>
          <p:nvPr/>
        </p:nvSpPr>
        <p:spPr bwMode="auto">
          <a:xfrm>
            <a:off x="3903663" y="4456113"/>
            <a:ext cx="347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kumimoji="0" lang="zh-TW" altLang="en-US" smtClean="0">
              <a:latin typeface="Arial Narrow" pitchFamily="34" charset="0"/>
            </a:endParaRPr>
          </a:p>
        </p:txBody>
      </p:sp>
      <p:sp>
        <p:nvSpPr>
          <p:cNvPr id="1029" name="Text Box 12"/>
          <p:cNvSpPr txBox="1">
            <a:spLocks noChangeArrowheads="1"/>
          </p:cNvSpPr>
          <p:nvPr/>
        </p:nvSpPr>
        <p:spPr bwMode="auto">
          <a:xfrm>
            <a:off x="8712200" y="6381750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46DF3A5F-583F-435C-813D-3C5B032A9ED1}" type="slidenum">
              <a:rPr kumimoji="0" lang="zh-TW" altLang="en-US" sz="1400" smtClean="0">
                <a:latin typeface="Arial Narrow" panose="020B0606020202030204" pitchFamily="34" charset="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kumimoji="0" lang="en-US" altLang="zh-TW" sz="1400" dirty="0" smtClean="0">
              <a:latin typeface="Arial Narrow" panose="020B0606020202030204" pitchFamily="34" charset="0"/>
            </a:endParaRPr>
          </a:p>
        </p:txBody>
      </p:sp>
      <p:sp>
        <p:nvSpPr>
          <p:cNvPr id="1030" name="Line 35"/>
          <p:cNvSpPr>
            <a:spLocks noChangeShapeType="1"/>
          </p:cNvSpPr>
          <p:nvPr/>
        </p:nvSpPr>
        <p:spPr bwMode="auto">
          <a:xfrm>
            <a:off x="325438" y="692150"/>
            <a:ext cx="82073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0" r:id="rId1"/>
    <p:sldLayoutId id="2147484719" r:id="rId2"/>
    <p:sldLayoutId id="2147484720" r:id="rId3"/>
    <p:sldLayoutId id="2147484721" r:id="rId4"/>
    <p:sldLayoutId id="2147484722" r:id="rId5"/>
    <p:sldLayoutId id="2147484723" r:id="rId6"/>
    <p:sldLayoutId id="2147484724" r:id="rId7"/>
    <p:sldLayoutId id="2147484725" r:id="rId8"/>
    <p:sldLayoutId id="2147484726" r:id="rId9"/>
    <p:sldLayoutId id="2147484727" r:id="rId10"/>
    <p:sldLayoutId id="214748472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CC"/>
          </a:solidFill>
          <a:latin typeface="+mj-lt"/>
          <a:ea typeface="+mj-ea"/>
          <a:cs typeface="新細明體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CC"/>
          </a:solidFill>
          <a:latin typeface="Arial Narrow" pitchFamily="34" charset="0"/>
          <a:ea typeface="新細明體" charset="-120"/>
          <a:cs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CC"/>
          </a:solidFill>
          <a:latin typeface="Arial Narrow" pitchFamily="34" charset="0"/>
          <a:ea typeface="新細明體" charset="-120"/>
          <a:cs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CC"/>
          </a:solidFill>
          <a:latin typeface="Arial Narrow" pitchFamily="34" charset="0"/>
          <a:ea typeface="新細明體" charset="-120"/>
          <a:cs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CC"/>
          </a:solidFill>
          <a:latin typeface="Arial Narrow" pitchFamily="34" charset="0"/>
          <a:ea typeface="新細明體" charset="-120"/>
          <a:cs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Narrow" pitchFamily="34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Narrow" pitchFamily="34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Narrow" pitchFamily="34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Narrow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D60093"/>
        </a:buClr>
        <a:buFont typeface="Wingdings" panose="05000000000000000000" pitchFamily="2" charset="2"/>
        <a:buChar char="n"/>
        <a:defRPr sz="3200">
          <a:solidFill>
            <a:schemeClr val="tx1"/>
          </a:solidFill>
          <a:latin typeface="Arial" panose="020B0604020202020204" pitchFamily="34" charset="0"/>
          <a:ea typeface="+mn-ea"/>
          <a:cs typeface="新細明體" charset="-120"/>
        </a:defRPr>
      </a:lvl1pPr>
      <a:lvl2pPr marL="742950" indent="-2857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l"/>
        <a:defRPr sz="2800">
          <a:solidFill>
            <a:schemeClr val="tx1"/>
          </a:solidFill>
          <a:latin typeface="Arial" panose="020B0604020202020204" pitchFamily="34" charset="0"/>
          <a:ea typeface="+mn-ea"/>
          <a:cs typeface="新細明體" charset="-120"/>
        </a:defRPr>
      </a:lvl2pPr>
      <a:lvl3pPr marL="11430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Ø"/>
        <a:defRPr sz="2400">
          <a:solidFill>
            <a:schemeClr val="tx1"/>
          </a:solidFill>
          <a:latin typeface="Arial" panose="020B0604020202020204" pitchFamily="34" charset="0"/>
          <a:ea typeface="+mn-ea"/>
          <a:cs typeface="新細明體" charset="-120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Symbol" panose="05050102010706020507" pitchFamily="18" charset="2"/>
        <a:buChar char="·"/>
        <a:defRPr sz="2000">
          <a:solidFill>
            <a:schemeClr val="tx1"/>
          </a:solidFill>
          <a:latin typeface="Arial" panose="020B0604020202020204" pitchFamily="34" charset="0"/>
          <a:ea typeface="+mn-ea"/>
          <a:cs typeface="新細明體" charset="-120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新細明體" charset="-120"/>
        </a:defRPr>
      </a:lvl5pPr>
      <a:lvl6pPr marL="25146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字方塊 1"/>
          <p:cNvSpPr txBox="1">
            <a:spLocks noChangeArrowheads="1"/>
          </p:cNvSpPr>
          <p:nvPr/>
        </p:nvSpPr>
        <p:spPr bwMode="auto">
          <a:xfrm>
            <a:off x="0" y="3813428"/>
            <a:ext cx="9144000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D60093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Pct val="85000"/>
              <a:buFontTx/>
              <a:buNone/>
            </a:pPr>
            <a:r>
              <a:rPr lang="en-US" altLang="zh-TW" sz="2800" b="1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Professor Po-Tsang Huang</a:t>
            </a:r>
            <a:endParaRPr lang="en-US" altLang="zh-TW" sz="2800" b="1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  <a:buClrTx/>
              <a:buSzPct val="85000"/>
              <a:buFontTx/>
              <a:buNone/>
            </a:pPr>
            <a:r>
              <a:rPr lang="en-US" altLang="zh-TW" sz="2400" b="1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International College of Semiconductor Technology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Pct val="85000"/>
              <a:buFontTx/>
              <a:buNone/>
            </a:pPr>
            <a:r>
              <a:rPr lang="en-US" altLang="zh-TW" sz="2400" b="1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National Yang Ming </a:t>
            </a:r>
            <a:r>
              <a:rPr lang="en-US" altLang="zh-TW" sz="2400" b="1" dirty="0" err="1" smtClean="0">
                <a:latin typeface="Calibri" panose="020F0502020204030204" pitchFamily="34" charset="0"/>
                <a:ea typeface="標楷體" panose="03000509000000000000" pitchFamily="65" charset="-120"/>
              </a:rPr>
              <a:t>Chiao</a:t>
            </a:r>
            <a:r>
              <a:rPr lang="en-US" altLang="zh-TW" sz="2400" b="1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 Tung University</a:t>
            </a:r>
            <a:endParaRPr lang="en-US" altLang="zh-TW" sz="2400" b="1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pic>
        <p:nvPicPr>
          <p:cNvPr id="7172" name="Picture 6" descr="NCTU_LOGO_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134" y="5314923"/>
            <a:ext cx="1496938" cy="149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字方塊 1"/>
          <p:cNvSpPr txBox="1">
            <a:spLocks noChangeArrowheads="1"/>
          </p:cNvSpPr>
          <p:nvPr/>
        </p:nvSpPr>
        <p:spPr bwMode="auto">
          <a:xfrm>
            <a:off x="611374" y="2158517"/>
            <a:ext cx="792125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lnSpc>
                <a:spcPct val="100000"/>
              </a:lnSpc>
              <a:buClrTx/>
              <a:buSzPct val="85000"/>
              <a:buFontTx/>
              <a:buNone/>
              <a:defRPr sz="4000" b="1">
                <a:solidFill>
                  <a:srgbClr val="0033CC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800"/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2400"/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Char char="·"/>
              <a:defRPr sz="2000"/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zh-TW" dirty="0" smtClean="0"/>
              <a:t>Exercise </a:t>
            </a:r>
            <a:r>
              <a:rPr lang="en-US" altLang="zh-TW" dirty="0" smtClean="0"/>
              <a:t>0</a:t>
            </a:r>
            <a:endParaRPr lang="zh-TW" altLang="en-US" b="0" dirty="0"/>
          </a:p>
          <a:p>
            <a:r>
              <a:rPr lang="en-US" altLang="zh-TW" b="0" dirty="0"/>
              <a:t>Design a 64-bit comparator</a:t>
            </a:r>
            <a:endParaRPr lang="en-US" altLang="zh-TW" b="0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19087" y="1149938"/>
            <a:ext cx="841692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AE38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D60093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1200"/>
              </a:spcBef>
              <a:buClrTx/>
              <a:buSzPct val="85000"/>
              <a:buFontTx/>
              <a:buNone/>
            </a:pPr>
            <a:r>
              <a:rPr lang="en-US" altLang="zh-TW" sz="4400" b="1" dirty="0"/>
              <a:t>Digital IC</a:t>
            </a:r>
            <a:r>
              <a:rPr lang="zh-TW" altLang="en-US" sz="4400" b="1" dirty="0"/>
              <a:t> </a:t>
            </a:r>
            <a:r>
              <a:rPr lang="en-US" altLang="zh-TW" sz="4400" b="1" dirty="0"/>
              <a:t>Design</a:t>
            </a:r>
            <a:endParaRPr lang="en-US" altLang="zh-TW" sz="4400" b="1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>
            <a:spLocks noGrp="1"/>
          </p:cNvSpPr>
          <p:nvPr>
            <p:ph type="title"/>
          </p:nvPr>
        </p:nvSpPr>
        <p:spPr>
          <a:xfrm>
            <a:off x="531977" y="136503"/>
            <a:ext cx="36836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dirty="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5"/>
          <p:cNvSpPr txBox="1"/>
          <p:nvPr/>
        </p:nvSpPr>
        <p:spPr>
          <a:xfrm>
            <a:off x="330200" y="795274"/>
            <a:ext cx="5897984" cy="505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74015" marR="0" lvl="0" indent="-3613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0092"/>
              </a:buClr>
              <a:buSzPts val="2550"/>
              <a:buFont typeface="Noto Sans Symbols"/>
              <a:buChar char="■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 64-bit comparator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5"/>
          <p:cNvSpPr txBox="1"/>
          <p:nvPr/>
        </p:nvSpPr>
        <p:spPr>
          <a:xfrm>
            <a:off x="755904" y="1347811"/>
            <a:ext cx="2880360" cy="1077595"/>
          </a:xfrm>
          <a:prstGeom prst="rect">
            <a:avLst/>
          </a:prstGeom>
          <a:noFill/>
          <a:ln w="57900" cap="flat" cmpd="sng">
            <a:solidFill>
              <a:srgbClr val="4F81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0300" rIns="0" bIns="0" anchor="t" anchorCtr="0">
            <a:spAutoFit/>
          </a:bodyPr>
          <a:lstStyle/>
          <a:p>
            <a:pPr marL="90805" marR="10604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(a==b) out = 1  else	out = 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5"/>
          <p:cNvSpPr txBox="1"/>
          <p:nvPr/>
        </p:nvSpPr>
        <p:spPr>
          <a:xfrm>
            <a:off x="330200" y="2472035"/>
            <a:ext cx="8176259" cy="3060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225" rIns="0" bIns="0" anchor="t" anchorCtr="0">
            <a:spAutoFit/>
          </a:bodyPr>
          <a:lstStyle/>
          <a:p>
            <a:pPr marL="550545" marR="0" lvl="0" indent="-3594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◆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driving ability of all the inputs cannot be infinite.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0545" marR="0" lvl="0" indent="-359410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Tx/>
              <a:buSzPts val="2250"/>
              <a:buFont typeface="Noto Sans Symbols"/>
              <a:buChar char="◆"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Use vector file(</a:t>
            </a:r>
            <a:r>
              <a:rPr lang="en-US" sz="28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pattern_array.vec</a:t>
            </a:r>
            <a:r>
              <a:rPr lang="en-US" sz="2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 for your </a:t>
            </a:r>
            <a:r>
              <a:rPr lang="en-US" sz="28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</a:p>
          <a:p>
            <a:pPr marL="374015" marR="27940" lvl="0" indent="-361315" algn="l" rtl="0">
              <a:lnSpc>
                <a:spcPct val="108124"/>
              </a:lnSpc>
              <a:spcBef>
                <a:spcPts val="800"/>
              </a:spcBef>
              <a:spcAft>
                <a:spcPts val="0"/>
              </a:spcAft>
              <a:buClr>
                <a:srgbClr val="D50092"/>
              </a:buClr>
              <a:buSzPts val="2550"/>
              <a:buFont typeface="Noto Sans Symbols"/>
              <a:buChar char="■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comparator in static CMOS circuit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0545" marR="0" lvl="1" indent="-3594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◆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propagation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delay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0545" marR="0" lvl="1" indent="-35941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◆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the leakage power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833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Test Pattern of 64bit Static CMOS</a:t>
            </a:r>
            <a:endParaRPr/>
          </a:p>
        </p:txBody>
      </p:sp>
      <p:sp>
        <p:nvSpPr>
          <p:cNvPr id="386" name="Google Shape;386;p36"/>
          <p:cNvSpPr txBox="1">
            <a:spLocks noGrp="1"/>
          </p:cNvSpPr>
          <p:nvPr>
            <p:ph type="body" idx="1"/>
          </p:nvPr>
        </p:nvSpPr>
        <p:spPr>
          <a:xfrm>
            <a:off x="395288" y="836613"/>
            <a:ext cx="8351837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74015" indent="-3613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0092"/>
              </a:buClr>
              <a:buSzPts val="2550"/>
              <a:buFont typeface="Noto Sans Symbols"/>
              <a:buChar char="■"/>
            </a:pPr>
            <a:r>
              <a:rPr kumimoji="1" lang="en-US" kern="1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pattern_array.vec</a:t>
            </a:r>
            <a:endParaRPr kumimoji="1" kern="12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6" y="1613424"/>
            <a:ext cx="9004239" cy="294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7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Static CMOS Waveform</a:t>
            </a:r>
            <a:endParaRPr/>
          </a:p>
        </p:txBody>
      </p:sp>
      <p:sp>
        <p:nvSpPr>
          <p:cNvPr id="395" name="Google Shape;395;p37"/>
          <p:cNvSpPr txBox="1">
            <a:spLocks noGrp="1"/>
          </p:cNvSpPr>
          <p:nvPr>
            <p:ph type="body" idx="1"/>
          </p:nvPr>
        </p:nvSpPr>
        <p:spPr>
          <a:xfrm>
            <a:off x="395288" y="836613"/>
            <a:ext cx="8351837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pic>
        <p:nvPicPr>
          <p:cNvPr id="396" name="Google Shape;39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51" y="836612"/>
            <a:ext cx="8972945" cy="4757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184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Delay Time and Power</a:t>
            </a:r>
            <a:endParaRPr/>
          </a:p>
        </p:txBody>
      </p:sp>
      <p:sp>
        <p:nvSpPr>
          <p:cNvPr id="402" name="Google Shape;402;p38"/>
          <p:cNvSpPr txBox="1">
            <a:spLocks noGrp="1"/>
          </p:cNvSpPr>
          <p:nvPr>
            <p:ph type="body" idx="1"/>
          </p:nvPr>
        </p:nvSpPr>
        <p:spPr>
          <a:xfrm>
            <a:off x="395288" y="836613"/>
            <a:ext cx="8351837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74015" lvl="0" indent="-3613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0092"/>
              </a:buClr>
              <a:buSzPts val="2550"/>
              <a:buFont typeface="Noto Sans Symbols"/>
              <a:buChar char="■"/>
            </a:pPr>
            <a:r>
              <a:rPr kumimoji="1" lang="en-US" kern="1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.mt0 file</a:t>
            </a:r>
            <a:endParaRPr kumimoji="1" kern="12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403" name="Google Shape;40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995" y="2780928"/>
            <a:ext cx="9138472" cy="1728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545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A74F267-7B9F-4E3B-BABD-724373E6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</a:t>
            </a:r>
            <a:r>
              <a:rPr lang="en-US" altLang="zh-TW" dirty="0" smtClean="0"/>
              <a:t>function </a:t>
            </a:r>
            <a:r>
              <a:rPr lang="en-US" altLang="zh-TW" dirty="0"/>
              <a:t>right or false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5D509FC-203C-4E2B-9A85-4D2D40E10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74015" indent="-3613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0092"/>
              </a:buClr>
              <a:buSzPts val="2550"/>
              <a:buFont typeface="Noto Sans Symbols"/>
              <a:buChar char="■"/>
            </a:pPr>
            <a:r>
              <a:rPr kumimoji="1" lang="en-US" altLang="zh-TW" kern="1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.err0 file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62ED7803-2DAB-4891-BF5A-A7906BDC1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68" y="1487276"/>
            <a:ext cx="6897063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32713"/>
      </p:ext>
    </p:extLst>
  </p:cSld>
  <p:clrMapOvr>
    <a:masterClrMapping/>
  </p:clrMapOvr>
</p:sld>
</file>

<file path=ppt/theme/theme1.xml><?xml version="1.0" encoding="utf-8"?>
<a:theme xmlns:a="http://schemas.openxmlformats.org/drawingml/2006/main" name="lpsoc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psoc3">
      <a:majorFont>
        <a:latin typeface="Arial Narrow"/>
        <a:ea typeface="新細明體"/>
        <a:cs typeface=""/>
      </a:majorFont>
      <a:minorFont>
        <a:latin typeface="Arial Narrow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lpsoc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soc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soc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soc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soc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soc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soc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LPMD3</Template>
  <TotalTime>32257</TotalTime>
  <Words>96</Words>
  <Application>Microsoft Office PowerPoint</Application>
  <PresentationFormat>如螢幕大小 (4:3)</PresentationFormat>
  <Paragraphs>21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7" baseType="lpstr">
      <vt:lpstr>Noto Sans Symbols</vt:lpstr>
      <vt:lpstr>新細明體</vt:lpstr>
      <vt:lpstr>標楷體</vt:lpstr>
      <vt:lpstr>Arial</vt:lpstr>
      <vt:lpstr>Arial Narrow</vt:lpstr>
      <vt:lpstr>Britannic Bold</vt:lpstr>
      <vt:lpstr>Calibri</vt:lpstr>
      <vt:lpstr>Symbol</vt:lpstr>
      <vt:lpstr>Times New Roman</vt:lpstr>
      <vt:lpstr>Wingdings</vt:lpstr>
      <vt:lpstr>lpsoc3</vt:lpstr>
      <vt:lpstr>PowerPoint 簡報</vt:lpstr>
      <vt:lpstr>Exercise</vt:lpstr>
      <vt:lpstr>Test Pattern of 64bit Static CMOS</vt:lpstr>
      <vt:lpstr>Static CMOS Waveform</vt:lpstr>
      <vt:lpstr>Delay Time and Power</vt:lpstr>
      <vt:lpstr>Check function right or false</vt:lpstr>
    </vt:vector>
  </TitlesOfParts>
  <Company>NCTU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Access Scheduling Schemes for Systems with Multi-Core Processors</dc:title>
  <dc:creator>derrick</dc:creator>
  <cp:lastModifiedBy>Luwei</cp:lastModifiedBy>
  <cp:revision>2348</cp:revision>
  <dcterms:created xsi:type="dcterms:W3CDTF">2010-07-12T19:41:54Z</dcterms:created>
  <dcterms:modified xsi:type="dcterms:W3CDTF">2023-09-25T07:42:34Z</dcterms:modified>
</cp:coreProperties>
</file>