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3" r:id="rId3"/>
    <p:sldId id="257" r:id="rId4"/>
    <p:sldId id="258" r:id="rId5"/>
    <p:sldId id="259" r:id="rId6"/>
    <p:sldId id="261" r:id="rId7"/>
    <p:sldId id="260" r:id="rId8"/>
    <p:sldId id="264" r:id="rId9"/>
    <p:sldId id="262"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4000"/>
            <a:lum contrast="-24000"/>
          </a:blip>
          <a:srcRect/>
          <a:tile tx="0" ty="0" sx="100000" sy="100000" flip="xy" algn="ctr"/>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3352800"/>
          </a:xfrm>
        </p:spPr>
        <p:txBody>
          <a:bodyPr>
            <a:noAutofit/>
          </a:bodyPr>
          <a:lstStyle/>
          <a:p>
            <a:r>
              <a:rPr lang="en-IN" sz="5400" dirty="0" smtClean="0">
                <a:solidFill>
                  <a:schemeClr val="tx2">
                    <a:lumMod val="50000"/>
                  </a:schemeClr>
                </a:solidFill>
                <a:latin typeface="Andalus" pitchFamily="18" charset="-78"/>
                <a:cs typeface="Andalus" pitchFamily="18" charset="-78"/>
              </a:rPr>
              <a:t>vCARE</a:t>
            </a:r>
            <a:br>
              <a:rPr lang="en-IN" sz="5400" dirty="0" smtClean="0">
                <a:solidFill>
                  <a:schemeClr val="tx2">
                    <a:lumMod val="50000"/>
                  </a:schemeClr>
                </a:solidFill>
                <a:latin typeface="Andalus" pitchFamily="18" charset="-78"/>
                <a:cs typeface="Andalus" pitchFamily="18" charset="-78"/>
              </a:rPr>
            </a:br>
            <a:r>
              <a:rPr lang="en-IN" sz="5400" dirty="0" smtClean="0">
                <a:solidFill>
                  <a:schemeClr val="tx2">
                    <a:lumMod val="50000"/>
                  </a:schemeClr>
                </a:solidFill>
                <a:latin typeface="Andalus" pitchFamily="18" charset="-78"/>
                <a:cs typeface="Andalus" pitchFamily="18" charset="-78"/>
              </a:rPr>
              <a:t>AMBULANCE AID PROVIDING ANDROID APPLICATION</a:t>
            </a:r>
            <a:endParaRPr lang="en-IN" sz="5400" dirty="0">
              <a:solidFill>
                <a:schemeClr val="tx2">
                  <a:lumMod val="50000"/>
                </a:schemeClr>
              </a:solidFill>
              <a:latin typeface="Andalus" pitchFamily="18" charset="-78"/>
              <a:cs typeface="Andalus" pitchFamily="18" charset="-78"/>
            </a:endParaRPr>
          </a:p>
        </p:txBody>
      </p:sp>
      <p:pic>
        <p:nvPicPr>
          <p:cNvPr id="4" name="Picture 3" descr="vcare.jpg"/>
          <p:cNvPicPr>
            <a:picLocks noChangeAspect="1"/>
          </p:cNvPicPr>
          <p:nvPr/>
        </p:nvPicPr>
        <p:blipFill>
          <a:blip r:embed="rId2" cstate="print"/>
          <a:stretch>
            <a:fillRect/>
          </a:stretch>
        </p:blipFill>
        <p:spPr>
          <a:xfrm>
            <a:off x="463550" y="5638800"/>
            <a:ext cx="1898650" cy="990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Autofit/>
          </a:bodyPr>
          <a:lstStyle/>
          <a:p>
            <a:r>
              <a:rPr lang="en-IN" sz="4800" dirty="0" smtClean="0">
                <a:solidFill>
                  <a:schemeClr val="tx1">
                    <a:lumMod val="75000"/>
                    <a:lumOff val="25000"/>
                  </a:schemeClr>
                </a:solidFill>
              </a:rPr>
              <a:t>THANK YOU</a:t>
            </a:r>
            <a:endParaRPr lang="en-IN" sz="4800" dirty="0">
              <a:solidFill>
                <a:schemeClr val="tx1">
                  <a:lumMod val="75000"/>
                  <a:lumOff val="25000"/>
                </a:schemeClr>
              </a:solidFill>
            </a:endParaRPr>
          </a:p>
        </p:txBody>
      </p:sp>
      <p:pic>
        <p:nvPicPr>
          <p:cNvPr id="4" name="Picture 3" descr="vcare.jpg"/>
          <p:cNvPicPr>
            <a:picLocks noChangeAspect="1"/>
          </p:cNvPicPr>
          <p:nvPr/>
        </p:nvPicPr>
        <p:blipFill>
          <a:blip r:embed="rId2" cstate="print"/>
          <a:stretch>
            <a:fillRect/>
          </a:stretch>
        </p:blipFill>
        <p:spPr>
          <a:xfrm>
            <a:off x="463550" y="5638800"/>
            <a:ext cx="1898650" cy="990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WHY</a:t>
            </a:r>
            <a:r>
              <a:rPr lang="en-IN" dirty="0" smtClean="0"/>
              <a:t> </a:t>
            </a:r>
            <a:r>
              <a:rPr lang="en-IN" u="sng" dirty="0" smtClean="0"/>
              <a:t>DO</a:t>
            </a:r>
            <a:r>
              <a:rPr lang="en-IN" dirty="0" smtClean="0"/>
              <a:t> </a:t>
            </a:r>
            <a:r>
              <a:rPr lang="en-IN" u="sng" dirty="0" smtClean="0"/>
              <a:t>WE</a:t>
            </a:r>
            <a:r>
              <a:rPr lang="en-IN" dirty="0" smtClean="0"/>
              <a:t> </a:t>
            </a:r>
            <a:r>
              <a:rPr lang="en-IN" u="sng" dirty="0" smtClean="0"/>
              <a:t>NEED</a:t>
            </a:r>
            <a:r>
              <a:rPr lang="en-IN" dirty="0" smtClean="0"/>
              <a:t> </a:t>
            </a:r>
            <a:r>
              <a:rPr lang="en-IN" u="sng" dirty="0" smtClean="0"/>
              <a:t>THIS</a:t>
            </a:r>
            <a:r>
              <a:rPr lang="en-IN" dirty="0" smtClean="0"/>
              <a:t> </a:t>
            </a:r>
            <a:r>
              <a:rPr lang="en-IN" u="sng" dirty="0" smtClean="0"/>
              <a:t>APP?</a:t>
            </a:r>
            <a:endParaRPr lang="en-IN" u="sng" dirty="0"/>
          </a:p>
        </p:txBody>
      </p:sp>
      <p:sp>
        <p:nvSpPr>
          <p:cNvPr id="3" name="Content Placeholder 2"/>
          <p:cNvSpPr>
            <a:spLocks noGrp="1"/>
          </p:cNvSpPr>
          <p:nvPr>
            <p:ph idx="1"/>
          </p:nvPr>
        </p:nvSpPr>
        <p:spPr/>
        <p:txBody>
          <a:bodyPr>
            <a:normAutofit fontScale="55000" lnSpcReduction="20000"/>
          </a:bodyPr>
          <a:lstStyle/>
          <a:p>
            <a:pPr>
              <a:lnSpc>
                <a:spcPct val="170000"/>
              </a:lnSpc>
            </a:pPr>
            <a:r>
              <a:rPr lang="en-IN" dirty="0" smtClean="0"/>
              <a:t>In largely populated countries like India, due to huge traffic lags and lack of ambulance services in government sector, so people rely mainly on private ambulance services which are quite expensive as well as mismanaged.</a:t>
            </a:r>
          </a:p>
          <a:p>
            <a:pPr>
              <a:lnSpc>
                <a:spcPct val="170000"/>
              </a:lnSpc>
            </a:pPr>
            <a:r>
              <a:rPr lang="en-IN" dirty="0" smtClean="0"/>
              <a:t>Using this app, we have integrated all the ambulance services available near the affected person, so that the person may get earliest possible medical aid.</a:t>
            </a:r>
          </a:p>
          <a:p>
            <a:pPr>
              <a:lnSpc>
                <a:spcPct val="170000"/>
              </a:lnSpc>
            </a:pPr>
            <a:r>
              <a:rPr lang="en-IN" dirty="0" smtClean="0"/>
              <a:t>Further in a nutshell, we may conclude that we are providing a single platform to all the private as well as government ambulance services present and also to anyone who wishes to volunteer and register himself as an ambulance service provider. </a:t>
            </a:r>
          </a:p>
          <a:p>
            <a:pPr>
              <a:lnSpc>
                <a:spcPct val="170000"/>
              </a:lnSpc>
            </a:pPr>
            <a:endParaRPr lang="en-IN" dirty="0"/>
          </a:p>
        </p:txBody>
      </p:sp>
      <p:pic>
        <p:nvPicPr>
          <p:cNvPr id="4" name="Picture 3" descr="vcare.jpg"/>
          <p:cNvPicPr>
            <a:picLocks noChangeAspect="1"/>
          </p:cNvPicPr>
          <p:nvPr/>
        </p:nvPicPr>
        <p:blipFill>
          <a:blip r:embed="rId2" cstate="print"/>
          <a:stretch>
            <a:fillRect/>
          </a:stretch>
        </p:blipFill>
        <p:spPr>
          <a:xfrm>
            <a:off x="463550" y="5638800"/>
            <a:ext cx="1898650" cy="990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TECHNOLOGIES USED:</a:t>
            </a:r>
            <a:endParaRPr lang="en-IN" dirty="0"/>
          </a:p>
        </p:txBody>
      </p:sp>
      <p:sp>
        <p:nvSpPr>
          <p:cNvPr id="3" name="Content Placeholder 2"/>
          <p:cNvSpPr>
            <a:spLocks noGrp="1"/>
          </p:cNvSpPr>
          <p:nvPr>
            <p:ph idx="1"/>
          </p:nvPr>
        </p:nvSpPr>
        <p:spPr>
          <a:xfrm>
            <a:off x="457200" y="1447800"/>
            <a:ext cx="8229600" cy="5029200"/>
          </a:xfrm>
        </p:spPr>
        <p:txBody>
          <a:bodyPr>
            <a:noAutofit/>
          </a:bodyPr>
          <a:lstStyle/>
          <a:p>
            <a:pPr marL="514350" indent="-514350">
              <a:lnSpc>
                <a:spcPct val="150000"/>
              </a:lnSpc>
              <a:buAutoNum type="arabicParenR"/>
            </a:pPr>
            <a:r>
              <a:rPr lang="en-IN" sz="2800" u="sng" dirty="0" smtClean="0"/>
              <a:t>Google firebase:</a:t>
            </a:r>
          </a:p>
          <a:p>
            <a:pPr marL="514350" indent="-514350">
              <a:lnSpc>
                <a:spcPct val="150000"/>
              </a:lnSpc>
            </a:pPr>
            <a:r>
              <a:rPr lang="en-IN" sz="2800" dirty="0" smtClean="0"/>
              <a:t>Firebase gives you functionality like analytics, databases, messaging and crash reporting so you can move quickly and focus on your users.</a:t>
            </a:r>
          </a:p>
          <a:p>
            <a:pPr marL="514350" indent="-514350">
              <a:lnSpc>
                <a:spcPct val="150000"/>
              </a:lnSpc>
            </a:pPr>
            <a:r>
              <a:rPr lang="en-IN" sz="2800" dirty="0" smtClean="0"/>
              <a:t>It provides features like </a:t>
            </a:r>
            <a:r>
              <a:rPr lang="en-IN" sz="2800" u="sng" dirty="0" smtClean="0"/>
              <a:t>authentication,</a:t>
            </a:r>
          </a:p>
          <a:p>
            <a:pPr marL="514350" indent="-514350">
              <a:lnSpc>
                <a:spcPct val="150000"/>
              </a:lnSpc>
              <a:buNone/>
            </a:pPr>
            <a:r>
              <a:rPr lang="en-IN" sz="2800" dirty="0" smtClean="0"/>
              <a:t>      </a:t>
            </a:r>
            <a:r>
              <a:rPr lang="en-IN" sz="2800" u="sng" dirty="0" smtClean="0"/>
              <a:t>Real time database</a:t>
            </a:r>
            <a:r>
              <a:rPr lang="en-IN" sz="2800" dirty="0" smtClean="0"/>
              <a:t> and </a:t>
            </a:r>
            <a:r>
              <a:rPr lang="en-IN" sz="2800" u="sng" dirty="0" smtClean="0"/>
              <a:t>crash reporting</a:t>
            </a:r>
            <a:r>
              <a:rPr lang="en-IN" sz="2800" dirty="0" smtClean="0"/>
              <a:t>.</a:t>
            </a:r>
          </a:p>
          <a:p>
            <a:pPr marL="514350" indent="-514350">
              <a:lnSpc>
                <a:spcPct val="150000"/>
              </a:lnSpc>
              <a:buNone/>
            </a:pPr>
            <a:endParaRPr lang="en-IN" sz="2800" dirty="0" smtClean="0"/>
          </a:p>
          <a:p>
            <a:pPr marL="514350" indent="-514350">
              <a:lnSpc>
                <a:spcPct val="150000"/>
              </a:lnSpc>
              <a:buNone/>
            </a:pPr>
            <a:endParaRPr lang="en-IN" sz="2800" dirty="0" smtClean="0"/>
          </a:p>
          <a:p>
            <a:pPr>
              <a:lnSpc>
                <a:spcPct val="150000"/>
              </a:lnSpc>
              <a:buNone/>
            </a:pPr>
            <a:r>
              <a:rPr lang="en-IN" sz="2800" dirty="0" smtClean="0"/>
              <a:t>	</a:t>
            </a:r>
          </a:p>
        </p:txBody>
      </p:sp>
      <p:pic>
        <p:nvPicPr>
          <p:cNvPr id="4" name="Picture 3" descr="vcare.jpg"/>
          <p:cNvPicPr>
            <a:picLocks noChangeAspect="1"/>
          </p:cNvPicPr>
          <p:nvPr/>
        </p:nvPicPr>
        <p:blipFill>
          <a:blip r:embed="rId2" cstate="print"/>
          <a:stretch>
            <a:fillRect/>
          </a:stretch>
        </p:blipFill>
        <p:spPr>
          <a:xfrm>
            <a:off x="463550" y="5638800"/>
            <a:ext cx="1898650" cy="990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lnSpc>
                <a:spcPct val="150000"/>
              </a:lnSpc>
              <a:buNone/>
            </a:pPr>
            <a:r>
              <a:rPr lang="en-IN" sz="2400" dirty="0" smtClean="0"/>
              <a:t>2) </a:t>
            </a:r>
            <a:r>
              <a:rPr lang="en-IN" sz="2400" u="sng" dirty="0" smtClean="0"/>
              <a:t>MIT App Inventor:</a:t>
            </a:r>
          </a:p>
          <a:p>
            <a:pPr>
              <a:lnSpc>
                <a:spcPct val="150000"/>
              </a:lnSpc>
              <a:buNone/>
            </a:pPr>
            <a:endParaRPr lang="en-IN" sz="2400" u="sng" dirty="0" smtClean="0"/>
          </a:p>
          <a:p>
            <a:pPr>
              <a:lnSpc>
                <a:spcPct val="150000"/>
              </a:lnSpc>
            </a:pPr>
            <a:r>
              <a:rPr lang="en-IN" sz="2400" dirty="0" smtClean="0"/>
              <a:t>App Inventor lets you develop applications for Android phones using a web browser and either a connected phone or emulator.</a:t>
            </a:r>
          </a:p>
          <a:p>
            <a:pPr>
              <a:lnSpc>
                <a:spcPct val="150000"/>
              </a:lnSpc>
              <a:buNone/>
            </a:pPr>
            <a:r>
              <a:rPr lang="en-IN" sz="2400" dirty="0" smtClean="0"/>
              <a:t>3)</a:t>
            </a:r>
            <a:r>
              <a:rPr lang="en-IN" sz="2400" u="sng" dirty="0" smtClean="0"/>
              <a:t> API S USED:</a:t>
            </a:r>
          </a:p>
          <a:p>
            <a:pPr>
              <a:lnSpc>
                <a:spcPct val="150000"/>
              </a:lnSpc>
            </a:pPr>
            <a:r>
              <a:rPr lang="en-IN" sz="2400" dirty="0" smtClean="0"/>
              <a:t>Way2sms messaging API to develop an OTP generation system to make the register system more secure.</a:t>
            </a:r>
          </a:p>
          <a:p>
            <a:pPr>
              <a:lnSpc>
                <a:spcPct val="150000"/>
              </a:lnSpc>
              <a:buNone/>
            </a:pPr>
            <a:endParaRPr lang="en-IN" sz="2400" dirty="0" smtClean="0"/>
          </a:p>
        </p:txBody>
      </p:sp>
      <p:pic>
        <p:nvPicPr>
          <p:cNvPr id="4" name="Picture 3" descr="vcare.jpg"/>
          <p:cNvPicPr>
            <a:picLocks noChangeAspect="1"/>
          </p:cNvPicPr>
          <p:nvPr/>
        </p:nvPicPr>
        <p:blipFill>
          <a:blip r:embed="rId2" cstate="print"/>
          <a:stretch>
            <a:fillRect/>
          </a:stretch>
        </p:blipFill>
        <p:spPr>
          <a:xfrm>
            <a:off x="463550" y="5638800"/>
            <a:ext cx="1898650" cy="990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21363"/>
          </a:xfrm>
        </p:spPr>
        <p:txBody>
          <a:bodyPr>
            <a:normAutofit/>
          </a:bodyPr>
          <a:lstStyle/>
          <a:p>
            <a:pPr>
              <a:lnSpc>
                <a:spcPct val="150000"/>
              </a:lnSpc>
              <a:buNone/>
            </a:pPr>
            <a:r>
              <a:rPr lang="en-IN" sz="2600" dirty="0" smtClean="0"/>
              <a:t>4) </a:t>
            </a:r>
            <a:r>
              <a:rPr lang="en-IN" sz="2600" u="sng" dirty="0" smtClean="0"/>
              <a:t>Sensors Used:</a:t>
            </a:r>
          </a:p>
          <a:p>
            <a:pPr>
              <a:lnSpc>
                <a:spcPct val="150000"/>
              </a:lnSpc>
            </a:pPr>
            <a:r>
              <a:rPr lang="en-IN" sz="2600" u="sng" dirty="0" smtClean="0"/>
              <a:t>Barcode</a:t>
            </a:r>
            <a:r>
              <a:rPr lang="en-IN" sz="2600" dirty="0" smtClean="0"/>
              <a:t> </a:t>
            </a:r>
            <a:r>
              <a:rPr lang="en-IN" sz="2600" u="sng" dirty="0" smtClean="0"/>
              <a:t>and</a:t>
            </a:r>
            <a:r>
              <a:rPr lang="en-IN" sz="2600" dirty="0" smtClean="0"/>
              <a:t> </a:t>
            </a:r>
            <a:r>
              <a:rPr lang="en-IN" sz="2600" u="sng" dirty="0" smtClean="0"/>
              <a:t>QR</a:t>
            </a:r>
            <a:r>
              <a:rPr lang="en-IN" sz="2600" dirty="0" smtClean="0"/>
              <a:t> </a:t>
            </a:r>
            <a:r>
              <a:rPr lang="en-IN" sz="2600" u="sng" dirty="0" smtClean="0"/>
              <a:t>code</a:t>
            </a:r>
            <a:r>
              <a:rPr lang="en-IN" sz="2600" dirty="0" smtClean="0"/>
              <a:t> </a:t>
            </a:r>
            <a:r>
              <a:rPr lang="en-IN" sz="2600" u="sng" dirty="0" smtClean="0"/>
              <a:t>scanner:</a:t>
            </a:r>
            <a:r>
              <a:rPr lang="en-IN" sz="2600" dirty="0" smtClean="0"/>
              <a:t> This sensor is used for unique identification of the ambulance driver using his driving license.</a:t>
            </a:r>
          </a:p>
          <a:p>
            <a:pPr>
              <a:lnSpc>
                <a:spcPct val="150000"/>
              </a:lnSpc>
            </a:pPr>
            <a:r>
              <a:rPr lang="en-IN" sz="2600" u="sng" dirty="0" smtClean="0"/>
              <a:t>Accelerometer</a:t>
            </a:r>
            <a:r>
              <a:rPr lang="en-IN" sz="2600" dirty="0" smtClean="0"/>
              <a:t> </a:t>
            </a:r>
            <a:r>
              <a:rPr lang="en-IN" sz="2600" u="sng" dirty="0" smtClean="0"/>
              <a:t>sensor:</a:t>
            </a:r>
            <a:r>
              <a:rPr lang="en-IN" sz="2600" dirty="0" smtClean="0"/>
              <a:t> This sensor has been used in the application for detecting the vibrations caused to the phone in the jerk conditions especially road accidents.</a:t>
            </a:r>
          </a:p>
          <a:p>
            <a:pPr>
              <a:lnSpc>
                <a:spcPct val="150000"/>
              </a:lnSpc>
              <a:buNone/>
            </a:pPr>
            <a:endParaRPr lang="en-IN" sz="2600" u="sng" dirty="0" smtClean="0"/>
          </a:p>
          <a:p>
            <a:pPr>
              <a:lnSpc>
                <a:spcPct val="150000"/>
              </a:lnSpc>
            </a:pPr>
            <a:endParaRPr lang="en-IN" sz="2600" u="sng" dirty="0" smtClean="0"/>
          </a:p>
          <a:p>
            <a:pPr>
              <a:lnSpc>
                <a:spcPct val="150000"/>
              </a:lnSpc>
            </a:pPr>
            <a:endParaRPr lang="en-IN" sz="2600" u="sng" dirty="0"/>
          </a:p>
        </p:txBody>
      </p:sp>
      <p:pic>
        <p:nvPicPr>
          <p:cNvPr id="4" name="Picture 3" descr="vcare.jpg"/>
          <p:cNvPicPr>
            <a:picLocks noChangeAspect="1"/>
          </p:cNvPicPr>
          <p:nvPr/>
        </p:nvPicPr>
        <p:blipFill>
          <a:blip r:embed="rId2" cstate="print"/>
          <a:stretch>
            <a:fillRect/>
          </a:stretch>
        </p:blipFill>
        <p:spPr>
          <a:xfrm>
            <a:off x="463550" y="5638800"/>
            <a:ext cx="1898650" cy="990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600" u="sng" dirty="0" smtClean="0"/>
              <a:t>WORKFLOW</a:t>
            </a:r>
            <a:r>
              <a:rPr lang="en-IN" sz="3600" dirty="0" smtClean="0"/>
              <a:t> </a:t>
            </a:r>
            <a:r>
              <a:rPr lang="en-IN" sz="3600" u="sng" dirty="0" smtClean="0"/>
              <a:t>OF</a:t>
            </a:r>
            <a:r>
              <a:rPr lang="en-IN" sz="3600" dirty="0" smtClean="0"/>
              <a:t> </a:t>
            </a:r>
            <a:r>
              <a:rPr lang="en-IN" sz="3600" u="sng" dirty="0" smtClean="0"/>
              <a:t>THE</a:t>
            </a:r>
            <a:r>
              <a:rPr lang="en-IN" sz="3600" dirty="0" smtClean="0"/>
              <a:t> </a:t>
            </a:r>
            <a:r>
              <a:rPr lang="en-IN" sz="3600" u="sng" dirty="0" smtClean="0"/>
              <a:t>ANDROID</a:t>
            </a:r>
            <a:r>
              <a:rPr lang="en-IN" sz="3600" dirty="0" smtClean="0"/>
              <a:t> </a:t>
            </a:r>
            <a:r>
              <a:rPr lang="en-IN" sz="3600" u="sng" dirty="0" smtClean="0"/>
              <a:t>APPLICATION:</a:t>
            </a:r>
            <a:endParaRPr lang="en-IN" sz="3600" u="sng" dirty="0"/>
          </a:p>
        </p:txBody>
      </p:sp>
      <p:sp>
        <p:nvSpPr>
          <p:cNvPr id="3" name="Content Placeholder 2"/>
          <p:cNvSpPr>
            <a:spLocks noGrp="1"/>
          </p:cNvSpPr>
          <p:nvPr>
            <p:ph idx="1"/>
          </p:nvPr>
        </p:nvSpPr>
        <p:spPr>
          <a:xfrm>
            <a:off x="457200" y="1524000"/>
            <a:ext cx="8229600" cy="4953000"/>
          </a:xfrm>
        </p:spPr>
        <p:txBody>
          <a:bodyPr>
            <a:normAutofit/>
          </a:bodyPr>
          <a:lstStyle/>
          <a:p>
            <a:pPr>
              <a:lnSpc>
                <a:spcPct val="150000"/>
              </a:lnSpc>
            </a:pPr>
            <a:r>
              <a:rPr lang="en-IN" sz="2000" dirty="0" smtClean="0"/>
              <a:t>Registration of Ambulances</a:t>
            </a:r>
          </a:p>
          <a:p>
            <a:pPr>
              <a:lnSpc>
                <a:spcPct val="150000"/>
              </a:lnSpc>
            </a:pPr>
            <a:r>
              <a:rPr lang="en-IN" sz="2000" dirty="0" smtClean="0"/>
              <a:t>General app user will get the locations of nearest online ambulances.</a:t>
            </a:r>
          </a:p>
          <a:p>
            <a:pPr>
              <a:lnSpc>
                <a:spcPct val="150000"/>
              </a:lnSpc>
            </a:pPr>
            <a:r>
              <a:rPr lang="en-IN" sz="2000" dirty="0" smtClean="0"/>
              <a:t>The nearest online ambulance will be notified.</a:t>
            </a:r>
          </a:p>
          <a:p>
            <a:pPr>
              <a:lnSpc>
                <a:spcPct val="150000"/>
              </a:lnSpc>
            </a:pPr>
            <a:r>
              <a:rPr lang="en-IN" sz="2000" dirty="0" smtClean="0"/>
              <a:t>In case of accidents or crime cases police involvement can be directly made through this app.</a:t>
            </a:r>
          </a:p>
          <a:p>
            <a:pPr>
              <a:lnSpc>
                <a:spcPct val="150000"/>
              </a:lnSpc>
            </a:pPr>
            <a:r>
              <a:rPr lang="en-IN" sz="2000" dirty="0" smtClean="0"/>
              <a:t>In case of driving, a safe mode is also included in the interface of the app. This allows the app to automatically send SOS messages to the contact number entered by the user.</a:t>
            </a:r>
          </a:p>
          <a:p>
            <a:pPr>
              <a:lnSpc>
                <a:spcPct val="150000"/>
              </a:lnSpc>
            </a:pPr>
            <a:endParaRPr lang="en-IN" sz="2000" dirty="0"/>
          </a:p>
        </p:txBody>
      </p:sp>
      <p:pic>
        <p:nvPicPr>
          <p:cNvPr id="5" name="Picture 4" descr="vcare.jpg"/>
          <p:cNvPicPr>
            <a:picLocks noChangeAspect="1"/>
          </p:cNvPicPr>
          <p:nvPr/>
        </p:nvPicPr>
        <p:blipFill>
          <a:blip r:embed="rId2" cstate="print"/>
          <a:stretch>
            <a:fillRect/>
          </a:stretch>
        </p:blipFill>
        <p:spPr>
          <a:xfrm>
            <a:off x="463550" y="5638800"/>
            <a:ext cx="1898650" cy="990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1524000"/>
          </a:xfrm>
        </p:spPr>
        <p:txBody>
          <a:bodyPr>
            <a:noAutofit/>
          </a:bodyPr>
          <a:lstStyle/>
          <a:p>
            <a:pPr>
              <a:buNone/>
            </a:pPr>
            <a:r>
              <a:rPr lang="en-IN" sz="3600" u="sng" dirty="0" smtClean="0"/>
              <a:t>AUTOMATIC</a:t>
            </a:r>
            <a:r>
              <a:rPr lang="en-IN" sz="3600" dirty="0" smtClean="0"/>
              <a:t> </a:t>
            </a:r>
            <a:r>
              <a:rPr lang="en-IN" sz="3600" u="sng" dirty="0" smtClean="0"/>
              <a:t>ACCIDENT</a:t>
            </a:r>
            <a:r>
              <a:rPr lang="en-IN" sz="3600" dirty="0" smtClean="0"/>
              <a:t> </a:t>
            </a:r>
            <a:r>
              <a:rPr lang="en-IN" sz="3600" u="sng" dirty="0" smtClean="0"/>
              <a:t>DETECTION</a:t>
            </a:r>
          </a:p>
          <a:p>
            <a:pPr>
              <a:buNone/>
            </a:pPr>
            <a:r>
              <a:rPr lang="en-IN" sz="3600" u="sng" dirty="0" smtClean="0"/>
              <a:t>USING</a:t>
            </a:r>
            <a:r>
              <a:rPr lang="en-IN" sz="3600" dirty="0" smtClean="0"/>
              <a:t> </a:t>
            </a:r>
            <a:r>
              <a:rPr lang="en-IN" sz="3600" u="sng" dirty="0" smtClean="0"/>
              <a:t>ACCELEROMETER:</a:t>
            </a:r>
          </a:p>
        </p:txBody>
      </p:sp>
      <p:sp>
        <p:nvSpPr>
          <p:cNvPr id="5" name="Content Placeholder 2"/>
          <p:cNvSpPr txBox="1">
            <a:spLocks/>
          </p:cNvSpPr>
          <p:nvPr/>
        </p:nvSpPr>
        <p:spPr>
          <a:xfrm>
            <a:off x="457200" y="2133600"/>
            <a:ext cx="8229600" cy="3276600"/>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IN" dirty="0" smtClean="0"/>
              <a:t>The sensor in our phones is a 3-axis accelerometer sensor (MMA7660FC) which is</a:t>
            </a:r>
          </a:p>
          <a:p>
            <a:pPr marL="342900" lvl="0" indent="-342900">
              <a:spcBef>
                <a:spcPct val="20000"/>
              </a:spcBef>
            </a:pPr>
            <a:r>
              <a:rPr lang="en-IN" dirty="0" smtClean="0"/>
              <a:t>	capable of finding different physical changes like “tilt”, “tap”, “shake” etc. Advantage of this sensor is it can sense the physical conditions in all the three directions (i.e.,3 Axis). </a:t>
            </a:r>
          </a:p>
          <a:p>
            <a:pPr marL="342900" lvl="0" indent="-342900">
              <a:spcBef>
                <a:spcPct val="20000"/>
              </a:spcBef>
              <a:buFont typeface="Arial" pitchFamily="34" charset="0"/>
              <a:buChar char="•"/>
            </a:pPr>
            <a:endParaRPr lang="en-IN" dirty="0" smtClean="0"/>
          </a:p>
          <a:p>
            <a:pPr marL="342900" lvl="0" indent="-342900">
              <a:spcBef>
                <a:spcPct val="20000"/>
              </a:spcBef>
              <a:buFont typeface="Arial" pitchFamily="34" charset="0"/>
              <a:buChar char="•"/>
            </a:pPr>
            <a:r>
              <a:rPr lang="en-IN" u="sng" dirty="0" smtClean="0"/>
              <a:t>ALGORITHM DEVELOPED:</a:t>
            </a:r>
          </a:p>
          <a:p>
            <a:pPr marL="342900" lvl="0" indent="-342900">
              <a:spcBef>
                <a:spcPct val="20000"/>
              </a:spcBef>
            </a:pPr>
            <a:r>
              <a:rPr lang="en-IN" dirty="0" smtClean="0"/>
              <a:t>	1) Initialise the GSM module.</a:t>
            </a:r>
          </a:p>
          <a:p>
            <a:pPr marL="342900" lvl="0" indent="-342900">
              <a:spcBef>
                <a:spcPct val="20000"/>
              </a:spcBef>
            </a:pPr>
            <a:r>
              <a:rPr lang="en-IN" dirty="0" smtClean="0"/>
              <a:t>	2)The current locations are fetched.</a:t>
            </a:r>
          </a:p>
          <a:p>
            <a:pPr marL="342900" lvl="0" indent="-342900">
              <a:spcBef>
                <a:spcPct val="20000"/>
              </a:spcBef>
            </a:pPr>
            <a:r>
              <a:rPr lang="en-IN" dirty="0" smtClean="0"/>
              <a:t>	3) After the conditions for accident detection are met the notification is sent to         the nearest active ambulance. </a:t>
            </a:r>
          </a:p>
          <a:p>
            <a:pPr marL="342900" lvl="0" indent="-342900">
              <a:spcBef>
                <a:spcPct val="20000"/>
              </a:spcBef>
            </a:pPr>
            <a:endParaRPr kumimoji="0" lang="en-IN"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extBox 5"/>
          <p:cNvSpPr txBox="1"/>
          <p:nvPr/>
        </p:nvSpPr>
        <p:spPr>
          <a:xfrm>
            <a:off x="838200" y="5638800"/>
            <a:ext cx="7696200" cy="830997"/>
          </a:xfrm>
          <a:prstGeom prst="rect">
            <a:avLst/>
          </a:prstGeom>
          <a:noFill/>
        </p:spPr>
        <p:txBody>
          <a:bodyPr wrap="square" rtlCol="0">
            <a:spAutoFit/>
          </a:bodyPr>
          <a:lstStyle/>
          <a:p>
            <a:r>
              <a:rPr lang="en-IN" sz="1200" dirty="0" smtClean="0"/>
              <a:t>Source: International Journal of Science, Engineering and Technology Research, Volume 3, Issue 9, September 2014 ISSN: 2278 – 7798 All Rights Reserved © 2014 IJSETR 2359 ACCIDENT DETECTION DEPENDING ON THE VEHICLE POSITION AND VEHICLE THEFT TRACKING, REPORTING SYSTEMS </a:t>
            </a:r>
            <a:r>
              <a:rPr lang="en-IN" sz="1200" dirty="0" err="1" smtClean="0"/>
              <a:t>Modugula</a:t>
            </a:r>
            <a:r>
              <a:rPr lang="en-IN" sz="1200" dirty="0" smtClean="0"/>
              <a:t> </a:t>
            </a:r>
            <a:r>
              <a:rPr lang="en-IN" sz="1200" dirty="0" err="1" smtClean="0"/>
              <a:t>Ravikanth</a:t>
            </a:r>
            <a:r>
              <a:rPr lang="en-IN" sz="1200" dirty="0" smtClean="0"/>
              <a:t> Reddy† , </a:t>
            </a:r>
            <a:r>
              <a:rPr lang="en-IN" sz="1200" dirty="0" err="1" smtClean="0"/>
              <a:t>J.Tulasi</a:t>
            </a:r>
            <a:r>
              <a:rPr lang="en-IN" sz="1200" dirty="0" smtClean="0"/>
              <a:t> ♀ Electronics and Communication Engineering Department, </a:t>
            </a:r>
            <a:r>
              <a:rPr lang="en-IN" sz="1200" dirty="0" err="1" smtClean="0"/>
              <a:t>St.Mary’s</a:t>
            </a:r>
            <a:r>
              <a:rPr lang="en-IN" sz="1200" dirty="0" smtClean="0"/>
              <a:t> Group of institutions ,Guntur, India </a:t>
            </a:r>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pt 1.JPG"/>
          <p:cNvPicPr>
            <a:picLocks noGrp="1" noChangeAspect="1"/>
          </p:cNvPicPr>
          <p:nvPr>
            <p:ph idx="1"/>
          </p:nvPr>
        </p:nvPicPr>
        <p:blipFill>
          <a:blip r:embed="rId2" cstate="print"/>
          <a:stretch>
            <a:fillRect/>
          </a:stretch>
        </p:blipFill>
        <p:spPr>
          <a:xfrm>
            <a:off x="283486" y="761999"/>
            <a:ext cx="3678914" cy="3581401"/>
          </a:xfrm>
        </p:spPr>
      </p:pic>
      <p:pic>
        <p:nvPicPr>
          <p:cNvPr id="6" name="Picture 5" descr="ppt 3.JPG"/>
          <p:cNvPicPr preferRelativeResize="0">
            <a:picLocks/>
          </p:cNvPicPr>
          <p:nvPr/>
        </p:nvPicPr>
        <p:blipFill>
          <a:blip r:embed="rId3" cstate="print"/>
          <a:stretch>
            <a:fillRect/>
          </a:stretch>
        </p:blipFill>
        <p:spPr>
          <a:xfrm>
            <a:off x="5181600" y="838200"/>
            <a:ext cx="1600200" cy="3429000"/>
          </a:xfrm>
          <a:prstGeom prst="rect">
            <a:avLst/>
          </a:prstGeom>
        </p:spPr>
      </p:pic>
      <p:sp>
        <p:nvSpPr>
          <p:cNvPr id="7" name="TextBox 6"/>
          <p:cNvSpPr txBox="1"/>
          <p:nvPr/>
        </p:nvSpPr>
        <p:spPr>
          <a:xfrm>
            <a:off x="609600" y="4582180"/>
            <a:ext cx="3200400" cy="523220"/>
          </a:xfrm>
          <a:prstGeom prst="rect">
            <a:avLst/>
          </a:prstGeom>
          <a:noFill/>
        </p:spPr>
        <p:txBody>
          <a:bodyPr wrap="square" rtlCol="0">
            <a:spAutoFit/>
          </a:bodyPr>
          <a:lstStyle/>
          <a:p>
            <a:r>
              <a:rPr lang="en-IN" sz="1400" b="1" dirty="0" smtClean="0"/>
              <a:t>Fig: Different angles in which the vehicle can tilt in the accident conditions</a:t>
            </a:r>
            <a:endParaRPr lang="en-IN" sz="1400" b="1" dirty="0"/>
          </a:p>
        </p:txBody>
      </p:sp>
      <p:pic>
        <p:nvPicPr>
          <p:cNvPr id="8" name="Picture 7" descr="ppt 2.JPG"/>
          <p:cNvPicPr>
            <a:picLocks noChangeAspect="1"/>
          </p:cNvPicPr>
          <p:nvPr/>
        </p:nvPicPr>
        <p:blipFill>
          <a:blip r:embed="rId4" cstate="print"/>
          <a:stretch>
            <a:fillRect/>
          </a:stretch>
        </p:blipFill>
        <p:spPr>
          <a:xfrm>
            <a:off x="6781800" y="838200"/>
            <a:ext cx="1524000" cy="3429000"/>
          </a:xfrm>
          <a:prstGeom prst="rect">
            <a:avLst/>
          </a:prstGeom>
        </p:spPr>
      </p:pic>
      <p:sp>
        <p:nvSpPr>
          <p:cNvPr id="9" name="TextBox 8"/>
          <p:cNvSpPr txBox="1"/>
          <p:nvPr/>
        </p:nvSpPr>
        <p:spPr>
          <a:xfrm>
            <a:off x="5410200" y="4724400"/>
            <a:ext cx="2819400" cy="307777"/>
          </a:xfrm>
          <a:prstGeom prst="rect">
            <a:avLst/>
          </a:prstGeom>
          <a:noFill/>
        </p:spPr>
        <p:txBody>
          <a:bodyPr wrap="square" rtlCol="0">
            <a:spAutoFit/>
          </a:bodyPr>
          <a:lstStyle/>
          <a:p>
            <a:r>
              <a:rPr lang="en-IN" sz="1400" b="1" dirty="0" smtClean="0"/>
              <a:t>Fig: Various accident conditions </a:t>
            </a:r>
            <a:endParaRPr lang="en-IN" sz="1400" b="1" dirty="0"/>
          </a:p>
        </p:txBody>
      </p:sp>
      <p:cxnSp>
        <p:nvCxnSpPr>
          <p:cNvPr id="12" name="Straight Connector 11"/>
          <p:cNvCxnSpPr/>
          <p:nvPr/>
        </p:nvCxnSpPr>
        <p:spPr>
          <a:xfrm>
            <a:off x="0" y="228600"/>
            <a:ext cx="0" cy="38862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nvGraphicFramePr>
        <p:xfrm>
          <a:off x="381000" y="533400"/>
          <a:ext cx="3810000" cy="4953000"/>
        </p:xfrm>
        <a:graphic>
          <a:graphicData uri="http://schemas.openxmlformats.org/drawingml/2006/table">
            <a:tbl>
              <a:tblPr/>
              <a:tblGrid>
                <a:gridCol w="3810000"/>
              </a:tblGrid>
              <a:tr h="4953000">
                <a:tc>
                  <a:txBody>
                    <a:bodyPr/>
                    <a:lstStyle/>
                    <a:p>
                      <a:endParaRPr lang="en-IN" b="1" dirty="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6" name="Table 15"/>
          <p:cNvGraphicFramePr>
            <a:graphicFrameLocks noGrp="1"/>
          </p:cNvGraphicFramePr>
          <p:nvPr/>
        </p:nvGraphicFramePr>
        <p:xfrm>
          <a:off x="4724400" y="533400"/>
          <a:ext cx="4038600" cy="4953000"/>
        </p:xfrm>
        <a:graphic>
          <a:graphicData uri="http://schemas.openxmlformats.org/drawingml/2006/table">
            <a:tbl>
              <a:tblPr/>
              <a:tblGrid>
                <a:gridCol w="4038600"/>
              </a:tblGrid>
              <a:tr h="4953000">
                <a:tc>
                  <a:txBody>
                    <a:bodyPr/>
                    <a:lstStyle/>
                    <a:p>
                      <a:endParaRPr lang="en-IN"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pic>
        <p:nvPicPr>
          <p:cNvPr id="10" name="Picture 9" descr="vcare.jpg"/>
          <p:cNvPicPr>
            <a:picLocks noChangeAspect="1"/>
          </p:cNvPicPr>
          <p:nvPr/>
        </p:nvPicPr>
        <p:blipFill>
          <a:blip r:embed="rId5" cstate="print"/>
          <a:stretch>
            <a:fillRect/>
          </a:stretch>
        </p:blipFill>
        <p:spPr>
          <a:xfrm>
            <a:off x="463550" y="5638800"/>
            <a:ext cx="1898650" cy="990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a:lnSpc>
                <a:spcPct val="150000"/>
              </a:lnSpc>
            </a:pPr>
            <a:r>
              <a:rPr lang="en-IN" sz="3600" u="sng" dirty="0" smtClean="0"/>
              <a:t>WHAT ELSE CAN BE UPDATED IN THE APP:</a:t>
            </a:r>
          </a:p>
          <a:p>
            <a:pPr>
              <a:lnSpc>
                <a:spcPct val="150000"/>
              </a:lnSpc>
            </a:pPr>
            <a:r>
              <a:rPr lang="en-IN" sz="2800" dirty="0" smtClean="0"/>
              <a:t>We can create a database for the ambulance driver as well which will help him to drive the patient to the nearest hospital depending upon the condition of the patient. </a:t>
            </a:r>
            <a:endParaRPr lang="en-IN" sz="2800" dirty="0"/>
          </a:p>
        </p:txBody>
      </p:sp>
      <p:pic>
        <p:nvPicPr>
          <p:cNvPr id="4" name="Picture 3" descr="vcare.jpg"/>
          <p:cNvPicPr>
            <a:picLocks noChangeAspect="1"/>
          </p:cNvPicPr>
          <p:nvPr/>
        </p:nvPicPr>
        <p:blipFill>
          <a:blip r:embed="rId2" cstate="print"/>
          <a:stretch>
            <a:fillRect/>
          </a:stretch>
        </p:blipFill>
        <p:spPr>
          <a:xfrm>
            <a:off x="463550" y="5638800"/>
            <a:ext cx="1898650" cy="990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496</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vCARE AMBULANCE AID PROVIDING ANDROID APPLICATION</vt:lpstr>
      <vt:lpstr>WHY DO WE NEED THIS APP?</vt:lpstr>
      <vt:lpstr>TECHNOLOGIES USED:</vt:lpstr>
      <vt:lpstr>Slide 4</vt:lpstr>
      <vt:lpstr>Slide 5</vt:lpstr>
      <vt:lpstr>WORKFLOW OF THE ANDROID APPLICATION:</vt:lpstr>
      <vt:lpstr>Slide 7</vt:lpstr>
      <vt:lpstr>Slide 8</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EXCALIBUR  PROJECT NAME:  v_CARE</dc:title>
  <dc:creator>HStellet</dc:creator>
  <cp:lastModifiedBy>Dr. S.N. Sachdeva</cp:lastModifiedBy>
  <cp:revision>63</cp:revision>
  <dcterms:created xsi:type="dcterms:W3CDTF">2006-08-16T00:00:00Z</dcterms:created>
  <dcterms:modified xsi:type="dcterms:W3CDTF">2018-07-25T17:04:56Z</dcterms:modified>
</cp:coreProperties>
</file>