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239625" cy="68834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73"/>
    <a:srgbClr val="46591D"/>
    <a:srgbClr val="733822"/>
    <a:srgbClr val="508BBF"/>
    <a:srgbClr val="F29441"/>
    <a:srgbClr val="D9B95B"/>
    <a:srgbClr val="BF8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26520"/>
            <a:ext cx="9179719" cy="2396443"/>
          </a:xfrm>
        </p:spPr>
        <p:txBody>
          <a:bodyPr anchor="b"/>
          <a:lstStyle>
            <a:lvl1pPr algn="ctr">
              <a:defRPr sz="602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615379"/>
            <a:ext cx="9179719" cy="1661894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892" indent="0" algn="ctr">
              <a:buNone/>
              <a:defRPr sz="2007"/>
            </a:lvl2pPr>
            <a:lvl3pPr marL="917783" indent="0" algn="ctr">
              <a:buNone/>
              <a:defRPr sz="1807"/>
            </a:lvl3pPr>
            <a:lvl4pPr marL="1376675" indent="0" algn="ctr">
              <a:buNone/>
              <a:defRPr sz="1606"/>
            </a:lvl4pPr>
            <a:lvl5pPr marL="1835567" indent="0" algn="ctr">
              <a:buNone/>
              <a:defRPr sz="1606"/>
            </a:lvl5pPr>
            <a:lvl6pPr marL="2294458" indent="0" algn="ctr">
              <a:buNone/>
              <a:defRPr sz="1606"/>
            </a:lvl6pPr>
            <a:lvl7pPr marL="2753350" indent="0" algn="ctr">
              <a:buNone/>
              <a:defRPr sz="1606"/>
            </a:lvl7pPr>
            <a:lvl8pPr marL="3212241" indent="0" algn="ctr">
              <a:buNone/>
              <a:defRPr sz="1606"/>
            </a:lvl8pPr>
            <a:lvl9pPr marL="3671133" indent="0" algn="ctr">
              <a:buNone/>
              <a:defRPr sz="160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8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4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6477"/>
            <a:ext cx="2639169" cy="583336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6477"/>
            <a:ext cx="7764512" cy="583336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2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8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16071"/>
            <a:ext cx="10556677" cy="2863303"/>
          </a:xfrm>
        </p:spPr>
        <p:txBody>
          <a:bodyPr anchor="b"/>
          <a:lstStyle>
            <a:lvl1pPr>
              <a:defRPr sz="602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606462"/>
            <a:ext cx="10556677" cy="1505743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89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2pPr>
            <a:lvl3pPr marL="917783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67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567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45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350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24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133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2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32387"/>
            <a:ext cx="5201841" cy="436745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32387"/>
            <a:ext cx="5201841" cy="436745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89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6478"/>
            <a:ext cx="10556677" cy="13304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87389"/>
            <a:ext cx="5177935" cy="826964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892" indent="0">
              <a:buNone/>
              <a:defRPr sz="2007" b="1"/>
            </a:lvl2pPr>
            <a:lvl3pPr marL="917783" indent="0">
              <a:buNone/>
              <a:defRPr sz="1807" b="1"/>
            </a:lvl3pPr>
            <a:lvl4pPr marL="1376675" indent="0">
              <a:buNone/>
              <a:defRPr sz="1606" b="1"/>
            </a:lvl4pPr>
            <a:lvl5pPr marL="1835567" indent="0">
              <a:buNone/>
              <a:defRPr sz="1606" b="1"/>
            </a:lvl5pPr>
            <a:lvl6pPr marL="2294458" indent="0">
              <a:buNone/>
              <a:defRPr sz="1606" b="1"/>
            </a:lvl6pPr>
            <a:lvl7pPr marL="2753350" indent="0">
              <a:buNone/>
              <a:defRPr sz="1606" b="1"/>
            </a:lvl7pPr>
            <a:lvl8pPr marL="3212241" indent="0">
              <a:buNone/>
              <a:defRPr sz="1606" b="1"/>
            </a:lvl8pPr>
            <a:lvl9pPr marL="3671133" indent="0">
              <a:buNone/>
              <a:defRPr sz="160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514353"/>
            <a:ext cx="5177935" cy="369823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87389"/>
            <a:ext cx="5203435" cy="826964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892" indent="0">
              <a:buNone/>
              <a:defRPr sz="2007" b="1"/>
            </a:lvl2pPr>
            <a:lvl3pPr marL="917783" indent="0">
              <a:buNone/>
              <a:defRPr sz="1807" b="1"/>
            </a:lvl3pPr>
            <a:lvl4pPr marL="1376675" indent="0">
              <a:buNone/>
              <a:defRPr sz="1606" b="1"/>
            </a:lvl4pPr>
            <a:lvl5pPr marL="1835567" indent="0">
              <a:buNone/>
              <a:defRPr sz="1606" b="1"/>
            </a:lvl5pPr>
            <a:lvl6pPr marL="2294458" indent="0">
              <a:buNone/>
              <a:defRPr sz="1606" b="1"/>
            </a:lvl6pPr>
            <a:lvl7pPr marL="2753350" indent="0">
              <a:buNone/>
              <a:defRPr sz="1606" b="1"/>
            </a:lvl7pPr>
            <a:lvl8pPr marL="3212241" indent="0">
              <a:buNone/>
              <a:defRPr sz="1606" b="1"/>
            </a:lvl8pPr>
            <a:lvl9pPr marL="3671133" indent="0">
              <a:buNone/>
              <a:defRPr sz="160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514353"/>
            <a:ext cx="5203435" cy="369823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58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0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1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8893"/>
            <a:ext cx="3947597" cy="1606127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91083"/>
            <a:ext cx="6196310" cy="4891675"/>
          </a:xfrm>
        </p:spPr>
        <p:txBody>
          <a:bodyPr/>
          <a:lstStyle>
            <a:lvl1pPr>
              <a:defRPr sz="3212"/>
            </a:lvl1pPr>
            <a:lvl2pPr>
              <a:defRPr sz="2810"/>
            </a:lvl2pPr>
            <a:lvl3pPr>
              <a:defRPr sz="2409"/>
            </a:lvl3pPr>
            <a:lvl4pPr>
              <a:defRPr sz="2007"/>
            </a:lvl4pPr>
            <a:lvl5pPr>
              <a:defRPr sz="2007"/>
            </a:lvl5pPr>
            <a:lvl6pPr>
              <a:defRPr sz="2007"/>
            </a:lvl6pPr>
            <a:lvl7pPr>
              <a:defRPr sz="2007"/>
            </a:lvl7pPr>
            <a:lvl8pPr>
              <a:defRPr sz="2007"/>
            </a:lvl8pPr>
            <a:lvl9pPr>
              <a:defRPr sz="2007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65020"/>
            <a:ext cx="3947597" cy="3825705"/>
          </a:xfrm>
        </p:spPr>
        <p:txBody>
          <a:bodyPr/>
          <a:lstStyle>
            <a:lvl1pPr marL="0" indent="0">
              <a:buNone/>
              <a:defRPr sz="1606"/>
            </a:lvl1pPr>
            <a:lvl2pPr marL="458892" indent="0">
              <a:buNone/>
              <a:defRPr sz="1405"/>
            </a:lvl2pPr>
            <a:lvl3pPr marL="917783" indent="0">
              <a:buNone/>
              <a:defRPr sz="1204"/>
            </a:lvl3pPr>
            <a:lvl4pPr marL="1376675" indent="0">
              <a:buNone/>
              <a:defRPr sz="1004"/>
            </a:lvl4pPr>
            <a:lvl5pPr marL="1835567" indent="0">
              <a:buNone/>
              <a:defRPr sz="1004"/>
            </a:lvl5pPr>
            <a:lvl6pPr marL="2294458" indent="0">
              <a:buNone/>
              <a:defRPr sz="1004"/>
            </a:lvl6pPr>
            <a:lvl7pPr marL="2753350" indent="0">
              <a:buNone/>
              <a:defRPr sz="1004"/>
            </a:lvl7pPr>
            <a:lvl8pPr marL="3212241" indent="0">
              <a:buNone/>
              <a:defRPr sz="1004"/>
            </a:lvl8pPr>
            <a:lvl9pPr marL="3671133" indent="0">
              <a:buNone/>
              <a:defRPr sz="100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0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8893"/>
            <a:ext cx="3947597" cy="1606127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91083"/>
            <a:ext cx="6196310" cy="4891675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892" indent="0">
              <a:buNone/>
              <a:defRPr sz="2810"/>
            </a:lvl2pPr>
            <a:lvl3pPr marL="917783" indent="0">
              <a:buNone/>
              <a:defRPr sz="2409"/>
            </a:lvl3pPr>
            <a:lvl4pPr marL="1376675" indent="0">
              <a:buNone/>
              <a:defRPr sz="2007"/>
            </a:lvl4pPr>
            <a:lvl5pPr marL="1835567" indent="0">
              <a:buNone/>
              <a:defRPr sz="2007"/>
            </a:lvl5pPr>
            <a:lvl6pPr marL="2294458" indent="0">
              <a:buNone/>
              <a:defRPr sz="2007"/>
            </a:lvl6pPr>
            <a:lvl7pPr marL="2753350" indent="0">
              <a:buNone/>
              <a:defRPr sz="2007"/>
            </a:lvl7pPr>
            <a:lvl8pPr marL="3212241" indent="0">
              <a:buNone/>
              <a:defRPr sz="2007"/>
            </a:lvl8pPr>
            <a:lvl9pPr marL="3671133" indent="0">
              <a:buNone/>
              <a:defRPr sz="2007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65020"/>
            <a:ext cx="3947597" cy="3825705"/>
          </a:xfrm>
        </p:spPr>
        <p:txBody>
          <a:bodyPr/>
          <a:lstStyle>
            <a:lvl1pPr marL="0" indent="0">
              <a:buNone/>
              <a:defRPr sz="1606"/>
            </a:lvl1pPr>
            <a:lvl2pPr marL="458892" indent="0">
              <a:buNone/>
              <a:defRPr sz="1405"/>
            </a:lvl2pPr>
            <a:lvl3pPr marL="917783" indent="0">
              <a:buNone/>
              <a:defRPr sz="1204"/>
            </a:lvl3pPr>
            <a:lvl4pPr marL="1376675" indent="0">
              <a:buNone/>
              <a:defRPr sz="1004"/>
            </a:lvl4pPr>
            <a:lvl5pPr marL="1835567" indent="0">
              <a:buNone/>
              <a:defRPr sz="1004"/>
            </a:lvl5pPr>
            <a:lvl6pPr marL="2294458" indent="0">
              <a:buNone/>
              <a:defRPr sz="1004"/>
            </a:lvl6pPr>
            <a:lvl7pPr marL="2753350" indent="0">
              <a:buNone/>
              <a:defRPr sz="1004"/>
            </a:lvl7pPr>
            <a:lvl8pPr marL="3212241" indent="0">
              <a:buNone/>
              <a:defRPr sz="1004"/>
            </a:lvl8pPr>
            <a:lvl9pPr marL="3671133" indent="0">
              <a:buNone/>
              <a:defRPr sz="100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8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6478"/>
            <a:ext cx="12239625" cy="1330472"/>
          </a:xfrm>
          <a:prstGeom prst="rect">
            <a:avLst/>
          </a:prstGeom>
          <a:solidFill>
            <a:srgbClr val="508BB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32387"/>
            <a:ext cx="10556677" cy="436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79893"/>
            <a:ext cx="2753916" cy="36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DB70-B252-4A34-99FF-12B6BCA94ED4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79893"/>
            <a:ext cx="4130873" cy="36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79893"/>
            <a:ext cx="2753916" cy="36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165B-F048-4235-AC09-7AEBAD4EB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13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xStyles>
    <p:titleStyle>
      <a:lvl1pPr marL="720000" algn="l" defTabSz="917783" rtl="0" eaLnBrk="1" latinLnBrk="0" hangingPunct="1">
        <a:lnSpc>
          <a:spcPct val="90000"/>
        </a:lnSpc>
        <a:spcBef>
          <a:spcPct val="0"/>
        </a:spcBef>
        <a:buNone/>
        <a:defRPr sz="4000" b="1" kern="1200" cap="small" baseline="0">
          <a:solidFill>
            <a:srgbClr val="73382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9446" indent="-229446" algn="l" defTabSz="917783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0" kern="1200">
          <a:solidFill>
            <a:srgbClr val="46591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8337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rgbClr val="46591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7229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7" kern="1200">
          <a:solidFill>
            <a:srgbClr val="46591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6121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rgbClr val="46591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65012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rgbClr val="46591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23904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2796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1687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0579" indent="-229446" algn="l" defTabSz="9177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892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783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675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567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458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350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241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133" algn="l" defTabSz="917783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93F8D2-A71D-4F01-9963-CDC090F64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9640"/>
            <a:ext cx="12239625" cy="1340451"/>
          </a:xfrm>
          <a:noFill/>
        </p:spPr>
        <p:txBody>
          <a:bodyPr>
            <a:normAutofit/>
          </a:bodyPr>
          <a:lstStyle/>
          <a:p>
            <a:pPr marL="0"/>
            <a:r>
              <a:rPr lang="hu-HU" sz="6000" cap="small" dirty="0"/>
              <a:t>Kenutörténelem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E5813DED-0DA1-4DB1-951C-360C414A5C13}"/>
              </a:ext>
            </a:extLst>
          </p:cNvPr>
          <p:cNvGrpSpPr>
            <a:grpSpLocks noChangeAspect="1"/>
          </p:cNvGrpSpPr>
          <p:nvPr/>
        </p:nvGrpSpPr>
        <p:grpSpPr>
          <a:xfrm>
            <a:off x="3705725" y="2236956"/>
            <a:ext cx="4806546" cy="4246468"/>
            <a:chOff x="757992" y="805964"/>
            <a:chExt cx="5695740" cy="5032046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A0FFB80E-A637-4698-89E4-F5D91A928C76}"/>
                </a:ext>
              </a:extLst>
            </p:cNvPr>
            <p:cNvSpPr/>
            <p:nvPr/>
          </p:nvSpPr>
          <p:spPr>
            <a:xfrm rot="1147969">
              <a:off x="2860293" y="1740390"/>
              <a:ext cx="639898" cy="170639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1158450E-B373-4668-80E4-5ECC2CB2F682}"/>
                </a:ext>
              </a:extLst>
            </p:cNvPr>
            <p:cNvSpPr/>
            <p:nvPr/>
          </p:nvSpPr>
          <p:spPr>
            <a:xfrm rot="1439790">
              <a:off x="3346629" y="2090731"/>
              <a:ext cx="960973" cy="341279"/>
            </a:xfrm>
            <a:prstGeom prst="roundRect">
              <a:avLst>
                <a:gd name="adj" fmla="val 320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67043473-AE2B-4790-AE83-D327164DD304}"/>
                </a:ext>
              </a:extLst>
            </p:cNvPr>
            <p:cNvSpPr/>
            <p:nvPr/>
          </p:nvSpPr>
          <p:spPr>
            <a:xfrm>
              <a:off x="3215159" y="805964"/>
              <a:ext cx="853198" cy="8531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FB2EAFC7-27C7-467E-B90D-83817B5402D3}"/>
                </a:ext>
              </a:extLst>
            </p:cNvPr>
            <p:cNvSpPr/>
            <p:nvPr/>
          </p:nvSpPr>
          <p:spPr>
            <a:xfrm rot="20832471">
              <a:off x="4029045" y="2181902"/>
              <a:ext cx="902175" cy="341279"/>
            </a:xfrm>
            <a:prstGeom prst="roundRect">
              <a:avLst>
                <a:gd name="adj" fmla="val 373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8D30740E-F02C-4145-9611-8B31CB45D52B}"/>
                </a:ext>
              </a:extLst>
            </p:cNvPr>
            <p:cNvGrpSpPr/>
            <p:nvPr/>
          </p:nvGrpSpPr>
          <p:grpSpPr>
            <a:xfrm>
              <a:off x="757992" y="1897375"/>
              <a:ext cx="5695740" cy="2377841"/>
              <a:chOff x="4301432" y="4198734"/>
              <a:chExt cx="4450737" cy="1784123"/>
            </a:xfrm>
            <a:pattFill prst="ltHorz">
              <a:fgClr>
                <a:schemeClr val="accent2">
                  <a:lumMod val="50000"/>
                </a:schemeClr>
              </a:fgClr>
              <a:bgClr>
                <a:schemeClr val="accent2">
                  <a:lumMod val="75000"/>
                </a:schemeClr>
              </a:bgClr>
            </a:pattFill>
          </p:grpSpPr>
          <p:sp>
            <p:nvSpPr>
              <p:cNvPr id="16" name="Körcikk 15">
                <a:extLst>
                  <a:ext uri="{FF2B5EF4-FFF2-40B4-BE49-F238E27FC236}">
                    <a16:creationId xmlns:a16="http://schemas.microsoft.com/office/drawing/2014/main" id="{8A816D34-91EE-4592-A161-7168DC656BA8}"/>
                  </a:ext>
                </a:extLst>
              </p:cNvPr>
              <p:cNvSpPr/>
              <p:nvPr/>
            </p:nvSpPr>
            <p:spPr>
              <a:xfrm rot="5829397">
                <a:off x="4338384" y="4163045"/>
                <a:ext cx="1782860" cy="1856763"/>
              </a:xfrm>
              <a:prstGeom prst="pie">
                <a:avLst>
                  <a:gd name="adj1" fmla="val 21110839"/>
                  <a:gd name="adj2" fmla="val 6913095"/>
                </a:avLst>
              </a:prstGeom>
              <a:solidFill>
                <a:srgbClr val="7338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Körcikk 16">
                <a:extLst>
                  <a:ext uri="{FF2B5EF4-FFF2-40B4-BE49-F238E27FC236}">
                    <a16:creationId xmlns:a16="http://schemas.microsoft.com/office/drawing/2014/main" id="{C8CA2832-AB9D-4F2E-A3BC-E98F3D1EBB08}"/>
                  </a:ext>
                </a:extLst>
              </p:cNvPr>
              <p:cNvSpPr/>
              <p:nvPr/>
            </p:nvSpPr>
            <p:spPr>
              <a:xfrm rot="15770603" flipH="1">
                <a:off x="6932729" y="4161411"/>
                <a:ext cx="1782118" cy="1856763"/>
              </a:xfrm>
              <a:prstGeom prst="pie">
                <a:avLst>
                  <a:gd name="adj1" fmla="val 21192053"/>
                  <a:gd name="adj2" fmla="val 6913095"/>
                </a:avLst>
              </a:prstGeom>
              <a:solidFill>
                <a:srgbClr val="7338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9A40968F-FA4B-4BC8-9A70-A39A5467B950}"/>
                  </a:ext>
                </a:extLst>
              </p:cNvPr>
              <p:cNvSpPr/>
              <p:nvPr/>
            </p:nvSpPr>
            <p:spPr>
              <a:xfrm>
                <a:off x="5222257" y="5089679"/>
                <a:ext cx="2617877" cy="890211"/>
              </a:xfrm>
              <a:prstGeom prst="rect">
                <a:avLst/>
              </a:prstGeom>
              <a:solidFill>
                <a:srgbClr val="7338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61F89BD1-E6AE-46CF-B5B3-99C4E7549D8B}"/>
                </a:ext>
              </a:extLst>
            </p:cNvPr>
            <p:cNvSpPr/>
            <p:nvPr/>
          </p:nvSpPr>
          <p:spPr>
            <a:xfrm rot="4530390">
              <a:off x="3039006" y="2449414"/>
              <a:ext cx="1070731" cy="341279"/>
            </a:xfrm>
            <a:prstGeom prst="roundRect">
              <a:avLst>
                <a:gd name="adj" fmla="val 320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D51D3010-F257-48AC-961C-8058EADBD3EA}"/>
                </a:ext>
              </a:extLst>
            </p:cNvPr>
            <p:cNvGrpSpPr/>
            <p:nvPr/>
          </p:nvGrpSpPr>
          <p:grpSpPr>
            <a:xfrm rot="1528199">
              <a:off x="3647084" y="1989944"/>
              <a:ext cx="639898" cy="3848066"/>
              <a:chOff x="8566100" y="1904196"/>
              <a:chExt cx="639898" cy="3848062"/>
            </a:xfrm>
          </p:grpSpPr>
          <p:sp>
            <p:nvSpPr>
              <p:cNvPr id="13" name="Téglalap: lekerekített 12">
                <a:extLst>
                  <a:ext uri="{FF2B5EF4-FFF2-40B4-BE49-F238E27FC236}">
                    <a16:creationId xmlns:a16="http://schemas.microsoft.com/office/drawing/2014/main" id="{0D8A9F17-8ED3-4C36-873F-64FF4615D531}"/>
                  </a:ext>
                </a:extLst>
              </p:cNvPr>
              <p:cNvSpPr/>
              <p:nvPr/>
            </p:nvSpPr>
            <p:spPr>
              <a:xfrm>
                <a:off x="8566100" y="4472464"/>
                <a:ext cx="639898" cy="1279794"/>
              </a:xfrm>
              <a:prstGeom prst="roundRect">
                <a:avLst>
                  <a:gd name="adj" fmla="val 41183"/>
                </a:avLst>
              </a:prstGeom>
              <a:solidFill>
                <a:srgbClr val="508B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766FE6DA-2042-4B34-95AD-DA7BC2008763}"/>
                  </a:ext>
                </a:extLst>
              </p:cNvPr>
              <p:cNvSpPr/>
              <p:nvPr/>
            </p:nvSpPr>
            <p:spPr>
              <a:xfrm>
                <a:off x="8820150" y="1910071"/>
                <a:ext cx="127980" cy="2772886"/>
              </a:xfrm>
              <a:prstGeom prst="rect">
                <a:avLst/>
              </a:prstGeom>
              <a:solidFill>
                <a:srgbClr val="508B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EF046282-B329-4DB4-BB28-8AB8121F8D03}"/>
                  </a:ext>
                </a:extLst>
              </p:cNvPr>
              <p:cNvSpPr/>
              <p:nvPr/>
            </p:nvSpPr>
            <p:spPr>
              <a:xfrm rot="5400000">
                <a:off x="8834445" y="1744221"/>
                <a:ext cx="106650" cy="426599"/>
              </a:xfrm>
              <a:prstGeom prst="rect">
                <a:avLst/>
              </a:prstGeom>
              <a:solidFill>
                <a:srgbClr val="508B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5A83962C-ACDF-4813-BA09-C98BEFBC7A4A}"/>
                </a:ext>
              </a:extLst>
            </p:cNvPr>
            <p:cNvSpPr/>
            <p:nvPr/>
          </p:nvSpPr>
          <p:spPr>
            <a:xfrm rot="1324889">
              <a:off x="3516026" y="2974030"/>
              <a:ext cx="878972" cy="341279"/>
            </a:xfrm>
            <a:prstGeom prst="roundRect">
              <a:avLst>
                <a:gd name="adj" fmla="val 373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104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7BA09-7162-4F1F-B229-D68AA24A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Időszámításunk előtt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BFA369-BEFF-4CE1-87D5-32BC812F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87" y="2071913"/>
            <a:ext cx="6900512" cy="173037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A legősibb kenumaradványt Hollandiában találták. 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A Pesse kenu skót fenyőből készült, ie. 8040. és ie. 7510. között.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58B17F-5C9E-4C4E-93B1-737C6309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77" y="1919513"/>
            <a:ext cx="3350769" cy="1980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A84B61D-4109-4075-8FC0-C14C00134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587" y="3954689"/>
            <a:ext cx="4141964" cy="2520000"/>
          </a:xfrm>
          <a:prstGeom prst="rect">
            <a:avLst/>
          </a:prstGeo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CE741F4A-873C-42F2-8770-A90D9BEFF8DD}"/>
              </a:ext>
            </a:extLst>
          </p:cNvPr>
          <p:cNvSpPr txBox="1">
            <a:spLocks/>
          </p:cNvSpPr>
          <p:nvPr/>
        </p:nvSpPr>
        <p:spPr>
          <a:xfrm>
            <a:off x="5220657" y="4095909"/>
            <a:ext cx="6472645" cy="220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A harmadik legidősebb kenumaradványt 1987-ben Dufunában (Nigériában) találták meg. Több mint 8000 éves, fekete mahagóniból készült. </a:t>
            </a:r>
            <a:endParaRPr lang="hu-HU" sz="3001" dirty="0">
              <a:solidFill>
                <a:srgbClr val="465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2E41F-2D75-4807-A435-38E407E7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small" dirty="0"/>
              <a:t>Kenuk kialakulása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F45871-1E1D-4BA1-AD60-86DB57973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2" y="1774065"/>
            <a:ext cx="960000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1BD3A-D424-462D-9021-0BC937A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small" dirty="0"/>
              <a:t>Egyfa kenu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0774E9-0E5C-4732-8A89-559F2328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4" y="2791417"/>
            <a:ext cx="6310311" cy="2803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A fejlődés kezdetén egy ágaitól megfosztott fatörzs szolgált közlekedési eszközül. 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Ezt a fatörzset elöl és hátul kőfejszékkel meghegyezték, a törzs belsejét kiégették. </a:t>
            </a:r>
          </a:p>
        </p:txBody>
      </p:sp>
      <p:pic>
        <p:nvPicPr>
          <p:cNvPr id="5" name="Kép 4" descr="A képen kültéri, hegy, természet, víz látható&#10;&#10;Automatikusan generált leírás">
            <a:extLst>
              <a:ext uri="{FF2B5EF4-FFF2-40B4-BE49-F238E27FC236}">
                <a16:creationId xmlns:a16="http://schemas.microsoft.com/office/drawing/2014/main" id="{50DA6A4F-BBA4-4B94-B33E-3105EE21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9224" y="2933701"/>
            <a:ext cx="3780000" cy="25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1C096B-CBC2-415C-A511-F230DB9B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Kanadai kenu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532FA5-88DB-47E2-8169-8DB12414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7" y="2187413"/>
            <a:ext cx="6662733" cy="37277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Az Észak-Amerikában élő kanadai indiánok fejlesztették ki a kéregből készült kenut.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Mindig teljesen nyitott. 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Formájára jellemző a merész kanyarulattal magasra felhúzott orr- és fartőke, és a víz felett behúzott keresztmetszet.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459D409-77EF-473F-A27E-E17ED9EE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55" y="2589557"/>
            <a:ext cx="3780000" cy="29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F2B6A9-EC63-4ED6-8EF1-C1048334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Oldaltámaszos kenu és </a:t>
            </a:r>
            <a:br>
              <a:rPr lang="hu-HU" dirty="0"/>
            </a:br>
            <a:r>
              <a:rPr lang="hu-HU" dirty="0"/>
              <a:t>vitorlás oldaltámaszos kenu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CE2A21-0B8E-4075-954B-549A4E8F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838326"/>
            <a:ext cx="6917267" cy="184068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Oldaltámaszos, oldalúszós vagy outrigger kenu.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hu-HU" sz="3001" dirty="0">
                <a:solidFill>
                  <a:srgbClr val="46591D"/>
                </a:solidFill>
                <a:latin typeface="Arial" panose="020B0604020202020204" pitchFamily="34" charset="0"/>
              </a:rPr>
              <a:t>Csendes-óceáni (Polinézia, Mikronézia) térségből származik.</a:t>
            </a:r>
          </a:p>
        </p:txBody>
      </p:sp>
      <p:pic>
        <p:nvPicPr>
          <p:cNvPr id="5" name="Kép 4" descr="A képen beltéri, csónak, kicsi, ülő látható&#10;&#10;Automatikusan generált leírás">
            <a:extLst>
              <a:ext uri="{FF2B5EF4-FFF2-40B4-BE49-F238E27FC236}">
                <a16:creationId xmlns:a16="http://schemas.microsoft.com/office/drawing/2014/main" id="{AE30B39C-92C1-4848-AEBC-331EFABC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790" y="1770858"/>
            <a:ext cx="3780000" cy="2835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D0DE535-B017-40B0-A82B-1F110629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79" y="3813946"/>
            <a:ext cx="3780000" cy="2804516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D1144072-0BCA-4728-87C9-A1575C7986E6}"/>
              </a:ext>
            </a:extLst>
          </p:cNvPr>
          <p:cNvSpPr txBox="1">
            <a:spLocks/>
          </p:cNvSpPr>
          <p:nvPr/>
        </p:nvSpPr>
        <p:spPr>
          <a:xfrm>
            <a:off x="5170583" y="5094842"/>
            <a:ext cx="6590211" cy="144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1">
                <a:solidFill>
                  <a:srgbClr val="46591D"/>
                </a:solidFill>
                <a:latin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u-HU" dirty="0"/>
              <a:t>Az oldaltámasz stabilitást biztosít, a vitorla pedig gyors haladást.</a:t>
            </a:r>
          </a:p>
        </p:txBody>
      </p:sp>
    </p:spTree>
    <p:extLst>
      <p:ext uri="{BB962C8B-B14F-4D97-AF65-F5344CB8AC3E}">
        <p14:creationId xmlns:p14="http://schemas.microsoft.com/office/powerpoint/2010/main" val="22899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489FD-1A08-417B-A565-C3875ED0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Verseny-, </a:t>
            </a:r>
            <a:r>
              <a:rPr lang="hu-HU"/>
              <a:t>túra- és vitorlás kenu</a:t>
            </a:r>
            <a:endParaRPr lang="hu-HU" dirty="0"/>
          </a:p>
        </p:txBody>
      </p:sp>
      <p:pic>
        <p:nvPicPr>
          <p:cNvPr id="13" name="Tartalom helye 12" descr="A képen víz, kültéri, fű, sport látható&#10;&#10;Automatikusan generált leírás">
            <a:extLst>
              <a:ext uri="{FF2B5EF4-FFF2-40B4-BE49-F238E27FC236}">
                <a16:creationId xmlns:a16="http://schemas.microsoft.com/office/drawing/2014/main" id="{75653B56-FCEE-434D-B5EC-26B37A959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981" y="1867199"/>
            <a:ext cx="3777524" cy="2412000"/>
          </a:xfrm>
        </p:spPr>
      </p:pic>
      <p:pic>
        <p:nvPicPr>
          <p:cNvPr id="19" name="Kép 18" descr="A képen víz, kültéri, vízi jármű, szállítás látható&#10;&#10;Automatikusan generált leírás">
            <a:extLst>
              <a:ext uri="{FF2B5EF4-FFF2-40B4-BE49-F238E27FC236}">
                <a16:creationId xmlns:a16="http://schemas.microsoft.com/office/drawing/2014/main" id="{8F10EFD0-600D-439E-BC6B-70B2CB146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462" y="4356341"/>
            <a:ext cx="3312619" cy="2412000"/>
          </a:xfrm>
          <a:prstGeom prst="rect">
            <a:avLst/>
          </a:prstGeom>
        </p:spPr>
      </p:pic>
      <p:pic>
        <p:nvPicPr>
          <p:cNvPr id="17" name="Kép 16" descr="A képen fű, kültéri, mező, pázsit látható&#10;&#10;Automatikusan generált leírás">
            <a:extLst>
              <a:ext uri="{FF2B5EF4-FFF2-40B4-BE49-F238E27FC236}">
                <a16:creationId xmlns:a16="http://schemas.microsoft.com/office/drawing/2014/main" id="{CB89823D-0C4F-491F-8F2D-03AC27462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478" y="1867199"/>
            <a:ext cx="5243923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Egyéni</PresentationFormat>
  <Paragraphs>18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Kenutörténelem</vt:lpstr>
      <vt:lpstr>Időszámításunk előtt</vt:lpstr>
      <vt:lpstr>Kenuk kialakulása</vt:lpstr>
      <vt:lpstr>Egyfa kenu</vt:lpstr>
      <vt:lpstr>Kanadai kenu</vt:lpstr>
      <vt:lpstr>Oldaltámaszos kenu és  vitorlás oldaltámaszos kenu </vt:lpstr>
      <vt:lpstr>Verseny-, túra- és vitorlás kenu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2020-12-10T19:44:51Z</dcterms:created>
  <dcterms:modified xsi:type="dcterms:W3CDTF">2020-12-10T19:45:02Z</dcterms:modified>
</cp:coreProperties>
</file>