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7E6BE"/>
    <a:srgbClr val="002364"/>
    <a:srgbClr val="002060"/>
    <a:srgbClr val="C8E1B4"/>
    <a:srgbClr val="C8E1AF"/>
    <a:srgbClr val="EBF0DC"/>
    <a:srgbClr val="CD9B00"/>
    <a:srgbClr val="D7EBFA"/>
    <a:srgbClr val="9BF0B9"/>
    <a:srgbClr val="69E9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727632434"/>
      </p:ext>
    </p:extLst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492818903"/>
      </p:ext>
    </p:extLst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700315656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9455792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304297654"/>
      </p:ext>
    </p:extLst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591405628"/>
      </p:ext>
    </p:extLst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548731991"/>
      </p:ext>
    </p:extLst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459620993"/>
      </p:ext>
    </p:extLst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257003291"/>
      </p:ext>
    </p:extLst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775058902"/>
      </p:ext>
    </p:extLst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154558586"/>
      </p:ext>
    </p:extLst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D7EBFA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4D9C-A6B4-4405-8B59-A82CA4D78BBE}" type="datetimeFigureOut">
              <a:rPr lang="hu-HU" smtClean="0"/>
              <a:pPr/>
              <a:t>2014.03.11.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C169-B683-458E-B2D9-2D5B1222FB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27582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3800" b="1" kern="1200">
          <a:solidFill>
            <a:srgbClr val="00236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rgbClr val="00236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236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236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236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236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hu-HU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Körforgalom</a:t>
            </a:r>
            <a:endParaRPr lang="hu-HU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03923"/>
            <a:ext cx="3200000" cy="216000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13" y="1700688"/>
            <a:ext cx="2160000" cy="3840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64" y="4221088"/>
            <a:ext cx="3840000" cy="2160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2160000" cy="2880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" y="620688"/>
            <a:ext cx="2779910" cy="21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3507590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körforgalom 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hu-HU" dirty="0" smtClean="0"/>
              <a:t>Valamennyi irányból </a:t>
            </a:r>
            <a:r>
              <a:rPr lang="hu-HU" dirty="0"/>
              <a:t>érkezőnek egyenlő esélye van a </a:t>
            </a:r>
            <a:r>
              <a:rPr lang="hu-HU" dirty="0" smtClean="0"/>
              <a:t>továbbhaladásra</a:t>
            </a:r>
          </a:p>
          <a:p>
            <a:pPr>
              <a:buBlip>
                <a:blip r:embed="rId2"/>
              </a:buBlip>
            </a:pPr>
            <a:r>
              <a:rPr lang="hu-HU" dirty="0" smtClean="0"/>
              <a:t>Az </a:t>
            </a:r>
            <a:r>
              <a:rPr lang="hu-HU" dirty="0"/>
              <a:t>összes érkező jármű sebességcsökkentésre </a:t>
            </a:r>
            <a:br>
              <a:rPr lang="hu-HU" dirty="0"/>
            </a:br>
            <a:r>
              <a:rPr lang="hu-HU" dirty="0" smtClean="0"/>
              <a:t>kényszerül </a:t>
            </a:r>
            <a:r>
              <a:rPr lang="hu-HU" dirty="0" smtClean="0">
                <a:sym typeface="Wingdings" panose="05000000000000000000" pitchFamily="2" charset="2"/>
              </a:rPr>
              <a:t> kevesebb baleset</a:t>
            </a:r>
          </a:p>
          <a:p>
            <a:pPr>
              <a:buBlip>
                <a:blip r:embed="rId2"/>
              </a:buBlip>
            </a:pPr>
            <a:r>
              <a:rPr lang="hu-HU" dirty="0" smtClean="0"/>
              <a:t>Ha </a:t>
            </a:r>
            <a:r>
              <a:rPr lang="hu-HU" dirty="0"/>
              <a:t>valaki eltéveszti a </a:t>
            </a:r>
            <a:r>
              <a:rPr lang="hu-HU" dirty="0" smtClean="0"/>
              <a:t>kihajtást, a </a:t>
            </a:r>
            <a:r>
              <a:rPr lang="hu-HU" dirty="0"/>
              <a:t>kört újra körbejárva korrigálhatja útvonalát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827407" y="5661288"/>
            <a:ext cx="2052000" cy="360000"/>
          </a:xfrm>
          <a:prstGeom prst="rect">
            <a:avLst/>
          </a:prstGeom>
          <a:solidFill>
            <a:schemeClr val="bg1"/>
          </a:solidFill>
          <a:ln w="381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Közúti jelzőtáblák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7092280" y="4146511"/>
            <a:ext cx="1304762" cy="10761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-900000">
            <a:off x="6370501" y="3055856"/>
            <a:ext cx="2551176" cy="143560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7111811" y="1590629"/>
            <a:ext cx="1076191" cy="19619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919166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hu-HU" dirty="0" smtClean="0"/>
              <a:t>Jobbra </a:t>
            </a:r>
            <a:r>
              <a:rPr lang="hu-HU" dirty="0"/>
              <a:t>tartási </a:t>
            </a:r>
            <a:r>
              <a:rPr lang="hu-HU" dirty="0" smtClean="0"/>
              <a:t>kötelezettség</a:t>
            </a:r>
          </a:p>
          <a:p>
            <a:pPr>
              <a:buBlip>
                <a:blip r:embed="rId2"/>
              </a:buBlip>
            </a:pPr>
            <a:r>
              <a:rPr lang="hu-HU" dirty="0" smtClean="0"/>
              <a:t>A körforgalom elhagyását </a:t>
            </a:r>
            <a:r>
              <a:rPr lang="hu-HU" dirty="0"/>
              <a:t>jelezni </a:t>
            </a:r>
            <a:r>
              <a:rPr lang="hu-HU" dirty="0" smtClean="0"/>
              <a:t>kell</a:t>
            </a:r>
          </a:p>
          <a:p>
            <a:pPr>
              <a:buBlip>
                <a:blip r:embed="rId2"/>
              </a:buBlip>
            </a:pPr>
            <a:r>
              <a:rPr lang="hu-HU" dirty="0" smtClean="0"/>
              <a:t>Megfordulni </a:t>
            </a:r>
            <a:r>
              <a:rPr lang="hu-HU" dirty="0"/>
              <a:t>és hátramenetet végezni </a:t>
            </a:r>
            <a:r>
              <a:rPr lang="hu-HU" dirty="0" smtClean="0">
                <a:solidFill>
                  <a:srgbClr val="C00000"/>
                </a:solidFill>
              </a:rPr>
              <a:t>tilos</a:t>
            </a:r>
          </a:p>
          <a:p>
            <a:pPr>
              <a:buBlip>
                <a:blip r:embed="rId2"/>
              </a:buBlip>
            </a:pPr>
            <a:r>
              <a:rPr lang="hu-HU" dirty="0">
                <a:solidFill>
                  <a:srgbClr val="C00000"/>
                </a:solidFill>
              </a:rPr>
              <a:t>Tilos</a:t>
            </a:r>
            <a:r>
              <a:rPr lang="hu-HU" dirty="0"/>
              <a:t> megállni és </a:t>
            </a:r>
            <a:r>
              <a:rPr lang="hu-HU" dirty="0" smtClean="0"/>
              <a:t>várakozni</a:t>
            </a:r>
          </a:p>
          <a:p>
            <a:pPr>
              <a:buBlip>
                <a:blip r:embed="rId2"/>
              </a:buBlip>
            </a:pPr>
            <a:r>
              <a:rPr lang="hu-HU" i="1" dirty="0" smtClean="0"/>
              <a:t>A </a:t>
            </a:r>
            <a:r>
              <a:rPr lang="hu-HU" dirty="0">
                <a:solidFill>
                  <a:srgbClr val="FFC000"/>
                </a:solidFill>
              </a:rPr>
              <a:t>villamos</a:t>
            </a:r>
            <a:r>
              <a:rPr lang="hu-HU" dirty="0"/>
              <a:t>nak </a:t>
            </a:r>
            <a:r>
              <a:rPr lang="hu-HU" dirty="0" smtClean="0"/>
              <a:t>mind </a:t>
            </a:r>
            <a:r>
              <a:rPr lang="hu-HU" dirty="0"/>
              <a:t>a belépő, mind a kilépő </a:t>
            </a:r>
            <a:r>
              <a:rPr lang="hu-HU" dirty="0" smtClean="0"/>
              <a:t>ponton elsőbbsége van</a:t>
            </a:r>
          </a:p>
          <a:p>
            <a:pPr>
              <a:buBlip>
                <a:blip r:embed="rId2"/>
              </a:buBlip>
            </a:pPr>
            <a:r>
              <a:rPr lang="hu-HU" i="1" dirty="0" smtClean="0"/>
              <a:t>Többsávos körforgalmi út elhagyását </a:t>
            </a:r>
            <a:r>
              <a:rPr lang="hu-HU" i="1" dirty="0"/>
              <a:t>is csak a jobb szélső sávból lehet </a:t>
            </a:r>
            <a:r>
              <a:rPr lang="hu-HU" i="1" dirty="0" smtClean="0"/>
              <a:t>megejteni</a:t>
            </a:r>
            <a:endParaRPr lang="hu-HU" i="1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Néhány kötelezettség és tilalom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63036578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792000" y="1620000"/>
            <a:ext cx="7560000" cy="5040000"/>
          </a:xfrm>
          <a:prstGeom prst="rect">
            <a:avLst/>
          </a:prstGeom>
          <a:solidFill>
            <a:srgbClr val="D7E6B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792000" y="3240000"/>
            <a:ext cx="756000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Egyenes összekötő 6"/>
          <p:cNvCxnSpPr>
            <a:stCxn id="4" idx="1"/>
            <a:endCxn id="4" idx="3"/>
          </p:cNvCxnSpPr>
          <p:nvPr/>
        </p:nvCxnSpPr>
        <p:spPr>
          <a:xfrm>
            <a:off x="792000" y="3600040"/>
            <a:ext cx="7560000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792000" y="4320000"/>
            <a:ext cx="756000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9"/>
          <p:cNvCxnSpPr>
            <a:stCxn id="9" idx="1"/>
            <a:endCxn id="9" idx="3"/>
          </p:cNvCxnSpPr>
          <p:nvPr/>
        </p:nvCxnSpPr>
        <p:spPr>
          <a:xfrm>
            <a:off x="792000" y="4680040"/>
            <a:ext cx="7560000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3672000" y="1620000"/>
            <a:ext cx="720000" cy="50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Egyenes összekötő 14"/>
          <p:cNvCxnSpPr>
            <a:stCxn id="13" idx="0"/>
            <a:endCxn id="13" idx="2"/>
          </p:cNvCxnSpPr>
          <p:nvPr/>
        </p:nvCxnSpPr>
        <p:spPr>
          <a:xfrm>
            <a:off x="4032000" y="1620000"/>
            <a:ext cx="0" cy="504000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églalap 17"/>
          <p:cNvSpPr/>
          <p:nvPr/>
        </p:nvSpPr>
        <p:spPr>
          <a:xfrm>
            <a:off x="4752000" y="1620000"/>
            <a:ext cx="720000" cy="50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Egyenes összekötő 18"/>
          <p:cNvCxnSpPr>
            <a:stCxn id="18" idx="0"/>
            <a:endCxn id="18" idx="2"/>
          </p:cNvCxnSpPr>
          <p:nvPr/>
        </p:nvCxnSpPr>
        <p:spPr>
          <a:xfrm>
            <a:off x="5112000" y="1620000"/>
            <a:ext cx="0" cy="504000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/>
          <p:cNvSpPr/>
          <p:nvPr/>
        </p:nvSpPr>
        <p:spPr>
          <a:xfrm>
            <a:off x="3132000" y="2700000"/>
            <a:ext cx="2880000" cy="288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Ellipszis 23"/>
          <p:cNvSpPr/>
          <p:nvPr/>
        </p:nvSpPr>
        <p:spPr>
          <a:xfrm>
            <a:off x="3492000" y="3060000"/>
            <a:ext cx="2160000" cy="21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3852000" y="3420000"/>
            <a:ext cx="1440000" cy="1440000"/>
          </a:xfrm>
          <a:prstGeom prst="ellipse">
            <a:avLst/>
          </a:prstGeom>
          <a:solidFill>
            <a:srgbClr val="D7E6B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Ív 24"/>
          <p:cNvSpPr/>
          <p:nvPr/>
        </p:nvSpPr>
        <p:spPr>
          <a:xfrm>
            <a:off x="2742437" y="4674678"/>
            <a:ext cx="1089626" cy="720080"/>
          </a:xfrm>
          <a:prstGeom prst="arc">
            <a:avLst>
              <a:gd name="adj1" fmla="val 16200000"/>
              <a:gd name="adj2" fmla="val 20582089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Ív 25"/>
          <p:cNvSpPr/>
          <p:nvPr/>
        </p:nvSpPr>
        <p:spPr>
          <a:xfrm rot="16200000">
            <a:off x="4923818" y="5057070"/>
            <a:ext cx="1089626" cy="720080"/>
          </a:xfrm>
          <a:prstGeom prst="arc">
            <a:avLst>
              <a:gd name="adj1" fmla="val 16200000"/>
              <a:gd name="adj2" fmla="val 20582089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Ív 26"/>
          <p:cNvSpPr/>
          <p:nvPr/>
        </p:nvSpPr>
        <p:spPr>
          <a:xfrm rot="10800000">
            <a:off x="5341738" y="2895749"/>
            <a:ext cx="1089626" cy="720080"/>
          </a:xfrm>
          <a:prstGeom prst="arc">
            <a:avLst>
              <a:gd name="adj1" fmla="val 16200000"/>
              <a:gd name="adj2" fmla="val 20582089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Ív 27"/>
          <p:cNvSpPr/>
          <p:nvPr/>
        </p:nvSpPr>
        <p:spPr>
          <a:xfrm rot="5400000">
            <a:off x="3104130" y="2502135"/>
            <a:ext cx="1080121" cy="792088"/>
          </a:xfrm>
          <a:prstGeom prst="arc">
            <a:avLst>
              <a:gd name="adj1" fmla="val 16200000"/>
              <a:gd name="adj2" fmla="val 20582089"/>
            </a:avLst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9" name="Kép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61" y="5351990"/>
            <a:ext cx="413617" cy="1080000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96061" y="2337274"/>
            <a:ext cx="413617" cy="1080000"/>
          </a:xfrm>
          <a:prstGeom prst="rect">
            <a:avLst/>
          </a:prstGeom>
        </p:spPr>
      </p:pic>
      <p:pic>
        <p:nvPicPr>
          <p:cNvPr id="31" name="Kép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57651" y="1883304"/>
            <a:ext cx="413617" cy="1080000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509" y="4838745"/>
            <a:ext cx="413617" cy="1080000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45" y="3600080"/>
            <a:ext cx="687692" cy="360000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0253" y="4671435"/>
            <a:ext cx="687692" cy="360000"/>
          </a:xfrm>
          <a:prstGeom prst="rect">
            <a:avLst/>
          </a:prstGeom>
        </p:spPr>
      </p:pic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Többsávos körforgalom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1936081124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0.00462 C 0.05625 0.00509 0.06841 0.00485 0.08039 0.00601 C 0.08264 0.00624 0.08664 0.00879 0.08664 0.00879 C 0.09115 0.0148 0.09757 0.01781 0.10209 0.02382 C 0.10504 0.02775 0.10729 0.0303 0.11129 0.03215 C 0.11511 0.03978 0.12327 0.04372 0.12986 0.0458 C 0.14861 0.06083 0.16789 0.06245 0.18976 0.06361 C 0.19653 0.06315 0.20348 0.06338 0.21025 0.06222 C 0.21511 0.06153 0.21823 0.05736 0.22275 0.05551 C 0.22917 0.05297 0.23577 0.05228 0.24219 0.04996 C 0.24653 0.04603 0.25174 0.04464 0.25677 0.04302 C 0.26389 0.03284 0.25504 0.04395 0.26389 0.03747 C 0.26511 0.03655 0.2658 0.03446 0.26702 0.03354 C 0.27032 0.03076 0.27448 0.02914 0.2783 0.02799 C 0.28542 0.02151 0.28212 0.02359 0.28768 0.02105 C 0.28907 0.01966 0.29028 0.01804 0.29184 0.01688 C 0.29306 0.01596 0.29462 0.01549 0.29584 0.01434 C 0.3 0.01041 0.29757 0.00994 0.30209 0.0074 C 0.30417 0.00624 0.30834 0.00462 0.30834 0.00462 C 0.33334 -0.01897 0.39462 0.00023 0.40313 0.00046 C 0.40782 0.00138 0.41285 0.00323 0.41754 0.00323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-0.00138 C -0.07848 0.00255 -0.07014 0.00255 -0.10608 -4.92482E-6 C -0.11302 -0.00046 -0.12014 -0.00647 -0.12674 -0.00948 C -0.12917 -0.01457 -0.13143 -0.01457 -0.13507 -0.01781 C -0.13646 -0.02313 -0.13907 -0.02544 -0.14115 -0.03007 C -0.14514 -0.03909 -0.14948 -0.04557 -0.15452 -0.05343 C -0.15886 -0.06037 -0.1599 -0.06916 -0.16598 -0.07402 C -0.16893 -0.08605 -0.17605 -0.09576 -0.18247 -0.10432 C -0.18698 -0.11034 -0.19045 -0.11658 -0.19688 -0.11936 C -0.19931 -0.12421 -0.20105 -0.12583 -0.20504 -0.12768 C -0.23021 -0.12699 -0.24827 -0.12722 -0.27101 -0.11936 C -0.27709 -0.1145 -0.28507 -0.11195 -0.29063 -0.10571 C -0.2941 -0.10178 -0.29462 -0.09784 -0.29896 -0.09599 C -0.30278 -0.08952 -0.30695 -0.08582 -0.31233 -0.08235 C -0.31511 -0.07679 -0.3191 -0.07541 -0.32361 -0.07147 C -0.32743 -0.068 -0.33455 -0.05852 -0.33907 -0.05759 C -0.34844 -0.05551 -0.35747 -0.0525 -0.36702 -0.05089 C -0.37934 -0.0488 -0.39167 -0.04788 -0.404 -0.04533 C -0.4125 -0.04348 -0.42136 -0.04001 -0.42986 -0.03978 C -0.44809 -0.03932 -0.46632 -0.03978 -0.48455 -0.03978 " pathEditMode="relative" ptsTypes="fffffffffffffffffff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66</Words>
  <Application>Microsoft Office PowerPoint</Application>
  <PresentationFormat>Diavetítés a képernyőre (4:3 oldalarány)</PresentationFormat>
  <Paragraphs>14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Körforgalom</vt:lpstr>
      <vt:lpstr>A körforgalom előnyei</vt:lpstr>
      <vt:lpstr>Néhány kötelezettség és tilalom</vt:lpstr>
      <vt:lpstr>Többsávos körforgalom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Körforgalom</dc:title>
  <dc:creator/>
  <cp:lastModifiedBy>kulso3</cp:lastModifiedBy>
  <cp:revision>77</cp:revision>
  <dcterms:created xsi:type="dcterms:W3CDTF">2013-10-21T17:37:31Z</dcterms:created>
  <dcterms:modified xsi:type="dcterms:W3CDTF">2014-03-11T11:47:34Z</dcterms:modified>
</cp:coreProperties>
</file>