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239625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59625" y="1080000"/>
            <a:ext cx="10080000" cy="1440000"/>
          </a:xfrm>
          <a:solidFill>
            <a:srgbClr val="FFC000"/>
          </a:solidFill>
        </p:spPr>
        <p:txBody>
          <a:bodyPr anchor="ctr">
            <a:normAutofit/>
          </a:bodyPr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2D4C-230D-4D61-9F28-E9593A77F419}" type="datetimeFigureOut">
              <a:rPr lang="hu-HU" smtClean="0"/>
              <a:t>2022.01.05.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5843-B1A4-43C3-A608-42B908273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685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2D4C-230D-4D61-9F28-E9593A77F419}" type="datetimeFigureOut">
              <a:rPr lang="hu-HU" smtClean="0"/>
              <a:t>2022.01.05.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5843-B1A4-43C3-A608-42B908273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226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64195"/>
            <a:ext cx="2639169" cy="579704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64195"/>
            <a:ext cx="7764512" cy="579704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2D4C-230D-4D61-9F28-E9593A77F419}" type="datetimeFigureOut">
              <a:rPr lang="hu-HU" smtClean="0"/>
              <a:t>2022.01.05.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5843-B1A4-43C3-A608-42B908273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799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8" y="360000"/>
            <a:ext cx="12240000" cy="1260000"/>
          </a:xfrm>
          <a:solidFill>
            <a:srgbClr val="FFC000"/>
          </a:solidFill>
        </p:spPr>
        <p:txBody>
          <a:bodyPr>
            <a:normAutofit/>
          </a:bodyPr>
          <a:lstStyle>
            <a:lvl1pPr marL="540000">
              <a:defRPr sz="45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000" y="2340000"/>
            <a:ext cx="10556677" cy="4340259"/>
          </a:xfrm>
        </p:spPr>
        <p:txBody>
          <a:bodyPr/>
          <a:lstStyle>
            <a:lvl1pPr marL="0" indent="0">
              <a:buNone/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2D4C-230D-4D61-9F28-E9593A77F419}" type="datetimeFigureOut">
              <a:rPr lang="hu-HU" smtClean="0"/>
              <a:t>2022.01.05.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5843-B1A4-43C3-A608-42B908273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429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05385"/>
            <a:ext cx="10556677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577778"/>
            <a:ext cx="10556677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2D4C-230D-4D61-9F28-E9593A77F419}" type="datetimeFigureOut">
              <a:rPr lang="hu-HU" smtClean="0"/>
              <a:t>2022.01.05.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5843-B1A4-43C3-A608-42B908273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690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820976"/>
            <a:ext cx="5201841" cy="43402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820976"/>
            <a:ext cx="5201841" cy="43402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2D4C-230D-4D61-9F28-E9593A77F419}" type="datetimeFigureOut">
              <a:rPr lang="hu-HU" smtClean="0"/>
              <a:t>2022.01.05.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5843-B1A4-43C3-A608-42B908273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12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64196"/>
            <a:ext cx="10556677" cy="132218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676882"/>
            <a:ext cx="517793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498697"/>
            <a:ext cx="5177935" cy="367520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676882"/>
            <a:ext cx="520343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498697"/>
            <a:ext cx="5203435" cy="367520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2D4C-230D-4D61-9F28-E9593A77F419}" type="datetimeFigureOut">
              <a:rPr lang="hu-HU" smtClean="0"/>
              <a:t>2022.01.05.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5843-B1A4-43C3-A608-42B908273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573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2D4C-230D-4D61-9F28-E9593A77F419}" type="datetimeFigureOut">
              <a:rPr lang="hu-HU" smtClean="0"/>
              <a:t>2022.01.05.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5843-B1A4-43C3-A608-42B908273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420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2D4C-230D-4D61-9F28-E9593A77F419}" type="datetimeFigureOut">
              <a:rPr lang="hu-HU" smtClean="0"/>
              <a:t>2022.01.05.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5843-B1A4-43C3-A608-42B908273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487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6036"/>
            <a:ext cx="39475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984911"/>
            <a:ext cx="6196310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52161"/>
            <a:ext cx="39475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2D4C-230D-4D61-9F28-E9593A77F419}" type="datetimeFigureOut">
              <a:rPr lang="hu-HU" smtClean="0"/>
              <a:t>2022.01.05.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5843-B1A4-43C3-A608-42B908273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103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6036"/>
            <a:ext cx="39475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984911"/>
            <a:ext cx="6196310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52161"/>
            <a:ext cx="39475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2D4C-230D-4D61-9F28-E9593A77F419}" type="datetimeFigureOut">
              <a:rPr lang="hu-HU" smtClean="0"/>
              <a:t>2022.01.05.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5843-B1A4-43C3-A608-42B908273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166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64196"/>
            <a:ext cx="10556677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820976"/>
            <a:ext cx="10556677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340166"/>
            <a:ext cx="275391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F2D4C-230D-4D61-9F28-E9593A77F419}" type="datetimeFigureOut">
              <a:rPr lang="hu-HU" smtClean="0"/>
              <a:t>2022.01.05.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340166"/>
            <a:ext cx="41308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340166"/>
            <a:ext cx="275391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C5843-B1A4-43C3-A608-42B908273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048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AADA490C-BCFB-4FBA-B3BE-8E9693C1CF50}"/>
              </a:ext>
            </a:extLst>
          </p:cNvPr>
          <p:cNvGrpSpPr/>
          <p:nvPr/>
        </p:nvGrpSpPr>
        <p:grpSpPr>
          <a:xfrm>
            <a:off x="751863" y="4860000"/>
            <a:ext cx="10800000" cy="1080000"/>
            <a:chOff x="751863" y="4776242"/>
            <a:chExt cx="10800000" cy="1080000"/>
          </a:xfrm>
        </p:grpSpPr>
        <p:sp>
          <p:nvSpPr>
            <p:cNvPr id="22" name="Romboid 21">
              <a:extLst>
                <a:ext uri="{FF2B5EF4-FFF2-40B4-BE49-F238E27FC236}">
                  <a16:creationId xmlns:a16="http://schemas.microsoft.com/office/drawing/2014/main" id="{9AA3F355-FBD3-4B38-AEF3-495465A76DD1}"/>
                </a:ext>
              </a:extLst>
            </p:cNvPr>
            <p:cNvSpPr/>
            <p:nvPr/>
          </p:nvSpPr>
          <p:spPr>
            <a:xfrm>
              <a:off x="751863" y="4776242"/>
              <a:ext cx="10800000" cy="1080000"/>
            </a:xfrm>
            <a:prstGeom prst="parallelogram">
              <a:avLst>
                <a:gd name="adj" fmla="val 214044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807"/>
            </a:p>
          </p:txBody>
        </p:sp>
        <p:cxnSp>
          <p:nvCxnSpPr>
            <p:cNvPr id="27" name="Egyenes összekötő 26">
              <a:extLst>
                <a:ext uri="{FF2B5EF4-FFF2-40B4-BE49-F238E27FC236}">
                  <a16:creationId xmlns:a16="http://schemas.microsoft.com/office/drawing/2014/main" id="{C14CDD0D-5EB2-4819-A691-084A4582589B}"/>
                </a:ext>
              </a:extLst>
            </p:cNvPr>
            <p:cNvCxnSpPr>
              <a:cxnSpLocks/>
            </p:cNvCxnSpPr>
            <p:nvPr/>
          </p:nvCxnSpPr>
          <p:spPr>
            <a:xfrm>
              <a:off x="2101296" y="5316242"/>
              <a:ext cx="8362783" cy="0"/>
            </a:xfrm>
            <a:prstGeom prst="line">
              <a:avLst/>
            </a:prstGeom>
            <a:ln w="762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D65434BA-748F-47CA-B5C1-75CD8C362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625" y="1080000"/>
            <a:ext cx="10080000" cy="1440000"/>
          </a:xfrm>
          <a:solidFill>
            <a:srgbClr val="FFC000"/>
          </a:solidFill>
        </p:spPr>
        <p:txBody>
          <a:bodyPr anchor="ctr">
            <a:norm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RENDŐR KARJELZÉSEI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EBE6259-3845-41FC-B723-34B581C19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77" y="1994358"/>
            <a:ext cx="856863" cy="34200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49EF255-8A4C-46BE-8B85-DBE323EE0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28" y="4067410"/>
            <a:ext cx="2196923" cy="122400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8A18C83C-926A-4B45-8D94-1E798207B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526" y="4067410"/>
            <a:ext cx="2196923" cy="122400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41C4B33F-BF36-4289-90CB-081525AF5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27" y="4067410"/>
            <a:ext cx="2196923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4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3299CC-B4D8-4A6B-95A4-645F6995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360000"/>
            <a:ext cx="12239624" cy="1260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Szabad jelzés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EE884A-B9D3-43C1-91CF-218B6C51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340000"/>
            <a:ext cx="5154030" cy="2065438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rendőr a kinyújtott karjával párhuzamos irányból érkezők részére szabad utat jelez az egyenesen haladóknak és a jobbra kanyarodóknak.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71E9663A-DF9C-472F-AB91-28B50927D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96" y="2340000"/>
            <a:ext cx="6493645" cy="326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4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3299CC-B4D8-4A6B-95A4-645F6995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hu-HU" dirty="0"/>
              <a:t>Tilos jelzés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EE884A-B9D3-43C1-91CF-218B6C51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340000"/>
            <a:ext cx="5255669" cy="3549067"/>
          </a:xfrm>
        </p:spPr>
        <p:txBody>
          <a:bodyPr/>
          <a:lstStyle/>
          <a:p>
            <a:r>
              <a:rPr lang="hu-HU" dirty="0"/>
              <a:t>A rendőr a kinyújtott karjára merőleges irányból érkezők részére a </a:t>
            </a:r>
            <a:r>
              <a:rPr lang="hu-HU" dirty="0" err="1"/>
              <a:t>továbbhaladás</a:t>
            </a:r>
            <a:r>
              <a:rPr lang="hu-HU" dirty="0"/>
              <a:t> tilalmát jelzi.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1FA239BE-EB3D-4BD2-B252-4A7031971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96" y="2340000"/>
            <a:ext cx="6493645" cy="326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8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4F7682-50EF-454D-B0EF-527B903B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dirty="0"/>
              <a:t>Karjelzés hiánya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4984E8-44D7-4640-995A-ACE8999AF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340000"/>
            <a:ext cx="7331663" cy="3585382"/>
          </a:xfrm>
        </p:spPr>
        <p:txBody>
          <a:bodyPr>
            <a:normAutofit/>
          </a:bodyPr>
          <a:lstStyle/>
          <a:p>
            <a:r>
              <a:rPr lang="hu-HU" dirty="0">
                <a:effectLst/>
                <a:ea typeface="Calibri" panose="020F0502020204030204" pitchFamily="34" charset="0"/>
              </a:rPr>
              <a:t>Karjelzés hiányában a rendőr vállával párhuzamosan érkezők </a:t>
            </a:r>
            <a:r>
              <a:rPr lang="hu-HU" dirty="0" err="1">
                <a:effectLst/>
                <a:ea typeface="Calibri" panose="020F0502020204030204" pitchFamily="34" charset="0"/>
              </a:rPr>
              <a:t>továbbhaladhatnak</a:t>
            </a:r>
            <a:r>
              <a:rPr lang="hu-HU" dirty="0">
                <a:effectLst/>
                <a:ea typeface="Calibri" panose="020F0502020204030204" pitchFamily="34" charset="0"/>
              </a:rPr>
              <a:t>, a vállára merőleges irányból érkezők részére tilos a </a:t>
            </a:r>
            <a:r>
              <a:rPr lang="hu-HU" dirty="0" err="1">
                <a:effectLst/>
                <a:ea typeface="Calibri" panose="020F0502020204030204" pitchFamily="34" charset="0"/>
              </a:rPr>
              <a:t>továbbhaladás</a:t>
            </a:r>
            <a:r>
              <a:rPr lang="hu-HU" dirty="0">
                <a:ea typeface="Calibri" panose="020F0502020204030204" pitchFamily="34" charset="0"/>
              </a:rPr>
              <a:t>.</a:t>
            </a:r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61D5917-5ED4-41AD-A3E6-019576F03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458" y="2340000"/>
            <a:ext cx="3337676" cy="338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2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C981D5-F981-48AE-A8E9-3986A134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0000"/>
            <a:ext cx="12239625" cy="126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dirty="0"/>
              <a:t>Forgalom irányváltása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E577BD-1EA7-4DC5-AC76-787BB9BC5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340000"/>
            <a:ext cx="7236041" cy="3657544"/>
          </a:xfrm>
        </p:spPr>
        <p:txBody>
          <a:bodyPr/>
          <a:lstStyle/>
          <a:p>
            <a:r>
              <a:rPr lang="hu-HU" dirty="0"/>
              <a:t>A rendőr függőlegesen feltartott karja a forgalom irányának megváltozását jelzi.</a:t>
            </a:r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5D901B0A-F828-4D22-9810-92AD39D9B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966" y="2340000"/>
            <a:ext cx="1099807" cy="438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3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BF3BC5-EB3E-4FAE-B10C-678533B2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u-HU" dirty="0"/>
              <a:t>Balra kanyarodás rendőr mögött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AB174C-C179-4CD0-8FA4-6BAAE6822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340000"/>
            <a:ext cx="5911104" cy="3753167"/>
          </a:xfrm>
        </p:spPr>
        <p:txBody>
          <a:bodyPr/>
          <a:lstStyle/>
          <a:p>
            <a:r>
              <a:rPr lang="hu-HU" dirty="0"/>
              <a:t>Ha a rendőr a jobb karjával maga mögé int, bal tenyerét pedig a balról jövő forgalom felé fordítja, a jobbról érkező járművek - a rendőr mögött - balra bekanyarodhatnak.</a:t>
            </a:r>
          </a:p>
        </p:txBody>
      </p:sp>
      <p:pic>
        <p:nvPicPr>
          <p:cNvPr id="27" name="Kép 26">
            <a:extLst>
              <a:ext uri="{FF2B5EF4-FFF2-40B4-BE49-F238E27FC236}">
                <a16:creationId xmlns:a16="http://schemas.microsoft.com/office/drawing/2014/main" id="{2F289222-C9A2-41AF-AB25-31CD29142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243" y="2340000"/>
            <a:ext cx="5384273" cy="3270732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9D77EEE5-ACD8-4031-8CE8-C87C2C0F8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2340000"/>
            <a:ext cx="3975402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2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E88111-D1F3-4209-87A2-4BC1DA77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0000"/>
            <a:ext cx="12240000" cy="126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dirty="0"/>
              <a:t>Balra kanyarodás rendőr előtt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8FB125-5EDF-4F5F-BD30-DA3B8E297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340000"/>
            <a:ext cx="5281758" cy="3753167"/>
          </a:xfrm>
        </p:spPr>
        <p:txBody>
          <a:bodyPr/>
          <a:lstStyle/>
          <a:p>
            <a:r>
              <a:rPr lang="hu-HU" dirty="0"/>
              <a:t>Ha a rendőr jobb karját vízszintesen maga elé nyújtja, bal karjával pedig maga elé int, a balról érkező járművek - a rendőr előtt - balra bekanyarodhatnak.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F806FD1C-60DF-402D-8A58-DAB1C9B40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29" y="2340000"/>
            <a:ext cx="6139794" cy="327073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906F382-5241-4727-9DC3-03BCE7BAB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2340000"/>
            <a:ext cx="3975401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3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5216E7-299B-45B5-BDF8-5E6A7A6B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u-HU" dirty="0"/>
              <a:t>Gyorsítás, lassítás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0F1F73-A28A-4B73-A7A4-A64614670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340000"/>
            <a:ext cx="11393051" cy="3829664"/>
          </a:xfrm>
        </p:spPr>
        <p:txBody>
          <a:bodyPr/>
          <a:lstStyle/>
          <a:p>
            <a:r>
              <a:rPr lang="hu-HU" dirty="0"/>
              <a:t>Ha a rendőr kinyújtott karjával maga felé int, ezzel a sebesség növelésére, ha pedig kinyújtott karját le- és felfelé mozgatja, a sebesség csökkentésére ad utasítást.</a:t>
            </a:r>
          </a:p>
        </p:txBody>
      </p:sp>
    </p:spTree>
    <p:extLst>
      <p:ext uri="{BB962C8B-B14F-4D97-AF65-F5344CB8AC3E}">
        <p14:creationId xmlns:p14="http://schemas.microsoft.com/office/powerpoint/2010/main" val="187614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176</Words>
  <Application>Microsoft Office PowerPoint</Application>
  <PresentationFormat>Egyéni</PresentationFormat>
  <Paragraphs>15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A RENDŐR KARJELZÉSEI</vt:lpstr>
      <vt:lpstr>Szabad jelzés</vt:lpstr>
      <vt:lpstr>Tilos jelzés</vt:lpstr>
      <vt:lpstr>Karjelzés hiánya</vt:lpstr>
      <vt:lpstr>Forgalom irányváltása</vt:lpstr>
      <vt:lpstr>Balra kanyarodás rendőr mögött</vt:lpstr>
      <vt:lpstr>Balra kanyarodás rendőr előtt</vt:lpstr>
      <vt:lpstr>Gyorsítás, lassítás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2022-01-05T19:55:39Z</dcterms:created>
  <dcterms:modified xsi:type="dcterms:W3CDTF">2022-01-05T19:55:49Z</dcterms:modified>
</cp:coreProperties>
</file>