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3" r:id="rId6"/>
    <p:sldId id="266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6C49-195B-4A44-8790-658A4F3D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F6BF5-EEEF-42CA-88E6-C2C99250C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A0D3-5242-4CD9-A1AA-83365824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2E4C-9F24-4D3E-B385-96573F0E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23F8-5A03-4285-BE3D-E793242E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7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AC2-A4FB-42A6-8B21-377C2E08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481E-C304-4400-A4BC-0ABB10EAD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5A41-BB67-4D33-A231-6A275DDB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DA02-2083-4FEF-97FB-D2E244D6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EF50-A83A-4CAF-8236-EAB8613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C6721-787A-4194-A65B-1B540C3A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5628-F8BC-47AB-886E-02996837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DDB5-C2E9-40C5-A7D4-87E734EB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F0DB-A10E-4272-8920-54670D59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E006-180A-4DC0-8849-B9D6FD9F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CFF5-EDBD-4667-BC1C-8526665C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00A4-0A2B-4887-949E-CDDDA823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C232-BA5B-4151-8D9D-D4BD8356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BCB6-69C6-4459-81B7-130D78F9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CC79-D685-477F-AEC3-9CBB1A7E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3FA-006F-4D8F-BEF6-A21193C4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DDE1D-6AB3-40AB-B670-A8BE7C3E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AC68-8046-4B6C-91C0-1B8B4716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CBFD-6232-4A68-9846-26F6A6BC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F0FB-FC2D-4510-9F0B-03AFB1A7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2359-790E-474A-B5AD-5D49D157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8E36-154B-49B0-AE84-97B33565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8F24-D8C6-423F-AB14-E35DA2ED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8287-1392-43AC-8FC0-7405E960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1A0B-466C-4B85-BE7C-6B82C53D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78BC-9DBB-4626-A395-7F965089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D7E-3CE6-4F76-B8A5-98F07C7C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376C-D2BD-4F21-9B36-3FDFEE37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ADB23-03AA-4B21-8E3C-80219A78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454F2-689B-48FD-A6D7-49965C216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139A5-31BE-444E-98DA-5F1F4BCBE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67BAE-C1D1-4802-BE9C-A2B6BBF0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1C60-20D6-432D-9BE9-9FD717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BF391-BE05-4154-9476-AEDDD86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F55-991B-4D84-AEBB-CA49D1EA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A324-0638-485B-A44F-43E2143A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0DFB3-6C68-4B07-8F38-38CEC47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F8904-C878-45BC-AC61-C772F260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E8FF-1045-4223-B656-5EB4E93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4B41A-E62D-4F10-B12C-9C354D25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F911D-544B-4928-8EC3-1613BB05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E0C-69DC-40BC-A0A9-EFFA04D3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81A0-A00B-4F00-9A1F-88C2870C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69257-9E03-46FC-9A45-835DF88F0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BC297-A940-41E2-ADC8-AA3A305C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897FB-8414-484B-BD61-BB3D5B41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40827-3B86-4618-A4C5-7FA83A58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1892-1F7B-4EA7-9147-1C0F99E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40CD3-6CF0-4FCF-B3E5-5EADE1CB6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A688C-14A8-42F2-8CD0-9953D3FD4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C1B7C-ECCB-4BE6-8406-2D203B1A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AC226-7EAC-473B-AB7A-6C79655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98D18-5FC2-494D-BB8F-D00263B9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A7DD1-1ABD-4C88-BDC7-C7BE9B6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71C5E-F2FE-41D3-B59F-1E5D4E2A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55A7-FC5B-40A5-83FD-9631CE99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C9B5-EB23-438E-8472-5427427586E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437B-79B8-48FF-B892-C2968A69C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2E46-F3C6-4055-869A-3DBEC20A6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1316-B163-4712-9D4E-565D955B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1_s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github.com/susain/Data_Lab_paper_mi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8BC-7811-4F67-B85D-162732166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Lab: Paper Mill Challenge from INFORMS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2AB8-E502-4449-8223-FFE78D020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ISyE</a:t>
            </a:r>
            <a:r>
              <a:rPr lang="en-US" dirty="0"/>
              <a:t>, Georgia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64245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ED1-C520-4266-ADAE-2C3601E5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a Working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0EBB-9A8B-4ACA-9106-5896A7C7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527F9-C1E3-4743-ACCB-868E23C7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01" y="1964023"/>
            <a:ext cx="778192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FDA15-28A3-41D7-95CE-0C9D5792193D}"/>
              </a:ext>
            </a:extLst>
          </p:cNvPr>
          <p:cNvSpPr txBox="1"/>
          <p:nvPr/>
        </p:nvSpPr>
        <p:spPr>
          <a:xfrm>
            <a:off x="9461882" y="6420423"/>
            <a:ext cx="283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Ranjan et al., “Dataset: Rare Event </a:t>
            </a:r>
            <a:r>
              <a:rPr lang="en-US" sz="1000" dirty="0" err="1"/>
              <a:t>Classication</a:t>
            </a:r>
            <a:r>
              <a:rPr lang="en-US" sz="1000" dirty="0"/>
              <a:t> in</a:t>
            </a:r>
          </a:p>
          <a:p>
            <a:r>
              <a:rPr lang="en-US" sz="1000" dirty="0"/>
              <a:t>Multivariate Time Series”</a:t>
            </a:r>
          </a:p>
        </p:txBody>
      </p:sp>
    </p:spTree>
    <p:extLst>
      <p:ext uri="{BB962C8B-B14F-4D97-AF65-F5344CB8AC3E}">
        <p14:creationId xmlns:p14="http://schemas.microsoft.com/office/powerpoint/2010/main" val="1860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EE4-BC23-4EC4-ABB6-B7A53DB4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Snapshot of 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B94C-D819-4DCA-B880-1F632169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35225" cy="42515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2175F9-B275-43DB-84B4-B41A53FBB2AD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4616482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Real-world dataset from a paper mill</a:t>
            </a:r>
          </a:p>
          <a:p>
            <a:r>
              <a:rPr lang="en-US" sz="2000" dirty="0"/>
              <a:t>Variables on raw materials (e.g. amount of pulp fiber) and process variables (e.g. motor speed)</a:t>
            </a:r>
          </a:p>
          <a:p>
            <a:r>
              <a:rPr lang="en-US" sz="2000" dirty="0"/>
              <a:t>2-minute interval</a:t>
            </a:r>
          </a:p>
          <a:p>
            <a:r>
              <a:rPr lang="en-US" sz="2000" dirty="0"/>
              <a:t>Want to predict the breakdown some time before it does</a:t>
            </a:r>
          </a:p>
        </p:txBody>
      </p:sp>
    </p:spTree>
    <p:extLst>
      <p:ext uri="{BB962C8B-B14F-4D97-AF65-F5344CB8AC3E}">
        <p14:creationId xmlns:p14="http://schemas.microsoft.com/office/powerpoint/2010/main" val="24569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AACA-1E7A-4AE4-831B-D8C2ADC0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5051-4302-4ED4-A00E-A1B84120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19,461 records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dirty="0"/>
              <a:t>Time Stamps</a:t>
            </a:r>
          </a:p>
          <a:p>
            <a:pPr lvl="1"/>
            <a:r>
              <a:rPr lang="en-US" dirty="0"/>
              <a:t>Y-label: Indicator (0,1 encoded) of machine breakdown</a:t>
            </a:r>
          </a:p>
          <a:p>
            <a:pPr lvl="1"/>
            <a:r>
              <a:rPr lang="en-US" dirty="0"/>
              <a:t>Predictor variables: 61 types, continuous except for two (x28, x61)</a:t>
            </a:r>
          </a:p>
          <a:p>
            <a:r>
              <a:rPr lang="en-US" dirty="0"/>
              <a:t>Y-label is highly imbalanced (machine breaks down seldomly)</a:t>
            </a:r>
          </a:p>
          <a:p>
            <a:r>
              <a:rPr lang="en-US" dirty="0"/>
              <a:t>Given records up to time t, can we predict y-label at t+1 or even t+2? </a:t>
            </a:r>
          </a:p>
          <a:p>
            <a:r>
              <a:rPr lang="en-US" dirty="0"/>
              <a:t>For this session, we only try to predict 1 time-unit (2 mins) ahead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7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86BE-F27A-45AB-AEDA-6CEFFA4A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1B7517-D0A3-429C-B8A8-85F06820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045" y="2399869"/>
            <a:ext cx="1581659" cy="371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01693-56F0-4A66-B84F-840B24E5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19" y="2055312"/>
            <a:ext cx="1309221" cy="46994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28659B-E8A1-4B90-89DB-8C90B9FE445E}"/>
              </a:ext>
            </a:extLst>
          </p:cNvPr>
          <p:cNvSpPr/>
          <p:nvPr/>
        </p:nvSpPr>
        <p:spPr>
          <a:xfrm>
            <a:off x="7950582" y="3690851"/>
            <a:ext cx="1309221" cy="913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F10C8-EA22-4A06-A0FE-B7C62C8C9149}"/>
              </a:ext>
            </a:extLst>
          </p:cNvPr>
          <p:cNvSpPr/>
          <p:nvPr/>
        </p:nvSpPr>
        <p:spPr>
          <a:xfrm>
            <a:off x="5941446" y="1655753"/>
            <a:ext cx="1146365" cy="29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E7C44-78A1-4173-999F-C31F5A2A0573}"/>
              </a:ext>
            </a:extLst>
          </p:cNvPr>
          <p:cNvSpPr/>
          <p:nvPr/>
        </p:nvSpPr>
        <p:spPr>
          <a:xfrm>
            <a:off x="10268119" y="1655753"/>
            <a:ext cx="1146365" cy="29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Preprocessed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32E4A4-4ED1-4E02-A878-8980B3090D84}"/>
              </a:ext>
            </a:extLst>
          </p:cNvPr>
          <p:cNvSpPr txBox="1">
            <a:spLocks/>
          </p:cNvSpPr>
          <p:nvPr/>
        </p:nvSpPr>
        <p:spPr>
          <a:xfrm>
            <a:off x="838200" y="1783080"/>
            <a:ext cx="4743796" cy="439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Y-labels shifted by 1 time-unit</a:t>
            </a:r>
          </a:p>
          <a:p>
            <a:r>
              <a:rPr lang="en-US" sz="2400" dirty="0"/>
              <a:t>Consecutive 1’s removed</a:t>
            </a:r>
          </a:p>
          <a:p>
            <a:r>
              <a:rPr lang="en-US" sz="2400" dirty="0"/>
              <a:t>End up with 16,446 training samples (in “train.csv”) and 1827 test samples (in “test.csv”).</a:t>
            </a:r>
          </a:p>
        </p:txBody>
      </p:sp>
    </p:spTree>
    <p:extLst>
      <p:ext uri="{BB962C8B-B14F-4D97-AF65-F5344CB8AC3E}">
        <p14:creationId xmlns:p14="http://schemas.microsoft.com/office/powerpoint/2010/main" val="990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D419-7F91-429E-A17D-B4B0F6E8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CB3F-3A00-454F-B955-61A47161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F-1 score: Harmonic mean of recall and precision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https://en.wikipedia.org/wiki/F1_score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0C399-B3F8-44EB-A3A2-EE8837F0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07" y="1825625"/>
            <a:ext cx="2367422" cy="4734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1CF6B-DABC-4BB0-89FD-ECDC0368D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8968"/>
            <a:ext cx="6734943" cy="11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AE46-DA18-4130-B91E-2C338382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Suggested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11FF-42B9-46E0-92F8-3B0D57D4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Recurrent Neural Network</a:t>
            </a:r>
          </a:p>
          <a:p>
            <a:r>
              <a:rPr lang="en-US" dirty="0"/>
              <a:t>Benchmark F1-score: 0.114</a:t>
            </a:r>
          </a:p>
        </p:txBody>
      </p:sp>
    </p:spTree>
    <p:extLst>
      <p:ext uri="{BB962C8B-B14F-4D97-AF65-F5344CB8AC3E}">
        <p14:creationId xmlns:p14="http://schemas.microsoft.com/office/powerpoint/2010/main" val="313984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2DFD-757E-467A-B9D1-5DDEC516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C813-FE4C-40F7-A08E-52B1F946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Resource Access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https://github.com/susain/Data_Lab_paper_mill</a:t>
            </a:r>
            <a:endParaRPr lang="en-US" dirty="0"/>
          </a:p>
          <a:p>
            <a:r>
              <a:rPr lang="en-US" dirty="0"/>
              <a:t>Anaconda: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F1-measure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5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B864-9772-42C9-A68F-DC00C3B1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9" y="2544415"/>
            <a:ext cx="7282732" cy="1470991"/>
          </a:xfrm>
        </p:spPr>
        <p:txBody>
          <a:bodyPr/>
          <a:lstStyle/>
          <a:p>
            <a:r>
              <a:rPr lang="en-US" dirty="0"/>
              <a:t>Live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56013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276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Lab: Paper Mill Challenge from INFORMS</vt:lpstr>
      <vt:lpstr>Illustration of a Working Machine</vt:lpstr>
      <vt:lpstr>A Snapshot of Raw Data</vt:lpstr>
      <vt:lpstr>Data Statistics</vt:lpstr>
      <vt:lpstr>Data Preprocessing</vt:lpstr>
      <vt:lpstr>Evaluation Metric</vt:lpstr>
      <vt:lpstr>Basic Suggested Approaches</vt:lpstr>
      <vt:lpstr>Practical Implementation</vt:lpstr>
      <vt:lpstr>Live 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Lab Project</dc:title>
  <dc:creator>Andy_Ko</dc:creator>
  <cp:lastModifiedBy>Andy_Ko</cp:lastModifiedBy>
  <cp:revision>24</cp:revision>
  <dcterms:created xsi:type="dcterms:W3CDTF">2019-08-02T07:54:52Z</dcterms:created>
  <dcterms:modified xsi:type="dcterms:W3CDTF">2019-08-06T04:49:04Z</dcterms:modified>
</cp:coreProperties>
</file>