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63"/>
  </p:notesMasterIdLst>
  <p:sldIdLst>
    <p:sldId id="282" r:id="rId2"/>
    <p:sldId id="281" r:id="rId3"/>
    <p:sldId id="297" r:id="rId4"/>
    <p:sldId id="296" r:id="rId5"/>
    <p:sldId id="300" r:id="rId6"/>
    <p:sldId id="301" r:id="rId7"/>
    <p:sldId id="302" r:id="rId8"/>
    <p:sldId id="299" r:id="rId9"/>
    <p:sldId id="307" r:id="rId10"/>
    <p:sldId id="310" r:id="rId11"/>
    <p:sldId id="311" r:id="rId12"/>
    <p:sldId id="313" r:id="rId13"/>
    <p:sldId id="314" r:id="rId14"/>
    <p:sldId id="315" r:id="rId15"/>
    <p:sldId id="316" r:id="rId16"/>
    <p:sldId id="317" r:id="rId17"/>
    <p:sldId id="319" r:id="rId18"/>
    <p:sldId id="321" r:id="rId19"/>
    <p:sldId id="320" r:id="rId20"/>
    <p:sldId id="322" r:id="rId21"/>
    <p:sldId id="323" r:id="rId22"/>
    <p:sldId id="324" r:id="rId23"/>
    <p:sldId id="331" r:id="rId24"/>
    <p:sldId id="327" r:id="rId25"/>
    <p:sldId id="328" r:id="rId26"/>
    <p:sldId id="329" r:id="rId27"/>
    <p:sldId id="330" r:id="rId28"/>
    <p:sldId id="325" r:id="rId29"/>
    <p:sldId id="332" r:id="rId30"/>
    <p:sldId id="334" r:id="rId31"/>
    <p:sldId id="336" r:id="rId32"/>
    <p:sldId id="337" r:id="rId33"/>
    <p:sldId id="340" r:id="rId34"/>
    <p:sldId id="341" r:id="rId35"/>
    <p:sldId id="342" r:id="rId36"/>
    <p:sldId id="366" r:id="rId37"/>
    <p:sldId id="343" r:id="rId38"/>
    <p:sldId id="344" r:id="rId39"/>
    <p:sldId id="345" r:id="rId40"/>
    <p:sldId id="346" r:id="rId41"/>
    <p:sldId id="368" r:id="rId42"/>
    <p:sldId id="348" r:id="rId43"/>
    <p:sldId id="347" r:id="rId44"/>
    <p:sldId id="349" r:id="rId45"/>
    <p:sldId id="350" r:id="rId46"/>
    <p:sldId id="351"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7" r:id="rId61"/>
    <p:sldId id="369" r:id="rId62"/>
  </p:sldIdLst>
  <p:sldSz cx="9144000" cy="6858000" type="screen4x3"/>
  <p:notesSz cx="6797675" cy="9926638"/>
  <p:defaultTextStyle>
    <a:defPPr>
      <a:defRPr lang="en-US"/>
    </a:defPPr>
    <a:lvl1pPr algn="r"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1pPr>
    <a:lvl2pPr marL="457200" algn="r"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2pPr>
    <a:lvl3pPr marL="914400" algn="r"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3pPr>
    <a:lvl4pPr marL="1371600" algn="r"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4pPr>
    <a:lvl5pPr marL="1828800" algn="r"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11111"/>
    <a:srgbClr val="4D4D4D"/>
    <a:srgbClr val="FFFFE7"/>
    <a:srgbClr val="FFFFD5"/>
    <a:srgbClr val="00FF00"/>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066" autoAdjust="0"/>
  </p:normalViewPr>
  <p:slideViewPr>
    <p:cSldViewPr>
      <p:cViewPr>
        <p:scale>
          <a:sx n="66" d="100"/>
          <a:sy n="66" d="100"/>
        </p:scale>
        <p:origin x="-2070"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ffectLst/>
              </a:defRPr>
            </a:lvl1pPr>
          </a:lstStyle>
          <a:p>
            <a:endParaRPr lang="en-US" altLang="en-US"/>
          </a:p>
        </p:txBody>
      </p:sp>
      <p:sp>
        <p:nvSpPr>
          <p:cNvPr id="6246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endParaRPr lang="en-US" altLang="en-US"/>
          </a:p>
        </p:txBody>
      </p:sp>
      <p:sp>
        <p:nvSpPr>
          <p:cNvPr id="624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2470" name="Rectangle 6"/>
          <p:cNvSpPr>
            <a:spLocks noGrp="1" noChangeArrowheads="1"/>
          </p:cNvSpPr>
          <p:nvPr>
            <p:ph type="ftr" sz="quarter" idx="4"/>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ffectLst/>
              </a:defRPr>
            </a:lvl1pPr>
          </a:lstStyle>
          <a:p>
            <a:endParaRPr lang="en-US" altLang="en-US"/>
          </a:p>
        </p:txBody>
      </p:sp>
      <p:sp>
        <p:nvSpPr>
          <p:cNvPr id="62471" name="Rectangle 7"/>
          <p:cNvSpPr>
            <a:spLocks noGrp="1" noChangeArrowheads="1"/>
          </p:cNvSpPr>
          <p:nvPr>
            <p:ph type="sldNum" sz="quarter" idx="5"/>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fld id="{2CD11469-A063-4FA0-AB42-CB4EFC766741}" type="slidenum">
              <a:rPr lang="en-US" altLang="en-US"/>
              <a:pPr/>
              <a:t>‹#›</a:t>
            </a:fld>
            <a:endParaRPr lang="en-US" altLang="en-US"/>
          </a:p>
        </p:txBody>
      </p:sp>
    </p:spTree>
    <p:extLst>
      <p:ext uri="{BB962C8B-B14F-4D97-AF65-F5344CB8AC3E}">
        <p14:creationId xmlns:p14="http://schemas.microsoft.com/office/powerpoint/2010/main" val="21930504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0C233-670D-432C-A571-0400C13F2659}" type="slidenum">
              <a:rPr lang="en-US" altLang="en-US"/>
              <a:pPr/>
              <a:t>3</a:t>
            </a:fld>
            <a:endParaRPr lang="en-US" altLang="en-US"/>
          </a:p>
        </p:txBody>
      </p:sp>
      <p:sp>
        <p:nvSpPr>
          <p:cNvPr id="193538" name="Rectangle 2"/>
          <p:cNvSpPr>
            <a:spLocks noGrp="1" noRot="1" noChangeAspect="1" noChangeArrowheads="1" noTextEdit="1"/>
          </p:cNvSpPr>
          <p:nvPr>
            <p:ph type="sldImg"/>
          </p:nvPr>
        </p:nvSpPr>
        <p:spPr>
          <a:xfrm>
            <a:off x="917575" y="744538"/>
            <a:ext cx="4962525" cy="3722687"/>
          </a:xfrm>
          <a:ln/>
        </p:spPr>
      </p:sp>
      <p:sp>
        <p:nvSpPr>
          <p:cNvPr id="193539" name="Rectangle 3"/>
          <p:cNvSpPr>
            <a:spLocks noGrp="1" noChangeArrowheads="1"/>
          </p:cNvSpPr>
          <p:nvPr>
            <p:ph type="body" idx="1"/>
          </p:nvPr>
        </p:nvSpPr>
        <p:spPr/>
        <p:txBody>
          <a:bodyPr/>
          <a:lstStyle/>
          <a:p>
            <a:pPr marL="228600" indent="-228600">
              <a:buFontTx/>
              <a:buAutoNum type="arabicPeriod"/>
            </a:pPr>
            <a:endParaRPr lang="en-US" altLang="en-US"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E45E56-C13E-41D7-893F-0CAC27733068}" type="slidenum">
              <a:rPr lang="en-US" altLang="en-US"/>
              <a:pPr/>
              <a:t>12</a:t>
            </a:fld>
            <a:endParaRPr lang="en-US" altLang="en-US"/>
          </a:p>
        </p:txBody>
      </p:sp>
      <p:sp>
        <p:nvSpPr>
          <p:cNvPr id="379906" name="Rectangle 2"/>
          <p:cNvSpPr>
            <a:spLocks noGrp="1" noRot="1" noChangeAspect="1" noChangeArrowheads="1" noTextEdit="1"/>
          </p:cNvSpPr>
          <p:nvPr>
            <p:ph type="sldImg"/>
          </p:nvPr>
        </p:nvSpPr>
        <p:spPr>
          <a:xfrm>
            <a:off x="917575" y="744538"/>
            <a:ext cx="4962525" cy="3722687"/>
          </a:xfrm>
          <a:ln/>
        </p:spPr>
      </p:sp>
      <p:sp>
        <p:nvSpPr>
          <p:cNvPr id="379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CD413-BA71-49D6-820F-F27661271541}" type="slidenum">
              <a:rPr lang="en-US" altLang="en-US"/>
              <a:pPr/>
              <a:t>13</a:t>
            </a:fld>
            <a:endParaRPr lang="en-US" altLang="en-US"/>
          </a:p>
        </p:txBody>
      </p:sp>
      <p:sp>
        <p:nvSpPr>
          <p:cNvPr id="386050" name="Rectangle 2"/>
          <p:cNvSpPr>
            <a:spLocks noGrp="1" noRot="1" noChangeAspect="1" noChangeArrowheads="1" noTextEdit="1"/>
          </p:cNvSpPr>
          <p:nvPr>
            <p:ph type="sldImg"/>
          </p:nvPr>
        </p:nvSpPr>
        <p:spPr>
          <a:xfrm>
            <a:off x="917575" y="744538"/>
            <a:ext cx="4962525" cy="3722687"/>
          </a:xfrm>
          <a:ln/>
        </p:spPr>
      </p:sp>
      <p:sp>
        <p:nvSpPr>
          <p:cNvPr id="386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C25BF-F750-47B3-8AB8-B3D9100DA021}" type="slidenum">
              <a:rPr lang="en-US" altLang="en-US"/>
              <a:pPr/>
              <a:t>14</a:t>
            </a:fld>
            <a:endParaRPr lang="en-US" altLang="en-US"/>
          </a:p>
        </p:txBody>
      </p:sp>
      <p:sp>
        <p:nvSpPr>
          <p:cNvPr id="388098" name="Rectangle 2"/>
          <p:cNvSpPr>
            <a:spLocks noGrp="1" noRot="1" noChangeAspect="1" noChangeArrowheads="1" noTextEdit="1"/>
          </p:cNvSpPr>
          <p:nvPr>
            <p:ph type="sldImg"/>
          </p:nvPr>
        </p:nvSpPr>
        <p:spPr>
          <a:xfrm>
            <a:off x="917575" y="744538"/>
            <a:ext cx="4962525" cy="3722687"/>
          </a:xfrm>
          <a:ln/>
        </p:spPr>
      </p:sp>
      <p:sp>
        <p:nvSpPr>
          <p:cNvPr id="388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5E8DA-1ECC-48D5-803B-DBBCE22C7C34}" type="slidenum">
              <a:rPr lang="en-US" altLang="en-US"/>
              <a:pPr/>
              <a:t>15</a:t>
            </a:fld>
            <a:endParaRPr lang="en-US" altLang="en-US"/>
          </a:p>
        </p:txBody>
      </p:sp>
      <p:sp>
        <p:nvSpPr>
          <p:cNvPr id="390146" name="Rectangle 2"/>
          <p:cNvSpPr>
            <a:spLocks noGrp="1" noRot="1" noChangeAspect="1" noChangeArrowheads="1" noTextEdit="1"/>
          </p:cNvSpPr>
          <p:nvPr>
            <p:ph type="sldImg"/>
          </p:nvPr>
        </p:nvSpPr>
        <p:spPr>
          <a:xfrm>
            <a:off x="917575" y="744538"/>
            <a:ext cx="4962525" cy="3722687"/>
          </a:xfrm>
          <a:ln/>
        </p:spPr>
      </p:sp>
      <p:sp>
        <p:nvSpPr>
          <p:cNvPr id="390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FA7C7A-BB41-4B33-B1C5-2537969F6A0F}" type="slidenum">
              <a:rPr lang="en-US" altLang="en-US"/>
              <a:pPr/>
              <a:t>16</a:t>
            </a:fld>
            <a:endParaRPr lang="en-US" altLang="en-US"/>
          </a:p>
        </p:txBody>
      </p:sp>
      <p:sp>
        <p:nvSpPr>
          <p:cNvPr id="392194" name="Rectangle 2"/>
          <p:cNvSpPr>
            <a:spLocks noGrp="1" noRot="1" noChangeAspect="1" noChangeArrowheads="1" noTextEdit="1"/>
          </p:cNvSpPr>
          <p:nvPr>
            <p:ph type="sldImg"/>
          </p:nvPr>
        </p:nvSpPr>
        <p:spPr>
          <a:xfrm>
            <a:off x="917575" y="744538"/>
            <a:ext cx="4962525" cy="3722687"/>
          </a:xfrm>
          <a:ln/>
        </p:spPr>
      </p:sp>
      <p:sp>
        <p:nvSpPr>
          <p:cNvPr id="392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31E67-CC1A-44E9-A559-40DA6E33BB68}" type="slidenum">
              <a:rPr lang="en-US" altLang="en-US"/>
              <a:pPr/>
              <a:t>17</a:t>
            </a:fld>
            <a:endParaRPr lang="en-US" altLang="en-US"/>
          </a:p>
        </p:txBody>
      </p:sp>
      <p:sp>
        <p:nvSpPr>
          <p:cNvPr id="398338" name="Rectangle 2"/>
          <p:cNvSpPr>
            <a:spLocks noGrp="1" noRot="1" noChangeAspect="1" noChangeArrowheads="1" noTextEdit="1"/>
          </p:cNvSpPr>
          <p:nvPr>
            <p:ph type="sldImg"/>
          </p:nvPr>
        </p:nvSpPr>
        <p:spPr>
          <a:xfrm>
            <a:off x="917575" y="744538"/>
            <a:ext cx="4962525" cy="3722687"/>
          </a:xfrm>
          <a:ln/>
        </p:spPr>
      </p:sp>
      <p:sp>
        <p:nvSpPr>
          <p:cNvPr id="398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07791-873B-4CB1-A29C-B4844DAA6932}" type="slidenum">
              <a:rPr lang="en-US" altLang="en-US"/>
              <a:pPr/>
              <a:t>18</a:t>
            </a:fld>
            <a:endParaRPr lang="en-US" altLang="en-US"/>
          </a:p>
        </p:txBody>
      </p:sp>
      <p:sp>
        <p:nvSpPr>
          <p:cNvPr id="402434" name="Rectangle 2"/>
          <p:cNvSpPr>
            <a:spLocks noGrp="1" noRot="1" noChangeAspect="1" noChangeArrowheads="1" noTextEdit="1"/>
          </p:cNvSpPr>
          <p:nvPr>
            <p:ph type="sldImg"/>
          </p:nvPr>
        </p:nvSpPr>
        <p:spPr>
          <a:xfrm>
            <a:off x="917575" y="744538"/>
            <a:ext cx="4962525" cy="3722687"/>
          </a:xfrm>
          <a:ln/>
        </p:spPr>
      </p:sp>
      <p:sp>
        <p:nvSpPr>
          <p:cNvPr id="402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83CCA-668C-498A-B96F-B64CDA2A8F97}" type="slidenum">
              <a:rPr lang="en-US" altLang="en-US"/>
              <a:pPr/>
              <a:t>19</a:t>
            </a:fld>
            <a:endParaRPr lang="en-US" altLang="en-US"/>
          </a:p>
        </p:txBody>
      </p:sp>
      <p:sp>
        <p:nvSpPr>
          <p:cNvPr id="400386" name="Rectangle 2"/>
          <p:cNvSpPr>
            <a:spLocks noGrp="1" noRot="1" noChangeAspect="1" noChangeArrowheads="1" noTextEdit="1"/>
          </p:cNvSpPr>
          <p:nvPr>
            <p:ph type="sldImg"/>
          </p:nvPr>
        </p:nvSpPr>
        <p:spPr>
          <a:xfrm>
            <a:off x="917575" y="744538"/>
            <a:ext cx="4962525" cy="3722687"/>
          </a:xfrm>
          <a:ln/>
        </p:spPr>
      </p:sp>
      <p:sp>
        <p:nvSpPr>
          <p:cNvPr id="400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BD5E1-E595-4058-B41F-5447CEEF530B}" type="slidenum">
              <a:rPr lang="en-US" altLang="en-US"/>
              <a:pPr/>
              <a:t>20</a:t>
            </a:fld>
            <a:endParaRPr lang="en-US" altLang="en-US"/>
          </a:p>
        </p:txBody>
      </p:sp>
      <p:sp>
        <p:nvSpPr>
          <p:cNvPr id="404482" name="Rectangle 2"/>
          <p:cNvSpPr>
            <a:spLocks noGrp="1" noRot="1" noChangeAspect="1" noChangeArrowheads="1" noTextEdit="1"/>
          </p:cNvSpPr>
          <p:nvPr>
            <p:ph type="sldImg"/>
          </p:nvPr>
        </p:nvSpPr>
        <p:spPr>
          <a:xfrm>
            <a:off x="917575" y="744538"/>
            <a:ext cx="4962525" cy="3722687"/>
          </a:xfrm>
          <a:ln/>
        </p:spPr>
      </p:sp>
      <p:sp>
        <p:nvSpPr>
          <p:cNvPr id="404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33E88-5901-48B4-99D5-D5B7A574BED7}" type="slidenum">
              <a:rPr lang="en-US" altLang="en-US"/>
              <a:pPr/>
              <a:t>21</a:t>
            </a:fld>
            <a:endParaRPr lang="en-US" altLang="en-US"/>
          </a:p>
        </p:txBody>
      </p:sp>
      <p:sp>
        <p:nvSpPr>
          <p:cNvPr id="406530" name="Rectangle 2"/>
          <p:cNvSpPr>
            <a:spLocks noGrp="1" noRot="1" noChangeAspect="1" noChangeArrowheads="1" noTextEdit="1"/>
          </p:cNvSpPr>
          <p:nvPr>
            <p:ph type="sldImg"/>
          </p:nvPr>
        </p:nvSpPr>
        <p:spPr>
          <a:xfrm>
            <a:off x="917575" y="744538"/>
            <a:ext cx="4962525" cy="3722687"/>
          </a:xfrm>
          <a:ln/>
        </p:spPr>
      </p:sp>
      <p:sp>
        <p:nvSpPr>
          <p:cNvPr id="406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09222-22BD-4B56-83EB-A30F3DFD5D4E}" type="slidenum">
              <a:rPr lang="en-US" altLang="en-US"/>
              <a:pPr/>
              <a:t>4</a:t>
            </a:fld>
            <a:endParaRPr lang="en-US" altLang="en-US"/>
          </a:p>
        </p:txBody>
      </p:sp>
      <p:sp>
        <p:nvSpPr>
          <p:cNvPr id="192514" name="Rectangle 2"/>
          <p:cNvSpPr>
            <a:spLocks noGrp="1" noRot="1" noChangeAspect="1" noChangeArrowheads="1" noTextEdit="1"/>
          </p:cNvSpPr>
          <p:nvPr>
            <p:ph type="sldImg"/>
          </p:nvPr>
        </p:nvSpPr>
        <p:spPr>
          <a:xfrm>
            <a:off x="917575" y="744538"/>
            <a:ext cx="4962525" cy="3722687"/>
          </a:xfrm>
          <a:ln/>
        </p:spPr>
      </p:sp>
      <p:sp>
        <p:nvSpPr>
          <p:cNvPr id="192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85059-C5A2-495C-A47C-2A1A382BCF52}" type="slidenum">
              <a:rPr lang="en-US" altLang="en-US"/>
              <a:pPr/>
              <a:t>22</a:t>
            </a:fld>
            <a:endParaRPr lang="en-US" altLang="en-US"/>
          </a:p>
        </p:txBody>
      </p:sp>
      <p:sp>
        <p:nvSpPr>
          <p:cNvPr id="408578" name="Rectangle 2"/>
          <p:cNvSpPr>
            <a:spLocks noGrp="1" noRot="1" noChangeAspect="1" noChangeArrowheads="1" noTextEdit="1"/>
          </p:cNvSpPr>
          <p:nvPr>
            <p:ph type="sldImg"/>
          </p:nvPr>
        </p:nvSpPr>
        <p:spPr>
          <a:xfrm>
            <a:off x="917575" y="744538"/>
            <a:ext cx="4962525" cy="3722687"/>
          </a:xfrm>
          <a:ln/>
        </p:spPr>
      </p:sp>
      <p:sp>
        <p:nvSpPr>
          <p:cNvPr id="408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877DC-1067-4AC7-90E9-165CB7B7B246}" type="slidenum">
              <a:rPr lang="en-US" altLang="en-US"/>
              <a:pPr/>
              <a:t>23</a:t>
            </a:fld>
            <a:endParaRPr lang="en-US" altLang="en-US"/>
          </a:p>
        </p:txBody>
      </p:sp>
      <p:sp>
        <p:nvSpPr>
          <p:cNvPr id="423938" name="Rectangle 2"/>
          <p:cNvSpPr>
            <a:spLocks noGrp="1" noRot="1" noChangeAspect="1" noChangeArrowheads="1" noTextEdit="1"/>
          </p:cNvSpPr>
          <p:nvPr>
            <p:ph type="sldImg"/>
          </p:nvPr>
        </p:nvSpPr>
        <p:spPr>
          <a:xfrm>
            <a:off x="917575" y="744538"/>
            <a:ext cx="4962525" cy="3722687"/>
          </a:xfrm>
          <a:ln/>
        </p:spPr>
      </p:sp>
      <p:sp>
        <p:nvSpPr>
          <p:cNvPr id="423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19279-C152-4F88-9FC9-B4F1671337BF}" type="slidenum">
              <a:rPr lang="en-US" altLang="en-US"/>
              <a:pPr/>
              <a:t>24</a:t>
            </a:fld>
            <a:endParaRPr lang="en-US" altLang="en-US"/>
          </a:p>
        </p:txBody>
      </p:sp>
      <p:sp>
        <p:nvSpPr>
          <p:cNvPr id="414722" name="Rectangle 2"/>
          <p:cNvSpPr>
            <a:spLocks noGrp="1" noRot="1" noChangeAspect="1" noChangeArrowheads="1" noTextEdit="1"/>
          </p:cNvSpPr>
          <p:nvPr>
            <p:ph type="sldImg"/>
          </p:nvPr>
        </p:nvSpPr>
        <p:spPr>
          <a:xfrm>
            <a:off x="917575" y="744538"/>
            <a:ext cx="4962525" cy="3722687"/>
          </a:xfrm>
          <a:ln/>
        </p:spPr>
      </p:sp>
      <p:sp>
        <p:nvSpPr>
          <p:cNvPr id="414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234B6-CE8D-4851-BCDD-84C77096F679}" type="slidenum">
              <a:rPr lang="en-US" altLang="en-US"/>
              <a:pPr/>
              <a:t>25</a:t>
            </a:fld>
            <a:endParaRPr lang="en-US" altLang="en-US"/>
          </a:p>
        </p:txBody>
      </p:sp>
      <p:sp>
        <p:nvSpPr>
          <p:cNvPr id="416770" name="Rectangle 2"/>
          <p:cNvSpPr>
            <a:spLocks noGrp="1" noRot="1" noChangeAspect="1" noChangeArrowheads="1" noTextEdit="1"/>
          </p:cNvSpPr>
          <p:nvPr>
            <p:ph type="sldImg"/>
          </p:nvPr>
        </p:nvSpPr>
        <p:spPr>
          <a:xfrm>
            <a:off x="917575" y="744538"/>
            <a:ext cx="4962525" cy="3722687"/>
          </a:xfrm>
          <a:ln/>
        </p:spPr>
      </p:sp>
      <p:sp>
        <p:nvSpPr>
          <p:cNvPr id="416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E90FE-4658-4596-9866-5FF1E0B96CEE}" type="slidenum">
              <a:rPr lang="en-US" altLang="en-US"/>
              <a:pPr/>
              <a:t>26</a:t>
            </a:fld>
            <a:endParaRPr lang="en-US" altLang="en-US"/>
          </a:p>
        </p:txBody>
      </p:sp>
      <p:sp>
        <p:nvSpPr>
          <p:cNvPr id="419842" name="Rectangle 2"/>
          <p:cNvSpPr>
            <a:spLocks noGrp="1" noRot="1" noChangeAspect="1" noChangeArrowheads="1" noTextEdit="1"/>
          </p:cNvSpPr>
          <p:nvPr>
            <p:ph type="sldImg"/>
          </p:nvPr>
        </p:nvSpPr>
        <p:spPr>
          <a:xfrm>
            <a:off x="917575" y="744538"/>
            <a:ext cx="4962525" cy="3722687"/>
          </a:xfrm>
          <a:ln/>
        </p:spPr>
      </p:sp>
      <p:sp>
        <p:nvSpPr>
          <p:cNvPr id="419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B4AC7-9840-40D7-A3F6-CAF23941309E}" type="slidenum">
              <a:rPr lang="en-US" altLang="en-US"/>
              <a:pPr/>
              <a:t>27</a:t>
            </a:fld>
            <a:endParaRPr lang="en-US" altLang="en-US"/>
          </a:p>
        </p:txBody>
      </p:sp>
      <p:sp>
        <p:nvSpPr>
          <p:cNvPr id="421890" name="Rectangle 2"/>
          <p:cNvSpPr>
            <a:spLocks noGrp="1" noRot="1" noChangeAspect="1" noChangeArrowheads="1" noTextEdit="1"/>
          </p:cNvSpPr>
          <p:nvPr>
            <p:ph type="sldImg"/>
          </p:nvPr>
        </p:nvSpPr>
        <p:spPr>
          <a:xfrm>
            <a:off x="917575" y="744538"/>
            <a:ext cx="4962525" cy="3722687"/>
          </a:xfrm>
          <a:ln/>
        </p:spPr>
      </p:sp>
      <p:sp>
        <p:nvSpPr>
          <p:cNvPr id="421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D71F3-48DF-4533-A776-F5CD683DC7D1}" type="slidenum">
              <a:rPr lang="en-US" altLang="en-US"/>
              <a:pPr/>
              <a:t>28</a:t>
            </a:fld>
            <a:endParaRPr lang="en-US" altLang="en-US"/>
          </a:p>
        </p:txBody>
      </p:sp>
      <p:sp>
        <p:nvSpPr>
          <p:cNvPr id="410626" name="Rectangle 2"/>
          <p:cNvSpPr>
            <a:spLocks noGrp="1" noRot="1" noChangeAspect="1" noChangeArrowheads="1" noTextEdit="1"/>
          </p:cNvSpPr>
          <p:nvPr>
            <p:ph type="sldImg"/>
          </p:nvPr>
        </p:nvSpPr>
        <p:spPr>
          <a:xfrm>
            <a:off x="917575" y="744538"/>
            <a:ext cx="4962525" cy="3722687"/>
          </a:xfrm>
          <a:ln/>
        </p:spPr>
      </p:sp>
      <p:sp>
        <p:nvSpPr>
          <p:cNvPr id="410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2F043-F94C-4901-9F21-DD42C20CE4F3}" type="slidenum">
              <a:rPr lang="en-US" altLang="en-US"/>
              <a:pPr/>
              <a:t>29</a:t>
            </a:fld>
            <a:endParaRPr lang="en-US" altLang="en-US"/>
          </a:p>
        </p:txBody>
      </p:sp>
      <p:sp>
        <p:nvSpPr>
          <p:cNvPr id="425986" name="Rectangle 2"/>
          <p:cNvSpPr>
            <a:spLocks noGrp="1" noRot="1" noChangeAspect="1" noChangeArrowheads="1" noTextEdit="1"/>
          </p:cNvSpPr>
          <p:nvPr>
            <p:ph type="sldImg"/>
          </p:nvPr>
        </p:nvSpPr>
        <p:spPr>
          <a:xfrm>
            <a:off x="917575" y="744538"/>
            <a:ext cx="4962525" cy="3722687"/>
          </a:xfrm>
          <a:ln/>
        </p:spPr>
      </p:sp>
      <p:sp>
        <p:nvSpPr>
          <p:cNvPr id="425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F395A-2984-4E62-8207-F4A2EE5F2EA7}" type="slidenum">
              <a:rPr lang="en-US" altLang="en-US"/>
              <a:pPr/>
              <a:t>5</a:t>
            </a:fld>
            <a:endParaRPr lang="en-US" altLang="en-US"/>
          </a:p>
        </p:txBody>
      </p:sp>
      <p:sp>
        <p:nvSpPr>
          <p:cNvPr id="206850" name="Rectangle 2"/>
          <p:cNvSpPr>
            <a:spLocks noGrp="1" noRot="1" noChangeAspect="1" noChangeArrowheads="1" noTextEdit="1"/>
          </p:cNvSpPr>
          <p:nvPr>
            <p:ph type="sldImg"/>
          </p:nvPr>
        </p:nvSpPr>
        <p:spPr>
          <a:xfrm>
            <a:off x="917575" y="744538"/>
            <a:ext cx="4962525" cy="3722687"/>
          </a:xfrm>
          <a:ln/>
        </p:spPr>
      </p:sp>
      <p:sp>
        <p:nvSpPr>
          <p:cNvPr id="206851" name="Rectangle 3"/>
          <p:cNvSpPr>
            <a:spLocks noGrp="1" noChangeArrowheads="1"/>
          </p:cNvSpPr>
          <p:nvPr>
            <p:ph type="body" idx="1"/>
          </p:nvPr>
        </p:nvSpPr>
        <p:spPr/>
        <p:txBody>
          <a:bodyPr/>
          <a:lstStyle/>
          <a:p>
            <a:r>
              <a:rPr lang="en-US" altLang="en-US"/>
              <a:t>In a secure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CE305-7611-4869-9B78-593F084B675C}" type="slidenum">
              <a:rPr lang="en-US" altLang="en-US"/>
              <a:pPr/>
              <a:t>6</a:t>
            </a:fld>
            <a:endParaRPr lang="en-US" altLang="en-US"/>
          </a:p>
        </p:txBody>
      </p:sp>
      <p:sp>
        <p:nvSpPr>
          <p:cNvPr id="214018" name="Rectangle 2"/>
          <p:cNvSpPr>
            <a:spLocks noGrp="1" noRot="1" noChangeAspect="1" noChangeArrowheads="1" noTextEdit="1"/>
          </p:cNvSpPr>
          <p:nvPr>
            <p:ph type="sldImg"/>
          </p:nvPr>
        </p:nvSpPr>
        <p:spPr>
          <a:xfrm>
            <a:off x="917575" y="744538"/>
            <a:ext cx="4962525" cy="3722687"/>
          </a:xfrm>
          <a:ln/>
        </p:spPr>
      </p:sp>
      <p:sp>
        <p:nvSpPr>
          <p:cNvPr id="214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5EB452-6FBA-48C3-A9B6-FF14445734FB}" type="slidenum">
              <a:rPr lang="en-US" altLang="en-US"/>
              <a:pPr/>
              <a:t>7</a:t>
            </a:fld>
            <a:endParaRPr lang="en-US" altLang="en-US"/>
          </a:p>
        </p:txBody>
      </p:sp>
      <p:sp>
        <p:nvSpPr>
          <p:cNvPr id="331778" name="Rectangle 2"/>
          <p:cNvSpPr>
            <a:spLocks noGrp="1" noRot="1" noChangeAspect="1" noChangeArrowheads="1" noTextEdit="1"/>
          </p:cNvSpPr>
          <p:nvPr>
            <p:ph type="sldImg"/>
          </p:nvPr>
        </p:nvSpPr>
        <p:spPr>
          <a:xfrm>
            <a:off x="917575" y="744538"/>
            <a:ext cx="4962525" cy="3722687"/>
          </a:xfrm>
          <a:ln/>
        </p:spPr>
      </p:sp>
      <p:sp>
        <p:nvSpPr>
          <p:cNvPr id="331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72865-8494-4F30-AFE5-24064A3187A4}" type="slidenum">
              <a:rPr lang="en-US" altLang="en-US"/>
              <a:pPr/>
              <a:t>8</a:t>
            </a:fld>
            <a:endParaRPr lang="en-US" altLang="en-US"/>
          </a:p>
        </p:txBody>
      </p:sp>
      <p:sp>
        <p:nvSpPr>
          <p:cNvPr id="204802" name="Rectangle 2"/>
          <p:cNvSpPr>
            <a:spLocks noGrp="1" noRot="1" noChangeAspect="1" noChangeArrowheads="1" noTextEdit="1"/>
          </p:cNvSpPr>
          <p:nvPr>
            <p:ph type="sldImg"/>
          </p:nvPr>
        </p:nvSpPr>
        <p:spPr>
          <a:xfrm>
            <a:off x="917575" y="744538"/>
            <a:ext cx="4962525" cy="3722687"/>
          </a:xfrm>
          <a:ln/>
        </p:spPr>
      </p:sp>
      <p:sp>
        <p:nvSpPr>
          <p:cNvPr id="20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11089-000B-4F62-B372-6E0B23A4BA3A}" type="slidenum">
              <a:rPr lang="en-US" altLang="en-US"/>
              <a:pPr/>
              <a:t>9</a:t>
            </a:fld>
            <a:endParaRPr lang="en-US" altLang="en-US"/>
          </a:p>
        </p:txBody>
      </p:sp>
      <p:sp>
        <p:nvSpPr>
          <p:cNvPr id="367618" name="Rectangle 2"/>
          <p:cNvSpPr>
            <a:spLocks noGrp="1" noRot="1" noChangeAspect="1" noChangeArrowheads="1" noTextEdit="1"/>
          </p:cNvSpPr>
          <p:nvPr>
            <p:ph type="sldImg"/>
          </p:nvPr>
        </p:nvSpPr>
        <p:spPr>
          <a:xfrm>
            <a:off x="917575" y="744538"/>
            <a:ext cx="4962525" cy="3722687"/>
          </a:xfrm>
          <a:ln/>
        </p:spPr>
      </p:sp>
      <p:sp>
        <p:nvSpPr>
          <p:cNvPr id="367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F9EE2-2F34-433D-89A7-1BEE21A5F7CE}" type="slidenum">
              <a:rPr lang="en-US" altLang="en-US"/>
              <a:pPr/>
              <a:t>10</a:t>
            </a:fld>
            <a:endParaRPr lang="en-US" altLang="en-US"/>
          </a:p>
        </p:txBody>
      </p:sp>
      <p:sp>
        <p:nvSpPr>
          <p:cNvPr id="373762" name="Rectangle 2"/>
          <p:cNvSpPr>
            <a:spLocks noGrp="1" noRot="1" noChangeAspect="1" noChangeArrowheads="1" noTextEdit="1"/>
          </p:cNvSpPr>
          <p:nvPr>
            <p:ph type="sldImg"/>
          </p:nvPr>
        </p:nvSpPr>
        <p:spPr>
          <a:xfrm>
            <a:off x="917575" y="744538"/>
            <a:ext cx="4962525" cy="3722687"/>
          </a:xfrm>
          <a:ln/>
        </p:spPr>
      </p:sp>
      <p:sp>
        <p:nvSpPr>
          <p:cNvPr id="373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EE362-05DF-4AE4-B613-ADBBDD0C2061}" type="slidenum">
              <a:rPr lang="en-US" altLang="en-US"/>
              <a:pPr/>
              <a:t>11</a:t>
            </a:fld>
            <a:endParaRPr lang="en-US" altLang="en-US"/>
          </a:p>
        </p:txBody>
      </p:sp>
      <p:sp>
        <p:nvSpPr>
          <p:cNvPr id="375810" name="Rectangle 2"/>
          <p:cNvSpPr>
            <a:spLocks noGrp="1" noRot="1" noChangeAspect="1" noChangeArrowheads="1" noTextEdit="1"/>
          </p:cNvSpPr>
          <p:nvPr>
            <p:ph type="sldImg"/>
          </p:nvPr>
        </p:nvSpPr>
        <p:spPr>
          <a:xfrm>
            <a:off x="917575" y="744538"/>
            <a:ext cx="4962525" cy="3722687"/>
          </a:xfrm>
          <a:ln/>
        </p:spPr>
      </p:sp>
      <p:sp>
        <p:nvSpPr>
          <p:cNvPr id="37581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E9BED6C-DB69-4F85-80FA-61C908EDC144}" type="slidenum">
              <a:rPr lang="en-US" altLang="en-US" smtClean="0"/>
              <a:pPr/>
              <a:t>‹#›</a:t>
            </a:fld>
            <a:endParaRPr lang="en-US" altLang="en-US"/>
          </a:p>
        </p:txBody>
      </p:sp>
    </p:spTree>
    <p:extLst>
      <p:ext uri="{BB962C8B-B14F-4D97-AF65-F5344CB8AC3E}">
        <p14:creationId xmlns:p14="http://schemas.microsoft.com/office/powerpoint/2010/main" val="145720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410C4A3-D1C6-4ED2-9832-EFC8B39F74A9}" type="slidenum">
              <a:rPr lang="en-US" altLang="en-US" smtClean="0"/>
              <a:pPr/>
              <a:t>‹#›</a:t>
            </a:fld>
            <a:endParaRPr lang="en-US" altLang="en-US"/>
          </a:p>
        </p:txBody>
      </p:sp>
    </p:spTree>
    <p:extLst>
      <p:ext uri="{BB962C8B-B14F-4D97-AF65-F5344CB8AC3E}">
        <p14:creationId xmlns:p14="http://schemas.microsoft.com/office/powerpoint/2010/main" val="241489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DC14481-633A-4882-A75E-58C1D5BB64BE}" type="slidenum">
              <a:rPr lang="en-US" altLang="en-US" smtClean="0"/>
              <a:pPr/>
              <a:t>‹#›</a:t>
            </a:fld>
            <a:endParaRPr lang="en-US" altLang="en-US"/>
          </a:p>
        </p:txBody>
      </p:sp>
    </p:spTree>
    <p:extLst>
      <p:ext uri="{BB962C8B-B14F-4D97-AF65-F5344CB8AC3E}">
        <p14:creationId xmlns:p14="http://schemas.microsoft.com/office/powerpoint/2010/main" val="2359052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3900"/>
          </a:xfrm>
        </p:spPr>
        <p:txBody>
          <a:bodyPr/>
          <a:lstStyle/>
          <a:p>
            <a:endParaRPr lang="en-US"/>
          </a:p>
        </p:txBody>
      </p:sp>
      <p:sp>
        <p:nvSpPr>
          <p:cNvPr id="4" name="Slide Number Placeholder 3"/>
          <p:cNvSpPr>
            <a:spLocks noGrp="1"/>
          </p:cNvSpPr>
          <p:nvPr>
            <p:ph type="sldNum" sz="quarter" idx="10"/>
          </p:nvPr>
        </p:nvSpPr>
        <p:spPr>
          <a:xfrm>
            <a:off x="6553200" y="6243638"/>
            <a:ext cx="2133600" cy="457200"/>
          </a:xfrm>
        </p:spPr>
        <p:txBody>
          <a:bodyPr/>
          <a:lstStyle>
            <a:lvl1pPr>
              <a:defRPr/>
            </a:lvl1pPr>
          </a:lstStyle>
          <a:p>
            <a:fld id="{F01E2B24-539F-4198-957B-786AC6F43435}" type="slidenum">
              <a:rPr lang="en-US" altLang="en-US"/>
              <a:pPr/>
              <a:t>‹#›</a:t>
            </a:fld>
            <a:endParaRPr lang="en-US" altLang="en-US"/>
          </a:p>
        </p:txBody>
      </p:sp>
      <p:sp>
        <p:nvSpPr>
          <p:cNvPr id="5" name="Date Placeholder 4"/>
          <p:cNvSpPr>
            <a:spLocks noGrp="1"/>
          </p:cNvSpPr>
          <p:nvPr>
            <p:ph type="dt" sz="half" idx="11"/>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2"/>
          </p:nvPr>
        </p:nvSpPr>
        <p:spPr>
          <a:xfrm>
            <a:off x="3124200" y="6243638"/>
            <a:ext cx="2895600" cy="457200"/>
          </a:xfrm>
        </p:spPr>
        <p:txBody>
          <a:bodyPr/>
          <a:lstStyle>
            <a:lvl1pPr>
              <a:defRPr/>
            </a:lvl1pPr>
          </a:lstStyle>
          <a:p>
            <a:endParaRPr lang="en-US" altLang="en-US"/>
          </a:p>
        </p:txBody>
      </p:sp>
    </p:spTree>
    <p:extLst>
      <p:ext uri="{BB962C8B-B14F-4D97-AF65-F5344CB8AC3E}">
        <p14:creationId xmlns:p14="http://schemas.microsoft.com/office/powerpoint/2010/main" val="28536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C0CB26F-A575-4BAA-9693-C208C15B3D8F}" type="slidenum">
              <a:rPr lang="en-US" altLang="en-US" smtClean="0"/>
              <a:pPr/>
              <a:t>‹#›</a:t>
            </a:fld>
            <a:endParaRPr lang="en-US" altLang="en-US"/>
          </a:p>
        </p:txBody>
      </p:sp>
    </p:spTree>
    <p:extLst>
      <p:ext uri="{BB962C8B-B14F-4D97-AF65-F5344CB8AC3E}">
        <p14:creationId xmlns:p14="http://schemas.microsoft.com/office/powerpoint/2010/main" val="323204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9BC7DF2-DA06-49F6-A7CF-1F7A53AF9C15}" type="slidenum">
              <a:rPr lang="en-US" altLang="en-US" smtClean="0"/>
              <a:pPr/>
              <a:t>‹#›</a:t>
            </a:fld>
            <a:endParaRPr lang="en-US" altLang="en-US"/>
          </a:p>
        </p:txBody>
      </p:sp>
    </p:spTree>
    <p:extLst>
      <p:ext uri="{BB962C8B-B14F-4D97-AF65-F5344CB8AC3E}">
        <p14:creationId xmlns:p14="http://schemas.microsoft.com/office/powerpoint/2010/main" val="424269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7C3A402-FC7C-402F-BBC1-66AD1A783171}" type="slidenum">
              <a:rPr lang="en-US" altLang="en-US" smtClean="0"/>
              <a:pPr/>
              <a:t>‹#›</a:t>
            </a:fld>
            <a:endParaRPr lang="en-US" altLang="en-US"/>
          </a:p>
        </p:txBody>
      </p:sp>
    </p:spTree>
    <p:extLst>
      <p:ext uri="{BB962C8B-B14F-4D97-AF65-F5344CB8AC3E}">
        <p14:creationId xmlns:p14="http://schemas.microsoft.com/office/powerpoint/2010/main" val="202796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5894B8D7-2EFC-4BA2-9C60-469E620BA1E3}" type="slidenum">
              <a:rPr lang="en-US" altLang="en-US" smtClean="0"/>
              <a:pPr/>
              <a:t>‹#›</a:t>
            </a:fld>
            <a:endParaRPr lang="en-US" altLang="en-US"/>
          </a:p>
        </p:txBody>
      </p:sp>
    </p:spTree>
    <p:extLst>
      <p:ext uri="{BB962C8B-B14F-4D97-AF65-F5344CB8AC3E}">
        <p14:creationId xmlns:p14="http://schemas.microsoft.com/office/powerpoint/2010/main" val="333009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297164A-A2EE-48E6-906B-0CB7FF8E5E8B}" type="slidenum">
              <a:rPr lang="en-US" altLang="en-US" smtClean="0"/>
              <a:pPr/>
              <a:t>‹#›</a:t>
            </a:fld>
            <a:endParaRPr lang="en-US" altLang="en-US"/>
          </a:p>
        </p:txBody>
      </p:sp>
    </p:spTree>
    <p:extLst>
      <p:ext uri="{BB962C8B-B14F-4D97-AF65-F5344CB8AC3E}">
        <p14:creationId xmlns:p14="http://schemas.microsoft.com/office/powerpoint/2010/main" val="286877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F91BEBF0-4FA4-4377-95BE-77099FBBBA71}" type="slidenum">
              <a:rPr lang="en-US" altLang="en-US" smtClean="0"/>
              <a:pPr/>
              <a:t>‹#›</a:t>
            </a:fld>
            <a:endParaRPr lang="en-US" altLang="en-US"/>
          </a:p>
        </p:txBody>
      </p:sp>
    </p:spTree>
    <p:extLst>
      <p:ext uri="{BB962C8B-B14F-4D97-AF65-F5344CB8AC3E}">
        <p14:creationId xmlns:p14="http://schemas.microsoft.com/office/powerpoint/2010/main" val="115610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F04390B-F93A-428F-8243-03E3F485EDB0}" type="slidenum">
              <a:rPr lang="en-US" altLang="en-US" smtClean="0"/>
              <a:pPr/>
              <a:t>‹#›</a:t>
            </a:fld>
            <a:endParaRPr lang="en-US" altLang="en-US"/>
          </a:p>
        </p:txBody>
      </p:sp>
    </p:spTree>
    <p:extLst>
      <p:ext uri="{BB962C8B-B14F-4D97-AF65-F5344CB8AC3E}">
        <p14:creationId xmlns:p14="http://schemas.microsoft.com/office/powerpoint/2010/main" val="18536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DCF87F-958B-48E3-BC4F-B3737B73BDF4}" type="slidenum">
              <a:rPr lang="en-US" altLang="en-US" smtClean="0"/>
              <a:pPr/>
              <a:t>‹#›</a:t>
            </a:fld>
            <a:endParaRPr lang="en-US" altLang="en-US"/>
          </a:p>
        </p:txBody>
      </p:sp>
    </p:spTree>
    <p:extLst>
      <p:ext uri="{BB962C8B-B14F-4D97-AF65-F5344CB8AC3E}">
        <p14:creationId xmlns:p14="http://schemas.microsoft.com/office/powerpoint/2010/main" val="385285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13149"/>
            </a:gs>
            <a:gs pos="100000">
              <a:srgbClr val="313149">
                <a:gamma/>
                <a:shade val="46275"/>
                <a:invGamma/>
              </a:srgbClr>
            </a:gs>
          </a:gsLst>
          <a:path path="rect">
            <a:fillToRect r="100000" b="10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076FB-8B80-44B9-8260-8DB83C6A1BF5}" type="slidenum">
              <a:rPr lang="en-US" altLang="en-US" smtClean="0"/>
              <a:pPr/>
              <a:t>‹#›</a:t>
            </a:fld>
            <a:endParaRPr lang="en-US" altLang="en-US"/>
          </a:p>
        </p:txBody>
      </p:sp>
    </p:spTree>
    <p:extLst>
      <p:ext uri="{BB962C8B-B14F-4D97-AF65-F5344CB8AC3E}">
        <p14:creationId xmlns:p14="http://schemas.microsoft.com/office/powerpoint/2010/main" val="306249983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hyperlink" Target="http://www.owasp.org/index.php/OWASP_Top_Ten_Project"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ve.mitre.org/cgi-bin/cvename.cgi?name=CVE-2006-200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webappsec.org/projects/whid/list_id_2006-27.s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securityfocus.com/bid/1944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ecurityfocus.com/bid/1806"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685800" y="2132856"/>
            <a:ext cx="7772400" cy="1219944"/>
          </a:xfrm>
        </p:spPr>
        <p:txBody>
          <a:bodyPr/>
          <a:lstStyle/>
          <a:p>
            <a:r>
              <a:rPr lang="en-US" altLang="en-US" dirty="0"/>
              <a:t>Top 10 Security </a:t>
            </a:r>
            <a:r>
              <a:rPr lang="en-US" altLang="en-US" dirty="0" smtClean="0"/>
              <a:t>Vulnerabilities</a:t>
            </a:r>
            <a:endParaRPr lang="en-US" altLang="en-US" sz="1800" dirty="0"/>
          </a:p>
        </p:txBody>
      </p:sp>
      <p:sp>
        <p:nvSpPr>
          <p:cNvPr id="80901" name="Rectangle 5"/>
          <p:cNvSpPr>
            <a:spLocks noGrp="1" noChangeArrowheads="1"/>
          </p:cNvSpPr>
          <p:nvPr>
            <p:ph type="subTitle" idx="1"/>
          </p:nvPr>
        </p:nvSpPr>
        <p:spPr>
          <a:xfrm>
            <a:off x="3431958" y="3886201"/>
            <a:ext cx="2280084" cy="766936"/>
          </a:xfrm>
        </p:spPr>
        <p:txBody>
          <a:bodyPr/>
          <a:lstStyle/>
          <a:p>
            <a:r>
              <a:rPr lang="en-US" altLang="en-US" dirty="0" smtClean="0">
                <a:solidFill>
                  <a:schemeClr val="bg1"/>
                </a:solidFill>
              </a:rPr>
              <a:t>Susam </a:t>
            </a:r>
            <a:r>
              <a:rPr lang="en-US" altLang="en-US" dirty="0">
                <a:solidFill>
                  <a:schemeClr val="bg1"/>
                </a:solidFill>
              </a:rPr>
              <a:t>Pal</a:t>
            </a:r>
          </a:p>
        </p:txBody>
      </p:sp>
      <p:sp>
        <p:nvSpPr>
          <p:cNvPr id="80902" name="Text Box 6"/>
          <p:cNvSpPr txBox="1">
            <a:spLocks noChangeArrowheads="1"/>
          </p:cNvSpPr>
          <p:nvPr/>
        </p:nvSpPr>
        <p:spPr bwMode="auto">
          <a:xfrm>
            <a:off x="1619250" y="5229225"/>
            <a:ext cx="75247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dirty="0">
                <a:solidFill>
                  <a:schemeClr val="bg1"/>
                </a:solidFill>
                <a:effectLst>
                  <a:outerShdw blurRad="38100" dist="38100" dir="2700000" algn="tl">
                    <a:srgbClr val="000000"/>
                  </a:outerShdw>
                </a:effectLst>
              </a:rPr>
              <a:t>Based on OWASP Top Ten </a:t>
            </a:r>
            <a:r>
              <a:rPr lang="en-US" altLang="en-US" sz="1600" dirty="0" smtClean="0">
                <a:solidFill>
                  <a:schemeClr val="bg1"/>
                </a:solidFill>
                <a:effectLst>
                  <a:outerShdw blurRad="38100" dist="38100" dir="2700000" algn="tl">
                    <a:srgbClr val="000000"/>
                  </a:outerShdw>
                </a:effectLst>
              </a:rPr>
              <a:t>Project (2006)</a:t>
            </a:r>
            <a:br>
              <a:rPr lang="en-US" altLang="en-US" sz="1600" dirty="0" smtClean="0">
                <a:solidFill>
                  <a:schemeClr val="bg1"/>
                </a:solidFill>
                <a:effectLst>
                  <a:outerShdw blurRad="38100" dist="38100" dir="2700000" algn="tl">
                    <a:srgbClr val="000000"/>
                  </a:outerShdw>
                </a:effectLst>
              </a:rPr>
            </a:br>
            <a:r>
              <a:rPr lang="en-US" altLang="en-US" sz="1600" dirty="0" smtClean="0">
                <a:solidFill>
                  <a:schemeClr val="bg1"/>
                </a:solidFill>
                <a:effectLst>
                  <a:outerShdw blurRad="38100" dist="38100" dir="2700000" algn="tl">
                    <a:srgbClr val="000000"/>
                  </a:outerShdw>
                </a:effectLst>
                <a:hlinkClick r:id="rId2"/>
              </a:rPr>
              <a:t>http</a:t>
            </a:r>
            <a:r>
              <a:rPr lang="en-US" altLang="en-US" sz="1600" dirty="0">
                <a:solidFill>
                  <a:schemeClr val="bg1"/>
                </a:solidFill>
                <a:effectLst>
                  <a:outerShdw blurRad="38100" dist="38100" dir="2700000" algn="tl">
                    <a:srgbClr val="000000"/>
                  </a:outerShdw>
                </a:effectLst>
                <a:hlinkClick r:id="rId2"/>
              </a:rPr>
              <a:t>://</a:t>
            </a:r>
            <a:r>
              <a:rPr lang="en-US" altLang="en-US" sz="1600" dirty="0" smtClean="0">
                <a:solidFill>
                  <a:schemeClr val="bg1"/>
                </a:solidFill>
                <a:effectLst>
                  <a:outerShdw blurRad="38100" dist="38100" dir="2700000" algn="tl">
                    <a:srgbClr val="000000"/>
                  </a:outerShdw>
                </a:effectLst>
                <a:hlinkClick r:id="rId2"/>
              </a:rPr>
              <a:t>www.owasp.org/index.php/OWASP_Top_Ten_Project</a:t>
            </a:r>
            <a:endParaRPr lang="en-US" altLang="en-US" sz="1600" dirty="0">
              <a:solidFill>
                <a:schemeClr val="bg1"/>
              </a:solidFill>
              <a:effectLst>
                <a:outerShdw blurRad="38100" dist="38100" dir="2700000" algn="tl">
                  <a:srgbClr val="000000"/>
                </a:outerShdw>
              </a:effectLst>
            </a:endParaRPr>
          </a:p>
          <a:p>
            <a:pPr algn="l">
              <a:spcBef>
                <a:spcPct val="50000"/>
              </a:spcBef>
            </a:pPr>
            <a:endParaRPr lang="en-US" altLang="en-US" sz="1600" dirty="0">
              <a:solidFill>
                <a:schemeClr val="bg1"/>
              </a:solidFill>
              <a:effectLst>
                <a:outerShdw blurRad="38100" dist="38100" dir="2700000" algn="tl">
                  <a:srgbClr val="000000"/>
                </a:outerShdw>
              </a:effectLst>
            </a:endParaRPr>
          </a:p>
          <a:p>
            <a:pPr algn="l">
              <a:spcBef>
                <a:spcPct val="50000"/>
              </a:spcBef>
            </a:pPr>
            <a:r>
              <a:rPr lang="en-US" altLang="en-US" sz="1600" dirty="0">
                <a:solidFill>
                  <a:schemeClr val="bg1"/>
                </a:solidFill>
                <a:effectLst>
                  <a:outerShdw blurRad="38100" dist="38100" dir="2700000" algn="tl">
                    <a:srgbClr val="000000"/>
                  </a:outerShdw>
                </a:effectLst>
              </a:rPr>
              <a:t>Content is available under </a:t>
            </a:r>
            <a:r>
              <a:rPr lang="en-US" altLang="en-US" sz="1600" dirty="0">
                <a:solidFill>
                  <a:schemeClr val="bg1"/>
                </a:solidFill>
                <a:effectLst>
                  <a:outerShdw blurRad="38100" dist="38100" dir="2700000" algn="tl">
                    <a:srgbClr val="000000"/>
                  </a:outerShdw>
                </a:effectLst>
                <a:hlinkClick r:id="rId3"/>
              </a:rPr>
              <a:t>Creative Commons Attribution-</a:t>
            </a:r>
            <a:r>
              <a:rPr lang="en-US" altLang="en-US" sz="1600" dirty="0" err="1">
                <a:solidFill>
                  <a:schemeClr val="bg1"/>
                </a:solidFill>
                <a:effectLst>
                  <a:outerShdw blurRad="38100" dist="38100" dir="2700000" algn="tl">
                    <a:srgbClr val="000000"/>
                  </a:outerShdw>
                </a:effectLst>
                <a:hlinkClick r:id="rId3"/>
              </a:rPr>
              <a:t>ShareAlike</a:t>
            </a:r>
            <a:r>
              <a:rPr lang="en-US" altLang="en-US" sz="1600" dirty="0">
                <a:solidFill>
                  <a:schemeClr val="bg1"/>
                </a:solidFill>
                <a:effectLst>
                  <a:outerShdw blurRad="38100" dist="38100" dir="2700000" algn="tl">
                    <a:srgbClr val="000000"/>
                  </a:outerShdw>
                </a:effectLst>
                <a:hlinkClick r:id="rId3"/>
              </a:rPr>
              <a:t> 2.5 License</a:t>
            </a:r>
            <a:endParaRPr lang="en-US" altLang="en-US" sz="1600" dirty="0">
              <a:solidFill>
                <a:schemeClr val="bg1"/>
              </a:solidFill>
              <a:effectLst>
                <a:outerShdw blurRad="38100" dist="38100" dir="2700000" algn="tl">
                  <a:srgbClr val="000000"/>
                </a:outerShdw>
              </a:effectLst>
            </a:endParaRPr>
          </a:p>
        </p:txBody>
      </p:sp>
      <p:pic>
        <p:nvPicPr>
          <p:cNvPr id="80904" name="Picture 8">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6041665"/>
            <a:ext cx="1270000" cy="447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en-US"/>
              <a:t>Broken Access Control</a:t>
            </a:r>
          </a:p>
        </p:txBody>
      </p:sp>
      <p:sp>
        <p:nvSpPr>
          <p:cNvPr id="372739" name="Rectangle 3"/>
          <p:cNvSpPr>
            <a:spLocks noGrp="1" noChangeArrowheads="1"/>
          </p:cNvSpPr>
          <p:nvPr>
            <p:ph idx="1"/>
          </p:nvPr>
        </p:nvSpPr>
        <p:spPr>
          <a:xfrm>
            <a:off x="457200" y="1600200"/>
            <a:ext cx="8229600" cy="5257800"/>
          </a:xfrm>
        </p:spPr>
        <p:txBody>
          <a:bodyPr/>
          <a:lstStyle/>
          <a:p>
            <a:pPr marL="349250" indent="-349250">
              <a:buFont typeface="Wingdings" pitchFamily="2" charset="2"/>
              <a:buNone/>
            </a:pPr>
            <a:r>
              <a:rPr lang="en-US" altLang="en-US" sz="2800" dirty="0"/>
              <a:t>Common </a:t>
            </a:r>
            <a:r>
              <a:rPr lang="en-US" altLang="en-US" sz="2800" dirty="0" smtClean="0"/>
              <a:t>Mistakes:</a:t>
            </a:r>
            <a:endParaRPr lang="en-US" altLang="en-US" sz="2800" dirty="0"/>
          </a:p>
          <a:p>
            <a:pPr marL="349250" indent="-349250">
              <a:buClr>
                <a:srgbClr val="FF6600"/>
              </a:buClr>
              <a:buFont typeface="Wingdings" pitchFamily="2" charset="2"/>
              <a:buChar char="Ø"/>
            </a:pPr>
            <a:r>
              <a:rPr lang="en-US" altLang="en-US" sz="2400" dirty="0"/>
              <a:t>Administrative interfaces that allow site administrators to manage a site over the Internet.</a:t>
            </a:r>
          </a:p>
          <a:p>
            <a:pPr marL="349250" indent="-349250">
              <a:buClr>
                <a:srgbClr val="FF6600"/>
              </a:buClr>
              <a:buFont typeface="Wingdings" pitchFamily="2" charset="2"/>
              <a:buChar char="Ø"/>
            </a:pPr>
            <a:r>
              <a:rPr lang="en-US" altLang="en-US" sz="2400" dirty="0"/>
              <a:t>Insertion of access control rules in various locations all over the code on an ad hoc basis.</a:t>
            </a:r>
          </a:p>
          <a:p>
            <a:pPr marL="349250" indent="-349250">
              <a:buClr>
                <a:srgbClr val="FF6600"/>
              </a:buClr>
              <a:buFont typeface="Wingdings" pitchFamily="2" charset="2"/>
              <a:buNone/>
            </a:pPr>
            <a:endParaRPr lang="en-US" altLang="en-US" sz="2400" dirty="0"/>
          </a:p>
          <a:p>
            <a:pPr marL="349250" indent="-349250">
              <a:buClr>
                <a:srgbClr val="FF6600"/>
              </a:buClr>
              <a:buFont typeface="Wingdings" pitchFamily="2" charset="2"/>
              <a:buNone/>
            </a:pPr>
            <a:r>
              <a:rPr lang="en-US" altLang="en-US" sz="2800" dirty="0"/>
              <a:t>Common </a:t>
            </a:r>
            <a:r>
              <a:rPr lang="en-US" altLang="en-US" sz="2800" dirty="0" smtClean="0"/>
              <a:t>Attacks:</a:t>
            </a:r>
            <a:endParaRPr lang="en-US" altLang="en-US" sz="2800" dirty="0"/>
          </a:p>
          <a:p>
            <a:pPr marL="349250" indent="-349250">
              <a:buClr>
                <a:srgbClr val="FF6600"/>
              </a:buClr>
              <a:buFont typeface="Wingdings" pitchFamily="2" charset="2"/>
              <a:buChar char="Ø"/>
            </a:pPr>
            <a:r>
              <a:rPr lang="en-US" altLang="en-US" sz="2400" dirty="0"/>
              <a:t>Exploiting Insecure Id’s</a:t>
            </a:r>
          </a:p>
          <a:p>
            <a:pPr marL="349250" indent="-349250">
              <a:buClr>
                <a:srgbClr val="FF6600"/>
              </a:buClr>
              <a:buFont typeface="Wingdings" pitchFamily="2" charset="2"/>
              <a:buChar char="Ø"/>
            </a:pPr>
            <a:r>
              <a:rPr lang="en-US" altLang="en-US" sz="2400" dirty="0"/>
              <a:t>Forced Browsing Past Access Control Checks</a:t>
            </a:r>
          </a:p>
          <a:p>
            <a:pPr marL="349250" indent="-349250">
              <a:buClr>
                <a:srgbClr val="FF6600"/>
              </a:buClr>
              <a:buFont typeface="Wingdings" pitchFamily="2" charset="2"/>
              <a:buChar char="Ø"/>
            </a:pPr>
            <a:r>
              <a:rPr lang="en-US" altLang="en-US" sz="2400" dirty="0"/>
              <a:t>Path traversals</a:t>
            </a:r>
          </a:p>
          <a:p>
            <a:pPr marL="349250" indent="-349250">
              <a:buClr>
                <a:srgbClr val="FF6600"/>
              </a:buClr>
              <a:buFont typeface="Wingdings" pitchFamily="2" charset="2"/>
              <a:buChar char="Ø"/>
            </a:pPr>
            <a:r>
              <a:rPr lang="en-US" altLang="en-US" sz="2400" dirty="0"/>
              <a:t>Exploiting browser </a:t>
            </a:r>
            <a:r>
              <a:rPr lang="en-US" altLang="en-US" sz="2400" dirty="0" smtClean="0"/>
              <a:t>cache</a:t>
            </a:r>
            <a:endParaRPr lang="en-US" altLang="en-US" sz="2400" dirty="0"/>
          </a:p>
          <a:p>
            <a:pPr marL="349250" indent="-349250">
              <a:buClr>
                <a:srgbClr val="FF6600"/>
              </a:buClr>
              <a:buFont typeface="Wingdings" pitchFamily="2" charset="2"/>
              <a:buNone/>
            </a:pPr>
            <a:endParaRPr lang="en-US" altLang="en-US" sz="6000" u="sng" dirty="0"/>
          </a:p>
          <a:p>
            <a:pPr marL="349250" indent="-349250">
              <a:buClr>
                <a:srgbClr val="FF6600"/>
              </a:buClr>
              <a:buFont typeface="Wingdings" pitchFamily="2" charset="2"/>
              <a:buNone/>
            </a:pPr>
            <a:endParaRPr lang="en-US" altLang="en-US" sz="3600" b="1"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en-US" dirty="0"/>
              <a:t>Broken Access Control</a:t>
            </a:r>
          </a:p>
        </p:txBody>
      </p:sp>
      <p:sp>
        <p:nvSpPr>
          <p:cNvPr id="374787" name="Rectangle 3"/>
          <p:cNvSpPr>
            <a:spLocks noGrp="1" noChangeArrowheads="1"/>
          </p:cNvSpPr>
          <p:nvPr>
            <p:ph idx="1"/>
          </p:nvPr>
        </p:nvSpPr>
        <p:spPr>
          <a:xfrm>
            <a:off x="457200" y="1371600"/>
            <a:ext cx="8229600" cy="5257800"/>
          </a:xfrm>
        </p:spPr>
        <p:txBody>
          <a:bodyPr/>
          <a:lstStyle/>
          <a:p>
            <a:pPr marL="349250" indent="-349250">
              <a:lnSpc>
                <a:spcPct val="80000"/>
              </a:lnSpc>
              <a:buClr>
                <a:srgbClr val="FF6600"/>
              </a:buClr>
              <a:buFont typeface="Wingdings" pitchFamily="2" charset="2"/>
              <a:buNone/>
            </a:pPr>
            <a:r>
              <a:rPr lang="en-US" altLang="en-US" sz="2800" dirty="0"/>
              <a:t>How to disable Browser </a:t>
            </a:r>
            <a:r>
              <a:rPr lang="en-US" altLang="en-US" sz="2800" dirty="0" smtClean="0"/>
              <a:t>Cache:</a:t>
            </a:r>
            <a:endParaRPr lang="en-US" altLang="en-US" sz="2800" dirty="0"/>
          </a:p>
          <a:p>
            <a:pPr marL="349250" indent="-349250">
              <a:lnSpc>
                <a:spcPct val="80000"/>
              </a:lnSpc>
              <a:buClr>
                <a:srgbClr val="FF6600"/>
              </a:buClr>
              <a:buFont typeface="Wingdings" pitchFamily="2" charset="2"/>
              <a:buNone/>
            </a:pPr>
            <a:endParaRPr lang="en-US" altLang="en-US" sz="2800" dirty="0"/>
          </a:p>
          <a:p>
            <a:pPr marL="349250" indent="-349250">
              <a:lnSpc>
                <a:spcPct val="80000"/>
              </a:lnSpc>
              <a:buClr>
                <a:srgbClr val="FF6600"/>
              </a:buClr>
              <a:buFont typeface="Wingdings" pitchFamily="2" charset="2"/>
              <a:buNone/>
            </a:pPr>
            <a:r>
              <a:rPr lang="en-US" altLang="en-US" sz="2400" dirty="0"/>
              <a:t>HTML &lt;meta&gt; Tag</a:t>
            </a:r>
          </a:p>
          <a:p>
            <a:pPr marL="349250" indent="-349250">
              <a:lnSpc>
                <a:spcPct val="80000"/>
              </a:lnSpc>
              <a:buFont typeface="Wingdings" pitchFamily="2" charset="2"/>
              <a:buNone/>
            </a:pPr>
            <a:r>
              <a:rPr lang="it-IT" altLang="en-US" sz="2000" dirty="0">
                <a:latin typeface="Consolas" panose="020B0609020204030204" pitchFamily="49" charset="0"/>
                <a:cs typeface="Consolas" panose="020B0609020204030204" pitchFamily="49" charset="0"/>
              </a:rPr>
              <a:t>&lt;meta http-equiv="Pragma" content="no-cache"&gt;</a:t>
            </a:r>
          </a:p>
          <a:p>
            <a:pPr marL="349250" indent="-349250">
              <a:lnSpc>
                <a:spcPct val="80000"/>
              </a:lnSpc>
              <a:buFont typeface="Wingdings" pitchFamily="2" charset="2"/>
              <a:buNone/>
            </a:pPr>
            <a:r>
              <a:rPr lang="it-IT" altLang="en-US" sz="2000" dirty="0">
                <a:latin typeface="Consolas" panose="020B0609020204030204" pitchFamily="49" charset="0"/>
                <a:cs typeface="Consolas" panose="020B0609020204030204" pitchFamily="49" charset="0"/>
              </a:rPr>
              <a:t>&lt;meta http-equiv="Expires" content="-1"&gt;</a:t>
            </a:r>
          </a:p>
          <a:p>
            <a:pPr marL="349250" indent="-349250">
              <a:lnSpc>
                <a:spcPct val="80000"/>
              </a:lnSpc>
              <a:buFont typeface="Wingdings" pitchFamily="2" charset="2"/>
              <a:buNone/>
            </a:pPr>
            <a:r>
              <a:rPr lang="it-IT" altLang="en-US" sz="2000" dirty="0">
                <a:latin typeface="Consolas" panose="020B0609020204030204" pitchFamily="49" charset="0"/>
                <a:cs typeface="Consolas" panose="020B0609020204030204" pitchFamily="49" charset="0"/>
              </a:rPr>
              <a:t>&lt;meta http-equiv="Cache-control" content="no-cache"&gt;</a:t>
            </a:r>
          </a:p>
          <a:p>
            <a:pPr marL="349250" indent="-349250">
              <a:lnSpc>
                <a:spcPct val="80000"/>
              </a:lnSpc>
              <a:buFont typeface="Wingdings" pitchFamily="2" charset="2"/>
              <a:buNone/>
            </a:pPr>
            <a:r>
              <a:rPr lang="it-IT" altLang="en-US" sz="2000" dirty="0">
                <a:latin typeface="Consolas" panose="020B0609020204030204" pitchFamily="49" charset="0"/>
                <a:cs typeface="Consolas" panose="020B0609020204030204" pitchFamily="49" charset="0"/>
              </a:rPr>
              <a:t>&lt;meta http-equiv="Cache" content="no-cache"&gt;</a:t>
            </a:r>
          </a:p>
          <a:p>
            <a:pPr marL="349250" indent="-349250">
              <a:lnSpc>
                <a:spcPct val="80000"/>
              </a:lnSpc>
              <a:buFont typeface="Wingdings" pitchFamily="2" charset="2"/>
              <a:buNone/>
            </a:pPr>
            <a:r>
              <a:rPr lang="it-IT" altLang="en-US" sz="2000" dirty="0">
                <a:latin typeface="Consolas" panose="020B0609020204030204" pitchFamily="49" charset="0"/>
                <a:cs typeface="Consolas" panose="020B0609020204030204" pitchFamily="49" charset="0"/>
              </a:rPr>
              <a:t>&lt;meta http-equiv="Expires" content="thu, 01 Jan 1980 12:00:00 GMT"&gt;</a:t>
            </a:r>
          </a:p>
          <a:p>
            <a:pPr marL="349250" indent="-349250">
              <a:lnSpc>
                <a:spcPct val="80000"/>
              </a:lnSpc>
              <a:buFont typeface="Wingdings" pitchFamily="2" charset="2"/>
              <a:buNone/>
            </a:pPr>
            <a:endParaRPr lang="en-US" altLang="en-US" sz="2000" dirty="0">
              <a:effectLst/>
              <a:latin typeface="Verdana" pitchFamily="34" charset="0"/>
            </a:endParaRPr>
          </a:p>
          <a:p>
            <a:pPr marL="349250" indent="-349250">
              <a:spcBef>
                <a:spcPct val="0"/>
              </a:spcBef>
              <a:buClrTx/>
              <a:buFontTx/>
              <a:buNone/>
            </a:pPr>
            <a:r>
              <a:rPr lang="en-US" altLang="en-US" sz="2400" dirty="0">
                <a:effectLst/>
              </a:rPr>
              <a:t>ASP</a:t>
            </a:r>
          </a:p>
          <a:p>
            <a:pPr marL="349250" indent="-349250">
              <a:spcBef>
                <a:spcPct val="0"/>
              </a:spcBef>
              <a:buClrTx/>
              <a:buFontTx/>
              <a:buNone/>
            </a:pPr>
            <a:r>
              <a:rPr lang="en-US" altLang="en-US" sz="2000" dirty="0">
                <a:effectLst/>
                <a:latin typeface="Consolas" panose="020B0609020204030204" pitchFamily="49" charset="0"/>
                <a:cs typeface="Consolas" panose="020B0609020204030204" pitchFamily="49" charset="0"/>
              </a:rPr>
              <a:t>&lt;% </a:t>
            </a:r>
            <a:r>
              <a:rPr lang="en-US" altLang="en-US" sz="2000" dirty="0" err="1">
                <a:effectLst/>
                <a:latin typeface="Consolas" panose="020B0609020204030204" pitchFamily="49" charset="0"/>
                <a:cs typeface="Consolas" panose="020B0609020204030204" pitchFamily="49" charset="0"/>
              </a:rPr>
              <a:t>Response.AddHeader</a:t>
            </a:r>
            <a:r>
              <a:rPr lang="en-US" altLang="en-US" sz="2000" dirty="0">
                <a:effectLst/>
                <a:latin typeface="Consolas" panose="020B0609020204030204" pitchFamily="49" charset="0"/>
                <a:cs typeface="Consolas" panose="020B0609020204030204" pitchFamily="49" charset="0"/>
              </a:rPr>
              <a:t> "Pragma", "no-cache" %&gt;</a:t>
            </a:r>
          </a:p>
          <a:p>
            <a:pPr marL="349250" indent="-349250">
              <a:spcBef>
                <a:spcPct val="0"/>
              </a:spcBef>
              <a:buClrTx/>
              <a:buFontTx/>
              <a:buNone/>
            </a:pPr>
            <a:r>
              <a:rPr lang="en-US" altLang="en-US" sz="2000" dirty="0">
                <a:effectLst/>
                <a:latin typeface="Consolas" panose="020B0609020204030204" pitchFamily="49" charset="0"/>
                <a:cs typeface="Consolas" panose="020B0609020204030204" pitchFamily="49" charset="0"/>
              </a:rPr>
              <a:t>&lt;% </a:t>
            </a:r>
            <a:r>
              <a:rPr lang="en-US" altLang="en-US" sz="2000" dirty="0" err="1">
                <a:effectLst/>
                <a:latin typeface="Consolas" panose="020B0609020204030204" pitchFamily="49" charset="0"/>
                <a:cs typeface="Consolas" panose="020B0609020204030204" pitchFamily="49" charset="0"/>
              </a:rPr>
              <a:t>Response.Expires</a:t>
            </a:r>
            <a:r>
              <a:rPr lang="en-US" altLang="en-US" sz="2000" dirty="0">
                <a:effectLst/>
                <a:latin typeface="Consolas" panose="020B0609020204030204" pitchFamily="49" charset="0"/>
                <a:cs typeface="Consolas" panose="020B0609020204030204" pitchFamily="49" charset="0"/>
              </a:rPr>
              <a:t> = -1 %&gt;</a:t>
            </a:r>
            <a:r>
              <a:rPr lang="en-US" altLang="en-US" sz="2000" dirty="0">
                <a:latin typeface="Consolas" panose="020B0609020204030204" pitchFamily="49" charset="0"/>
                <a:cs typeface="Consolas" panose="020B0609020204030204" pitchFamily="49" charset="0"/>
              </a:rPr>
              <a:t> </a:t>
            </a:r>
          </a:p>
          <a:p>
            <a:pPr marL="349250" indent="-349250">
              <a:spcBef>
                <a:spcPct val="0"/>
              </a:spcBef>
              <a:buClrTx/>
              <a:buFontTx/>
              <a:buNone/>
            </a:pPr>
            <a:r>
              <a:rPr lang="en-US" altLang="en-US" sz="2000" dirty="0">
                <a:effectLst/>
                <a:latin typeface="Consolas" panose="020B0609020204030204" pitchFamily="49" charset="0"/>
                <a:cs typeface="Consolas" panose="020B0609020204030204" pitchFamily="49" charset="0"/>
              </a:rPr>
              <a:t>&lt;% </a:t>
            </a:r>
            <a:r>
              <a:rPr lang="en-US" altLang="en-US" sz="2000" dirty="0" err="1">
                <a:effectLst/>
                <a:latin typeface="Consolas" panose="020B0609020204030204" pitchFamily="49" charset="0"/>
                <a:cs typeface="Consolas" panose="020B0609020204030204" pitchFamily="49" charset="0"/>
              </a:rPr>
              <a:t>Response.CacheControl</a:t>
            </a:r>
            <a:r>
              <a:rPr lang="en-US" altLang="en-US" sz="2000" dirty="0">
                <a:effectLst/>
                <a:latin typeface="Consolas" panose="020B0609020204030204" pitchFamily="49" charset="0"/>
                <a:cs typeface="Consolas" panose="020B0609020204030204" pitchFamily="49" charset="0"/>
              </a:rPr>
              <a:t>="private" %&gt;</a:t>
            </a:r>
          </a:p>
          <a:p>
            <a:pPr marL="349250" indent="-349250">
              <a:spcBef>
                <a:spcPct val="0"/>
              </a:spcBef>
              <a:buClrTx/>
              <a:buFontTx/>
              <a:buNone/>
            </a:pPr>
            <a:r>
              <a:rPr lang="en-US" altLang="en-US" sz="2000" dirty="0">
                <a:effectLst/>
                <a:latin typeface="Consolas" panose="020B0609020204030204" pitchFamily="49" charset="0"/>
                <a:cs typeface="Consolas" panose="020B0609020204030204" pitchFamily="49" charset="0"/>
              </a:rPr>
              <a:t>&lt;% </a:t>
            </a:r>
            <a:r>
              <a:rPr lang="en-US" altLang="en-US" sz="2000" dirty="0" err="1">
                <a:effectLst/>
                <a:latin typeface="Consolas" panose="020B0609020204030204" pitchFamily="49" charset="0"/>
                <a:cs typeface="Consolas" panose="020B0609020204030204" pitchFamily="49" charset="0"/>
              </a:rPr>
              <a:t>Response.CacheControl</a:t>
            </a:r>
            <a:r>
              <a:rPr lang="en-US" altLang="en-US" sz="2000" dirty="0">
                <a:effectLst/>
                <a:latin typeface="Consolas" panose="020B0609020204030204" pitchFamily="49" charset="0"/>
                <a:cs typeface="Consolas" panose="020B0609020204030204" pitchFamily="49" charset="0"/>
              </a:rPr>
              <a:t> = "no-cache" %&gt;</a:t>
            </a:r>
          </a:p>
          <a:p>
            <a:pPr marL="349250" indent="-349250">
              <a:spcBef>
                <a:spcPct val="0"/>
              </a:spcBef>
              <a:buClrTx/>
              <a:buFontTx/>
              <a:buNone/>
            </a:pPr>
            <a:r>
              <a:rPr lang="en-US" altLang="en-US" sz="2000" dirty="0">
                <a:effectLst/>
                <a:latin typeface="Consolas" panose="020B0609020204030204" pitchFamily="49" charset="0"/>
                <a:cs typeface="Consolas" panose="020B0609020204030204" pitchFamily="49" charset="0"/>
              </a:rPr>
              <a:t>&lt;% </a:t>
            </a:r>
            <a:r>
              <a:rPr lang="en-US" altLang="en-US" sz="2000" dirty="0" err="1">
                <a:effectLst/>
                <a:latin typeface="Consolas" panose="020B0609020204030204" pitchFamily="49" charset="0"/>
                <a:cs typeface="Consolas" panose="020B0609020204030204" pitchFamily="49" charset="0"/>
              </a:rPr>
              <a:t>Response.CacheControl</a:t>
            </a:r>
            <a:r>
              <a:rPr lang="en-US" altLang="en-US" sz="2000" dirty="0">
                <a:effectLst/>
                <a:latin typeface="Consolas" panose="020B0609020204030204" pitchFamily="49" charset="0"/>
                <a:cs typeface="Consolas" panose="020B0609020204030204" pitchFamily="49" charset="0"/>
              </a:rPr>
              <a:t> = "no-store" %&gt;</a:t>
            </a:r>
          </a:p>
          <a:p>
            <a:pPr marL="349250" indent="-349250">
              <a:lnSpc>
                <a:spcPct val="80000"/>
              </a:lnSpc>
              <a:buClr>
                <a:srgbClr val="FF6600"/>
              </a:buClr>
              <a:buFont typeface="Wingdings" pitchFamily="2" charset="2"/>
              <a:buNone/>
            </a:pPr>
            <a:endParaRPr lang="en-US" altLang="en-US" sz="2000" dirty="0">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en-US" dirty="0"/>
              <a:t>Broken Access Control</a:t>
            </a:r>
          </a:p>
        </p:txBody>
      </p:sp>
      <p:sp>
        <p:nvSpPr>
          <p:cNvPr id="378883" name="Rectangle 3"/>
          <p:cNvSpPr>
            <a:spLocks noGrp="1" noChangeArrowheads="1"/>
          </p:cNvSpPr>
          <p:nvPr>
            <p:ph idx="1"/>
          </p:nvPr>
        </p:nvSpPr>
        <p:spPr>
          <a:xfrm>
            <a:off x="457200" y="1371600"/>
            <a:ext cx="8229600" cy="5257800"/>
          </a:xfrm>
        </p:spPr>
        <p:txBody>
          <a:bodyPr/>
          <a:lstStyle/>
          <a:p>
            <a:pPr marL="349250" indent="-349250">
              <a:lnSpc>
                <a:spcPct val="80000"/>
              </a:lnSpc>
              <a:buClr>
                <a:srgbClr val="FF6600"/>
              </a:buClr>
              <a:buFont typeface="Wingdings" pitchFamily="2" charset="2"/>
              <a:buNone/>
            </a:pPr>
            <a:r>
              <a:rPr lang="en-US" altLang="en-US" sz="2800" dirty="0"/>
              <a:t>How to disable Browser </a:t>
            </a:r>
            <a:r>
              <a:rPr lang="en-US" altLang="en-US" sz="2800" dirty="0" smtClean="0"/>
              <a:t>Cache:</a:t>
            </a:r>
            <a:endParaRPr lang="en-US" altLang="en-US" sz="2800" dirty="0"/>
          </a:p>
          <a:p>
            <a:pPr marL="349250" indent="-349250">
              <a:lnSpc>
                <a:spcPct val="80000"/>
              </a:lnSpc>
              <a:buClr>
                <a:srgbClr val="FF6600"/>
              </a:buClr>
              <a:buFont typeface="Wingdings" pitchFamily="2" charset="2"/>
              <a:buNone/>
            </a:pPr>
            <a:endParaRPr lang="en-US" altLang="en-US" sz="2800" dirty="0"/>
          </a:p>
          <a:p>
            <a:pPr marL="349250" indent="-349250">
              <a:lnSpc>
                <a:spcPct val="80000"/>
              </a:lnSpc>
              <a:buClr>
                <a:srgbClr val="FF6600"/>
              </a:buClr>
              <a:buFont typeface="Wingdings" pitchFamily="2" charset="2"/>
              <a:buNone/>
            </a:pPr>
            <a:r>
              <a:rPr lang="en-US" altLang="en-US" sz="2400" dirty="0"/>
              <a:t>JSP</a:t>
            </a:r>
            <a:r>
              <a:rPr lang="en-US" altLang="en-US" sz="1400" dirty="0"/>
              <a:t> </a:t>
            </a:r>
          </a:p>
          <a:p>
            <a:pPr marL="349250" indent="-349250">
              <a:lnSpc>
                <a:spcPct val="80000"/>
              </a:lnSpc>
              <a:buClr>
                <a:srgbClr val="FF6600"/>
              </a:buClr>
              <a:buFont typeface="Wingdings" pitchFamily="2" charset="2"/>
              <a:buNone/>
            </a:pPr>
            <a:r>
              <a:rPr lang="en-US" altLang="en-US" sz="2000" dirty="0">
                <a:latin typeface="Consolas" panose="020B0609020204030204" pitchFamily="49" charset="0"/>
                <a:cs typeface="Consolas" panose="020B0609020204030204" pitchFamily="49" charset="0"/>
              </a:rPr>
              <a:t>&lt;% </a:t>
            </a:r>
            <a:r>
              <a:rPr lang="en-US" altLang="en-US" sz="2000" dirty="0" err="1">
                <a:latin typeface="Consolas" panose="020B0609020204030204" pitchFamily="49" charset="0"/>
                <a:cs typeface="Consolas" panose="020B0609020204030204" pitchFamily="49" charset="0"/>
              </a:rPr>
              <a:t>response.setHeader</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Pragma","no</a:t>
            </a:r>
            <a:r>
              <a:rPr lang="en-US" altLang="en-US" sz="2000" dirty="0">
                <a:latin typeface="Consolas" panose="020B0609020204030204" pitchFamily="49" charset="0"/>
                <a:cs typeface="Consolas" panose="020B0609020204030204" pitchFamily="49" charset="0"/>
              </a:rPr>
              <a:t>-cache"); %&gt; </a:t>
            </a:r>
          </a:p>
          <a:p>
            <a:pPr marL="349250" indent="-349250">
              <a:lnSpc>
                <a:spcPct val="80000"/>
              </a:lnSpc>
              <a:buClr>
                <a:srgbClr val="FF6600"/>
              </a:buClr>
              <a:buFont typeface="Wingdings" pitchFamily="2" charset="2"/>
              <a:buNone/>
            </a:pPr>
            <a:r>
              <a:rPr lang="en-US" altLang="en-US" sz="2000" dirty="0">
                <a:latin typeface="Consolas" panose="020B0609020204030204" pitchFamily="49" charset="0"/>
                <a:cs typeface="Consolas" panose="020B0609020204030204" pitchFamily="49" charset="0"/>
              </a:rPr>
              <a:t>&lt;% </a:t>
            </a:r>
            <a:r>
              <a:rPr lang="en-US" altLang="en-US" sz="2000" dirty="0" err="1">
                <a:latin typeface="Consolas" panose="020B0609020204030204" pitchFamily="49" charset="0"/>
                <a:cs typeface="Consolas" panose="020B0609020204030204" pitchFamily="49" charset="0"/>
              </a:rPr>
              <a:t>response.setHeader</a:t>
            </a:r>
            <a:r>
              <a:rPr lang="en-US" altLang="en-US" sz="2000" dirty="0">
                <a:latin typeface="Consolas" panose="020B0609020204030204" pitchFamily="49" charset="0"/>
                <a:cs typeface="Consolas" panose="020B0609020204030204" pitchFamily="49" charset="0"/>
              </a:rPr>
              <a:t>("Cache-</a:t>
            </a:r>
            <a:r>
              <a:rPr lang="en-US" altLang="en-US" sz="2000" dirty="0" err="1">
                <a:latin typeface="Consolas" panose="020B0609020204030204" pitchFamily="49" charset="0"/>
                <a:cs typeface="Consolas" panose="020B0609020204030204" pitchFamily="49" charset="0"/>
              </a:rPr>
              <a:t>Control","no</a:t>
            </a:r>
            <a:r>
              <a:rPr lang="en-US" altLang="en-US" sz="2000" dirty="0">
                <a:latin typeface="Consolas" panose="020B0609020204030204" pitchFamily="49" charset="0"/>
                <a:cs typeface="Consolas" panose="020B0609020204030204" pitchFamily="49" charset="0"/>
              </a:rPr>
              <a:t>-cache"); %&gt; </a:t>
            </a:r>
          </a:p>
          <a:p>
            <a:pPr marL="349250" indent="-349250">
              <a:lnSpc>
                <a:spcPct val="80000"/>
              </a:lnSpc>
              <a:buClr>
                <a:srgbClr val="FF6600"/>
              </a:buClr>
              <a:buFont typeface="Wingdings" pitchFamily="2" charset="2"/>
              <a:buNone/>
            </a:pPr>
            <a:r>
              <a:rPr lang="en-US" altLang="en-US" sz="2000" dirty="0">
                <a:latin typeface="Consolas" panose="020B0609020204030204" pitchFamily="49" charset="0"/>
                <a:cs typeface="Consolas" panose="020B0609020204030204" pitchFamily="49" charset="0"/>
              </a:rPr>
              <a:t>&lt;% </a:t>
            </a:r>
            <a:r>
              <a:rPr lang="en-US" altLang="en-US" sz="2000" dirty="0" err="1">
                <a:latin typeface="Consolas" panose="020B0609020204030204" pitchFamily="49" charset="0"/>
                <a:cs typeface="Consolas" panose="020B0609020204030204" pitchFamily="49" charset="0"/>
              </a:rPr>
              <a:t>response.setDateHeader</a:t>
            </a:r>
            <a:r>
              <a:rPr lang="en-US" altLang="en-US" sz="2000" dirty="0">
                <a:latin typeface="Consolas" panose="020B0609020204030204" pitchFamily="49" charset="0"/>
                <a:cs typeface="Consolas" panose="020B0609020204030204" pitchFamily="49" charset="0"/>
              </a:rPr>
              <a:t> ("Expires", 0); %&gt; </a:t>
            </a:r>
          </a:p>
          <a:p>
            <a:pPr marL="349250" indent="-349250">
              <a:lnSpc>
                <a:spcPct val="80000"/>
              </a:lnSpc>
              <a:buClr>
                <a:srgbClr val="FF6600"/>
              </a:buClr>
              <a:buFont typeface="Wingdings" pitchFamily="2" charset="2"/>
              <a:buNone/>
            </a:pPr>
            <a:r>
              <a:rPr lang="en-US" altLang="en-US" sz="2000" dirty="0">
                <a:latin typeface="Consolas" panose="020B0609020204030204" pitchFamily="49" charset="0"/>
                <a:cs typeface="Consolas" panose="020B0609020204030204" pitchFamily="49" charset="0"/>
              </a:rPr>
              <a:t>&lt;% </a:t>
            </a:r>
            <a:r>
              <a:rPr lang="en-US" altLang="en-US" sz="2000" dirty="0" err="1">
                <a:latin typeface="Consolas" panose="020B0609020204030204" pitchFamily="49" charset="0"/>
                <a:cs typeface="Consolas" panose="020B0609020204030204" pitchFamily="49" charset="0"/>
              </a:rPr>
              <a:t>response.setHeader</a:t>
            </a:r>
            <a:r>
              <a:rPr lang="en-US" altLang="en-US" sz="2000" dirty="0">
                <a:latin typeface="Consolas" panose="020B0609020204030204" pitchFamily="49" charset="0"/>
                <a:cs typeface="Consolas" panose="020B0609020204030204" pitchFamily="49" charset="0"/>
              </a:rPr>
              <a:t>("Cache-</a:t>
            </a:r>
            <a:r>
              <a:rPr lang="en-US" altLang="en-US" sz="2000" dirty="0" err="1">
                <a:latin typeface="Consolas" panose="020B0609020204030204" pitchFamily="49" charset="0"/>
                <a:cs typeface="Consolas" panose="020B0609020204030204" pitchFamily="49" charset="0"/>
              </a:rPr>
              <a:t>Control","no</a:t>
            </a:r>
            <a:r>
              <a:rPr lang="en-US" altLang="en-US" sz="2000" dirty="0">
                <a:latin typeface="Consolas" panose="020B0609020204030204" pitchFamily="49" charset="0"/>
                <a:cs typeface="Consolas" panose="020B0609020204030204" pitchFamily="49" charset="0"/>
              </a:rPr>
              <a:t>-store"); %&gt;</a:t>
            </a:r>
            <a:r>
              <a:rPr lang="en-US" altLang="en-US" sz="1400" dirty="0">
                <a:latin typeface="Consolas" panose="020B0609020204030204" pitchFamily="49" charset="0"/>
                <a:cs typeface="Consolas" panose="020B0609020204030204" pitchFamily="49" charset="0"/>
              </a:rPr>
              <a:t> </a:t>
            </a:r>
          </a:p>
          <a:p>
            <a:pPr marL="349250" indent="-349250">
              <a:lnSpc>
                <a:spcPct val="80000"/>
              </a:lnSpc>
              <a:buClr>
                <a:srgbClr val="FF6600"/>
              </a:buClr>
              <a:buFont typeface="Wingdings" pitchFamily="2" charset="2"/>
              <a:buNone/>
            </a:pPr>
            <a:endParaRPr lang="en-US" altLang="en-US" sz="2000" dirty="0">
              <a:effectLst/>
              <a:latin typeface="Verdana" pitchFamily="34" charset="0"/>
            </a:endParaRPr>
          </a:p>
          <a:p>
            <a:pPr marL="349250" indent="-349250">
              <a:spcBef>
                <a:spcPct val="0"/>
              </a:spcBef>
              <a:buClrTx/>
              <a:buFontTx/>
              <a:buNone/>
            </a:pPr>
            <a:r>
              <a:rPr lang="en-US" altLang="en-US" sz="2400" dirty="0">
                <a:effectLst/>
              </a:rPr>
              <a:t>PHP</a:t>
            </a:r>
          </a:p>
          <a:p>
            <a:pPr marL="349250" indent="-349250">
              <a:spcBef>
                <a:spcPct val="0"/>
              </a:spcBef>
              <a:buClrTx/>
              <a:buFontTx/>
              <a:buNone/>
            </a:pPr>
            <a:r>
              <a:rPr lang="en-US" altLang="en-US" sz="2000" dirty="0">
                <a:effectLst/>
                <a:latin typeface="Consolas" panose="020B0609020204030204" pitchFamily="49" charset="0"/>
                <a:ea typeface="Verdana" panose="020B0604030504040204" pitchFamily="34" charset="0"/>
                <a:cs typeface="Consolas" panose="020B0609020204030204" pitchFamily="49" charset="0"/>
              </a:rPr>
              <a:t>&lt;?</a:t>
            </a:r>
            <a:r>
              <a:rPr lang="en-US" altLang="en-US" sz="2000" dirty="0" err="1">
                <a:effectLst/>
                <a:latin typeface="Consolas" panose="020B0609020204030204" pitchFamily="49" charset="0"/>
                <a:ea typeface="Verdana" panose="020B0604030504040204" pitchFamily="34" charset="0"/>
                <a:cs typeface="Consolas" panose="020B0609020204030204" pitchFamily="49" charset="0"/>
              </a:rPr>
              <a:t>php</a:t>
            </a:r>
            <a:endParaRPr lang="en-US" altLang="en-US" sz="2000" dirty="0">
              <a:effectLst/>
              <a:latin typeface="Consolas" panose="020B0609020204030204" pitchFamily="49" charset="0"/>
              <a:ea typeface="Verdana" panose="020B0604030504040204" pitchFamily="34" charset="0"/>
              <a:cs typeface="Consolas" panose="020B0609020204030204" pitchFamily="49" charset="0"/>
            </a:endParaRPr>
          </a:p>
          <a:p>
            <a:pPr marL="349250" indent="-349250">
              <a:spcBef>
                <a:spcPct val="0"/>
              </a:spcBef>
              <a:buClrTx/>
              <a:buFontTx/>
              <a:buNone/>
            </a:pPr>
            <a:r>
              <a:rPr lang="en-US" altLang="en-US" sz="2000" dirty="0">
                <a:effectLst/>
                <a:latin typeface="Consolas" panose="020B0609020204030204" pitchFamily="49" charset="0"/>
                <a:ea typeface="Verdana" panose="020B0604030504040204" pitchFamily="34" charset="0"/>
                <a:cs typeface="Consolas" panose="020B0609020204030204" pitchFamily="49" charset="0"/>
              </a:rPr>
              <a:t>Header("Pragma: no-cache");</a:t>
            </a:r>
          </a:p>
          <a:p>
            <a:pPr marL="349250" indent="-349250">
              <a:spcBef>
                <a:spcPct val="0"/>
              </a:spcBef>
              <a:buClrTx/>
              <a:buFontTx/>
              <a:buNone/>
            </a:pPr>
            <a:r>
              <a:rPr lang="en-US" altLang="en-US" sz="2000" dirty="0">
                <a:effectLst/>
                <a:latin typeface="Consolas" panose="020B0609020204030204" pitchFamily="49" charset="0"/>
                <a:ea typeface="Verdana" panose="020B0604030504040204" pitchFamily="34" charset="0"/>
                <a:cs typeface="Consolas" panose="020B0609020204030204" pitchFamily="49" charset="0"/>
              </a:rPr>
              <a:t>Header("Cache-control: private, no-cache, no-store"); </a:t>
            </a:r>
          </a:p>
          <a:p>
            <a:pPr marL="349250" indent="-349250">
              <a:spcBef>
                <a:spcPct val="0"/>
              </a:spcBef>
              <a:buClrTx/>
              <a:buFontTx/>
              <a:buNone/>
            </a:pPr>
            <a:r>
              <a:rPr lang="en-US" altLang="en-US" sz="2000" dirty="0">
                <a:effectLst/>
                <a:latin typeface="Consolas" panose="020B0609020204030204" pitchFamily="49" charset="0"/>
                <a:ea typeface="Verdana" panose="020B0604030504040204" pitchFamily="34" charset="0"/>
                <a:cs typeface="Consolas" panose="020B0609020204030204" pitchFamily="49" charset="0"/>
              </a:rPr>
              <a:t>Header("Expires: Mon, 26 Jul 1997 05:00:00 GMT"); </a:t>
            </a:r>
          </a:p>
          <a:p>
            <a:pPr marL="349250" indent="-349250">
              <a:spcBef>
                <a:spcPct val="0"/>
              </a:spcBef>
              <a:buClrTx/>
              <a:buFontTx/>
              <a:buNone/>
            </a:pPr>
            <a:r>
              <a:rPr lang="en-US" altLang="en-US" sz="2000" dirty="0">
                <a:effectLst/>
                <a:latin typeface="Consolas" panose="020B0609020204030204" pitchFamily="49" charset="0"/>
                <a:ea typeface="Verdana" panose="020B0604030504040204" pitchFamily="34" charset="0"/>
                <a:cs typeface="Consolas" panose="020B0609020204030204" pitchFamily="49" charset="0"/>
              </a:rPr>
              <a: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a:t>Broken Authentication</a:t>
            </a:r>
          </a:p>
        </p:txBody>
      </p:sp>
      <p:sp>
        <p:nvSpPr>
          <p:cNvPr id="385027" name="Rectangle 3"/>
          <p:cNvSpPr>
            <a:spLocks noGrp="1" noChangeArrowheads="1"/>
          </p:cNvSpPr>
          <p:nvPr>
            <p:ph idx="1"/>
          </p:nvPr>
        </p:nvSpPr>
        <p:spPr>
          <a:xfrm>
            <a:off x="457200" y="1371600"/>
            <a:ext cx="8229600" cy="5257800"/>
          </a:xfrm>
        </p:spPr>
        <p:txBody>
          <a:bodyPr/>
          <a:lstStyle/>
          <a:p>
            <a:pPr marL="349250" indent="-349250">
              <a:lnSpc>
                <a:spcPct val="80000"/>
              </a:lnSpc>
              <a:buClr>
                <a:srgbClr val="FF6600"/>
              </a:buClr>
              <a:buFont typeface="Wingdings" pitchFamily="2" charset="2"/>
              <a:buNone/>
            </a:pPr>
            <a:r>
              <a:rPr lang="en-US" altLang="en-US" sz="2800" dirty="0"/>
              <a:t>Types of </a:t>
            </a:r>
            <a:r>
              <a:rPr lang="en-US" altLang="en-US" sz="2800" dirty="0" smtClean="0"/>
              <a:t>Authentication:</a:t>
            </a:r>
            <a:endParaRPr lang="en-US" altLang="en-US" sz="2800" dirty="0"/>
          </a:p>
          <a:p>
            <a:pPr marL="349250" indent="-349250">
              <a:lnSpc>
                <a:spcPct val="80000"/>
              </a:lnSpc>
              <a:buClr>
                <a:srgbClr val="FF6600"/>
              </a:buClr>
              <a:buFont typeface="Wingdings" pitchFamily="2" charset="2"/>
              <a:buNone/>
            </a:pPr>
            <a:endParaRPr lang="en-US" altLang="en-US" sz="2400" dirty="0"/>
          </a:p>
          <a:p>
            <a:pPr marL="349250" indent="-349250">
              <a:lnSpc>
                <a:spcPct val="80000"/>
              </a:lnSpc>
              <a:buClr>
                <a:srgbClr val="FF6600"/>
              </a:buClr>
              <a:buFont typeface="Wingdings" pitchFamily="2" charset="2"/>
              <a:buChar char="Ø"/>
            </a:pPr>
            <a:r>
              <a:rPr lang="en-US" altLang="en-US" sz="2400" dirty="0"/>
              <a:t>User ID and Password</a:t>
            </a:r>
          </a:p>
          <a:p>
            <a:pPr marL="349250" indent="-349250">
              <a:lnSpc>
                <a:spcPct val="80000"/>
              </a:lnSpc>
              <a:buClr>
                <a:srgbClr val="FF6600"/>
              </a:buClr>
              <a:buFont typeface="Wingdings" pitchFamily="2" charset="2"/>
              <a:buChar char="Ø"/>
            </a:pPr>
            <a:r>
              <a:rPr lang="en-US" altLang="en-US" sz="2400" dirty="0"/>
              <a:t>Software &amp; Hardware based cryptographic tokens</a:t>
            </a:r>
          </a:p>
          <a:p>
            <a:pPr marL="349250" indent="-349250">
              <a:lnSpc>
                <a:spcPct val="80000"/>
              </a:lnSpc>
              <a:buClr>
                <a:srgbClr val="FF6600"/>
              </a:buClr>
              <a:buFont typeface="Wingdings" pitchFamily="2" charset="2"/>
              <a:buChar char="Ø"/>
            </a:pPr>
            <a:r>
              <a:rPr lang="en-US" altLang="en-US" sz="2400" dirty="0"/>
              <a:t>Biometrics</a:t>
            </a:r>
          </a:p>
          <a:p>
            <a:pPr marL="349250" indent="-349250">
              <a:lnSpc>
                <a:spcPct val="80000"/>
              </a:lnSpc>
              <a:buClr>
                <a:srgbClr val="FF6600"/>
              </a:buClr>
              <a:buFont typeface="Wingdings" pitchFamily="2" charset="2"/>
              <a:buNone/>
            </a:pPr>
            <a:endParaRPr lang="en-US" altLang="en-US" sz="2400" dirty="0"/>
          </a:p>
          <a:p>
            <a:pPr marL="349250" indent="-349250">
              <a:lnSpc>
                <a:spcPct val="80000"/>
              </a:lnSpc>
              <a:buClr>
                <a:srgbClr val="FF6600"/>
              </a:buClr>
              <a:buFont typeface="Wingdings" pitchFamily="2" charset="2"/>
              <a:buNone/>
            </a:pPr>
            <a:r>
              <a:rPr lang="en-US" altLang="en-US" sz="2800" dirty="0"/>
              <a:t>Session </a:t>
            </a:r>
            <a:r>
              <a:rPr lang="en-US" altLang="en-US" sz="2800" dirty="0" smtClean="0"/>
              <a:t>Management:</a:t>
            </a:r>
            <a:endParaRPr lang="en-US" altLang="en-US" sz="2800" dirty="0"/>
          </a:p>
          <a:p>
            <a:pPr marL="349250" indent="-349250">
              <a:lnSpc>
                <a:spcPct val="80000"/>
              </a:lnSpc>
              <a:buClr>
                <a:srgbClr val="FF6600"/>
              </a:buClr>
              <a:buFont typeface="Wingdings" pitchFamily="2" charset="2"/>
              <a:buNone/>
            </a:pPr>
            <a:endParaRPr lang="en-US" altLang="en-US" sz="2800" dirty="0"/>
          </a:p>
          <a:p>
            <a:pPr marL="349250" indent="-349250">
              <a:lnSpc>
                <a:spcPct val="80000"/>
              </a:lnSpc>
              <a:buClr>
                <a:srgbClr val="FF6600"/>
              </a:buClr>
              <a:buFont typeface="Wingdings" pitchFamily="2" charset="2"/>
              <a:buChar char="Ø"/>
            </a:pPr>
            <a:r>
              <a:rPr lang="en-US" altLang="en-US" sz="2400" dirty="0"/>
              <a:t>Web applications must establish sessions to keep track of the stream of requests from each user. </a:t>
            </a:r>
          </a:p>
          <a:p>
            <a:pPr marL="349250" indent="-349250">
              <a:lnSpc>
                <a:spcPct val="80000"/>
              </a:lnSpc>
              <a:buClr>
                <a:srgbClr val="FF6600"/>
              </a:buClr>
              <a:buFont typeface="Wingdings" pitchFamily="2" charset="2"/>
              <a:buChar char="Ø"/>
            </a:pPr>
            <a:r>
              <a:rPr lang="en-US" altLang="en-US" sz="2400" dirty="0"/>
              <a:t>HTTP doesn’t provide this capability, so web applications must create it themselves.</a:t>
            </a:r>
          </a:p>
          <a:p>
            <a:pPr marL="349250" indent="-349250">
              <a:lnSpc>
                <a:spcPct val="80000"/>
              </a:lnSpc>
              <a:buClr>
                <a:srgbClr val="FF6600"/>
              </a:buClr>
              <a:buFont typeface="Wingdings" pitchFamily="2" charset="2"/>
              <a:buChar char="Ø"/>
            </a:pPr>
            <a:r>
              <a:rPr lang="en-US" altLang="en-US" sz="2400" dirty="0"/>
              <a:t>Generally developers create session tokens to manage sessions.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en-US"/>
              <a:t>Broken Authentication</a:t>
            </a:r>
          </a:p>
        </p:txBody>
      </p:sp>
      <p:sp>
        <p:nvSpPr>
          <p:cNvPr id="387075" name="Rectangle 3"/>
          <p:cNvSpPr>
            <a:spLocks noGrp="1" noChangeArrowheads="1"/>
          </p:cNvSpPr>
          <p:nvPr>
            <p:ph idx="1"/>
          </p:nvPr>
        </p:nvSpPr>
        <p:spPr>
          <a:xfrm>
            <a:off x="457200" y="1600200"/>
            <a:ext cx="8229600" cy="5257800"/>
          </a:xfrm>
        </p:spPr>
        <p:txBody>
          <a:bodyPr/>
          <a:lstStyle/>
          <a:p>
            <a:pPr marL="349250" indent="-349250">
              <a:lnSpc>
                <a:spcPct val="80000"/>
              </a:lnSpc>
              <a:buClr>
                <a:srgbClr val="FF6600"/>
              </a:buClr>
              <a:buFont typeface="Wingdings" pitchFamily="2" charset="2"/>
              <a:buNone/>
            </a:pPr>
            <a:r>
              <a:rPr lang="en-US" altLang="en-US" sz="2800" dirty="0"/>
              <a:t>Common </a:t>
            </a:r>
            <a:r>
              <a:rPr lang="en-US" altLang="en-US" sz="2800" dirty="0" smtClean="0"/>
              <a:t>Attacks:</a:t>
            </a:r>
            <a:endParaRPr lang="en-US" altLang="en-US" sz="2400" dirty="0"/>
          </a:p>
          <a:p>
            <a:pPr marL="349250" indent="-349250">
              <a:lnSpc>
                <a:spcPct val="80000"/>
              </a:lnSpc>
              <a:buClr>
                <a:srgbClr val="FF6600"/>
              </a:buClr>
              <a:buFont typeface="Wingdings" pitchFamily="2" charset="2"/>
              <a:buChar char="Ø"/>
            </a:pPr>
            <a:r>
              <a:rPr lang="en-US" altLang="en-US" sz="2400" dirty="0"/>
              <a:t>“Walk by” Attacks </a:t>
            </a:r>
          </a:p>
          <a:p>
            <a:pPr marL="349250" indent="-349250">
              <a:lnSpc>
                <a:spcPct val="80000"/>
              </a:lnSpc>
              <a:buClr>
                <a:srgbClr val="FF6600"/>
              </a:buClr>
              <a:buFont typeface="Wingdings" pitchFamily="2" charset="2"/>
              <a:buChar char="Ø"/>
            </a:pPr>
            <a:r>
              <a:rPr lang="en-US" altLang="en-US" sz="2400" dirty="0"/>
              <a:t>Session Hijacking</a:t>
            </a:r>
          </a:p>
          <a:p>
            <a:pPr marL="349250" indent="-349250">
              <a:lnSpc>
                <a:spcPct val="80000"/>
              </a:lnSpc>
              <a:buClr>
                <a:srgbClr val="FF6600"/>
              </a:buClr>
              <a:buFont typeface="Wingdings" pitchFamily="2" charset="2"/>
              <a:buNone/>
            </a:pPr>
            <a:endParaRPr lang="en-US" altLang="en-US" sz="2400" dirty="0"/>
          </a:p>
          <a:p>
            <a:pPr marL="349250" indent="-349250">
              <a:lnSpc>
                <a:spcPct val="80000"/>
              </a:lnSpc>
              <a:buClr>
                <a:srgbClr val="FF6600"/>
              </a:buClr>
              <a:buFont typeface="Wingdings" pitchFamily="2" charset="2"/>
              <a:buNone/>
            </a:pPr>
            <a:endParaRPr lang="en-US" altLang="en-US" sz="2400" dirty="0"/>
          </a:p>
          <a:p>
            <a:pPr marL="349250" indent="-349250">
              <a:lnSpc>
                <a:spcPct val="80000"/>
              </a:lnSpc>
              <a:buClr>
                <a:srgbClr val="FF6600"/>
              </a:buClr>
              <a:buFont typeface="Wingdings" pitchFamily="2" charset="2"/>
              <a:buNone/>
            </a:pPr>
            <a:r>
              <a:rPr lang="en-US" altLang="en-US" sz="2800" dirty="0" smtClean="0"/>
              <a:t>Prevention:</a:t>
            </a:r>
            <a:endParaRPr lang="en-US" altLang="en-US" sz="2800" dirty="0"/>
          </a:p>
          <a:p>
            <a:pPr marL="349250" indent="-349250">
              <a:lnSpc>
                <a:spcPct val="80000"/>
              </a:lnSpc>
              <a:buClr>
                <a:srgbClr val="FF6600"/>
              </a:buClr>
              <a:buFont typeface="Wingdings" pitchFamily="2" charset="2"/>
              <a:buChar char="Ø"/>
            </a:pPr>
            <a:r>
              <a:rPr lang="en-US" altLang="en-US" sz="2400" dirty="0"/>
              <a:t>Re-authentication for critical functionalities.</a:t>
            </a:r>
          </a:p>
          <a:p>
            <a:pPr marL="349250" indent="-349250">
              <a:lnSpc>
                <a:spcPct val="80000"/>
              </a:lnSpc>
              <a:buClr>
                <a:srgbClr val="FF6600"/>
              </a:buClr>
              <a:buFont typeface="Wingdings" pitchFamily="2" charset="2"/>
              <a:buChar char="Ø"/>
            </a:pPr>
            <a:r>
              <a:rPr lang="en-US" altLang="en-US" sz="2400" dirty="0"/>
              <a:t>Use of SSL to protect authentication credentials and session identifiers.</a:t>
            </a:r>
          </a:p>
          <a:p>
            <a:pPr marL="349250" indent="-349250">
              <a:lnSpc>
                <a:spcPct val="80000"/>
              </a:lnSpc>
              <a:buClr>
                <a:srgbClr val="FF6600"/>
              </a:buClr>
              <a:buFont typeface="Wingdings" pitchFamily="2" charset="2"/>
              <a:buChar char="Ø"/>
            </a:pPr>
            <a:r>
              <a:rPr lang="en-US" altLang="en-US" sz="2400" dirty="0"/>
              <a:t>Code review and penetration testing</a:t>
            </a:r>
          </a:p>
          <a:p>
            <a:pPr marL="349250" indent="-349250">
              <a:lnSpc>
                <a:spcPct val="80000"/>
              </a:lnSpc>
              <a:buClr>
                <a:srgbClr val="FF6600"/>
              </a:buClr>
              <a:buFont typeface="Wingdings" pitchFamily="2" charset="2"/>
              <a:buChar char="Ø"/>
            </a:pPr>
            <a:r>
              <a:rPr lang="en-US" altLang="en-US" sz="2400" dirty="0"/>
              <a:t>POST method to submit authentication &amp; session data.</a:t>
            </a:r>
          </a:p>
          <a:p>
            <a:pPr marL="349250" indent="-349250">
              <a:lnSpc>
                <a:spcPct val="80000"/>
              </a:lnSpc>
              <a:buClr>
                <a:srgbClr val="FF6600"/>
              </a:buClr>
              <a:buFont typeface="Wingdings" pitchFamily="2" charset="2"/>
              <a:buChar char="Ø"/>
            </a:pPr>
            <a:r>
              <a:rPr lang="en-US" altLang="en-US" sz="2400" dirty="0"/>
              <a:t>Use autocomplete=“off” with &lt;form&gt; and &lt;input&gt; tags.</a:t>
            </a:r>
          </a:p>
          <a:p>
            <a:pPr marL="349250" indent="-349250">
              <a:lnSpc>
                <a:spcPct val="80000"/>
              </a:lnSpc>
              <a:buClr>
                <a:srgbClr val="FF6600"/>
              </a:buClr>
              <a:buFont typeface="Wingdings" pitchFamily="2" charset="2"/>
              <a:buChar char="Ø"/>
            </a:pPr>
            <a:r>
              <a:rPr lang="en-US" altLang="en-US" sz="2400" dirty="0"/>
              <a:t>Avoid implicit trust between components.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dirty="0"/>
              <a:t>Cross Site Scripting</a:t>
            </a:r>
          </a:p>
        </p:txBody>
      </p:sp>
      <p:sp>
        <p:nvSpPr>
          <p:cNvPr id="389123"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smtClean="0"/>
              <a:t>	XSS </a:t>
            </a:r>
            <a:r>
              <a:rPr lang="en-US" altLang="en-US" sz="2800" dirty="0"/>
              <a:t>occurs when an attacker uses a web application to send malicious code, generally in the form of a script, to a different end user.</a:t>
            </a:r>
          </a:p>
          <a:p>
            <a:pPr marL="609600" indent="-609600">
              <a:lnSpc>
                <a:spcPct val="80000"/>
              </a:lnSpc>
              <a:buClr>
                <a:srgbClr val="FF6600"/>
              </a:buClr>
              <a:buFont typeface="Wingdings" pitchFamily="2" charset="2"/>
              <a:buNone/>
            </a:pPr>
            <a:endParaRPr lang="en-US" altLang="en-US" sz="2800" dirty="0" smtClean="0"/>
          </a:p>
          <a:p>
            <a:pPr marL="609600" indent="-609600">
              <a:lnSpc>
                <a:spcPct val="80000"/>
              </a:lnSpc>
              <a:buClr>
                <a:srgbClr val="FF6600"/>
              </a:buClr>
              <a:buFont typeface="Wingdings" pitchFamily="2" charset="2"/>
              <a:buNone/>
            </a:pPr>
            <a:r>
              <a:rPr lang="en-US" altLang="en-US" sz="2800" dirty="0" smtClean="0"/>
              <a:t>Types </a:t>
            </a:r>
            <a:r>
              <a:rPr lang="en-US" altLang="en-US" sz="2800" dirty="0"/>
              <a:t>of XSS </a:t>
            </a:r>
            <a:r>
              <a:rPr lang="en-US" altLang="en-US" sz="2800" dirty="0" smtClean="0"/>
              <a:t>attacks:</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Char char="Ø"/>
            </a:pPr>
            <a:r>
              <a:rPr lang="en-US" altLang="en-US" sz="2400" dirty="0"/>
              <a:t>Stored - Injected code is permanently stored on the target servers, such as in a database, forum, visitor log, comment field, etc.</a:t>
            </a:r>
          </a:p>
          <a:p>
            <a:pPr marL="609600" indent="-609600">
              <a:lnSpc>
                <a:spcPct val="80000"/>
              </a:lnSpc>
              <a:buClr>
                <a:srgbClr val="FF6600"/>
              </a:buClr>
              <a:buFont typeface="Wingdings" pitchFamily="2" charset="2"/>
              <a:buChar char="Ø"/>
            </a:pPr>
            <a:r>
              <a:rPr lang="en-US" altLang="en-US" sz="2400" dirty="0"/>
              <a:t>Reflected – Injected code is reflected off the web server, such as in an error message, search result, or any other response that includes some or all of the input sent to the server as part of the request.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a:t>Cross Site Scripting</a:t>
            </a:r>
          </a:p>
        </p:txBody>
      </p:sp>
      <p:sp>
        <p:nvSpPr>
          <p:cNvPr id="391171"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Common </a:t>
            </a:r>
            <a:r>
              <a:rPr lang="en-US" altLang="en-US" sz="2800" dirty="0" smtClean="0"/>
              <a:t>Attacks:</a:t>
            </a:r>
            <a:endParaRPr lang="en-US" altLang="en-US" sz="2800" dirty="0"/>
          </a:p>
          <a:p>
            <a:pPr marL="609600" indent="-609600">
              <a:lnSpc>
                <a:spcPct val="80000"/>
              </a:lnSpc>
              <a:buClr>
                <a:srgbClr val="FF6600"/>
              </a:buClr>
              <a:buFont typeface="Wingdings" pitchFamily="2" charset="2"/>
              <a:buChar char="Ø"/>
            </a:pPr>
            <a:r>
              <a:rPr lang="en-US" altLang="en-US" sz="2400" dirty="0"/>
              <a:t>Annoyance to the end user.</a:t>
            </a:r>
          </a:p>
          <a:p>
            <a:pPr marL="609600" indent="-609600">
              <a:lnSpc>
                <a:spcPct val="80000"/>
              </a:lnSpc>
              <a:buClr>
                <a:srgbClr val="FF6600"/>
              </a:buClr>
              <a:buFont typeface="Wingdings" pitchFamily="2" charset="2"/>
              <a:buChar char="Ø"/>
            </a:pPr>
            <a:r>
              <a:rPr lang="en-US" altLang="en-US" sz="2400" dirty="0"/>
              <a:t>Redirecting the user to some other page or site</a:t>
            </a:r>
          </a:p>
          <a:p>
            <a:pPr marL="609600" indent="-609600">
              <a:lnSpc>
                <a:spcPct val="80000"/>
              </a:lnSpc>
              <a:buClr>
                <a:srgbClr val="FF6600"/>
              </a:buClr>
              <a:buFont typeface="Wingdings" pitchFamily="2" charset="2"/>
              <a:buChar char="Ø"/>
            </a:pPr>
            <a:r>
              <a:rPr lang="en-US" altLang="en-US" sz="2400" dirty="0"/>
              <a:t>Disclosure of the user’s session cookie.</a:t>
            </a:r>
          </a:p>
          <a:p>
            <a:pPr marL="609600" indent="-609600">
              <a:lnSpc>
                <a:spcPct val="80000"/>
              </a:lnSpc>
              <a:buClr>
                <a:srgbClr val="FF6600"/>
              </a:buClr>
              <a:buFont typeface="Wingdings" pitchFamily="2" charset="2"/>
              <a:buChar char="Ø"/>
            </a:pPr>
            <a:r>
              <a:rPr lang="en-US" altLang="en-US" sz="2400" dirty="0"/>
              <a:t>Session hijacking.</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smtClean="0"/>
              <a:t>Prevention:</a:t>
            </a:r>
            <a:endParaRPr lang="en-US" altLang="en-US" sz="2800" dirty="0"/>
          </a:p>
          <a:p>
            <a:pPr marL="609600" indent="-609600">
              <a:lnSpc>
                <a:spcPct val="80000"/>
              </a:lnSpc>
              <a:buClr>
                <a:srgbClr val="FF6600"/>
              </a:buClr>
              <a:buFont typeface="Wingdings" pitchFamily="2" charset="2"/>
              <a:buChar char="Ø"/>
            </a:pPr>
            <a:r>
              <a:rPr lang="en-US" altLang="en-US" sz="2400" dirty="0"/>
              <a:t>Code review of all places where input from an HTTP request could possibly make its way into the HTML output.</a:t>
            </a:r>
          </a:p>
          <a:p>
            <a:pPr marL="609600" indent="-609600">
              <a:lnSpc>
                <a:spcPct val="80000"/>
              </a:lnSpc>
              <a:buClr>
                <a:srgbClr val="FF6600"/>
              </a:buClr>
              <a:buFont typeface="Wingdings" pitchFamily="2" charset="2"/>
              <a:buChar char="Ø"/>
            </a:pPr>
            <a:r>
              <a:rPr lang="en-US" altLang="en-US" sz="2400" dirty="0"/>
              <a:t>Validate all headers, cookies, query strings, form fields and all such inputs against a rigorous positive specification.</a:t>
            </a:r>
          </a:p>
          <a:p>
            <a:pPr marL="609600" indent="-609600">
              <a:lnSpc>
                <a:spcPct val="80000"/>
              </a:lnSpc>
              <a:buClr>
                <a:srgbClr val="FF6600"/>
              </a:buClr>
              <a:buFont typeface="Wingdings" pitchFamily="2" charset="2"/>
              <a:buChar char="Ø"/>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en-US"/>
              <a:t>Cross Site Scripting</a:t>
            </a:r>
          </a:p>
        </p:txBody>
      </p:sp>
      <p:sp>
        <p:nvSpPr>
          <p:cNvPr id="397315"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Community Architect Guestbook XSS (SA19742)</a:t>
            </a:r>
            <a:r>
              <a:rPr lang="en-US" altLang="en-US" dirty="0"/>
              <a:t> </a:t>
            </a: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a:t>When the attacker is in a good </a:t>
            </a:r>
            <a:r>
              <a:rPr lang="en-US" altLang="en-US" sz="2800" dirty="0" smtClean="0"/>
              <a:t>mood:</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pic>
        <p:nvPicPr>
          <p:cNvPr id="397317" name="Picture 5" descr="not-attack-in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5402263" cy="3649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en-US"/>
              <a:t>Cross Site Scripting</a:t>
            </a:r>
          </a:p>
        </p:txBody>
      </p:sp>
      <p:sp>
        <p:nvSpPr>
          <p:cNvPr id="401411"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Community Architect Guestbook XSS (SA19742)</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a:t>Where the input </a:t>
            </a:r>
            <a:r>
              <a:rPr lang="en-US" altLang="en-US" sz="2800" dirty="0" smtClean="0"/>
              <a:t>goes:</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pic>
        <p:nvPicPr>
          <p:cNvPr id="401414" name="Picture 6" descr="not-attack-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0"/>
            <a:ext cx="7413625" cy="3198813"/>
          </a:xfrm>
          <a:prstGeom prst="rect">
            <a:avLst/>
          </a:prstGeom>
          <a:noFill/>
          <a:extLst>
            <a:ext uri="{909E8E84-426E-40DD-AFC4-6F175D3DCCD1}">
              <a14:hiddenFill xmlns:a14="http://schemas.microsoft.com/office/drawing/2010/main">
                <a:solidFill>
                  <a:srgbClr val="FFFFFF"/>
                </a:solidFill>
              </a14:hiddenFill>
            </a:ext>
          </a:extLst>
        </p:spPr>
      </p:pic>
      <p:sp>
        <p:nvSpPr>
          <p:cNvPr id="401416" name="Oval 8"/>
          <p:cNvSpPr>
            <a:spLocks noChangeArrowheads="1"/>
          </p:cNvSpPr>
          <p:nvPr/>
        </p:nvSpPr>
        <p:spPr bwMode="auto">
          <a:xfrm>
            <a:off x="5562600" y="3352800"/>
            <a:ext cx="1752600" cy="3048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1417" name="Oval 9"/>
          <p:cNvSpPr>
            <a:spLocks noChangeArrowheads="1"/>
          </p:cNvSpPr>
          <p:nvPr/>
        </p:nvSpPr>
        <p:spPr bwMode="auto">
          <a:xfrm>
            <a:off x="5029200" y="3733800"/>
            <a:ext cx="3048000" cy="3048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1418" name="Oval 10"/>
          <p:cNvSpPr>
            <a:spLocks noChangeArrowheads="1"/>
          </p:cNvSpPr>
          <p:nvPr/>
        </p:nvSpPr>
        <p:spPr bwMode="auto">
          <a:xfrm>
            <a:off x="914400" y="4114800"/>
            <a:ext cx="2362200" cy="3048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1419" name="Oval 11"/>
          <p:cNvSpPr>
            <a:spLocks noChangeArrowheads="1"/>
          </p:cNvSpPr>
          <p:nvPr/>
        </p:nvSpPr>
        <p:spPr bwMode="auto">
          <a:xfrm>
            <a:off x="7543800" y="3962400"/>
            <a:ext cx="685800" cy="3048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1420" name="Oval 12"/>
          <p:cNvSpPr>
            <a:spLocks noChangeArrowheads="1"/>
          </p:cNvSpPr>
          <p:nvPr/>
        </p:nvSpPr>
        <p:spPr bwMode="auto">
          <a:xfrm>
            <a:off x="3352800" y="4495800"/>
            <a:ext cx="1295400" cy="3048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1421" name="Oval 13"/>
          <p:cNvSpPr>
            <a:spLocks noChangeArrowheads="1"/>
          </p:cNvSpPr>
          <p:nvPr/>
        </p:nvSpPr>
        <p:spPr bwMode="auto">
          <a:xfrm>
            <a:off x="3352800" y="4876800"/>
            <a:ext cx="914400" cy="22860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a:t>Cross Site Scripting</a:t>
            </a:r>
          </a:p>
        </p:txBody>
      </p:sp>
      <p:sp>
        <p:nvSpPr>
          <p:cNvPr id="399363"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Community Architect Guestbook XSS (SA19742)</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a:t>The </a:t>
            </a:r>
            <a:r>
              <a:rPr lang="en-US" altLang="en-US" sz="2800" dirty="0" smtClean="0"/>
              <a:t>Output:</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pic>
        <p:nvPicPr>
          <p:cNvPr id="399367" name="Picture 7" descr="not-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58578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Agenda</a:t>
            </a:r>
          </a:p>
        </p:txBody>
      </p:sp>
      <p:sp>
        <p:nvSpPr>
          <p:cNvPr id="75779" name="Rectangle 3"/>
          <p:cNvSpPr>
            <a:spLocks noGrp="1" noChangeArrowheads="1"/>
          </p:cNvSpPr>
          <p:nvPr>
            <p:ph idx="1"/>
          </p:nvPr>
        </p:nvSpPr>
        <p:spPr>
          <a:xfrm>
            <a:off x="457200" y="1600200"/>
            <a:ext cx="8229600" cy="4264025"/>
          </a:xfrm>
        </p:spPr>
        <p:txBody>
          <a:bodyPr/>
          <a:lstStyle/>
          <a:p>
            <a:pPr>
              <a:lnSpc>
                <a:spcPct val="90000"/>
              </a:lnSpc>
              <a:buClr>
                <a:srgbClr val="FF6600"/>
              </a:buClr>
              <a:buFont typeface="Wingdings" pitchFamily="2" charset="2"/>
              <a:buChar char="v"/>
            </a:pPr>
            <a:r>
              <a:rPr lang="en-US" altLang="en-US" sz="2400"/>
              <a:t> Unvalidated Input</a:t>
            </a:r>
          </a:p>
          <a:p>
            <a:pPr>
              <a:lnSpc>
                <a:spcPct val="90000"/>
              </a:lnSpc>
              <a:buClr>
                <a:srgbClr val="FF6600"/>
              </a:buClr>
              <a:buFont typeface="Wingdings" pitchFamily="2" charset="2"/>
              <a:buChar char="v"/>
            </a:pPr>
            <a:r>
              <a:rPr lang="en-US" altLang="en-US" sz="2400"/>
              <a:t> Broken Access Control</a:t>
            </a:r>
          </a:p>
          <a:p>
            <a:pPr>
              <a:lnSpc>
                <a:spcPct val="90000"/>
              </a:lnSpc>
              <a:buClr>
                <a:srgbClr val="FF6600"/>
              </a:buClr>
              <a:buFont typeface="Wingdings" pitchFamily="2" charset="2"/>
              <a:buChar char="v"/>
            </a:pPr>
            <a:r>
              <a:rPr lang="en-US" altLang="en-US" sz="2400"/>
              <a:t> Broken Authentication</a:t>
            </a:r>
          </a:p>
          <a:p>
            <a:pPr>
              <a:lnSpc>
                <a:spcPct val="90000"/>
              </a:lnSpc>
              <a:buClr>
                <a:srgbClr val="FF6600"/>
              </a:buClr>
              <a:buFont typeface="Wingdings" pitchFamily="2" charset="2"/>
              <a:buChar char="v"/>
            </a:pPr>
            <a:r>
              <a:rPr lang="en-US" altLang="en-US" sz="2400"/>
              <a:t> Cross Site Scripting</a:t>
            </a:r>
          </a:p>
          <a:p>
            <a:pPr>
              <a:lnSpc>
                <a:spcPct val="90000"/>
              </a:lnSpc>
              <a:buClr>
                <a:srgbClr val="FF6600"/>
              </a:buClr>
              <a:buFont typeface="Wingdings" pitchFamily="2" charset="2"/>
              <a:buChar char="v"/>
            </a:pPr>
            <a:r>
              <a:rPr lang="en-US" altLang="en-US" sz="2400"/>
              <a:t> Buffer Overflows</a:t>
            </a:r>
          </a:p>
          <a:p>
            <a:pPr>
              <a:lnSpc>
                <a:spcPct val="90000"/>
              </a:lnSpc>
              <a:buClr>
                <a:srgbClr val="FF6600"/>
              </a:buClr>
              <a:buFont typeface="Wingdings" pitchFamily="2" charset="2"/>
              <a:buChar char="v"/>
            </a:pPr>
            <a:r>
              <a:rPr lang="en-US" altLang="en-US" sz="2400"/>
              <a:t> Injection Flaws</a:t>
            </a:r>
          </a:p>
          <a:p>
            <a:pPr>
              <a:lnSpc>
                <a:spcPct val="90000"/>
              </a:lnSpc>
              <a:buClr>
                <a:srgbClr val="FF6600"/>
              </a:buClr>
              <a:buFont typeface="Wingdings" pitchFamily="2" charset="2"/>
              <a:buChar char="v"/>
            </a:pPr>
            <a:r>
              <a:rPr lang="en-US" altLang="en-US" sz="2400"/>
              <a:t> Improper Error Handling</a:t>
            </a:r>
          </a:p>
          <a:p>
            <a:pPr>
              <a:lnSpc>
                <a:spcPct val="90000"/>
              </a:lnSpc>
              <a:buClr>
                <a:srgbClr val="FF6600"/>
              </a:buClr>
              <a:buFont typeface="Wingdings" pitchFamily="2" charset="2"/>
              <a:buChar char="v"/>
            </a:pPr>
            <a:r>
              <a:rPr lang="en-US" altLang="en-US" sz="2400"/>
              <a:t> Insecure Storage</a:t>
            </a:r>
          </a:p>
          <a:p>
            <a:pPr>
              <a:lnSpc>
                <a:spcPct val="90000"/>
              </a:lnSpc>
              <a:buClr>
                <a:srgbClr val="FF6600"/>
              </a:buClr>
              <a:buFont typeface="Wingdings" pitchFamily="2" charset="2"/>
              <a:buChar char="v"/>
            </a:pPr>
            <a:r>
              <a:rPr lang="en-US" altLang="en-US" sz="2400"/>
              <a:t> Denial of Service</a:t>
            </a:r>
          </a:p>
          <a:p>
            <a:pPr>
              <a:lnSpc>
                <a:spcPct val="90000"/>
              </a:lnSpc>
              <a:buClr>
                <a:srgbClr val="FF6600"/>
              </a:buClr>
              <a:buFont typeface="Wingdings" pitchFamily="2" charset="2"/>
              <a:buChar char="v"/>
            </a:pPr>
            <a:r>
              <a:rPr lang="en-US" altLang="en-US" sz="2400"/>
              <a:t> Insecure Configuration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en-US"/>
              <a:t>Cross Site Scripting</a:t>
            </a:r>
          </a:p>
        </p:txBody>
      </p:sp>
      <p:sp>
        <p:nvSpPr>
          <p:cNvPr id="403459"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Community Architect Guestbook XSS (SA19742)</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a:t>If the attacker </a:t>
            </a:r>
            <a:r>
              <a:rPr lang="en-US" altLang="en-US" sz="2800" dirty="0" smtClean="0"/>
              <a:t>attacks:</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pic>
        <p:nvPicPr>
          <p:cNvPr id="403462" name="Picture 6" descr="xss-in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95600"/>
            <a:ext cx="5219700" cy="3694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en-US"/>
              <a:t>Cross Site Scripting</a:t>
            </a:r>
          </a:p>
        </p:txBody>
      </p:sp>
      <p:sp>
        <p:nvSpPr>
          <p:cNvPr id="405507"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Community Architect Guestbook XSS (SA19742)</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a:t>Where the input </a:t>
            </a:r>
            <a:r>
              <a:rPr lang="en-US" altLang="en-US" sz="2800" dirty="0" smtClean="0"/>
              <a:t>goes:</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pic>
        <p:nvPicPr>
          <p:cNvPr id="405517" name="Picture 13" descr="xss-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7459663" cy="3181350"/>
          </a:xfrm>
          <a:prstGeom prst="rect">
            <a:avLst/>
          </a:prstGeom>
          <a:noFill/>
          <a:extLst>
            <a:ext uri="{909E8E84-426E-40DD-AFC4-6F175D3DCCD1}">
              <a14:hiddenFill xmlns:a14="http://schemas.microsoft.com/office/drawing/2010/main">
                <a:solidFill>
                  <a:srgbClr val="FFFFFF"/>
                </a:solidFill>
              </a14:hiddenFill>
            </a:ext>
          </a:extLst>
        </p:spPr>
      </p:pic>
      <p:sp>
        <p:nvSpPr>
          <p:cNvPr id="405519" name="AutoShape 15"/>
          <p:cNvSpPr>
            <a:spLocks noChangeArrowheads="1"/>
          </p:cNvSpPr>
          <p:nvPr/>
        </p:nvSpPr>
        <p:spPr bwMode="auto">
          <a:xfrm>
            <a:off x="533400" y="4343400"/>
            <a:ext cx="7391400" cy="1752600"/>
          </a:xfrm>
          <a:prstGeom prst="roundRect">
            <a:avLst>
              <a:gd name="adj" fmla="val 16667"/>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en-US"/>
              <a:t>Cross Site Scripting</a:t>
            </a:r>
          </a:p>
        </p:txBody>
      </p:sp>
      <p:sp>
        <p:nvSpPr>
          <p:cNvPr id="407555" name="Rectangle 3"/>
          <p:cNvSpPr>
            <a:spLocks noGrp="1" noChangeArrowheads="1"/>
          </p:cNvSpPr>
          <p:nvPr>
            <p:ph idx="1"/>
          </p:nvPr>
        </p:nvSpPr>
        <p:spPr>
          <a:xfrm>
            <a:off x="457200" y="1628800"/>
            <a:ext cx="8229600" cy="5229200"/>
          </a:xfrm>
        </p:spPr>
        <p:txBody>
          <a:bodyPr>
            <a:normAutofit lnSpcReduction="10000"/>
          </a:bodyPr>
          <a:lstStyle/>
          <a:p>
            <a:pPr marL="609600" indent="-609600">
              <a:lnSpc>
                <a:spcPct val="80000"/>
              </a:lnSpc>
              <a:buClr>
                <a:srgbClr val="FF6600"/>
              </a:buClr>
              <a:buFont typeface="Wingdings" pitchFamily="2" charset="2"/>
              <a:buNone/>
            </a:pPr>
            <a:r>
              <a:rPr lang="en-US" altLang="en-US" sz="2800" dirty="0"/>
              <a:t>Community Architect Guestbook XSS (SA19742)</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800" dirty="0"/>
              <a:t>The </a:t>
            </a:r>
          </a:p>
          <a:p>
            <a:pPr marL="609600" indent="-609600">
              <a:lnSpc>
                <a:spcPct val="80000"/>
              </a:lnSpc>
              <a:buClr>
                <a:srgbClr val="FF6600"/>
              </a:buClr>
              <a:buFont typeface="Wingdings" pitchFamily="2" charset="2"/>
              <a:buNone/>
            </a:pPr>
            <a:r>
              <a:rPr lang="en-US" altLang="en-US" sz="2800" dirty="0" smtClean="0"/>
              <a:t>Output:</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smtClean="0"/>
          </a:p>
          <a:p>
            <a:pPr marL="609600" indent="-609600">
              <a:lnSpc>
                <a:spcPct val="80000"/>
              </a:lnSpc>
              <a:buClr>
                <a:srgbClr val="FF6600"/>
              </a:buClr>
              <a:buFont typeface="Wingdings" pitchFamily="2" charset="2"/>
              <a:buNone/>
            </a:pPr>
            <a:r>
              <a:rPr lang="en-US" altLang="en-US" sz="2400" dirty="0" smtClean="0"/>
              <a:t>Reference:</a:t>
            </a:r>
          </a:p>
          <a:p>
            <a:pPr marL="609600" indent="-609600">
              <a:lnSpc>
                <a:spcPct val="80000"/>
              </a:lnSpc>
              <a:buClr>
                <a:srgbClr val="FF6600"/>
              </a:buClr>
              <a:buFont typeface="Wingdings" pitchFamily="2" charset="2"/>
              <a:buNone/>
            </a:pPr>
            <a:r>
              <a:rPr lang="en-US" altLang="en-US" sz="2400" dirty="0">
                <a:hlinkClick r:id="rId3"/>
              </a:rPr>
              <a:t>http://cve.mitre.org/cgi-bin/cvename.cgi?name=CVE-2006-2003</a:t>
            </a:r>
            <a:endParaRPr lang="en-US" altLang="en-US" sz="2400" dirty="0"/>
          </a:p>
        </p:txBody>
      </p:sp>
      <p:pic>
        <p:nvPicPr>
          <p:cNvPr id="407560" name="Picture 8" descr="xs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2024844"/>
            <a:ext cx="6327458" cy="4228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en-US"/>
              <a:t>Cross Site Scripting</a:t>
            </a:r>
          </a:p>
        </p:txBody>
      </p:sp>
      <p:sp>
        <p:nvSpPr>
          <p:cNvPr id="422915" name="Rectangle 3"/>
          <p:cNvSpPr>
            <a:spLocks noGrp="1" noChangeArrowheads="1"/>
          </p:cNvSpPr>
          <p:nvPr>
            <p:ph idx="1"/>
          </p:nvPr>
        </p:nvSpPr>
        <p:spPr>
          <a:xfrm>
            <a:off x="457200" y="1600200"/>
            <a:ext cx="8229600" cy="4277072"/>
          </a:xfrm>
        </p:spPr>
        <p:txBody>
          <a:bodyPr>
            <a:normAutofit fontScale="40000" lnSpcReduction="20000"/>
          </a:bodyPr>
          <a:lstStyle/>
          <a:p>
            <a:pPr marL="609600" indent="-609600">
              <a:lnSpc>
                <a:spcPct val="80000"/>
              </a:lnSpc>
              <a:buClr>
                <a:srgbClr val="FF6600"/>
              </a:buClr>
              <a:buFont typeface="Wingdings" pitchFamily="2" charset="2"/>
              <a:buNone/>
            </a:pPr>
            <a:r>
              <a:rPr lang="en-US" altLang="en-US" sz="6000" dirty="0"/>
              <a:t>Potential Harmful </a:t>
            </a:r>
            <a:r>
              <a:rPr lang="en-US" altLang="en-US" sz="6000" dirty="0" smtClean="0"/>
              <a:t>Tags:</a:t>
            </a:r>
            <a:endParaRPr lang="en-US" altLang="en-US" sz="6000" dirty="0"/>
          </a:p>
          <a:p>
            <a:pPr marL="609600" indent="-609600">
              <a:lnSpc>
                <a:spcPct val="80000"/>
              </a:lnSpc>
              <a:buClr>
                <a:srgbClr val="FF6600"/>
              </a:buClr>
              <a:buFont typeface="Wingdings" pitchFamily="2" charset="2"/>
              <a:buNone/>
            </a:pPr>
            <a:endParaRPr lang="en-US" altLang="en-US" sz="6000" dirty="0"/>
          </a:p>
          <a:p>
            <a:pPr marL="609600" indent="-609600">
              <a:lnSpc>
                <a:spcPct val="80000"/>
              </a:lnSpc>
              <a:buClr>
                <a:srgbClr val="FF6600"/>
              </a:buClr>
              <a:buFont typeface="Wingdings" pitchFamily="2" charset="2"/>
              <a:buNone/>
            </a:pPr>
            <a:r>
              <a:rPr lang="en-US" altLang="en-US" sz="6000" dirty="0"/>
              <a:t>&lt;script&gt;</a:t>
            </a:r>
          </a:p>
          <a:p>
            <a:pPr marL="609600" indent="-609600">
              <a:lnSpc>
                <a:spcPct val="80000"/>
              </a:lnSpc>
              <a:buClr>
                <a:srgbClr val="FF6600"/>
              </a:buClr>
              <a:buFont typeface="Wingdings" pitchFamily="2" charset="2"/>
              <a:buNone/>
            </a:pPr>
            <a:r>
              <a:rPr lang="en-US" altLang="en-US" sz="6000" dirty="0"/>
              <a:t>&lt;object&gt;</a:t>
            </a:r>
          </a:p>
          <a:p>
            <a:pPr marL="609600" indent="-609600">
              <a:lnSpc>
                <a:spcPct val="80000"/>
              </a:lnSpc>
              <a:buClr>
                <a:srgbClr val="FF6600"/>
              </a:buClr>
              <a:buFont typeface="Wingdings" pitchFamily="2" charset="2"/>
              <a:buNone/>
            </a:pPr>
            <a:r>
              <a:rPr lang="en-US" altLang="en-US" sz="6000" dirty="0"/>
              <a:t>&lt;embed&gt;</a:t>
            </a:r>
          </a:p>
          <a:p>
            <a:pPr marL="609600" indent="-609600">
              <a:lnSpc>
                <a:spcPct val="80000"/>
              </a:lnSpc>
              <a:buClr>
                <a:srgbClr val="FF6600"/>
              </a:buClr>
              <a:buFont typeface="Wingdings" pitchFamily="2" charset="2"/>
              <a:buNone/>
            </a:pPr>
            <a:r>
              <a:rPr lang="en-US" altLang="en-US" sz="6000" dirty="0"/>
              <a:t>&lt;applet&gt;</a:t>
            </a:r>
          </a:p>
          <a:p>
            <a:pPr marL="609600" indent="-609600">
              <a:lnSpc>
                <a:spcPct val="80000"/>
              </a:lnSpc>
              <a:buClr>
                <a:srgbClr val="FF6600"/>
              </a:buClr>
              <a:buFont typeface="Wingdings" pitchFamily="2" charset="2"/>
              <a:buNone/>
            </a:pPr>
            <a:r>
              <a:rPr lang="en-US" altLang="en-US" sz="6000" dirty="0"/>
              <a:t>&lt;form&gt;</a:t>
            </a:r>
          </a:p>
          <a:p>
            <a:pPr marL="609600" indent="-609600">
              <a:lnSpc>
                <a:spcPct val="80000"/>
              </a:lnSpc>
              <a:buClr>
                <a:srgbClr val="FF6600"/>
              </a:buClr>
              <a:buFont typeface="Wingdings" pitchFamily="2" charset="2"/>
              <a:buNone/>
            </a:pPr>
            <a:endParaRPr lang="en-US" altLang="en-US" sz="6000" dirty="0"/>
          </a:p>
          <a:p>
            <a:pPr marL="609600" indent="-609600">
              <a:lnSpc>
                <a:spcPct val="80000"/>
              </a:lnSpc>
              <a:buClr>
                <a:srgbClr val="FF6600"/>
              </a:buClr>
              <a:buFont typeface="Wingdings" pitchFamily="2" charset="2"/>
              <a:buNone/>
            </a:pPr>
            <a:r>
              <a:rPr lang="en-US" altLang="en-US" sz="6000" dirty="0"/>
              <a:t>Decision to be taken for XSS </a:t>
            </a:r>
            <a:r>
              <a:rPr lang="en-US" altLang="en-US" sz="6000" dirty="0" smtClean="0"/>
              <a:t>prevention:</a:t>
            </a:r>
            <a:endParaRPr lang="en-US" altLang="en-US" sz="6000" dirty="0"/>
          </a:p>
          <a:p>
            <a:pPr marL="609600" indent="-609600">
              <a:lnSpc>
                <a:spcPct val="80000"/>
              </a:lnSpc>
              <a:buClr>
                <a:srgbClr val="FF6600"/>
              </a:buClr>
              <a:buFont typeface="Wingdings" pitchFamily="2" charset="2"/>
              <a:buNone/>
            </a:pPr>
            <a:endParaRPr lang="en-US" altLang="en-US" sz="6000" dirty="0"/>
          </a:p>
          <a:p>
            <a:pPr marL="609600" indent="-609600">
              <a:lnSpc>
                <a:spcPct val="80000"/>
              </a:lnSpc>
              <a:buClr>
                <a:srgbClr val="FF6600"/>
              </a:buClr>
              <a:buFont typeface="Wingdings" pitchFamily="2" charset="2"/>
              <a:buChar char="Ø"/>
            </a:pPr>
            <a:r>
              <a:rPr lang="en-US" altLang="en-US" sz="6000" dirty="0"/>
              <a:t>Whether tags should appear in the output as a tags.</a:t>
            </a:r>
          </a:p>
          <a:p>
            <a:pPr marL="609600" indent="-609600">
              <a:lnSpc>
                <a:spcPct val="80000"/>
              </a:lnSpc>
              <a:buClr>
                <a:srgbClr val="FF6600"/>
              </a:buClr>
              <a:buFont typeface="Wingdings" pitchFamily="2" charset="2"/>
              <a:buChar char="Ø"/>
            </a:pPr>
            <a:r>
              <a:rPr lang="en-US" altLang="en-US" sz="6000" dirty="0"/>
              <a:t>Whether tags should not appear in the output at all.</a:t>
            </a:r>
          </a:p>
          <a:p>
            <a:pPr marL="609600" indent="-609600">
              <a:lnSpc>
                <a:spcPct val="80000"/>
              </a:lnSpc>
              <a:buClr>
                <a:srgbClr val="FF6600"/>
              </a:buClr>
              <a:buFont typeface="Wingdings" pitchFamily="2" charset="2"/>
              <a:buChar char="Ø"/>
            </a:pPr>
            <a:r>
              <a:rPr lang="en-US" altLang="en-US" sz="6000" dirty="0"/>
              <a:t>Whether text formatting is to be allowed.</a:t>
            </a:r>
          </a:p>
          <a:p>
            <a:pPr marL="609600" indent="-609600">
              <a:lnSpc>
                <a:spcPct val="80000"/>
              </a:lnSpc>
              <a:buClr>
                <a:srgbClr val="FF6600"/>
              </a:buClr>
              <a:buFont typeface="Wingdings"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a:t>Cross Site Scripting</a:t>
            </a:r>
          </a:p>
        </p:txBody>
      </p:sp>
      <p:sp>
        <p:nvSpPr>
          <p:cNvPr id="413699"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If tags should appear in the output.</a:t>
            </a:r>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r>
              <a:rPr lang="en-US" altLang="en-US" sz="2400" dirty="0"/>
              <a:t>						Convert special 						characters to </a:t>
            </a:r>
          </a:p>
          <a:p>
            <a:pPr marL="609600" indent="-609600">
              <a:lnSpc>
                <a:spcPct val="80000"/>
              </a:lnSpc>
              <a:buClr>
                <a:srgbClr val="FF6600"/>
              </a:buClr>
              <a:buFont typeface="Wingdings" pitchFamily="2" charset="2"/>
              <a:buNone/>
            </a:pPr>
            <a:r>
              <a:rPr lang="en-US" altLang="en-US" sz="2400" dirty="0"/>
              <a:t>						HTML entities</a:t>
            </a:r>
          </a:p>
        </p:txBody>
      </p:sp>
      <p:pic>
        <p:nvPicPr>
          <p:cNvPr id="413701" name="Picture 5" descr="sou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4200525" cy="29051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13702" name="Picture 6" descr="outputta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581400"/>
            <a:ext cx="5543550" cy="3076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a:t>Cross Site Scripting</a:t>
            </a:r>
          </a:p>
        </p:txBody>
      </p:sp>
      <p:sp>
        <p:nvSpPr>
          <p:cNvPr id="415747" name="Rectangle 3"/>
          <p:cNvSpPr>
            <a:spLocks noGrp="1" noChangeArrowheads="1"/>
          </p:cNvSpPr>
          <p:nvPr>
            <p:ph idx="1"/>
          </p:nvPr>
        </p:nvSpPr>
        <p:spPr>
          <a:xfrm>
            <a:off x="457200" y="1600200"/>
            <a:ext cx="8229600" cy="4572000"/>
          </a:xfrm>
        </p:spPr>
        <p:txBody>
          <a:bodyPr/>
          <a:lstStyle/>
          <a:p>
            <a:pPr marL="609600" indent="-609600">
              <a:lnSpc>
                <a:spcPct val="80000"/>
              </a:lnSpc>
              <a:buClr>
                <a:srgbClr val="FF6600"/>
              </a:buClr>
              <a:buFont typeface="Wingdings" pitchFamily="2" charset="2"/>
              <a:buNone/>
            </a:pPr>
            <a:r>
              <a:rPr lang="en-US" altLang="en-US" sz="2800" dirty="0"/>
              <a:t>If tags should appear in the output.</a:t>
            </a:r>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400" dirty="0"/>
              <a:t>Convert special characters to HTML </a:t>
            </a:r>
            <a:r>
              <a:rPr lang="en-US" altLang="en-US" sz="2400" dirty="0" smtClean="0"/>
              <a:t>entities:</a:t>
            </a: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r>
              <a:rPr lang="en-US" altLang="en-US" sz="2400" u="sng" dirty="0"/>
              <a:t>Special Character</a:t>
            </a:r>
            <a:r>
              <a:rPr lang="en-US" altLang="en-US" sz="2400" dirty="0"/>
              <a:t>			</a:t>
            </a:r>
            <a:r>
              <a:rPr lang="en-US" altLang="en-US" sz="2400" u="sng" dirty="0"/>
              <a:t>HTML Entity</a:t>
            </a:r>
          </a:p>
          <a:p>
            <a:pPr marL="609600" indent="-609600">
              <a:lnSpc>
                <a:spcPct val="80000"/>
              </a:lnSpc>
              <a:buClr>
                <a:srgbClr val="FF6600"/>
              </a:buClr>
              <a:buFont typeface="Wingdings" pitchFamily="2" charset="2"/>
              <a:buNone/>
            </a:pPr>
            <a:r>
              <a:rPr lang="en-US" altLang="en-US" sz="2400" dirty="0">
                <a:latin typeface="Verdana" pitchFamily="34" charset="0"/>
              </a:rPr>
              <a:t>		&lt;					&amp;</a:t>
            </a:r>
            <a:r>
              <a:rPr lang="en-US" altLang="en-US" sz="2400" dirty="0" err="1">
                <a:latin typeface="Verdana" pitchFamily="34" charset="0"/>
              </a:rPr>
              <a:t>lt</a:t>
            </a:r>
            <a:r>
              <a:rPr lang="en-US" altLang="en-US" sz="2400" dirty="0">
                <a:latin typeface="Verdana" pitchFamily="34" charset="0"/>
              </a:rPr>
              <a:t>;</a:t>
            </a:r>
          </a:p>
          <a:p>
            <a:pPr marL="609600" indent="-609600">
              <a:lnSpc>
                <a:spcPct val="80000"/>
              </a:lnSpc>
              <a:buClr>
                <a:srgbClr val="FF6600"/>
              </a:buClr>
              <a:buFont typeface="Wingdings" pitchFamily="2" charset="2"/>
              <a:buNone/>
            </a:pPr>
            <a:r>
              <a:rPr lang="en-US" altLang="en-US" sz="2400" dirty="0">
                <a:latin typeface="Verdana" pitchFamily="34" charset="0"/>
              </a:rPr>
              <a:t>		&gt;					&amp;</a:t>
            </a:r>
            <a:r>
              <a:rPr lang="en-US" altLang="en-US" sz="2400" dirty="0" err="1">
                <a:latin typeface="Verdana" pitchFamily="34" charset="0"/>
              </a:rPr>
              <a:t>rt</a:t>
            </a:r>
            <a:r>
              <a:rPr lang="en-US" altLang="en-US" sz="2400" dirty="0">
                <a:latin typeface="Verdana" pitchFamily="34" charset="0"/>
              </a:rPr>
              <a:t>;</a:t>
            </a:r>
          </a:p>
          <a:p>
            <a:pPr marL="609600" indent="-609600">
              <a:lnSpc>
                <a:spcPct val="80000"/>
              </a:lnSpc>
              <a:buClr>
                <a:srgbClr val="FF6600"/>
              </a:buClr>
              <a:buFont typeface="Wingdings" pitchFamily="2" charset="2"/>
              <a:buNone/>
            </a:pPr>
            <a:r>
              <a:rPr lang="en-US" altLang="en-US" sz="2400" dirty="0">
                <a:latin typeface="Verdana" pitchFamily="34" charset="0"/>
              </a:rPr>
              <a:t>		“					&amp;</a:t>
            </a:r>
            <a:r>
              <a:rPr lang="en-US" altLang="en-US" sz="2400" dirty="0" err="1">
                <a:latin typeface="Verdana" pitchFamily="34" charset="0"/>
              </a:rPr>
              <a:t>quot</a:t>
            </a:r>
            <a:r>
              <a:rPr lang="en-US" altLang="en-US" sz="2400" dirty="0">
                <a:latin typeface="Verdana" pitchFamily="34" charset="0"/>
              </a:rPr>
              <a:t>;</a:t>
            </a:r>
          </a:p>
          <a:p>
            <a:pPr marL="609600" indent="-609600">
              <a:lnSpc>
                <a:spcPct val="80000"/>
              </a:lnSpc>
              <a:buClr>
                <a:srgbClr val="FF6600"/>
              </a:buClr>
              <a:buFont typeface="Wingdings" pitchFamily="2" charset="2"/>
              <a:buNone/>
            </a:pPr>
            <a:r>
              <a:rPr lang="en-US" altLang="en-US" sz="2400" dirty="0">
                <a:latin typeface="Verdana" pitchFamily="34" charset="0"/>
              </a:rPr>
              <a:t>		&amp;					&amp;amp;</a:t>
            </a:r>
          </a:p>
          <a:p>
            <a:pPr marL="609600" indent="-609600">
              <a:lnSpc>
                <a:spcPct val="80000"/>
              </a:lnSpc>
              <a:buClr>
                <a:srgbClr val="FF6600"/>
              </a:buClr>
              <a:buFont typeface="Wingdings" pitchFamily="2" charset="2"/>
              <a:buNone/>
            </a:pPr>
            <a:r>
              <a:rPr lang="en-US" altLang="en-US" sz="2400" dirty="0">
                <a:latin typeface="Verdana" pitchFamily="34" charset="0"/>
              </a:rPr>
              <a:t>		(					&amp;#40;</a:t>
            </a:r>
          </a:p>
          <a:p>
            <a:pPr marL="609600" indent="-609600">
              <a:lnSpc>
                <a:spcPct val="80000"/>
              </a:lnSpc>
              <a:buClr>
                <a:srgbClr val="FF6600"/>
              </a:buClr>
              <a:buFont typeface="Wingdings" pitchFamily="2" charset="2"/>
              <a:buNone/>
            </a:pPr>
            <a:r>
              <a:rPr lang="en-US" altLang="en-US" sz="2400" dirty="0">
                <a:latin typeface="Verdana" pitchFamily="34" charset="0"/>
              </a:rPr>
              <a:t>		)					&amp;#41;</a:t>
            </a:r>
          </a:p>
          <a:p>
            <a:pPr marL="609600" indent="-609600">
              <a:lnSpc>
                <a:spcPct val="80000"/>
              </a:lnSpc>
              <a:buClr>
                <a:srgbClr val="FF6600"/>
              </a:buClr>
              <a:buFont typeface="Wingdings" pitchFamily="2" charset="2"/>
              <a:buNone/>
            </a:pPr>
            <a:r>
              <a:rPr lang="en-US" altLang="en-US" sz="2400" dirty="0">
                <a:latin typeface="Verdana" pitchFamily="34" charset="0"/>
              </a:rPr>
              <a:t>		#					&amp;#35;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en-US"/>
              <a:t>Cross Site Scripting</a:t>
            </a:r>
          </a:p>
        </p:txBody>
      </p:sp>
      <p:sp>
        <p:nvSpPr>
          <p:cNvPr id="418819"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a:t>If tags should not appear in the output.</a:t>
            </a:r>
          </a:p>
          <a:p>
            <a:pPr marL="609600" indent="-609600">
              <a:lnSpc>
                <a:spcPct val="80000"/>
              </a:lnSpc>
              <a:buClr>
                <a:srgbClr val="FF6600"/>
              </a:buClr>
              <a:buFont typeface="Wingdings" pitchFamily="2" charset="2"/>
              <a:buNone/>
            </a:pPr>
            <a:endParaRPr lang="en-US" altLang="en-US" sz="2800"/>
          </a:p>
          <a:p>
            <a:pPr marL="609600" indent="-609600">
              <a:lnSpc>
                <a:spcPct val="80000"/>
              </a:lnSpc>
              <a:buClr>
                <a:srgbClr val="FF6600"/>
              </a:buClr>
              <a:buFont typeface="Wingdings" pitchFamily="2" charset="2"/>
              <a:buNone/>
            </a:pPr>
            <a:r>
              <a:rPr lang="en-US" altLang="en-US" sz="2800"/>
              <a:t>						</a:t>
            </a:r>
          </a:p>
          <a:p>
            <a:pPr marL="609600" indent="-609600">
              <a:lnSpc>
                <a:spcPct val="80000"/>
              </a:lnSpc>
              <a:buClr>
                <a:srgbClr val="FF6600"/>
              </a:buClr>
              <a:buFont typeface="Wingdings" pitchFamily="2" charset="2"/>
              <a:buNone/>
            </a:pPr>
            <a:r>
              <a:rPr lang="en-US" altLang="en-US" sz="2800"/>
              <a:t>						</a:t>
            </a:r>
            <a:r>
              <a:rPr lang="en-US" altLang="en-US" sz="2400"/>
              <a:t>Filter out all tags</a:t>
            </a:r>
          </a:p>
          <a:p>
            <a:pPr marL="609600" indent="-609600">
              <a:lnSpc>
                <a:spcPct val="80000"/>
              </a:lnSpc>
              <a:buClr>
                <a:srgbClr val="FF6600"/>
              </a:buClr>
              <a:buFont typeface="Wingdings" pitchFamily="2" charset="2"/>
              <a:buNone/>
            </a:pPr>
            <a:endParaRPr lang="en-US" altLang="en-US" sz="2400"/>
          </a:p>
        </p:txBody>
      </p:sp>
      <p:pic>
        <p:nvPicPr>
          <p:cNvPr id="418821" name="Picture 5" descr="sou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4200525" cy="29051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18823" name="Picture 7" descr="outputtags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038600"/>
            <a:ext cx="5505450" cy="2419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en-US"/>
              <a:t>Cross Site Scripting</a:t>
            </a:r>
          </a:p>
        </p:txBody>
      </p:sp>
      <p:sp>
        <p:nvSpPr>
          <p:cNvPr id="420867"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If text formatting should be allowed</a:t>
            </a:r>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r>
              <a:rPr lang="en-US" altLang="en-US" sz="2800" dirty="0"/>
              <a:t>						</a:t>
            </a:r>
          </a:p>
          <a:p>
            <a:pPr marL="609600" indent="-609600">
              <a:lnSpc>
                <a:spcPct val="80000"/>
              </a:lnSpc>
              <a:buClr>
                <a:srgbClr val="FF6600"/>
              </a:buClr>
              <a:buFont typeface="Wingdings" pitchFamily="2" charset="2"/>
              <a:buNone/>
            </a:pPr>
            <a:r>
              <a:rPr lang="en-US" altLang="en-US" sz="2400" dirty="0" smtClean="0"/>
              <a:t>						Allow </a:t>
            </a:r>
            <a:r>
              <a:rPr lang="en-US" altLang="en-US" sz="2400" dirty="0"/>
              <a:t>necessary tags </a:t>
            </a:r>
            <a:r>
              <a:rPr lang="en-US" altLang="en-US" sz="2400" dirty="0" smtClean="0"/>
              <a:t>only.</a:t>
            </a:r>
            <a:endParaRPr lang="en-US" altLang="en-US" sz="2400" dirty="0"/>
          </a:p>
          <a:p>
            <a:pPr marL="609600" indent="-609600">
              <a:lnSpc>
                <a:spcPct val="80000"/>
              </a:lnSpc>
              <a:buClr>
                <a:srgbClr val="FF6600"/>
              </a:buClr>
              <a:buFont typeface="Wingdings" pitchFamily="2" charset="2"/>
              <a:buNone/>
            </a:pPr>
            <a:endParaRPr lang="en-US" altLang="en-US" sz="2400" dirty="0"/>
          </a:p>
        </p:txBody>
      </p:sp>
      <p:pic>
        <p:nvPicPr>
          <p:cNvPr id="420869" name="Picture 5" descr="sou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4200525" cy="29051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20871" name="Picture 7" descr="outp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114800"/>
            <a:ext cx="5534025" cy="2438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a:t>Cross Site Scripting</a:t>
            </a:r>
          </a:p>
        </p:txBody>
      </p:sp>
      <p:sp>
        <p:nvSpPr>
          <p:cNvPr id="409603" name="Rectangle 3"/>
          <p:cNvSpPr>
            <a:spLocks noGrp="1" noChangeArrowheads="1"/>
          </p:cNvSpPr>
          <p:nvPr>
            <p:ph idx="1"/>
          </p:nvPr>
        </p:nvSpPr>
        <p:spPr>
          <a:xfrm>
            <a:off x="457200" y="1600200"/>
            <a:ext cx="8229600" cy="5257800"/>
          </a:xfrm>
        </p:spPr>
        <p:txBody>
          <a:bodyPr/>
          <a:lstStyle/>
          <a:p>
            <a:pPr marL="609600" indent="-609600">
              <a:lnSpc>
                <a:spcPct val="80000"/>
              </a:lnSpc>
              <a:buClr>
                <a:srgbClr val="FF6600"/>
              </a:buClr>
              <a:buFont typeface="Wingdings" pitchFamily="2" charset="2"/>
              <a:buNone/>
            </a:pPr>
            <a:r>
              <a:rPr lang="en-US" altLang="en-US" sz="2800" dirty="0"/>
              <a:t>If text formatting should be allowed.</a:t>
            </a:r>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r>
              <a:rPr lang="en-US" altLang="en-US" sz="2800" dirty="0"/>
              <a:t>Tags that can be </a:t>
            </a:r>
            <a:r>
              <a:rPr lang="en-US" altLang="en-US" sz="2800" dirty="0" smtClean="0"/>
              <a:t>allowed:</a:t>
            </a:r>
            <a:endParaRPr lang="en-US" altLang="en-US" sz="2800" dirty="0"/>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r>
              <a:rPr lang="en-US" altLang="en-US" sz="2800" dirty="0"/>
              <a:t>&lt;p&gt;</a:t>
            </a:r>
          </a:p>
          <a:p>
            <a:pPr marL="609600" indent="-609600">
              <a:lnSpc>
                <a:spcPct val="80000"/>
              </a:lnSpc>
              <a:buClr>
                <a:srgbClr val="FF6600"/>
              </a:buClr>
              <a:buFont typeface="Wingdings" pitchFamily="2" charset="2"/>
              <a:buNone/>
            </a:pPr>
            <a:r>
              <a:rPr lang="en-US" altLang="en-US" sz="2800" dirty="0"/>
              <a:t>&lt;b&gt;</a:t>
            </a:r>
          </a:p>
          <a:p>
            <a:pPr marL="609600" indent="-609600">
              <a:lnSpc>
                <a:spcPct val="80000"/>
              </a:lnSpc>
              <a:buClr>
                <a:srgbClr val="FF6600"/>
              </a:buClr>
              <a:buFont typeface="Wingdings" pitchFamily="2" charset="2"/>
              <a:buNone/>
            </a:pPr>
            <a:r>
              <a:rPr lang="en-US" altLang="en-US" sz="2800" dirty="0"/>
              <a:t>&lt;u&gt;</a:t>
            </a:r>
          </a:p>
          <a:p>
            <a:pPr marL="609600" indent="-609600">
              <a:lnSpc>
                <a:spcPct val="80000"/>
              </a:lnSpc>
              <a:buClr>
                <a:srgbClr val="FF6600"/>
              </a:buClr>
              <a:buFont typeface="Wingdings" pitchFamily="2" charset="2"/>
              <a:buNone/>
            </a:pPr>
            <a:r>
              <a:rPr lang="en-US" altLang="en-US" sz="2800" dirty="0"/>
              <a:t>&lt;</a:t>
            </a:r>
            <a:r>
              <a:rPr lang="en-US" altLang="en-US" sz="2800" dirty="0" err="1"/>
              <a:t>i</a:t>
            </a:r>
            <a:r>
              <a:rPr lang="en-US" altLang="en-US" sz="2800" dirty="0"/>
              <a:t>&gt;</a:t>
            </a:r>
          </a:p>
          <a:p>
            <a:pPr marL="609600" indent="-609600">
              <a:lnSpc>
                <a:spcPct val="80000"/>
              </a:lnSpc>
              <a:buClr>
                <a:srgbClr val="FF6600"/>
              </a:buClr>
              <a:buFont typeface="Wingdings" pitchFamily="2" charset="2"/>
              <a:buNone/>
            </a:pPr>
            <a:r>
              <a:rPr lang="en-US" altLang="en-US" sz="2800" dirty="0"/>
              <a:t>&lt;strike&gt;</a:t>
            </a:r>
          </a:p>
          <a:p>
            <a:pPr marL="609600" indent="-609600">
              <a:lnSpc>
                <a:spcPct val="80000"/>
              </a:lnSpc>
              <a:buClr>
                <a:srgbClr val="FF6600"/>
              </a:buClr>
              <a:buFont typeface="Wingdings" pitchFamily="2" charset="2"/>
              <a:buNone/>
            </a:pPr>
            <a:r>
              <a:rPr lang="en-US" altLang="en-US" sz="2800" dirty="0"/>
              <a:t>&lt;h1&gt;, &lt;h2&gt;, &lt;h3&gt;, &lt;h4&gt;, &lt;h5&gt;, &lt;h6&gt;</a:t>
            </a:r>
          </a:p>
          <a:p>
            <a:pPr marL="609600" indent="-609600">
              <a:lnSpc>
                <a:spcPct val="80000"/>
              </a:lnSpc>
              <a:buClr>
                <a:srgbClr val="FF6600"/>
              </a:buClr>
              <a:buFont typeface="Wingdings" pitchFamily="2" charset="2"/>
              <a:buNone/>
            </a:pPr>
            <a:endParaRPr lang="en-US" altLang="en-US" sz="28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a:p>
            <a:pPr marL="609600" indent="-609600">
              <a:lnSpc>
                <a:spcPct val="80000"/>
              </a:lnSpc>
              <a:buClr>
                <a:srgbClr val="FF6600"/>
              </a:buClr>
              <a:buFont typeface="Wingdings"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en-US"/>
              <a:t>Buffer Overflows</a:t>
            </a:r>
          </a:p>
        </p:txBody>
      </p:sp>
      <p:sp>
        <p:nvSpPr>
          <p:cNvPr id="424963" name="Rectangle 3"/>
          <p:cNvSpPr>
            <a:spLocks noGrp="1" noChangeArrowheads="1"/>
          </p:cNvSpPr>
          <p:nvPr>
            <p:ph idx="1"/>
          </p:nvPr>
        </p:nvSpPr>
        <p:spPr>
          <a:xfrm>
            <a:off x="457200" y="1600200"/>
            <a:ext cx="8229600" cy="3657600"/>
          </a:xfrm>
        </p:spPr>
        <p:txBody>
          <a:bodyPr>
            <a:normAutofit fontScale="92500" lnSpcReduction="10000"/>
          </a:bodyPr>
          <a:lstStyle/>
          <a:p>
            <a:pPr marL="347663" indent="-347663">
              <a:lnSpc>
                <a:spcPct val="80000"/>
              </a:lnSpc>
              <a:buClr>
                <a:srgbClr val="FF6600"/>
              </a:buClr>
              <a:buFont typeface="Wingdings" pitchFamily="2" charset="2"/>
              <a:buNone/>
            </a:pPr>
            <a:r>
              <a:rPr lang="en-US" altLang="en-US" sz="2800" dirty="0" smtClean="0"/>
              <a:t>	Attackers </a:t>
            </a:r>
            <a:r>
              <a:rPr lang="en-US" altLang="en-US" sz="2800" dirty="0"/>
              <a:t>use buffer overflows to corrupt the </a:t>
            </a:r>
            <a:r>
              <a:rPr lang="en-US" altLang="en-US" sz="2800" dirty="0" smtClean="0"/>
              <a:t>execution stack </a:t>
            </a:r>
            <a:r>
              <a:rPr lang="en-US" altLang="en-US" sz="2800" dirty="0"/>
              <a:t>of an application.</a:t>
            </a:r>
          </a:p>
          <a:p>
            <a:pPr marL="347663" indent="-347663">
              <a:lnSpc>
                <a:spcPct val="80000"/>
              </a:lnSpc>
              <a:buClr>
                <a:srgbClr val="FF6600"/>
              </a:buClr>
              <a:buFont typeface="Wingdings" pitchFamily="2" charset="2"/>
              <a:buNone/>
            </a:pPr>
            <a:endParaRPr lang="en-US" altLang="en-US" sz="2800" dirty="0"/>
          </a:p>
          <a:p>
            <a:pPr marL="347663" indent="-347663">
              <a:lnSpc>
                <a:spcPct val="80000"/>
              </a:lnSpc>
              <a:buClr>
                <a:srgbClr val="FF6600"/>
              </a:buClr>
              <a:buFont typeface="Wingdings" pitchFamily="2" charset="2"/>
              <a:buNone/>
            </a:pPr>
            <a:r>
              <a:rPr lang="en-US" altLang="en-US" sz="2800" dirty="0"/>
              <a:t>	</a:t>
            </a:r>
            <a:r>
              <a:rPr lang="en-US" altLang="en-US" sz="2800" dirty="0" smtClean="0"/>
              <a:t>Buffer </a:t>
            </a:r>
            <a:r>
              <a:rPr lang="en-US" altLang="en-US" sz="2800" dirty="0"/>
              <a:t>overflows are easy to avoid, difficult to discover and extremely difficult to exploit.</a:t>
            </a:r>
          </a:p>
          <a:p>
            <a:pPr marL="347663" indent="-347663">
              <a:lnSpc>
                <a:spcPct val="80000"/>
              </a:lnSpc>
              <a:buClr>
                <a:srgbClr val="FF6600"/>
              </a:buClr>
              <a:buFont typeface="Wingdings" pitchFamily="2" charset="2"/>
              <a:buNone/>
            </a:pPr>
            <a:endParaRPr lang="en-US" altLang="en-US" sz="2800" dirty="0"/>
          </a:p>
          <a:p>
            <a:pPr marL="347663" indent="-347663">
              <a:lnSpc>
                <a:spcPct val="80000"/>
              </a:lnSpc>
              <a:buClr>
                <a:srgbClr val="FF6600"/>
              </a:buClr>
              <a:buFont typeface="Wingdings" pitchFamily="2" charset="2"/>
              <a:buNone/>
            </a:pPr>
            <a:r>
              <a:rPr lang="en-US" altLang="en-US" sz="2800" dirty="0"/>
              <a:t>Types of </a:t>
            </a:r>
            <a:r>
              <a:rPr lang="en-US" altLang="en-US" sz="2800" dirty="0" smtClean="0"/>
              <a:t>Attacks:</a:t>
            </a:r>
            <a:endParaRPr lang="en-US" altLang="en-US" sz="2800" dirty="0"/>
          </a:p>
          <a:p>
            <a:pPr marL="347663" indent="-347663">
              <a:lnSpc>
                <a:spcPct val="80000"/>
              </a:lnSpc>
              <a:buClr>
                <a:srgbClr val="FF6600"/>
              </a:buClr>
              <a:buFont typeface="Wingdings" pitchFamily="2" charset="2"/>
              <a:buChar char="Ø"/>
            </a:pPr>
            <a:r>
              <a:rPr lang="en-US" altLang="en-US" sz="2600" dirty="0"/>
              <a:t>Attackers send carefully crafted input to a web application, an attacker can cause the application to execute arbitrary code.</a:t>
            </a:r>
          </a:p>
          <a:p>
            <a:pPr marL="347663" indent="-347663">
              <a:lnSpc>
                <a:spcPct val="80000"/>
              </a:lnSpc>
              <a:buClr>
                <a:srgbClr val="FF6600"/>
              </a:buClr>
              <a:buFont typeface="Wingdings" pitchFamily="2" charset="2"/>
              <a:buChar char="Ø"/>
            </a:pPr>
            <a:r>
              <a:rPr lang="en-US" altLang="en-US" sz="2600" dirty="0"/>
              <a:t>When difficult to exploit, the attackers can crash the application thereby leading to </a:t>
            </a:r>
            <a:r>
              <a:rPr lang="en-US" altLang="en-US" sz="2600" dirty="0" err="1"/>
              <a:t>DoS</a:t>
            </a:r>
            <a:r>
              <a:rPr lang="en-US" altLang="en-US" sz="2600" dirty="0"/>
              <a:t> (Denial of Service).</a:t>
            </a:r>
          </a:p>
          <a:p>
            <a:pPr marL="347663" indent="-347663">
              <a:lnSpc>
                <a:spcPct val="80000"/>
              </a:lnSpc>
              <a:buClr>
                <a:srgbClr val="FF6600"/>
              </a:buClr>
              <a:buFont typeface="Wingdings"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a:t>Unvalidated Input</a:t>
            </a:r>
          </a:p>
        </p:txBody>
      </p:sp>
      <p:sp>
        <p:nvSpPr>
          <p:cNvPr id="191491" name="Rectangle 3"/>
          <p:cNvSpPr>
            <a:spLocks noGrp="1" noChangeArrowheads="1"/>
          </p:cNvSpPr>
          <p:nvPr>
            <p:ph idx="1"/>
          </p:nvPr>
        </p:nvSpPr>
        <p:spPr/>
        <p:txBody>
          <a:bodyPr/>
          <a:lstStyle/>
          <a:p>
            <a:pPr marL="609600" indent="-609600">
              <a:buFont typeface="Wingdings" pitchFamily="2" charset="2"/>
              <a:buNone/>
            </a:pPr>
            <a:r>
              <a:rPr lang="en-US" altLang="en-US" dirty="0"/>
              <a:t>All input is evil ….</a:t>
            </a:r>
          </a:p>
          <a:p>
            <a:pPr marL="609600" indent="-609600">
              <a:buFont typeface="Wingdings" pitchFamily="2" charset="2"/>
              <a:buNone/>
            </a:pPr>
            <a:r>
              <a:rPr lang="en-US" altLang="en-US" dirty="0"/>
              <a:t>.... until proven otherwise.</a:t>
            </a:r>
          </a:p>
          <a:p>
            <a:pPr marL="609600" indent="-609600">
              <a:buFont typeface="Wingdings" pitchFamily="2" charset="2"/>
              <a:buNone/>
            </a:pPr>
            <a:endParaRPr lang="en-US" altLang="en-US" dirty="0"/>
          </a:p>
          <a:p>
            <a:pPr marL="609600" indent="-609600">
              <a:buFont typeface="Wingdings" pitchFamily="2" charset="2"/>
              <a:buNone/>
            </a:pPr>
            <a:r>
              <a:rPr lang="en-US" altLang="en-US" sz="2800" dirty="0"/>
              <a:t>Types of Input</a:t>
            </a:r>
            <a:r>
              <a:rPr lang="en-US" altLang="en-US" sz="2800" dirty="0" smtClean="0"/>
              <a:t>:</a:t>
            </a:r>
            <a:endParaRPr lang="en-US" altLang="en-US" sz="2800" dirty="0"/>
          </a:p>
          <a:p>
            <a:pPr marL="609600" indent="-609600">
              <a:buClr>
                <a:srgbClr val="FF6600"/>
              </a:buClr>
              <a:buFont typeface="Wingdings" pitchFamily="2" charset="2"/>
              <a:buChar char="Ø"/>
            </a:pPr>
            <a:r>
              <a:rPr lang="en-US" altLang="en-US" sz="2400" dirty="0"/>
              <a:t>HTTP Requests</a:t>
            </a:r>
          </a:p>
          <a:p>
            <a:pPr marL="609600" indent="-609600">
              <a:buClr>
                <a:srgbClr val="FF6600"/>
              </a:buClr>
              <a:buFont typeface="Wingdings" pitchFamily="2" charset="2"/>
              <a:buChar char="Ø"/>
            </a:pPr>
            <a:r>
              <a:rPr lang="en-US" altLang="en-US" sz="2400" dirty="0"/>
              <a:t>Commands</a:t>
            </a:r>
          </a:p>
          <a:p>
            <a:pPr marL="609600" indent="-609600">
              <a:buClr>
                <a:srgbClr val="FF6600"/>
              </a:buClr>
              <a:buFont typeface="Wingdings" pitchFamily="2" charset="2"/>
              <a:buChar char="Ø"/>
            </a:pPr>
            <a:r>
              <a:rPr lang="en-US" altLang="en-US" sz="2400" dirty="0"/>
              <a:t>Network packets (TCP/IP, UDP, etc.)</a:t>
            </a:r>
          </a:p>
          <a:p>
            <a:pPr marL="609600" indent="-609600">
              <a:buClr>
                <a:srgbClr val="FF6600"/>
              </a:buClr>
              <a:buFont typeface="Wingdings" pitchFamily="2" charset="2"/>
              <a:buNone/>
            </a:pP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1" name="Rectangle 5"/>
          <p:cNvSpPr>
            <a:spLocks noChangeArrowheads="1"/>
          </p:cNvSpPr>
          <p:nvPr/>
        </p:nvSpPr>
        <p:spPr bwMode="auto">
          <a:xfrm>
            <a:off x="228600" y="1654175"/>
            <a:ext cx="5638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#include &lt;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string.h</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void function(char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buffer[4];</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strcpy</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(buffer,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main()</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string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[]="Hi!";</a:t>
            </a:r>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function(string);</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p:txBody>
      </p:sp>
      <p:sp>
        <p:nvSpPr>
          <p:cNvPr id="429058" name="Rectangle 2"/>
          <p:cNvSpPr>
            <a:spLocks noGrp="1" noChangeArrowheads="1"/>
          </p:cNvSpPr>
          <p:nvPr>
            <p:ph type="title"/>
          </p:nvPr>
        </p:nvSpPr>
        <p:spPr/>
        <p:txBody>
          <a:bodyPr/>
          <a:lstStyle/>
          <a:p>
            <a:r>
              <a:rPr lang="en-US" altLang="en-US" dirty="0"/>
              <a:t>Buffer Overflows</a:t>
            </a:r>
          </a:p>
        </p:txBody>
      </p:sp>
      <p:graphicFrame>
        <p:nvGraphicFramePr>
          <p:cNvPr id="429062" name="Group 6"/>
          <p:cNvGraphicFramePr>
            <a:graphicFrameLocks noGrp="1"/>
          </p:cNvGraphicFramePr>
          <p:nvPr>
            <p:ph type="tbl" idx="1"/>
            <p:extLst>
              <p:ext uri="{D42A27DB-BD31-4B8C-83A1-F6EECF244321}">
                <p14:modId xmlns:p14="http://schemas.microsoft.com/office/powerpoint/2010/main" val="1224798513"/>
              </p:ext>
            </p:extLst>
          </p:nvPr>
        </p:nvGraphicFramePr>
        <p:xfrm>
          <a:off x="7010400" y="1219200"/>
          <a:ext cx="1905000" cy="5441950"/>
        </p:xfrm>
        <a:graphic>
          <a:graphicData uri="http://schemas.openxmlformats.org/drawingml/2006/table">
            <a:tbl>
              <a:tblPr/>
              <a:tblGrid>
                <a:gridCol w="1905000"/>
              </a:tblGrid>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412750">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EBP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9100" name="AutoShape 44"/>
          <p:cNvSpPr>
            <a:spLocks noChangeArrowheads="1"/>
          </p:cNvSpPr>
          <p:nvPr/>
        </p:nvSpPr>
        <p:spPr bwMode="auto">
          <a:xfrm>
            <a:off x="5715000" y="51054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9101" name="AutoShape 45"/>
          <p:cNvSpPr>
            <a:spLocks noChangeArrowheads="1"/>
          </p:cNvSpPr>
          <p:nvPr/>
        </p:nvSpPr>
        <p:spPr bwMode="auto">
          <a:xfrm>
            <a:off x="5715000" y="5029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9102" name="AutoShape 46"/>
          <p:cNvSpPr>
            <a:spLocks/>
          </p:cNvSpPr>
          <p:nvPr/>
        </p:nvSpPr>
        <p:spPr bwMode="auto">
          <a:xfrm>
            <a:off x="6248400" y="2514600"/>
            <a:ext cx="304800" cy="1447800"/>
          </a:xfrm>
          <a:prstGeom prst="leftBrace">
            <a:avLst>
              <a:gd name="adj1" fmla="val 395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9103" name="Text Box 47"/>
          <p:cNvSpPr txBox="1">
            <a:spLocks noChangeArrowheads="1"/>
          </p:cNvSpPr>
          <p:nvPr/>
        </p:nvSpPr>
        <p:spPr bwMode="auto">
          <a:xfrm>
            <a:off x="4419600" y="30480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Return Address</a:t>
            </a:r>
          </a:p>
        </p:txBody>
      </p:sp>
      <p:sp>
        <p:nvSpPr>
          <p:cNvPr id="429104" name="AutoShape 48"/>
          <p:cNvSpPr>
            <a:spLocks noChangeArrowheads="1"/>
          </p:cNvSpPr>
          <p:nvPr/>
        </p:nvSpPr>
        <p:spPr bwMode="auto">
          <a:xfrm>
            <a:off x="582613" y="60960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9105" name="AutoShape 49"/>
          <p:cNvSpPr>
            <a:spLocks noChangeArrowheads="1"/>
          </p:cNvSpPr>
          <p:nvPr/>
        </p:nvSpPr>
        <p:spPr bwMode="auto">
          <a:xfrm>
            <a:off x="582613" y="6553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9106" name="Text Box 50"/>
          <p:cNvSpPr txBox="1">
            <a:spLocks noChangeArrowheads="1"/>
          </p:cNvSpPr>
          <p:nvPr/>
        </p:nvSpPr>
        <p:spPr bwMode="auto">
          <a:xfrm>
            <a:off x="2030413" y="6019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indicates what ESP is pointing to</a:t>
            </a:r>
          </a:p>
        </p:txBody>
      </p:sp>
      <p:sp>
        <p:nvSpPr>
          <p:cNvPr id="429107" name="Text Box 51"/>
          <p:cNvSpPr txBox="1">
            <a:spLocks noChangeArrowheads="1"/>
          </p:cNvSpPr>
          <p:nvPr/>
        </p:nvSpPr>
        <p:spPr bwMode="auto">
          <a:xfrm>
            <a:off x="2030413" y="647700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dirty="0">
                <a:solidFill>
                  <a:schemeClr val="bg1"/>
                </a:solidFill>
                <a:effectLst>
                  <a:outerShdw blurRad="38100" dist="38100" dir="2700000" algn="tl">
                    <a:srgbClr val="000000"/>
                  </a:outerShdw>
                </a:effectLst>
              </a:rPr>
              <a:t>indicates what EBP is pointing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9" name="Rectangle 5"/>
          <p:cNvSpPr>
            <a:spLocks noChangeArrowheads="1"/>
          </p:cNvSpPr>
          <p:nvPr/>
        </p:nvSpPr>
        <p:spPr bwMode="auto">
          <a:xfrm>
            <a:off x="228600" y="1654175"/>
            <a:ext cx="5638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#include &lt;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string.h</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void function(char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buffer[4];</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strcpy</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(buffer,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main()</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string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[]="Hi!";</a:t>
            </a:r>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function(string);</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p:txBody>
      </p:sp>
      <p:sp>
        <p:nvSpPr>
          <p:cNvPr id="431106" name="Rectangle 2"/>
          <p:cNvSpPr>
            <a:spLocks noGrp="1" noChangeArrowheads="1"/>
          </p:cNvSpPr>
          <p:nvPr>
            <p:ph type="title"/>
          </p:nvPr>
        </p:nvSpPr>
        <p:spPr/>
        <p:txBody>
          <a:bodyPr/>
          <a:lstStyle/>
          <a:p>
            <a:r>
              <a:rPr lang="en-US" altLang="en-US" dirty="0"/>
              <a:t>Buffer Overflows</a:t>
            </a:r>
          </a:p>
        </p:txBody>
      </p:sp>
      <p:graphicFrame>
        <p:nvGraphicFramePr>
          <p:cNvPr id="431110" name="Group 6"/>
          <p:cNvGraphicFramePr>
            <a:graphicFrameLocks noGrp="1"/>
          </p:cNvGraphicFramePr>
          <p:nvPr>
            <p:ph type="tbl" idx="1"/>
            <p:extLst>
              <p:ext uri="{D42A27DB-BD31-4B8C-83A1-F6EECF244321}">
                <p14:modId xmlns:p14="http://schemas.microsoft.com/office/powerpoint/2010/main" val="1915994525"/>
              </p:ext>
            </p:extLst>
          </p:nvPr>
        </p:nvGraphicFramePr>
        <p:xfrm>
          <a:off x="7010400" y="1219200"/>
          <a:ext cx="1905000" cy="5441950"/>
        </p:xfrm>
        <a:graphic>
          <a:graphicData uri="http://schemas.openxmlformats.org/drawingml/2006/table">
            <a:tbl>
              <a:tblPr/>
              <a:tblGrid>
                <a:gridCol w="1905000"/>
              </a:tblGrid>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412750">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buffer[3]</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buffer[2]</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buffer[1]</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buffer[0]</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148" name="AutoShape 44"/>
          <p:cNvSpPr>
            <a:spLocks noChangeArrowheads="1"/>
          </p:cNvSpPr>
          <p:nvPr/>
        </p:nvSpPr>
        <p:spPr bwMode="auto">
          <a:xfrm>
            <a:off x="5715000" y="63246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1149" name="AutoShape 45"/>
          <p:cNvSpPr>
            <a:spLocks noChangeArrowheads="1"/>
          </p:cNvSpPr>
          <p:nvPr/>
        </p:nvSpPr>
        <p:spPr bwMode="auto">
          <a:xfrm>
            <a:off x="5715000" y="5029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1150" name="AutoShape 46"/>
          <p:cNvSpPr>
            <a:spLocks/>
          </p:cNvSpPr>
          <p:nvPr/>
        </p:nvSpPr>
        <p:spPr bwMode="auto">
          <a:xfrm>
            <a:off x="6248400" y="2514600"/>
            <a:ext cx="304800" cy="1447800"/>
          </a:xfrm>
          <a:prstGeom prst="leftBrace">
            <a:avLst>
              <a:gd name="adj1" fmla="val 395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1151" name="Text Box 47"/>
          <p:cNvSpPr txBox="1">
            <a:spLocks noChangeArrowheads="1"/>
          </p:cNvSpPr>
          <p:nvPr/>
        </p:nvSpPr>
        <p:spPr bwMode="auto">
          <a:xfrm>
            <a:off x="4419600" y="30480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Return Address</a:t>
            </a:r>
          </a:p>
        </p:txBody>
      </p:sp>
      <p:sp>
        <p:nvSpPr>
          <p:cNvPr id="431156" name="AutoShape 52"/>
          <p:cNvSpPr>
            <a:spLocks noChangeArrowheads="1"/>
          </p:cNvSpPr>
          <p:nvPr/>
        </p:nvSpPr>
        <p:spPr bwMode="auto">
          <a:xfrm>
            <a:off x="582613" y="60960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1157" name="AutoShape 53"/>
          <p:cNvSpPr>
            <a:spLocks noChangeArrowheads="1"/>
          </p:cNvSpPr>
          <p:nvPr/>
        </p:nvSpPr>
        <p:spPr bwMode="auto">
          <a:xfrm>
            <a:off x="582613" y="6553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1158" name="Text Box 54"/>
          <p:cNvSpPr txBox="1">
            <a:spLocks noChangeArrowheads="1"/>
          </p:cNvSpPr>
          <p:nvPr/>
        </p:nvSpPr>
        <p:spPr bwMode="auto">
          <a:xfrm>
            <a:off x="2030413" y="6019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indicates what ESP is pointing to</a:t>
            </a:r>
          </a:p>
        </p:txBody>
      </p:sp>
      <p:sp>
        <p:nvSpPr>
          <p:cNvPr id="431159" name="Text Box 55"/>
          <p:cNvSpPr txBox="1">
            <a:spLocks noChangeArrowheads="1"/>
          </p:cNvSpPr>
          <p:nvPr/>
        </p:nvSpPr>
        <p:spPr bwMode="auto">
          <a:xfrm>
            <a:off x="2030413" y="647700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bg1"/>
                </a:solidFill>
                <a:effectLst>
                  <a:outerShdw blurRad="38100" dist="38100" dir="2700000" algn="tl">
                    <a:srgbClr val="000000"/>
                  </a:outerShdw>
                </a:effectLst>
              </a:rPr>
              <a:t>indicates what EBP is pointing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Rectangle 5"/>
          <p:cNvSpPr>
            <a:spLocks noChangeArrowheads="1"/>
          </p:cNvSpPr>
          <p:nvPr/>
        </p:nvSpPr>
        <p:spPr bwMode="auto">
          <a:xfrm>
            <a:off x="228600" y="1654175"/>
            <a:ext cx="5638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#include &lt;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string.h</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void function(char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buffer[4];</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strcpy</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(buffer,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main()</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string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[]="Hi!";</a:t>
            </a:r>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function(string);</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p:txBody>
      </p:sp>
      <p:sp>
        <p:nvSpPr>
          <p:cNvPr id="432130" name="Rectangle 2"/>
          <p:cNvSpPr>
            <a:spLocks noGrp="1" noChangeArrowheads="1"/>
          </p:cNvSpPr>
          <p:nvPr>
            <p:ph type="title"/>
          </p:nvPr>
        </p:nvSpPr>
        <p:spPr/>
        <p:txBody>
          <a:bodyPr/>
          <a:lstStyle/>
          <a:p>
            <a:r>
              <a:rPr lang="en-US" altLang="en-US" dirty="0"/>
              <a:t>Buffer Overflows</a:t>
            </a:r>
          </a:p>
        </p:txBody>
      </p:sp>
      <p:graphicFrame>
        <p:nvGraphicFramePr>
          <p:cNvPr id="432134" name="Group 6"/>
          <p:cNvGraphicFramePr>
            <a:graphicFrameLocks noGrp="1"/>
          </p:cNvGraphicFramePr>
          <p:nvPr>
            <p:ph type="tbl" idx="1"/>
            <p:extLst>
              <p:ext uri="{D42A27DB-BD31-4B8C-83A1-F6EECF244321}">
                <p14:modId xmlns:p14="http://schemas.microsoft.com/office/powerpoint/2010/main" val="2706860188"/>
              </p:ext>
            </p:extLst>
          </p:nvPr>
        </p:nvGraphicFramePr>
        <p:xfrm>
          <a:off x="7010400" y="1219200"/>
          <a:ext cx="1905000" cy="5441950"/>
        </p:xfrm>
        <a:graphic>
          <a:graphicData uri="http://schemas.openxmlformats.org/drawingml/2006/table">
            <a:tbl>
              <a:tblPr/>
              <a:tblGrid>
                <a:gridCol w="1905000"/>
              </a:tblGrid>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412750">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EBP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‘\0’</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‘i’</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‘H’</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2172" name="AutoShape 44"/>
          <p:cNvSpPr>
            <a:spLocks noChangeArrowheads="1"/>
          </p:cNvSpPr>
          <p:nvPr/>
        </p:nvSpPr>
        <p:spPr bwMode="auto">
          <a:xfrm>
            <a:off x="5715000" y="63246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2173" name="AutoShape 45"/>
          <p:cNvSpPr>
            <a:spLocks noChangeArrowheads="1"/>
          </p:cNvSpPr>
          <p:nvPr/>
        </p:nvSpPr>
        <p:spPr bwMode="auto">
          <a:xfrm>
            <a:off x="5715000" y="5029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2174" name="AutoShape 46"/>
          <p:cNvSpPr>
            <a:spLocks/>
          </p:cNvSpPr>
          <p:nvPr/>
        </p:nvSpPr>
        <p:spPr bwMode="auto">
          <a:xfrm>
            <a:off x="6248400" y="2514600"/>
            <a:ext cx="304800" cy="1447800"/>
          </a:xfrm>
          <a:prstGeom prst="leftBrace">
            <a:avLst>
              <a:gd name="adj1" fmla="val 395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2175" name="Text Box 47"/>
          <p:cNvSpPr txBox="1">
            <a:spLocks noChangeArrowheads="1"/>
          </p:cNvSpPr>
          <p:nvPr/>
        </p:nvSpPr>
        <p:spPr bwMode="auto">
          <a:xfrm>
            <a:off x="4419600" y="30480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Return Address</a:t>
            </a:r>
          </a:p>
        </p:txBody>
      </p:sp>
      <p:sp>
        <p:nvSpPr>
          <p:cNvPr id="432176" name="AutoShape 48"/>
          <p:cNvSpPr>
            <a:spLocks noChangeArrowheads="1"/>
          </p:cNvSpPr>
          <p:nvPr/>
        </p:nvSpPr>
        <p:spPr bwMode="auto">
          <a:xfrm>
            <a:off x="582613" y="60960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2177" name="AutoShape 49"/>
          <p:cNvSpPr>
            <a:spLocks noChangeArrowheads="1"/>
          </p:cNvSpPr>
          <p:nvPr/>
        </p:nvSpPr>
        <p:spPr bwMode="auto">
          <a:xfrm>
            <a:off x="582613" y="6553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2178" name="Text Box 50"/>
          <p:cNvSpPr txBox="1">
            <a:spLocks noChangeArrowheads="1"/>
          </p:cNvSpPr>
          <p:nvPr/>
        </p:nvSpPr>
        <p:spPr bwMode="auto">
          <a:xfrm>
            <a:off x="2030413" y="6019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indicates what ESP is pointing to</a:t>
            </a:r>
          </a:p>
        </p:txBody>
      </p:sp>
      <p:sp>
        <p:nvSpPr>
          <p:cNvPr id="432179" name="Text Box 51"/>
          <p:cNvSpPr txBox="1">
            <a:spLocks noChangeArrowheads="1"/>
          </p:cNvSpPr>
          <p:nvPr/>
        </p:nvSpPr>
        <p:spPr bwMode="auto">
          <a:xfrm>
            <a:off x="2030413" y="647700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bg1"/>
                </a:solidFill>
                <a:effectLst>
                  <a:outerShdw blurRad="38100" dist="38100" dir="2700000" algn="tl">
                    <a:srgbClr val="000000"/>
                  </a:outerShdw>
                </a:effectLst>
              </a:rPr>
              <a:t>indicates what EBP is pointing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5" name="Rectangle 5"/>
          <p:cNvSpPr>
            <a:spLocks noChangeArrowheads="1"/>
          </p:cNvSpPr>
          <p:nvPr/>
        </p:nvSpPr>
        <p:spPr bwMode="auto">
          <a:xfrm>
            <a:off x="228600" y="1654175"/>
            <a:ext cx="5638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#include &lt;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string.h</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void function(char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buffer[4];</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strcpy</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(buffer,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main()</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string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[]="Good </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Morning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function(string);</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p:txBody>
      </p:sp>
      <p:sp>
        <p:nvSpPr>
          <p:cNvPr id="435202" name="Rectangle 2"/>
          <p:cNvSpPr>
            <a:spLocks noGrp="1" noChangeArrowheads="1"/>
          </p:cNvSpPr>
          <p:nvPr>
            <p:ph type="title"/>
          </p:nvPr>
        </p:nvSpPr>
        <p:spPr/>
        <p:txBody>
          <a:bodyPr/>
          <a:lstStyle/>
          <a:p>
            <a:r>
              <a:rPr lang="en-US" altLang="en-US" dirty="0"/>
              <a:t>Buffer Overflows</a:t>
            </a:r>
          </a:p>
        </p:txBody>
      </p:sp>
      <p:graphicFrame>
        <p:nvGraphicFramePr>
          <p:cNvPr id="435206" name="Group 6"/>
          <p:cNvGraphicFramePr>
            <a:graphicFrameLocks noGrp="1"/>
          </p:cNvGraphicFramePr>
          <p:nvPr>
            <p:ph type="tbl" idx="1"/>
            <p:extLst>
              <p:ext uri="{D42A27DB-BD31-4B8C-83A1-F6EECF244321}">
                <p14:modId xmlns:p14="http://schemas.microsoft.com/office/powerpoint/2010/main" val="3064291470"/>
              </p:ext>
            </p:extLst>
          </p:nvPr>
        </p:nvGraphicFramePr>
        <p:xfrm>
          <a:off x="7010400" y="1219200"/>
          <a:ext cx="1905000" cy="5441950"/>
        </p:xfrm>
        <a:graphic>
          <a:graphicData uri="http://schemas.openxmlformats.org/drawingml/2006/table">
            <a:tbl>
              <a:tblPr/>
              <a:tblGrid>
                <a:gridCol w="1905000"/>
              </a:tblGrid>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412750">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EIP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EBP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2nd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EBP – 1st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buffer[3]</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buffer[2]</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buffer[1]</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buffer[0]</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5242" name="Text Box 42"/>
          <p:cNvSpPr txBox="1">
            <a:spLocks noChangeArrowheads="1"/>
          </p:cNvSpPr>
          <p:nvPr/>
        </p:nvSpPr>
        <p:spPr bwMode="auto">
          <a:xfrm>
            <a:off x="7680325" y="1560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sz="1800">
              <a:solidFill>
                <a:schemeClr val="bg1"/>
              </a:solidFill>
              <a:effectLst>
                <a:outerShdw blurRad="38100" dist="38100" dir="2700000" algn="tl">
                  <a:srgbClr val="000000"/>
                </a:outerShdw>
              </a:effectLst>
            </a:endParaRPr>
          </a:p>
        </p:txBody>
      </p:sp>
      <p:sp>
        <p:nvSpPr>
          <p:cNvPr id="435243" name="Text Box 43"/>
          <p:cNvSpPr txBox="1">
            <a:spLocks noChangeArrowheads="1"/>
          </p:cNvSpPr>
          <p:nvPr/>
        </p:nvSpPr>
        <p:spPr bwMode="auto">
          <a:xfrm rot="-2009399">
            <a:off x="7632700" y="166052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sz="2800">
              <a:solidFill>
                <a:schemeClr val="bg1"/>
              </a:solidFill>
              <a:effectLst>
                <a:outerShdw blurRad="38100" dist="38100" dir="2700000" algn="tl">
                  <a:srgbClr val="000000"/>
                </a:outerShdw>
              </a:effectLst>
            </a:endParaRPr>
          </a:p>
        </p:txBody>
      </p:sp>
      <p:sp>
        <p:nvSpPr>
          <p:cNvPr id="435244" name="AutoShape 44"/>
          <p:cNvSpPr>
            <a:spLocks noChangeArrowheads="1"/>
          </p:cNvSpPr>
          <p:nvPr/>
        </p:nvSpPr>
        <p:spPr bwMode="auto">
          <a:xfrm>
            <a:off x="5715000" y="63246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5245" name="AutoShape 45"/>
          <p:cNvSpPr>
            <a:spLocks noChangeArrowheads="1"/>
          </p:cNvSpPr>
          <p:nvPr/>
        </p:nvSpPr>
        <p:spPr bwMode="auto">
          <a:xfrm>
            <a:off x="5715000" y="5029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5246" name="AutoShape 46"/>
          <p:cNvSpPr>
            <a:spLocks/>
          </p:cNvSpPr>
          <p:nvPr/>
        </p:nvSpPr>
        <p:spPr bwMode="auto">
          <a:xfrm>
            <a:off x="6248400" y="2514600"/>
            <a:ext cx="304800" cy="1447800"/>
          </a:xfrm>
          <a:prstGeom prst="leftBrace">
            <a:avLst>
              <a:gd name="adj1" fmla="val 395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5247" name="Text Box 47"/>
          <p:cNvSpPr txBox="1">
            <a:spLocks noChangeArrowheads="1"/>
          </p:cNvSpPr>
          <p:nvPr/>
        </p:nvSpPr>
        <p:spPr bwMode="auto">
          <a:xfrm>
            <a:off x="4419600" y="30480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Return Address</a:t>
            </a:r>
          </a:p>
        </p:txBody>
      </p:sp>
      <p:sp>
        <p:nvSpPr>
          <p:cNvPr id="435248" name="AutoShape 48"/>
          <p:cNvSpPr>
            <a:spLocks noChangeArrowheads="1"/>
          </p:cNvSpPr>
          <p:nvPr/>
        </p:nvSpPr>
        <p:spPr bwMode="auto">
          <a:xfrm>
            <a:off x="582613" y="60960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5249" name="AutoShape 49"/>
          <p:cNvSpPr>
            <a:spLocks noChangeArrowheads="1"/>
          </p:cNvSpPr>
          <p:nvPr/>
        </p:nvSpPr>
        <p:spPr bwMode="auto">
          <a:xfrm>
            <a:off x="582613" y="6553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5250" name="Text Box 50"/>
          <p:cNvSpPr txBox="1">
            <a:spLocks noChangeArrowheads="1"/>
          </p:cNvSpPr>
          <p:nvPr/>
        </p:nvSpPr>
        <p:spPr bwMode="auto">
          <a:xfrm>
            <a:off x="2030413" y="6019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indicates what ESP is pointing to</a:t>
            </a:r>
          </a:p>
        </p:txBody>
      </p:sp>
      <p:sp>
        <p:nvSpPr>
          <p:cNvPr id="435251" name="Text Box 51"/>
          <p:cNvSpPr txBox="1">
            <a:spLocks noChangeArrowheads="1"/>
          </p:cNvSpPr>
          <p:nvPr/>
        </p:nvSpPr>
        <p:spPr bwMode="auto">
          <a:xfrm>
            <a:off x="2030413" y="647700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bg1"/>
                </a:solidFill>
                <a:effectLst>
                  <a:outerShdw blurRad="38100" dist="38100" dir="2700000" algn="tl">
                    <a:srgbClr val="000000"/>
                  </a:outerShdw>
                </a:effectLst>
              </a:rPr>
              <a:t>indicates what EBP is pointing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9" name="Rectangle 5"/>
          <p:cNvSpPr>
            <a:spLocks noChangeArrowheads="1"/>
          </p:cNvSpPr>
          <p:nvPr/>
        </p:nvSpPr>
        <p:spPr bwMode="auto">
          <a:xfrm>
            <a:off x="228600" y="1654175"/>
            <a:ext cx="5638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#include &lt;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string.h</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void function(char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buffer[4];</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strcpy</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(buffer,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main()</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string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[]="Good </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Morning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function(string);</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p:txBody>
      </p:sp>
      <p:sp>
        <p:nvSpPr>
          <p:cNvPr id="436226" name="Rectangle 2"/>
          <p:cNvSpPr>
            <a:spLocks noGrp="1" noChangeArrowheads="1"/>
          </p:cNvSpPr>
          <p:nvPr>
            <p:ph type="title"/>
          </p:nvPr>
        </p:nvSpPr>
        <p:spPr/>
        <p:txBody>
          <a:bodyPr/>
          <a:lstStyle/>
          <a:p>
            <a:r>
              <a:rPr lang="en-US" altLang="en-US"/>
              <a:t>Buffer Overflows</a:t>
            </a:r>
          </a:p>
        </p:txBody>
      </p:sp>
      <p:graphicFrame>
        <p:nvGraphicFramePr>
          <p:cNvPr id="436230" name="Group 6"/>
          <p:cNvGraphicFramePr>
            <a:graphicFrameLocks noGrp="1"/>
          </p:cNvGraphicFramePr>
          <p:nvPr>
            <p:ph type="tbl" idx="1"/>
            <p:extLst>
              <p:ext uri="{D42A27DB-BD31-4B8C-83A1-F6EECF244321}">
                <p14:modId xmlns:p14="http://schemas.microsoft.com/office/powerpoint/2010/main" val="2155533100"/>
              </p:ext>
            </p:extLst>
          </p:nvPr>
        </p:nvGraphicFramePr>
        <p:xfrm>
          <a:off x="7010400" y="1219200"/>
          <a:ext cx="1905000" cy="5457508"/>
        </p:xfrm>
        <a:graphic>
          <a:graphicData uri="http://schemas.openxmlformats.org/drawingml/2006/table">
            <a:tbl>
              <a:tblPr/>
              <a:tblGrid>
                <a:gridCol w="1905000"/>
              </a:tblGrid>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 4th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 3rd byte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dirty="0" smtClean="0">
                          <a:ln>
                            <a:noFill/>
                          </a:ln>
                          <a:solidFill>
                            <a:srgbClr val="99FF99"/>
                          </a:solidFill>
                          <a:effectLst>
                            <a:outerShdw blurRad="38100" dist="38100" dir="2700000" algn="tl">
                              <a:srgbClr val="000000"/>
                            </a:outerShdw>
                          </a:effectLst>
                          <a:latin typeface="Arial" charset="0"/>
                          <a:cs typeface="Arial" charset="0"/>
                        </a:rPr>
                        <a:t>\0</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412750">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g</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n</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5083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i</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n</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r</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o</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M</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o</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o</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G</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bl>
          </a:graphicData>
        </a:graphic>
      </p:graphicFrame>
      <p:sp>
        <p:nvSpPr>
          <p:cNvPr id="436268" name="AutoShape 44"/>
          <p:cNvSpPr>
            <a:spLocks noChangeArrowheads="1"/>
          </p:cNvSpPr>
          <p:nvPr/>
        </p:nvSpPr>
        <p:spPr bwMode="auto">
          <a:xfrm>
            <a:off x="5715000" y="63246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6269" name="AutoShape 45"/>
          <p:cNvSpPr>
            <a:spLocks noChangeArrowheads="1"/>
          </p:cNvSpPr>
          <p:nvPr/>
        </p:nvSpPr>
        <p:spPr bwMode="auto">
          <a:xfrm>
            <a:off x="5715000" y="5029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6270" name="AutoShape 46"/>
          <p:cNvSpPr>
            <a:spLocks/>
          </p:cNvSpPr>
          <p:nvPr/>
        </p:nvSpPr>
        <p:spPr bwMode="auto">
          <a:xfrm>
            <a:off x="6248400" y="2514600"/>
            <a:ext cx="304800" cy="1447800"/>
          </a:xfrm>
          <a:prstGeom prst="leftBrace">
            <a:avLst>
              <a:gd name="adj1" fmla="val 395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6271" name="Text Box 47"/>
          <p:cNvSpPr txBox="1">
            <a:spLocks noChangeArrowheads="1"/>
          </p:cNvSpPr>
          <p:nvPr/>
        </p:nvSpPr>
        <p:spPr bwMode="auto">
          <a:xfrm>
            <a:off x="4419600" y="30480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Return Address</a:t>
            </a:r>
          </a:p>
        </p:txBody>
      </p:sp>
      <p:sp>
        <p:nvSpPr>
          <p:cNvPr id="436272" name="AutoShape 48"/>
          <p:cNvSpPr>
            <a:spLocks noChangeArrowheads="1"/>
          </p:cNvSpPr>
          <p:nvPr/>
        </p:nvSpPr>
        <p:spPr bwMode="auto">
          <a:xfrm>
            <a:off x="582613" y="60960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6273" name="AutoShape 49"/>
          <p:cNvSpPr>
            <a:spLocks noChangeArrowheads="1"/>
          </p:cNvSpPr>
          <p:nvPr/>
        </p:nvSpPr>
        <p:spPr bwMode="auto">
          <a:xfrm>
            <a:off x="582613" y="6553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6274" name="Text Box 50"/>
          <p:cNvSpPr txBox="1">
            <a:spLocks noChangeArrowheads="1"/>
          </p:cNvSpPr>
          <p:nvPr/>
        </p:nvSpPr>
        <p:spPr bwMode="auto">
          <a:xfrm>
            <a:off x="2030413" y="6019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indicates what ESP is pointing to</a:t>
            </a:r>
          </a:p>
        </p:txBody>
      </p:sp>
      <p:sp>
        <p:nvSpPr>
          <p:cNvPr id="436275" name="Text Box 51"/>
          <p:cNvSpPr txBox="1">
            <a:spLocks noChangeArrowheads="1"/>
          </p:cNvSpPr>
          <p:nvPr/>
        </p:nvSpPr>
        <p:spPr bwMode="auto">
          <a:xfrm>
            <a:off x="2030413" y="647700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bg1"/>
                </a:solidFill>
                <a:effectLst>
                  <a:outerShdw blurRad="38100" dist="38100" dir="2700000" algn="tl">
                    <a:srgbClr val="000000"/>
                  </a:outerShdw>
                </a:effectLst>
              </a:rPr>
              <a:t>indicates what EBP is pointing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3" name="Rectangle 5"/>
          <p:cNvSpPr>
            <a:spLocks noChangeArrowheads="1"/>
          </p:cNvSpPr>
          <p:nvPr/>
        </p:nvSpPr>
        <p:spPr bwMode="auto">
          <a:xfrm>
            <a:off x="228600" y="1654175"/>
            <a:ext cx="5638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#include &lt;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string.h</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void function(char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buffer[4];</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strcpy</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(buffer,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str</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main()</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char string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[]="Good </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Morning</a:t>
            </a:r>
            <a:r>
              <a:rPr lang="en-US" altLang="en-US"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function(string);</a:t>
            </a:r>
          </a:p>
          <a:p>
            <a:pPr algn="l"/>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p:txBody>
      </p:sp>
      <p:sp>
        <p:nvSpPr>
          <p:cNvPr id="437250" name="Rectangle 2"/>
          <p:cNvSpPr>
            <a:spLocks noGrp="1" noChangeArrowheads="1"/>
          </p:cNvSpPr>
          <p:nvPr>
            <p:ph type="title"/>
          </p:nvPr>
        </p:nvSpPr>
        <p:spPr/>
        <p:txBody>
          <a:bodyPr/>
          <a:lstStyle/>
          <a:p>
            <a:r>
              <a:rPr lang="en-US" altLang="en-US"/>
              <a:t>Buffer Overflows</a:t>
            </a:r>
          </a:p>
        </p:txBody>
      </p:sp>
      <p:graphicFrame>
        <p:nvGraphicFramePr>
          <p:cNvPr id="437254" name="Group 6"/>
          <p:cNvGraphicFramePr>
            <a:graphicFrameLocks noGrp="1"/>
          </p:cNvGraphicFramePr>
          <p:nvPr>
            <p:ph type="tbl" idx="1"/>
            <p:extLst>
              <p:ext uri="{D42A27DB-BD31-4B8C-83A1-F6EECF244321}">
                <p14:modId xmlns:p14="http://schemas.microsoft.com/office/powerpoint/2010/main" val="3012609045"/>
              </p:ext>
            </p:extLst>
          </p:nvPr>
        </p:nvGraphicFramePr>
        <p:xfrm>
          <a:off x="7010400" y="1219200"/>
          <a:ext cx="1905000" cy="5441950"/>
        </p:xfrm>
        <a:graphic>
          <a:graphicData uri="http://schemas.openxmlformats.org/drawingml/2006/table">
            <a:tbl>
              <a:tblPr/>
              <a:tblGrid>
                <a:gridCol w="838200"/>
                <a:gridCol w="1066800"/>
              </a:tblGrid>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a:t>
                      </a:r>
                      <a:r>
                        <a:rPr kumimoji="0" lang="en-US" altLang="en-US" sz="1600" b="0" i="0" u="none" strike="noStrike" cap="none" normalizeH="0" baseline="0" dirty="0" err="1" smtClean="0">
                          <a:ln>
                            <a:noFill/>
                          </a:ln>
                          <a:solidFill>
                            <a:schemeClr val="bg1"/>
                          </a:solidFill>
                          <a:effectLst>
                            <a:outerShdw blurRad="38100" dist="38100" dir="2700000" algn="tl">
                              <a:srgbClr val="000000"/>
                            </a:outerShdw>
                          </a:effectLst>
                          <a:latin typeface="Arial" charset="0"/>
                          <a:cs typeface="Arial" charset="0"/>
                        </a:rPr>
                        <a:t>str</a:t>
                      </a: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 -</a:t>
                      </a:r>
                    </a:p>
                  </a:txBody>
                  <a:tcPr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4th byte</a:t>
                      </a:r>
                    </a:p>
                  </a:txBody>
                  <a:tcPr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smtClean="0">
                          <a:ln>
                            <a:noFill/>
                          </a:ln>
                          <a:solidFill>
                            <a:schemeClr val="bg1"/>
                          </a:solidFill>
                          <a:effectLst>
                            <a:outerShdw blurRad="38100" dist="38100" dir="2700000" algn="tl">
                              <a:srgbClr val="000000"/>
                            </a:outerShdw>
                          </a:effectLst>
                          <a:latin typeface="Arial" charset="0"/>
                          <a:cs typeface="Arial" charset="0"/>
                        </a:rPr>
                        <a:t>*str -</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3rd byte</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\0</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00H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21H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412750">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g</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67H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n</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6EH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i</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69H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n</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6EH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r</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72H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o</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6FH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M</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4DH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20H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d</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64H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o</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6FH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6388">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smtClean="0">
                          <a:ln>
                            <a:noFill/>
                          </a:ln>
                          <a:solidFill>
                            <a:srgbClr val="99FF99"/>
                          </a:solidFill>
                          <a:effectLst>
                            <a:outerShdw blurRad="38100" dist="38100" dir="2700000" algn="tl">
                              <a:srgbClr val="000000"/>
                            </a:outerShdw>
                          </a:effectLst>
                          <a:latin typeface="Arial" charset="0"/>
                          <a:cs typeface="Arial" charset="0"/>
                        </a:rPr>
                        <a:t>o</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6FH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r h="303213">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1" i="0" u="none" strike="noStrike" cap="none" normalizeH="0" baseline="0" dirty="0" smtClean="0">
                          <a:ln>
                            <a:noFill/>
                          </a:ln>
                          <a:solidFill>
                            <a:srgbClr val="99FF99"/>
                          </a:solidFill>
                          <a:effectLst>
                            <a:outerShdw blurRad="38100" dist="38100" dir="2700000" algn="tl">
                              <a:srgbClr val="000000"/>
                            </a:outerShdw>
                          </a:effectLst>
                          <a:latin typeface="Arial" charset="0"/>
                          <a:cs typeface="Arial" charset="0"/>
                        </a:rPr>
                        <a:t>G</a:t>
                      </a:r>
                    </a:p>
                  </a:txBody>
                  <a:tcPr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c>
                  <a:txBody>
                    <a:bodyPr/>
                    <a:lstStyle>
                      <a:lvl1pPr algn="l">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algn="l">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algn="l">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algn="l">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600" b="0" i="0" u="none" strike="noStrike" cap="none" normalizeH="0" baseline="0" dirty="0" smtClean="0">
                          <a:ln>
                            <a:noFill/>
                          </a:ln>
                          <a:solidFill>
                            <a:schemeClr val="bg1"/>
                          </a:solidFill>
                          <a:effectLst>
                            <a:outerShdw blurRad="38100" dist="38100" dir="2700000" algn="tl">
                              <a:srgbClr val="000000"/>
                            </a:outerShdw>
                          </a:effectLst>
                          <a:latin typeface="Arial" charset="0"/>
                          <a:cs typeface="Arial" charset="0"/>
                        </a:rPr>
                        <a:t>47H</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alpha val="50000"/>
                      </a:srgbClr>
                    </a:solidFill>
                  </a:tcPr>
                </a:tc>
              </a:tr>
            </a:tbl>
          </a:graphicData>
        </a:graphic>
      </p:graphicFrame>
      <p:sp>
        <p:nvSpPr>
          <p:cNvPr id="437308" name="AutoShape 60"/>
          <p:cNvSpPr>
            <a:spLocks noChangeArrowheads="1"/>
          </p:cNvSpPr>
          <p:nvPr/>
        </p:nvSpPr>
        <p:spPr bwMode="auto">
          <a:xfrm>
            <a:off x="5715000" y="63246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7309" name="AutoShape 61"/>
          <p:cNvSpPr>
            <a:spLocks noChangeArrowheads="1"/>
          </p:cNvSpPr>
          <p:nvPr/>
        </p:nvSpPr>
        <p:spPr bwMode="auto">
          <a:xfrm>
            <a:off x="5715000" y="5029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7310" name="AutoShape 62"/>
          <p:cNvSpPr>
            <a:spLocks/>
          </p:cNvSpPr>
          <p:nvPr/>
        </p:nvSpPr>
        <p:spPr bwMode="auto">
          <a:xfrm>
            <a:off x="6248400" y="2514600"/>
            <a:ext cx="304800" cy="1447800"/>
          </a:xfrm>
          <a:prstGeom prst="leftBrace">
            <a:avLst>
              <a:gd name="adj1" fmla="val 395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7311" name="Text Box 63"/>
          <p:cNvSpPr txBox="1">
            <a:spLocks noChangeArrowheads="1"/>
          </p:cNvSpPr>
          <p:nvPr/>
        </p:nvSpPr>
        <p:spPr bwMode="auto">
          <a:xfrm>
            <a:off x="4419600" y="30480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Return Address</a:t>
            </a:r>
          </a:p>
        </p:txBody>
      </p:sp>
      <p:sp>
        <p:nvSpPr>
          <p:cNvPr id="437312" name="Text Box 64"/>
          <p:cNvSpPr txBox="1">
            <a:spLocks noChangeArrowheads="1"/>
          </p:cNvSpPr>
          <p:nvPr/>
        </p:nvSpPr>
        <p:spPr bwMode="auto">
          <a:xfrm>
            <a:off x="4343400" y="3657600"/>
            <a:ext cx="186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solidFill>
                  <a:schemeClr val="bg1"/>
                </a:solidFill>
                <a:effectLst>
                  <a:outerShdw blurRad="38100" dist="38100" dir="2700000" algn="tl">
                    <a:srgbClr val="000000"/>
                  </a:outerShdw>
                </a:effectLst>
              </a:rPr>
              <a:t>Returns to offset</a:t>
            </a:r>
          </a:p>
          <a:p>
            <a:pPr algn="ctr"/>
            <a:r>
              <a:rPr lang="en-US" altLang="en-US" sz="1800">
                <a:solidFill>
                  <a:schemeClr val="bg1"/>
                </a:solidFill>
                <a:effectLst>
                  <a:outerShdw blurRad="38100" dist="38100" dir="2700000" algn="tl">
                    <a:srgbClr val="000000"/>
                  </a:outerShdw>
                </a:effectLst>
              </a:rPr>
              <a:t>676E696EH</a:t>
            </a:r>
          </a:p>
        </p:txBody>
      </p:sp>
      <p:sp>
        <p:nvSpPr>
          <p:cNvPr id="437321" name="AutoShape 73"/>
          <p:cNvSpPr>
            <a:spLocks noChangeArrowheads="1"/>
          </p:cNvSpPr>
          <p:nvPr/>
        </p:nvSpPr>
        <p:spPr bwMode="auto">
          <a:xfrm>
            <a:off x="582613" y="6096000"/>
            <a:ext cx="1219200" cy="304800"/>
          </a:xfrm>
          <a:prstGeom prst="rightArrow">
            <a:avLst>
              <a:gd name="adj1" fmla="val 50000"/>
              <a:gd name="adj2" fmla="val 100000"/>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7322" name="AutoShape 74"/>
          <p:cNvSpPr>
            <a:spLocks noChangeArrowheads="1"/>
          </p:cNvSpPr>
          <p:nvPr/>
        </p:nvSpPr>
        <p:spPr bwMode="auto">
          <a:xfrm>
            <a:off x="582613" y="6553200"/>
            <a:ext cx="1219200" cy="304800"/>
          </a:xfrm>
          <a:prstGeom prst="rightArrow">
            <a:avLst>
              <a:gd name="adj1" fmla="val 50000"/>
              <a:gd name="adj2" fmla="val 100000"/>
            </a:avLst>
          </a:prstGeom>
          <a:solidFill>
            <a:srgbClr val="3399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7323" name="Text Box 75"/>
          <p:cNvSpPr txBox="1">
            <a:spLocks noChangeArrowheads="1"/>
          </p:cNvSpPr>
          <p:nvPr/>
        </p:nvSpPr>
        <p:spPr bwMode="auto">
          <a:xfrm>
            <a:off x="2030413" y="6019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bg1"/>
                </a:solidFill>
                <a:effectLst>
                  <a:outerShdw blurRad="38100" dist="38100" dir="2700000" algn="tl">
                    <a:srgbClr val="000000"/>
                  </a:outerShdw>
                </a:effectLst>
              </a:rPr>
              <a:t>indicates what ESP is pointing to</a:t>
            </a:r>
          </a:p>
        </p:txBody>
      </p:sp>
      <p:sp>
        <p:nvSpPr>
          <p:cNvPr id="437324" name="Text Box 76"/>
          <p:cNvSpPr txBox="1">
            <a:spLocks noChangeArrowheads="1"/>
          </p:cNvSpPr>
          <p:nvPr/>
        </p:nvSpPr>
        <p:spPr bwMode="auto">
          <a:xfrm>
            <a:off x="2030413" y="647700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bg1"/>
                </a:solidFill>
                <a:effectLst>
                  <a:outerShdw blurRad="38100" dist="38100" dir="2700000" algn="tl">
                    <a:srgbClr val="000000"/>
                  </a:outerShdw>
                </a:effectLst>
              </a:rPr>
              <a:t>indicates what EBP is pointing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en-US"/>
              <a:t>Buffer Overflows</a:t>
            </a:r>
          </a:p>
        </p:txBody>
      </p:sp>
      <p:sp>
        <p:nvSpPr>
          <p:cNvPr id="463875" name="Text Box 3"/>
          <p:cNvSpPr txBox="1">
            <a:spLocks noChangeArrowheads="1"/>
          </p:cNvSpPr>
          <p:nvPr/>
        </p:nvSpPr>
        <p:spPr bwMode="auto">
          <a:xfrm>
            <a:off x="838200" y="1457483"/>
            <a:ext cx="79248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800" dirty="0">
                <a:solidFill>
                  <a:schemeClr val="bg1"/>
                </a:solidFill>
                <a:effectLst>
                  <a:outerShdw blurRad="38100" dist="38100" dir="2700000" algn="tl">
                    <a:srgbClr val="000000"/>
                  </a:outerShdw>
                </a:effectLst>
              </a:rPr>
              <a:t>Major </a:t>
            </a:r>
            <a:r>
              <a:rPr lang="en-US" altLang="en-US" sz="2800" dirty="0" smtClean="0">
                <a:solidFill>
                  <a:schemeClr val="bg1"/>
                </a:solidFill>
                <a:effectLst>
                  <a:outerShdw blurRad="38100" dist="38100" dir="2700000" algn="tl">
                    <a:srgbClr val="000000"/>
                  </a:outerShdw>
                </a:effectLst>
              </a:rPr>
              <a:t>Attacks:</a:t>
            </a:r>
            <a:endParaRPr lang="en-US" altLang="en-US" sz="2800" dirty="0">
              <a:solidFill>
                <a:schemeClr val="bg1"/>
              </a:solidFill>
              <a:effectLst>
                <a:outerShdw blurRad="38100" dist="38100" dir="2700000" algn="tl">
                  <a:srgbClr val="000000"/>
                </a:outerShdw>
              </a:effectLst>
            </a:endParaRPr>
          </a:p>
          <a:p>
            <a:pPr algn="l" eaLnBrk="1" hangingPunct="1"/>
            <a:endParaRPr lang="en-US" altLang="en-US" sz="2400" b="1" u="sng" dirty="0">
              <a:solidFill>
                <a:schemeClr val="bg1"/>
              </a:solidFill>
              <a:effectLst>
                <a:outerShdw blurRad="38100" dist="38100" dir="2700000" algn="tl">
                  <a:srgbClr val="000000"/>
                </a:outerShdw>
              </a:effectLst>
            </a:endParaRPr>
          </a:p>
          <a:p>
            <a:pPr algn="l" eaLnBrk="1" hangingPunct="1"/>
            <a:r>
              <a:rPr lang="en-US" altLang="en-US" sz="2400" b="1" u="sng" dirty="0">
                <a:solidFill>
                  <a:schemeClr val="bg1"/>
                </a:solidFill>
                <a:effectLst>
                  <a:outerShdw blurRad="38100" dist="38100" dir="2700000" algn="tl">
                    <a:srgbClr val="000000"/>
                  </a:outerShdw>
                </a:effectLst>
              </a:rPr>
              <a:t>Code Red Virus</a:t>
            </a:r>
          </a:p>
          <a:p>
            <a:pPr algn="l" eaLnBrk="1" hangingPunct="1"/>
            <a:endParaRPr lang="en-US" altLang="en-US" sz="2400" b="1" u="sng" dirty="0">
              <a:solidFill>
                <a:schemeClr val="bg1"/>
              </a:solidFill>
              <a:effectLst>
                <a:outerShdw blurRad="38100" dist="38100" dir="2700000" algn="tl">
                  <a:srgbClr val="000000"/>
                </a:outerShdw>
              </a:effectLst>
            </a:endParaRPr>
          </a:p>
          <a:p>
            <a:pPr algn="l" eaLnBrk="1" hangingPunct="1"/>
            <a:r>
              <a:rPr lang="en-US" altLang="en-US" dirty="0">
                <a:solidFill>
                  <a:schemeClr val="bg1"/>
                </a:solidFill>
                <a:effectLst>
                  <a:outerShdw blurRad="38100" dist="38100" dir="2700000" algn="tl">
                    <a:srgbClr val="000000"/>
                  </a:outerShdw>
                </a:effectLst>
              </a:rPr>
              <a:t>Attacked a buffer overflow weakness in the Microsoft IIS Server API on July 19, 2001.</a:t>
            </a:r>
          </a:p>
          <a:p>
            <a:pPr algn="l" eaLnBrk="1" hangingPunct="1"/>
            <a:endParaRPr lang="en-US" altLang="en-US" dirty="0">
              <a:solidFill>
                <a:schemeClr val="bg1"/>
              </a:solidFill>
              <a:effectLst>
                <a:outerShdw blurRad="38100" dist="38100" dir="2700000" algn="tl">
                  <a:srgbClr val="000000"/>
                </a:outerShdw>
              </a:effectLst>
            </a:endParaRPr>
          </a:p>
          <a:p>
            <a:pPr algn="l" eaLnBrk="1" hangingPunct="1"/>
            <a:r>
              <a:rPr lang="en-US" altLang="en-US" dirty="0">
                <a:solidFill>
                  <a:schemeClr val="bg1"/>
                </a:solidFill>
                <a:effectLst>
                  <a:outerShdw blurRad="38100" dist="38100" dir="2700000" algn="tl">
                    <a:srgbClr val="000000"/>
                  </a:outerShdw>
                </a:effectLst>
              </a:rPr>
              <a:t>Damage: $2.6 billion</a:t>
            </a:r>
          </a:p>
          <a:p>
            <a:pPr algn="l"/>
            <a:endParaRPr lang="en-US" altLang="en-US" b="1" u="sng" dirty="0">
              <a:solidFill>
                <a:schemeClr val="bg1"/>
              </a:solidFill>
              <a:effectLst>
                <a:outerShdw blurRad="38100" dist="38100" dir="2700000" algn="tl">
                  <a:srgbClr val="000000"/>
                </a:outerShdw>
              </a:effectLst>
            </a:endParaRPr>
          </a:p>
          <a:p>
            <a:pPr algn="l"/>
            <a:r>
              <a:rPr lang="en-US" altLang="en-US" sz="2400" b="1" u="sng" dirty="0" err="1">
                <a:solidFill>
                  <a:schemeClr val="bg1"/>
                </a:solidFill>
                <a:effectLst>
                  <a:outerShdw blurRad="38100" dist="38100" dir="2700000" algn="tl">
                    <a:srgbClr val="000000"/>
                  </a:outerShdw>
                </a:effectLst>
              </a:rPr>
              <a:t>Sasser</a:t>
            </a:r>
            <a:r>
              <a:rPr lang="en-US" altLang="en-US" sz="2400" b="1" u="sng" dirty="0">
                <a:solidFill>
                  <a:schemeClr val="bg1"/>
                </a:solidFill>
                <a:effectLst>
                  <a:outerShdw blurRad="38100" dist="38100" dir="2700000" algn="tl">
                    <a:srgbClr val="000000"/>
                  </a:outerShdw>
                </a:effectLst>
              </a:rPr>
              <a:t> Worm</a:t>
            </a:r>
          </a:p>
          <a:p>
            <a:pPr algn="l"/>
            <a:endParaRPr lang="en-US" altLang="en-US" sz="2400" dirty="0">
              <a:solidFill>
                <a:schemeClr val="bg1"/>
              </a:solidFill>
              <a:effectLst>
                <a:outerShdw blurRad="38100" dist="38100" dir="2700000" algn="tl">
                  <a:srgbClr val="000000"/>
                </a:outerShdw>
              </a:effectLst>
            </a:endParaRPr>
          </a:p>
          <a:p>
            <a:pPr algn="l"/>
            <a:r>
              <a:rPr lang="en-US" altLang="en-US" dirty="0">
                <a:solidFill>
                  <a:schemeClr val="bg1"/>
                </a:solidFill>
                <a:effectLst>
                  <a:outerShdw blurRad="38100" dist="38100" dir="2700000" algn="tl">
                    <a:srgbClr val="000000"/>
                  </a:outerShdw>
                </a:effectLst>
              </a:rPr>
              <a:t>Attacked the Microsoft LSAS buffer overflow vulnerability on April 30, 2004.</a:t>
            </a:r>
          </a:p>
          <a:p>
            <a:pPr algn="l"/>
            <a:endParaRPr lang="en-US" altLang="en-US" dirty="0">
              <a:solidFill>
                <a:schemeClr val="bg1"/>
              </a:solidFill>
              <a:effectLst>
                <a:outerShdw blurRad="38100" dist="38100" dir="2700000" algn="tl">
                  <a:srgbClr val="000000"/>
                </a:outerShdw>
              </a:effectLst>
            </a:endParaRPr>
          </a:p>
          <a:p>
            <a:pPr algn="l"/>
            <a:r>
              <a:rPr lang="en-US" altLang="en-US" dirty="0">
                <a:solidFill>
                  <a:schemeClr val="bg1"/>
                </a:solidFill>
                <a:effectLst>
                  <a:outerShdw blurRad="38100" dist="38100" dir="2700000" algn="tl">
                    <a:srgbClr val="000000"/>
                  </a:outerShdw>
                </a:effectLst>
              </a:rPr>
              <a:t>Damage: $3.5 </a:t>
            </a:r>
            <a:r>
              <a:rPr lang="en-US" altLang="en-US" dirty="0" smtClean="0">
                <a:solidFill>
                  <a:schemeClr val="bg1"/>
                </a:solidFill>
                <a:effectLst>
                  <a:outerShdw blurRad="38100" dist="38100" dir="2700000" algn="tl">
                    <a:srgbClr val="000000"/>
                  </a:outerShdw>
                </a:effectLst>
              </a:rPr>
              <a:t>billion</a:t>
            </a:r>
            <a:endParaRPr lang="en-US" altLang="en-US" dirty="0">
              <a:solidFill>
                <a:schemeClr val="bg1"/>
              </a:solidFill>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en-US"/>
              <a:t>Buffer Overflows</a:t>
            </a:r>
          </a:p>
        </p:txBody>
      </p:sp>
      <p:sp>
        <p:nvSpPr>
          <p:cNvPr id="438275" name="Text Box 3"/>
          <p:cNvSpPr txBox="1">
            <a:spLocks noChangeArrowheads="1"/>
          </p:cNvSpPr>
          <p:nvPr/>
        </p:nvSpPr>
        <p:spPr bwMode="auto">
          <a:xfrm>
            <a:off x="304800" y="1981200"/>
            <a:ext cx="86233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Clr>
                <a:srgbClr val="FF6600"/>
              </a:buClr>
              <a:buFont typeface="Wingdings" pitchFamily="2" charset="2"/>
              <a:buNone/>
            </a:pPr>
            <a:r>
              <a:rPr lang="en-US" altLang="en-US" sz="2800" dirty="0" smtClean="0">
                <a:solidFill>
                  <a:schemeClr val="bg1"/>
                </a:solidFill>
                <a:effectLst>
                  <a:outerShdw blurRad="38100" dist="38100" dir="2700000" algn="tl">
                    <a:srgbClr val="000000"/>
                  </a:outerShdw>
                </a:effectLst>
              </a:rPr>
              <a:t>Prevention:</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 Programmers now refrain from using </a:t>
            </a:r>
            <a:r>
              <a:rPr lang="en-US" altLang="en-US" sz="2400" dirty="0" err="1">
                <a:solidFill>
                  <a:schemeClr val="bg1"/>
                </a:solidFill>
                <a:effectLst>
                  <a:outerShdw blurRad="38100" dist="38100" dir="2700000" algn="tl">
                    <a:srgbClr val="000000"/>
                  </a:outerShdw>
                </a:effectLst>
              </a:rPr>
              <a:t>strcpy</a:t>
            </a:r>
            <a:r>
              <a:rPr lang="en-US" altLang="en-US" sz="2400" dirty="0">
                <a:solidFill>
                  <a:schemeClr val="bg1"/>
                </a:solidFill>
                <a:effectLst>
                  <a:outerShdw blurRad="38100" dist="38100" dir="2700000" algn="tl">
                    <a:srgbClr val="000000"/>
                  </a:outerShdw>
                </a:effectLst>
              </a:rPr>
              <a:t>(), </a:t>
            </a:r>
            <a:r>
              <a:rPr lang="en-US" altLang="en-US" sz="2400" dirty="0" err="1">
                <a:solidFill>
                  <a:schemeClr val="bg1"/>
                </a:solidFill>
                <a:effectLst>
                  <a:outerShdw blurRad="38100" dist="38100" dir="2700000" algn="tl">
                    <a:srgbClr val="000000"/>
                  </a:outerShdw>
                </a:effectLst>
              </a:rPr>
              <a:t>strcat</a:t>
            </a:r>
            <a:r>
              <a:rPr lang="en-US" altLang="en-US" sz="2400" dirty="0">
                <a:solidFill>
                  <a:schemeClr val="bg1"/>
                </a:solidFill>
                <a:effectLst>
                  <a:outerShdw blurRad="38100" dist="38100" dir="2700000" algn="tl">
                    <a:srgbClr val="000000"/>
                  </a:outerShdw>
                </a:effectLst>
              </a:rPr>
              <a:t>() in their programs. They use </a:t>
            </a:r>
            <a:r>
              <a:rPr lang="en-US" altLang="en-US" sz="2400" dirty="0" err="1">
                <a:solidFill>
                  <a:schemeClr val="bg1"/>
                </a:solidFill>
                <a:effectLst>
                  <a:outerShdw blurRad="38100" dist="38100" dir="2700000" algn="tl">
                    <a:srgbClr val="000000"/>
                  </a:outerShdw>
                </a:effectLst>
              </a:rPr>
              <a:t>strncpy</a:t>
            </a:r>
            <a:r>
              <a:rPr lang="en-US" altLang="en-US" sz="2400" dirty="0">
                <a:solidFill>
                  <a:schemeClr val="bg1"/>
                </a:solidFill>
                <a:effectLst>
                  <a:outerShdw blurRad="38100" dist="38100" dir="2700000" algn="tl">
                    <a:srgbClr val="000000"/>
                  </a:outerShdw>
                </a:effectLst>
              </a:rPr>
              <a:t>(), </a:t>
            </a:r>
            <a:r>
              <a:rPr lang="en-US" altLang="en-US" sz="2400" dirty="0" err="1">
                <a:solidFill>
                  <a:schemeClr val="bg1"/>
                </a:solidFill>
                <a:effectLst>
                  <a:outerShdw blurRad="38100" dist="38100" dir="2700000" algn="tl">
                    <a:srgbClr val="000000"/>
                  </a:outerShdw>
                </a:effectLst>
              </a:rPr>
              <a:t>strncat</a:t>
            </a:r>
            <a:r>
              <a:rPr lang="en-US" altLang="en-US" sz="2400" dirty="0">
                <a:solidFill>
                  <a:schemeClr val="bg1"/>
                </a:solidFill>
                <a:effectLst>
                  <a:outerShdw blurRad="38100" dist="38100" dir="2700000" algn="tl">
                    <a:srgbClr val="000000"/>
                  </a:outerShdw>
                </a:effectLst>
              </a:rPr>
              <a:t>() instead which perform bound checking. Never use gets().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Programmers now write their applications in languages like Java, Visual Basic which has better stack and memory management features.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Sun Microsystems is trying to make their </a:t>
            </a:r>
            <a:r>
              <a:rPr lang="en-US" altLang="en-US" sz="2400" dirty="0" err="1">
                <a:solidFill>
                  <a:schemeClr val="bg1"/>
                </a:solidFill>
                <a:effectLst>
                  <a:outerShdw blurRad="38100" dist="38100" dir="2700000" algn="tl">
                    <a:srgbClr val="000000"/>
                  </a:outerShdw>
                </a:effectLst>
              </a:rPr>
              <a:t>Sparc</a:t>
            </a:r>
            <a:r>
              <a:rPr lang="en-US" altLang="en-US" sz="2400" dirty="0">
                <a:solidFill>
                  <a:schemeClr val="bg1"/>
                </a:solidFill>
                <a:effectLst>
                  <a:outerShdw blurRad="38100" dist="38100" dir="2700000" algn="tl">
                    <a:srgbClr val="000000"/>
                  </a:outerShdw>
                </a:effectLst>
              </a:rPr>
              <a:t> processor immune to stack overflow attack by introducing new feature to protect the return address during a subroutine call.</a:t>
            </a:r>
          </a:p>
          <a:p>
            <a:endParaRPr lang="en-US" altLang="en-US" sz="2400" dirty="0">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a:t>Injection Flaws</a:t>
            </a:r>
          </a:p>
        </p:txBody>
      </p:sp>
      <p:sp>
        <p:nvSpPr>
          <p:cNvPr id="439299" name="Text Box 3"/>
          <p:cNvSpPr txBox="1">
            <a:spLocks noChangeArrowheads="1"/>
          </p:cNvSpPr>
          <p:nvPr/>
        </p:nvSpPr>
        <p:spPr bwMode="auto">
          <a:xfrm>
            <a:off x="215900" y="1341438"/>
            <a:ext cx="86233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    Injection flaw lets you inject executable code at places where it is not allowed in a secure system which might lead to execution of the code and compromise of the system.</a:t>
            </a:r>
          </a:p>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Common </a:t>
            </a:r>
            <a:r>
              <a:rPr lang="en-US" altLang="en-US" sz="2800" dirty="0" smtClean="0">
                <a:solidFill>
                  <a:schemeClr val="bg1"/>
                </a:solidFill>
                <a:effectLst>
                  <a:outerShdw blurRad="38100" dist="38100" dir="2700000" algn="tl">
                    <a:srgbClr val="000000"/>
                  </a:outerShdw>
                </a:effectLst>
              </a:rPr>
              <a:t>Attacks:</a:t>
            </a:r>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Relay malicious through a web application to another system.</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Calls to operating system via system calls.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Use of external programs via shell commands.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Calls to backend databases via SQL.</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Complete script injection into web applications.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en-US"/>
              <a:t>Injection Flaws</a:t>
            </a:r>
          </a:p>
        </p:txBody>
      </p:sp>
      <p:sp>
        <p:nvSpPr>
          <p:cNvPr id="440323" name="Text Box 3"/>
          <p:cNvSpPr txBox="1">
            <a:spLocks noChangeArrowheads="1"/>
          </p:cNvSpPr>
          <p:nvPr/>
        </p:nvSpPr>
        <p:spPr bwMode="auto">
          <a:xfrm>
            <a:off x="215900" y="1341438"/>
            <a:ext cx="86233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SQL </a:t>
            </a:r>
            <a:r>
              <a:rPr lang="en-US" altLang="en-US" sz="2800" dirty="0" smtClean="0">
                <a:solidFill>
                  <a:schemeClr val="bg1"/>
                </a:solidFill>
                <a:effectLst>
                  <a:outerShdw blurRad="38100" dist="38100" dir="2700000" algn="tl">
                    <a:srgbClr val="000000"/>
                  </a:outerShdw>
                </a:effectLst>
              </a:rPr>
              <a:t>Injection:</a:t>
            </a:r>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SQL injection is particularly widespread and dangerous form of injection.</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SQL Injection is possible if the value of any parameter is used in SQL queries and the parameter is not </a:t>
            </a:r>
            <a:r>
              <a:rPr lang="en-US" altLang="en-US" sz="2400" dirty="0" err="1">
                <a:solidFill>
                  <a:schemeClr val="bg1"/>
                </a:solidFill>
                <a:effectLst>
                  <a:outerShdw blurRad="38100" dist="38100" dir="2700000" algn="tl">
                    <a:srgbClr val="000000"/>
                  </a:outerShdw>
                </a:effectLst>
              </a:rPr>
              <a:t>sanitised</a:t>
            </a:r>
            <a:r>
              <a:rPr lang="en-US" altLang="en-US" sz="2400" dirty="0">
                <a:solidFill>
                  <a:schemeClr val="bg1"/>
                </a:solidFill>
                <a:effectLst>
                  <a:outerShdw blurRad="38100" dist="38100" dir="2700000" algn="tl">
                    <a:srgbClr val="000000"/>
                  </a:outerShdw>
                </a:effectLst>
              </a:rPr>
              <a:t> properly.</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The attacker can retrieve, modify, corrupt or destroy database contents.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a:t>Unvalidated Input</a:t>
            </a:r>
          </a:p>
        </p:txBody>
      </p:sp>
      <p:sp>
        <p:nvSpPr>
          <p:cNvPr id="181252" name="Rectangle 4"/>
          <p:cNvSpPr>
            <a:spLocks noGrp="1" noChangeArrowheads="1"/>
          </p:cNvSpPr>
          <p:nvPr>
            <p:ph idx="1"/>
          </p:nvPr>
        </p:nvSpPr>
        <p:spPr/>
        <p:txBody>
          <a:bodyPr/>
          <a:lstStyle/>
          <a:p>
            <a:pPr marL="609600" indent="-609600">
              <a:buClr>
                <a:srgbClr val="FF6600"/>
              </a:buClr>
              <a:buFont typeface="Wingdings" pitchFamily="2" charset="2"/>
              <a:buNone/>
            </a:pPr>
            <a:r>
              <a:rPr lang="en-US" altLang="en-US" sz="2800" dirty="0"/>
              <a:t>Common Input Tampering Attacks</a:t>
            </a:r>
            <a:r>
              <a:rPr lang="en-US" altLang="en-US" sz="2800" dirty="0" smtClean="0"/>
              <a:t>:</a:t>
            </a:r>
            <a:endParaRPr lang="en-US" altLang="en-US" sz="2800" dirty="0"/>
          </a:p>
          <a:p>
            <a:pPr marL="609600" indent="-609600">
              <a:buClr>
                <a:srgbClr val="FF6600"/>
              </a:buClr>
              <a:buFont typeface="Wingdings" pitchFamily="2" charset="2"/>
              <a:buNone/>
            </a:pPr>
            <a:endParaRPr lang="en-US" altLang="en-US" sz="2800" dirty="0"/>
          </a:p>
          <a:p>
            <a:pPr marL="609600" indent="-609600">
              <a:buClr>
                <a:srgbClr val="FF6600"/>
              </a:buClr>
              <a:buFont typeface="Wingdings" pitchFamily="2" charset="2"/>
              <a:buChar char="Ø"/>
            </a:pPr>
            <a:r>
              <a:rPr lang="en-US" altLang="en-US" sz="2400" dirty="0"/>
              <a:t>Forced Browsing</a:t>
            </a:r>
          </a:p>
          <a:p>
            <a:pPr marL="609600" indent="-609600">
              <a:buClr>
                <a:srgbClr val="FF6600"/>
              </a:buClr>
              <a:buFont typeface="Wingdings" pitchFamily="2" charset="2"/>
              <a:buChar char="Ø"/>
            </a:pPr>
            <a:r>
              <a:rPr lang="en-US" altLang="en-US" sz="2400" dirty="0"/>
              <a:t>Command Insertion</a:t>
            </a:r>
          </a:p>
          <a:p>
            <a:pPr marL="609600" indent="-609600">
              <a:buClr>
                <a:srgbClr val="FF6600"/>
              </a:buClr>
              <a:buFont typeface="Wingdings" pitchFamily="2" charset="2"/>
              <a:buChar char="Ø"/>
            </a:pPr>
            <a:r>
              <a:rPr lang="en-US" altLang="en-US" sz="2400" dirty="0"/>
              <a:t>Cross Site Scripting</a:t>
            </a:r>
          </a:p>
          <a:p>
            <a:pPr marL="609600" indent="-609600">
              <a:buClr>
                <a:srgbClr val="FF6600"/>
              </a:buClr>
              <a:buFont typeface="Wingdings" pitchFamily="2" charset="2"/>
              <a:buChar char="Ø"/>
            </a:pPr>
            <a:r>
              <a:rPr lang="en-US" altLang="en-US" sz="2400" dirty="0"/>
              <a:t>Buffer Overflows</a:t>
            </a:r>
          </a:p>
          <a:p>
            <a:pPr marL="609600" indent="-609600">
              <a:buClr>
                <a:srgbClr val="FF6600"/>
              </a:buClr>
              <a:buFont typeface="Wingdings" pitchFamily="2" charset="2"/>
              <a:buChar char="Ø"/>
            </a:pPr>
            <a:r>
              <a:rPr lang="en-US" altLang="en-US" sz="2400" dirty="0"/>
              <a:t>SQL Injection</a:t>
            </a:r>
          </a:p>
          <a:p>
            <a:pPr marL="609600" indent="-609600">
              <a:buClr>
                <a:srgbClr val="FF6600"/>
              </a:buClr>
              <a:buFont typeface="Wingdings" pitchFamily="2" charset="2"/>
              <a:buChar char="Ø"/>
            </a:pPr>
            <a:r>
              <a:rPr lang="en-US" altLang="en-US" sz="2400" dirty="0"/>
              <a:t>Hidden Field Manipulation</a:t>
            </a:r>
          </a:p>
          <a:p>
            <a:pPr marL="609600" indent="-609600">
              <a:buClr>
                <a:srgbClr val="FF6600"/>
              </a:buClr>
              <a:buFont typeface="Wingdings" pitchFamily="2" charset="2"/>
              <a:buNone/>
            </a:pPr>
            <a:endParaRPr lang="en-US" altLang="en-US" sz="2400" dirty="0"/>
          </a:p>
          <a:p>
            <a:pPr marL="609600" indent="-609600">
              <a:buClr>
                <a:srgbClr val="FF6600"/>
              </a:buClr>
              <a:buFont typeface="Wingdings" pitchFamily="2" charset="2"/>
              <a:buNone/>
            </a:pPr>
            <a:endParaRPr lang="en-US" altLang="en-US" dirty="0"/>
          </a:p>
          <a:p>
            <a:pPr marL="609600" indent="-609600">
              <a:buClr>
                <a:srgbClr val="FF6600"/>
              </a:buClr>
              <a:buFont typeface="Wingdings" pitchFamily="2" charset="2"/>
              <a:buNone/>
            </a:pPr>
            <a:endParaRPr lang="en-US" altLang="en-US" u="sng" dirty="0"/>
          </a:p>
          <a:p>
            <a:pPr marL="609600" indent="-609600">
              <a:buClr>
                <a:srgbClr val="FF6600"/>
              </a:buClr>
              <a:buFont typeface="Wingdings" pitchFamily="2" charset="2"/>
              <a:buNone/>
            </a:pPr>
            <a:endParaRPr lang="en-US" altLang="en-US" b="1"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a:t>Injection Flaws</a:t>
            </a:r>
          </a:p>
        </p:txBody>
      </p:sp>
      <p:sp>
        <p:nvSpPr>
          <p:cNvPr id="441347" name="Text Box 3"/>
          <p:cNvSpPr txBox="1">
            <a:spLocks noChangeArrowheads="1"/>
          </p:cNvSpPr>
          <p:nvPr/>
        </p:nvSpPr>
        <p:spPr bwMode="auto">
          <a:xfrm>
            <a:off x="215900" y="1341438"/>
            <a:ext cx="8623300" cy="521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err="1">
                <a:solidFill>
                  <a:schemeClr val="bg1"/>
                </a:solidFill>
                <a:effectLst>
                  <a:outerShdw blurRad="38100" dist="38100" dir="2700000" algn="tl">
                    <a:srgbClr val="000000"/>
                  </a:outerShdw>
                </a:effectLst>
              </a:rPr>
              <a:t>Bloggage</a:t>
            </a:r>
            <a:r>
              <a:rPr lang="en-US" altLang="en-US" sz="2800" dirty="0">
                <a:solidFill>
                  <a:schemeClr val="bg1"/>
                </a:solidFill>
                <a:effectLst>
                  <a:outerShdw blurRad="38100" dist="38100" dir="2700000" algn="tl">
                    <a:srgbClr val="000000"/>
                  </a:outerShdw>
                </a:effectLst>
              </a:rPr>
              <a:t> SQL </a:t>
            </a:r>
            <a:r>
              <a:rPr lang="en-US" altLang="en-US" sz="2800" dirty="0" smtClean="0">
                <a:solidFill>
                  <a:schemeClr val="bg1"/>
                </a:solidFill>
                <a:effectLst>
                  <a:outerShdw blurRad="38100" dist="38100" dir="2700000" algn="tl">
                    <a:srgbClr val="000000"/>
                  </a:outerShdw>
                </a:effectLst>
              </a:rPr>
              <a:t>Injection:</a:t>
            </a:r>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endParaRPr lang="en-US" altLang="en-US" dirty="0">
              <a:solidFill>
                <a:schemeClr val="bg1"/>
              </a:solidFill>
              <a:effectLst>
                <a:outerShdw blurRad="38100" dist="38100" dir="2700000" algn="tl">
                  <a:srgbClr val="000000"/>
                </a:outerShdw>
              </a:effectLst>
              <a:latin typeface="Verdana" pitchFamily="34" charset="0"/>
            </a:endParaRP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SELECT &lt;</a:t>
            </a:r>
            <a:r>
              <a:rPr lang="en-US" altLang="en-US" dirty="0" err="1">
                <a:solidFill>
                  <a:schemeClr val="bg1"/>
                </a:solidFill>
                <a:effectLst>
                  <a:outerShdw blurRad="38100" dist="38100" dir="2700000" algn="tl">
                    <a:srgbClr val="000000"/>
                  </a:outerShdw>
                </a:effectLst>
                <a:latin typeface="Verdana" pitchFamily="34" charset="0"/>
              </a:rPr>
              <a:t>some_column</a:t>
            </a:r>
            <a:r>
              <a:rPr lang="en-US" altLang="en-US" dirty="0">
                <a:solidFill>
                  <a:schemeClr val="bg1"/>
                </a:solidFill>
                <a:effectLst>
                  <a:outerShdw blurRad="38100" dist="38100" dir="2700000" algn="tl">
                    <a:srgbClr val="000000"/>
                  </a:outerShdw>
                </a:effectLst>
                <a:latin typeface="Verdana" pitchFamily="34" charset="0"/>
              </a:rPr>
              <a:t>&gt; FROM &lt;</a:t>
            </a:r>
            <a:r>
              <a:rPr lang="en-US" altLang="en-US" dirty="0" err="1">
                <a:solidFill>
                  <a:schemeClr val="bg1"/>
                </a:solidFill>
                <a:effectLst>
                  <a:outerShdw blurRad="38100" dist="38100" dir="2700000" algn="tl">
                    <a:srgbClr val="000000"/>
                  </a:outerShdw>
                </a:effectLst>
                <a:latin typeface="Verdana" pitchFamily="34" charset="0"/>
              </a:rPr>
              <a:t>some_table</a:t>
            </a:r>
            <a:r>
              <a:rPr lang="en-US" altLang="en-US" dirty="0">
                <a:solidFill>
                  <a:schemeClr val="bg1"/>
                </a:solidFill>
                <a:effectLst>
                  <a:outerShdw blurRad="38100" dist="38100" dir="2700000" algn="tl">
                    <a:srgbClr val="000000"/>
                  </a:outerShdw>
                </a:effectLst>
                <a:latin typeface="Verdana" pitchFamily="34" charset="0"/>
              </a:rPr>
              <a:t>&gt; WHERE </a:t>
            </a:r>
            <a:r>
              <a:rPr lang="en-US" altLang="en-US" dirty="0" err="1">
                <a:solidFill>
                  <a:schemeClr val="bg1"/>
                </a:solidFill>
                <a:effectLst>
                  <a:outerShdw blurRad="38100" dist="38100" dir="2700000" algn="tl">
                    <a:srgbClr val="000000"/>
                  </a:outerShdw>
                </a:effectLst>
                <a:latin typeface="Verdana" pitchFamily="34" charset="0"/>
              </a:rPr>
              <a:t>Account_Name</a:t>
            </a:r>
            <a:r>
              <a:rPr lang="en-US" altLang="en-US" dirty="0">
                <a:solidFill>
                  <a:schemeClr val="bg1"/>
                </a:solidFill>
                <a:effectLst>
                  <a:outerShdw blurRad="38100" dist="38100" dir="2700000" algn="tl">
                    <a:srgbClr val="000000"/>
                  </a:outerShdw>
                </a:effectLst>
                <a:latin typeface="Verdana" pitchFamily="34" charset="0"/>
              </a:rPr>
              <a:t> = '</a:t>
            </a:r>
            <a:r>
              <a:rPr lang="en-US" altLang="en-US" dirty="0">
                <a:solidFill>
                  <a:schemeClr val="bg1"/>
                </a:solidFill>
                <a:effectLst>
                  <a:outerShdw blurRad="38100" dist="38100" dir="2700000" algn="tl">
                    <a:srgbClr val="000000"/>
                  </a:outerShdw>
                </a:effectLst>
              </a:rPr>
              <a:t>&lt;</a:t>
            </a:r>
            <a:r>
              <a:rPr lang="en-US" altLang="en-US" dirty="0">
                <a:solidFill>
                  <a:schemeClr val="bg1"/>
                </a:solidFill>
                <a:effectLst>
                  <a:outerShdw blurRad="38100" dist="38100" dir="2700000" algn="tl">
                    <a:srgbClr val="000000"/>
                  </a:outerShdw>
                </a:effectLst>
                <a:latin typeface="Verdana" pitchFamily="34" charset="0"/>
              </a:rPr>
              <a:t>user&gt;' AND Password =</a:t>
            </a:r>
            <a:r>
              <a:rPr lang="en-US" altLang="en-US" dirty="0">
                <a:solidFill>
                  <a:schemeClr val="bg1"/>
                </a:solidFill>
                <a:effectLst>
                  <a:outerShdw blurRad="38100" dist="38100" dir="2700000" algn="tl">
                    <a:srgbClr val="000000"/>
                  </a:outerShdw>
                </a:effectLst>
              </a:rPr>
              <a:t>'</a:t>
            </a:r>
            <a:r>
              <a:rPr lang="en-US" altLang="en-US" dirty="0">
                <a:solidFill>
                  <a:schemeClr val="bg1"/>
                </a:solidFill>
                <a:effectLst>
                  <a:outerShdw blurRad="38100" dist="38100" dir="2700000" algn="tl">
                    <a:srgbClr val="000000"/>
                  </a:outerShdw>
                </a:effectLst>
                <a:latin typeface="Verdana" pitchFamily="34" charset="0"/>
              </a:rPr>
              <a:t>&lt;password&gt;'</a:t>
            </a: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SELECT &lt;</a:t>
            </a:r>
            <a:r>
              <a:rPr lang="en-US" altLang="en-US" dirty="0" err="1">
                <a:solidFill>
                  <a:schemeClr val="bg1"/>
                </a:solidFill>
                <a:effectLst>
                  <a:outerShdw blurRad="38100" dist="38100" dir="2700000" algn="tl">
                    <a:srgbClr val="000000"/>
                  </a:outerShdw>
                </a:effectLst>
                <a:latin typeface="Verdana" pitchFamily="34" charset="0"/>
              </a:rPr>
              <a:t>some_column</a:t>
            </a:r>
            <a:r>
              <a:rPr lang="en-US" altLang="en-US" dirty="0">
                <a:solidFill>
                  <a:schemeClr val="bg1"/>
                </a:solidFill>
                <a:effectLst>
                  <a:outerShdw blurRad="38100" dist="38100" dir="2700000" algn="tl">
                    <a:srgbClr val="000000"/>
                  </a:outerShdw>
                </a:effectLst>
                <a:latin typeface="Verdana" pitchFamily="34" charset="0"/>
              </a:rPr>
              <a:t>&gt; FROM &lt;</a:t>
            </a:r>
            <a:r>
              <a:rPr lang="en-US" altLang="en-US" dirty="0" err="1">
                <a:solidFill>
                  <a:schemeClr val="bg1"/>
                </a:solidFill>
                <a:effectLst>
                  <a:outerShdw blurRad="38100" dist="38100" dir="2700000" algn="tl">
                    <a:srgbClr val="000000"/>
                  </a:outerShdw>
                </a:effectLst>
                <a:latin typeface="Verdana" pitchFamily="34" charset="0"/>
              </a:rPr>
              <a:t>some_table</a:t>
            </a:r>
            <a:r>
              <a:rPr lang="en-US" altLang="en-US" dirty="0">
                <a:solidFill>
                  <a:schemeClr val="bg1"/>
                </a:solidFill>
                <a:effectLst>
                  <a:outerShdw blurRad="38100" dist="38100" dir="2700000" algn="tl">
                    <a:srgbClr val="000000"/>
                  </a:outerShdw>
                </a:effectLst>
                <a:latin typeface="Verdana" pitchFamily="34" charset="0"/>
              </a:rPr>
              <a:t>&gt; WHERE </a:t>
            </a:r>
            <a:r>
              <a:rPr lang="en-US" altLang="en-US" dirty="0" err="1">
                <a:solidFill>
                  <a:schemeClr val="bg1"/>
                </a:solidFill>
                <a:effectLst>
                  <a:outerShdw blurRad="38100" dist="38100" dir="2700000" algn="tl">
                    <a:srgbClr val="000000"/>
                  </a:outerShdw>
                </a:effectLst>
                <a:latin typeface="Verdana" pitchFamily="34" charset="0"/>
              </a:rPr>
              <a:t>Account_Name</a:t>
            </a:r>
            <a:r>
              <a:rPr lang="en-US" altLang="en-US" dirty="0">
                <a:solidFill>
                  <a:schemeClr val="bg1"/>
                </a:solidFill>
                <a:effectLst>
                  <a:outerShdw blurRad="38100" dist="38100" dir="2700000" algn="tl">
                    <a:srgbClr val="000000"/>
                  </a:outerShdw>
                </a:effectLst>
                <a:latin typeface="Verdana" pitchFamily="34" charset="0"/>
              </a:rPr>
              <a:t> =</a:t>
            </a:r>
            <a:r>
              <a:rPr lang="en-US" altLang="en-US" dirty="0">
                <a:solidFill>
                  <a:srgbClr val="FFFF00"/>
                </a:solidFill>
                <a:effectLst>
                  <a:outerShdw blurRad="38100" dist="38100" dir="2700000" algn="tl">
                    <a:srgbClr val="000000"/>
                  </a:outerShdw>
                </a:effectLst>
                <a:latin typeface="Verdana" pitchFamily="34" charset="0"/>
              </a:rPr>
              <a:t>'</a:t>
            </a:r>
            <a:r>
              <a:rPr lang="en-US" altLang="en-US" dirty="0" err="1">
                <a:solidFill>
                  <a:srgbClr val="FFFF00"/>
                </a:solidFill>
                <a:effectLst>
                  <a:outerShdw blurRad="38100" dist="38100" dir="2700000" algn="tl">
                    <a:srgbClr val="000000"/>
                  </a:outerShdw>
                </a:effectLst>
                <a:latin typeface="Verdana" pitchFamily="34" charset="0"/>
              </a:rPr>
              <a:t>blackhathacker</a:t>
            </a:r>
            <a:r>
              <a:rPr lang="en-US" altLang="en-US" dirty="0">
                <a:solidFill>
                  <a:srgbClr val="FFFF00"/>
                </a:solidFill>
                <a:effectLst>
                  <a:outerShdw blurRad="38100" dist="38100" dir="2700000" algn="tl">
                    <a:srgbClr val="000000"/>
                  </a:outerShdw>
                </a:effectLst>
                <a:latin typeface="Verdana" pitchFamily="34" charset="0"/>
              </a:rPr>
              <a:t>'</a:t>
            </a:r>
            <a:r>
              <a:rPr lang="en-US" altLang="en-US" dirty="0">
                <a:solidFill>
                  <a:srgbClr val="FF0000"/>
                </a:solidFill>
                <a:effectLst>
                  <a:outerShdw blurRad="38100" dist="38100" dir="2700000" algn="tl">
                    <a:srgbClr val="000000"/>
                  </a:outerShdw>
                </a:effectLst>
                <a:latin typeface="Verdana" pitchFamily="34" charset="0"/>
              </a:rPr>
              <a:t>' AND Password =''</a:t>
            </a:r>
          </a:p>
          <a:p>
            <a:endParaRPr lang="en-US" altLang="en-US" sz="2800" dirty="0">
              <a:solidFill>
                <a:srgbClr val="FF0000"/>
              </a:solidFill>
              <a:effectLst>
                <a:outerShdw blurRad="38100" dist="38100" dir="2700000" algn="tl">
                  <a:srgbClr val="000000"/>
                </a:outerShdw>
              </a:effectLst>
              <a:latin typeface="Verdana" pitchFamily="34" charset="0"/>
            </a:endParaRPr>
          </a:p>
        </p:txBody>
      </p:sp>
      <p:pic>
        <p:nvPicPr>
          <p:cNvPr id="441348" name="Picture 4" descr="login_attem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44675"/>
            <a:ext cx="3400425" cy="1930400"/>
          </a:xfrm>
          <a:prstGeom prst="rect">
            <a:avLst/>
          </a:prstGeom>
          <a:noFill/>
          <a:extLst>
            <a:ext uri="{909E8E84-426E-40DD-AFC4-6F175D3DCCD1}">
              <a14:hiddenFill xmlns:a14="http://schemas.microsoft.com/office/drawing/2010/main">
                <a:solidFill>
                  <a:srgbClr val="FFFFFF"/>
                </a:solidFill>
              </a14:hiddenFill>
            </a:ext>
          </a:extLst>
        </p:spPr>
      </p:pic>
      <p:pic>
        <p:nvPicPr>
          <p:cNvPr id="441349" name="Picture 5" descr="error_attem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2097088"/>
            <a:ext cx="4579938" cy="147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a:t>Injection Flaws</a:t>
            </a:r>
          </a:p>
        </p:txBody>
      </p:sp>
      <p:sp>
        <p:nvSpPr>
          <p:cNvPr id="466947" name="Text Box 3"/>
          <p:cNvSpPr txBox="1">
            <a:spLocks noChangeArrowheads="1"/>
          </p:cNvSpPr>
          <p:nvPr/>
        </p:nvSpPr>
        <p:spPr bwMode="auto">
          <a:xfrm>
            <a:off x="215900" y="1341438"/>
            <a:ext cx="8623300"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err="1">
                <a:solidFill>
                  <a:schemeClr val="bg1"/>
                </a:solidFill>
                <a:effectLst>
                  <a:outerShdw blurRad="38100" dist="38100" dir="2700000" algn="tl">
                    <a:srgbClr val="000000"/>
                  </a:outerShdw>
                </a:effectLst>
              </a:rPr>
              <a:t>Bloggage</a:t>
            </a:r>
            <a:r>
              <a:rPr lang="en-US" altLang="en-US" sz="2800" dirty="0">
                <a:solidFill>
                  <a:schemeClr val="bg1"/>
                </a:solidFill>
                <a:effectLst>
                  <a:outerShdw blurRad="38100" dist="38100" dir="2700000" algn="tl">
                    <a:srgbClr val="000000"/>
                  </a:outerShdw>
                </a:effectLst>
              </a:rPr>
              <a:t> SQL </a:t>
            </a:r>
            <a:r>
              <a:rPr lang="en-US" altLang="en-US" sz="2800" dirty="0" smtClean="0">
                <a:solidFill>
                  <a:schemeClr val="bg1"/>
                </a:solidFill>
                <a:effectLst>
                  <a:outerShdw blurRad="38100" dist="38100" dir="2700000" algn="tl">
                    <a:srgbClr val="000000"/>
                  </a:outerShdw>
                </a:effectLst>
              </a:rPr>
              <a:t>Injection:</a:t>
            </a:r>
            <a:endParaRPr lang="en-US" altLang="en-US" sz="2800" dirty="0">
              <a:solidFill>
                <a:schemeClr val="bg1"/>
              </a:solidFill>
              <a:effectLst>
                <a:outerShdw blurRad="38100" dist="38100" dir="2700000" algn="tl">
                  <a:srgbClr val="000000"/>
                </a:outerShdw>
              </a:effectLst>
            </a:endParaRP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SELECT &lt;</a:t>
            </a:r>
            <a:r>
              <a:rPr lang="en-US" altLang="en-US" dirty="0" err="1">
                <a:solidFill>
                  <a:schemeClr val="bg1"/>
                </a:solidFill>
                <a:effectLst>
                  <a:outerShdw blurRad="38100" dist="38100" dir="2700000" algn="tl">
                    <a:srgbClr val="000000"/>
                  </a:outerShdw>
                </a:effectLst>
                <a:latin typeface="Verdana" pitchFamily="34" charset="0"/>
              </a:rPr>
              <a:t>some_column</a:t>
            </a:r>
            <a:r>
              <a:rPr lang="en-US" altLang="en-US" dirty="0">
                <a:solidFill>
                  <a:schemeClr val="bg1"/>
                </a:solidFill>
                <a:effectLst>
                  <a:outerShdw blurRad="38100" dist="38100" dir="2700000" algn="tl">
                    <a:srgbClr val="000000"/>
                  </a:outerShdw>
                </a:effectLst>
                <a:latin typeface="Verdana" pitchFamily="34" charset="0"/>
              </a:rPr>
              <a:t>&gt; FROM &lt;</a:t>
            </a:r>
            <a:r>
              <a:rPr lang="en-US" altLang="en-US" dirty="0" err="1">
                <a:solidFill>
                  <a:schemeClr val="bg1"/>
                </a:solidFill>
                <a:effectLst>
                  <a:outerShdw blurRad="38100" dist="38100" dir="2700000" algn="tl">
                    <a:srgbClr val="000000"/>
                  </a:outerShdw>
                </a:effectLst>
                <a:latin typeface="Verdana" pitchFamily="34" charset="0"/>
              </a:rPr>
              <a:t>some_table</a:t>
            </a:r>
            <a:r>
              <a:rPr lang="en-US" altLang="en-US" dirty="0">
                <a:solidFill>
                  <a:schemeClr val="bg1"/>
                </a:solidFill>
                <a:effectLst>
                  <a:outerShdw blurRad="38100" dist="38100" dir="2700000" algn="tl">
                    <a:srgbClr val="000000"/>
                  </a:outerShdw>
                </a:effectLst>
                <a:latin typeface="Verdana" pitchFamily="34" charset="0"/>
              </a:rPr>
              <a:t>&gt; WHERE </a:t>
            </a:r>
            <a:r>
              <a:rPr lang="en-US" altLang="en-US" dirty="0" err="1">
                <a:solidFill>
                  <a:schemeClr val="bg1"/>
                </a:solidFill>
                <a:effectLst>
                  <a:outerShdw blurRad="38100" dist="38100" dir="2700000" algn="tl">
                    <a:srgbClr val="000000"/>
                  </a:outerShdw>
                </a:effectLst>
                <a:latin typeface="Verdana" pitchFamily="34" charset="0"/>
              </a:rPr>
              <a:t>Account_Name</a:t>
            </a:r>
            <a:r>
              <a:rPr lang="en-US" altLang="en-US" dirty="0">
                <a:solidFill>
                  <a:schemeClr val="bg1"/>
                </a:solidFill>
                <a:effectLst>
                  <a:outerShdw blurRad="38100" dist="38100" dir="2700000" algn="tl">
                    <a:srgbClr val="000000"/>
                  </a:outerShdw>
                </a:effectLst>
                <a:latin typeface="Verdana" pitchFamily="34" charset="0"/>
              </a:rPr>
              <a:t> = '</a:t>
            </a:r>
            <a:r>
              <a:rPr lang="en-US" altLang="en-US" dirty="0">
                <a:solidFill>
                  <a:schemeClr val="bg1"/>
                </a:solidFill>
                <a:effectLst>
                  <a:outerShdw blurRad="38100" dist="38100" dir="2700000" algn="tl">
                    <a:srgbClr val="000000"/>
                  </a:outerShdw>
                </a:effectLst>
              </a:rPr>
              <a:t>&lt;</a:t>
            </a:r>
            <a:r>
              <a:rPr lang="en-US" altLang="en-US" dirty="0">
                <a:solidFill>
                  <a:schemeClr val="bg1"/>
                </a:solidFill>
                <a:effectLst>
                  <a:outerShdw blurRad="38100" dist="38100" dir="2700000" algn="tl">
                    <a:srgbClr val="000000"/>
                  </a:outerShdw>
                </a:effectLst>
                <a:latin typeface="Verdana" pitchFamily="34" charset="0"/>
              </a:rPr>
              <a:t>user&gt;' AND Password =</a:t>
            </a:r>
            <a:r>
              <a:rPr lang="en-US" altLang="en-US" dirty="0">
                <a:solidFill>
                  <a:schemeClr val="bg1"/>
                </a:solidFill>
                <a:effectLst>
                  <a:outerShdw blurRad="38100" dist="38100" dir="2700000" algn="tl">
                    <a:srgbClr val="000000"/>
                  </a:outerShdw>
                </a:effectLst>
              </a:rPr>
              <a:t>'</a:t>
            </a:r>
            <a:r>
              <a:rPr lang="en-US" altLang="en-US" dirty="0">
                <a:solidFill>
                  <a:schemeClr val="bg1"/>
                </a:solidFill>
                <a:effectLst>
                  <a:outerShdw blurRad="38100" dist="38100" dir="2700000" algn="tl">
                    <a:srgbClr val="000000"/>
                  </a:outerShdw>
                </a:effectLst>
                <a:latin typeface="Verdana" pitchFamily="34" charset="0"/>
              </a:rPr>
              <a:t>&lt;password&gt;'</a:t>
            </a: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SELECT &lt;</a:t>
            </a:r>
            <a:r>
              <a:rPr lang="en-US" altLang="en-US" dirty="0" err="1">
                <a:solidFill>
                  <a:schemeClr val="bg1"/>
                </a:solidFill>
                <a:effectLst>
                  <a:outerShdw blurRad="38100" dist="38100" dir="2700000" algn="tl">
                    <a:srgbClr val="000000"/>
                  </a:outerShdw>
                </a:effectLst>
                <a:latin typeface="Verdana" pitchFamily="34" charset="0"/>
              </a:rPr>
              <a:t>some_column</a:t>
            </a:r>
            <a:r>
              <a:rPr lang="en-US" altLang="en-US" dirty="0">
                <a:solidFill>
                  <a:schemeClr val="bg1"/>
                </a:solidFill>
                <a:effectLst>
                  <a:outerShdw blurRad="38100" dist="38100" dir="2700000" algn="tl">
                    <a:srgbClr val="000000"/>
                  </a:outerShdw>
                </a:effectLst>
                <a:latin typeface="Verdana" pitchFamily="34" charset="0"/>
              </a:rPr>
              <a:t>&gt; FROM &lt;</a:t>
            </a:r>
            <a:r>
              <a:rPr lang="en-US" altLang="en-US" dirty="0" err="1">
                <a:solidFill>
                  <a:schemeClr val="bg1"/>
                </a:solidFill>
                <a:effectLst>
                  <a:outerShdw blurRad="38100" dist="38100" dir="2700000" algn="tl">
                    <a:srgbClr val="000000"/>
                  </a:outerShdw>
                </a:effectLst>
                <a:latin typeface="Verdana" pitchFamily="34" charset="0"/>
              </a:rPr>
              <a:t>some_table</a:t>
            </a:r>
            <a:r>
              <a:rPr lang="en-US" altLang="en-US" dirty="0">
                <a:solidFill>
                  <a:schemeClr val="bg1"/>
                </a:solidFill>
                <a:effectLst>
                  <a:outerShdw blurRad="38100" dist="38100" dir="2700000" algn="tl">
                    <a:srgbClr val="000000"/>
                  </a:outerShdw>
                </a:effectLst>
                <a:latin typeface="Verdana" pitchFamily="34" charset="0"/>
              </a:rPr>
              <a:t>&gt; WHERE </a:t>
            </a:r>
            <a:r>
              <a:rPr lang="en-US" altLang="en-US" dirty="0" err="1">
                <a:solidFill>
                  <a:schemeClr val="bg1"/>
                </a:solidFill>
                <a:effectLst>
                  <a:outerShdw blurRad="38100" dist="38100" dir="2700000" algn="tl">
                    <a:srgbClr val="000000"/>
                  </a:outerShdw>
                </a:effectLst>
                <a:latin typeface="Verdana" pitchFamily="34" charset="0"/>
              </a:rPr>
              <a:t>Account_Name</a:t>
            </a:r>
            <a:r>
              <a:rPr lang="en-US" altLang="en-US" dirty="0">
                <a:solidFill>
                  <a:schemeClr val="bg1"/>
                </a:solidFill>
                <a:effectLst>
                  <a:outerShdw blurRad="38100" dist="38100" dir="2700000" algn="tl">
                    <a:srgbClr val="000000"/>
                  </a:outerShdw>
                </a:effectLst>
                <a:latin typeface="Verdana" pitchFamily="34" charset="0"/>
              </a:rPr>
              <a:t> = </a:t>
            </a:r>
            <a:r>
              <a:rPr lang="en-US" altLang="en-US" dirty="0">
                <a:solidFill>
                  <a:schemeClr val="bg1"/>
                </a:solidFill>
                <a:effectLst>
                  <a:outerShdw blurRad="38100" dist="38100" dir="2700000" algn="tl">
                    <a:srgbClr val="000000"/>
                  </a:outerShdw>
                </a:effectLst>
              </a:rPr>
              <a:t>'</a:t>
            </a:r>
            <a:r>
              <a:rPr lang="en-US" altLang="en-US" dirty="0" err="1">
                <a:solidFill>
                  <a:schemeClr val="bg1"/>
                </a:solidFill>
                <a:effectLst>
                  <a:outerShdw blurRad="38100" dist="38100" dir="2700000" algn="tl">
                    <a:srgbClr val="000000"/>
                  </a:outerShdw>
                </a:effectLst>
                <a:latin typeface="Verdana" pitchFamily="34" charset="0"/>
              </a:rPr>
              <a:t>blackhathacker</a:t>
            </a:r>
            <a:r>
              <a:rPr lang="en-US" altLang="en-US" dirty="0">
                <a:solidFill>
                  <a:schemeClr val="bg1"/>
                </a:solidFill>
                <a:effectLst>
                  <a:outerShdw blurRad="38100" dist="38100" dir="2700000" algn="tl">
                    <a:srgbClr val="000000"/>
                  </a:outerShdw>
                </a:effectLst>
                <a:latin typeface="Verdana" pitchFamily="34" charset="0"/>
              </a:rPr>
              <a:t>' AND </a:t>
            </a:r>
          </a:p>
          <a:p>
            <a:r>
              <a:rPr lang="en-US" altLang="en-US" dirty="0">
                <a:solidFill>
                  <a:schemeClr val="bg1"/>
                </a:solidFill>
                <a:effectLst>
                  <a:outerShdw blurRad="38100" dist="38100" dir="2700000" algn="tl">
                    <a:srgbClr val="000000"/>
                  </a:outerShdw>
                </a:effectLst>
                <a:latin typeface="Verdana" pitchFamily="34" charset="0"/>
              </a:rPr>
              <a:t>	Password = </a:t>
            </a:r>
            <a:r>
              <a:rPr lang="en-US" altLang="en-US" dirty="0">
                <a:solidFill>
                  <a:schemeClr val="bg1"/>
                </a:solidFill>
                <a:effectLst>
                  <a:outerShdw blurRad="38100" dist="38100" dir="2700000" algn="tl">
                    <a:srgbClr val="000000"/>
                  </a:outerShdw>
                </a:effectLst>
              </a:rPr>
              <a:t>'</a:t>
            </a:r>
            <a:r>
              <a:rPr lang="en-US" altLang="en-US" dirty="0">
                <a:solidFill>
                  <a:srgbClr val="FFFF00"/>
                </a:solidFill>
                <a:effectLst>
                  <a:outerShdw blurRad="38100" dist="38100" dir="2700000" algn="tl">
                    <a:srgbClr val="000000"/>
                  </a:outerShdw>
                </a:effectLst>
                <a:latin typeface="Verdana" pitchFamily="34" charset="0"/>
              </a:rPr>
              <a:t>a</a:t>
            </a:r>
            <a:r>
              <a:rPr lang="en-US" altLang="en-US" dirty="0">
                <a:solidFill>
                  <a:srgbClr val="FFFF00"/>
                </a:solidFill>
                <a:effectLst>
                  <a:outerShdw blurRad="38100" dist="38100" dir="2700000" algn="tl">
                    <a:srgbClr val="000000"/>
                  </a:outerShdw>
                </a:effectLst>
              </a:rPr>
              <a:t>'</a:t>
            </a:r>
            <a:r>
              <a:rPr lang="en-US" altLang="en-US" dirty="0">
                <a:solidFill>
                  <a:srgbClr val="FFFF00"/>
                </a:solidFill>
                <a:effectLst>
                  <a:outerShdw blurRad="38100" dist="38100" dir="2700000" algn="tl">
                    <a:srgbClr val="000000"/>
                  </a:outerShdw>
                </a:effectLst>
                <a:latin typeface="Verdana" pitchFamily="34" charset="0"/>
              </a:rPr>
              <a:t> OR </a:t>
            </a:r>
            <a:r>
              <a:rPr lang="en-US" altLang="en-US" dirty="0">
                <a:solidFill>
                  <a:srgbClr val="FFFF00"/>
                </a:solidFill>
                <a:effectLst>
                  <a:outerShdw blurRad="38100" dist="38100" dir="2700000" algn="tl">
                    <a:srgbClr val="000000"/>
                  </a:outerShdw>
                </a:effectLst>
              </a:rPr>
              <a:t>'</a:t>
            </a:r>
            <a:r>
              <a:rPr lang="en-US" altLang="en-US" dirty="0">
                <a:solidFill>
                  <a:srgbClr val="FFFF00"/>
                </a:solidFill>
                <a:effectLst>
                  <a:outerShdw blurRad="38100" dist="38100" dir="2700000" algn="tl">
                    <a:srgbClr val="000000"/>
                  </a:outerShdw>
                </a:effectLst>
                <a:latin typeface="Verdana" pitchFamily="34" charset="0"/>
              </a:rPr>
              <a:t>a</a:t>
            </a:r>
            <a:r>
              <a:rPr lang="en-US" altLang="en-US" dirty="0">
                <a:solidFill>
                  <a:srgbClr val="FFFF00"/>
                </a:solidFill>
                <a:effectLst>
                  <a:outerShdw blurRad="38100" dist="38100" dir="2700000" algn="tl">
                    <a:srgbClr val="000000"/>
                  </a:outerShdw>
                </a:effectLst>
              </a:rPr>
              <a:t>'</a:t>
            </a:r>
            <a:r>
              <a:rPr lang="en-US" altLang="en-US" dirty="0">
                <a:solidFill>
                  <a:srgbClr val="FFFF00"/>
                </a:solidFill>
                <a:effectLst>
                  <a:outerShdw blurRad="38100" dist="38100" dir="2700000" algn="tl">
                    <a:srgbClr val="000000"/>
                  </a:outerShdw>
                </a:effectLst>
                <a:latin typeface="Verdana" pitchFamily="34" charset="0"/>
              </a:rPr>
              <a:t> = </a:t>
            </a:r>
            <a:r>
              <a:rPr lang="en-US" altLang="en-US" dirty="0">
                <a:solidFill>
                  <a:srgbClr val="FFFF00"/>
                </a:solidFill>
                <a:effectLst>
                  <a:outerShdw blurRad="38100" dist="38100" dir="2700000" algn="tl">
                    <a:srgbClr val="000000"/>
                  </a:outerShdw>
                </a:effectLst>
              </a:rPr>
              <a:t>'</a:t>
            </a:r>
            <a:r>
              <a:rPr lang="en-US" altLang="en-US" dirty="0">
                <a:solidFill>
                  <a:srgbClr val="FFFF00"/>
                </a:solidFill>
                <a:effectLst>
                  <a:outerShdw blurRad="38100" dist="38100" dir="2700000" algn="tl">
                    <a:srgbClr val="000000"/>
                  </a:outerShdw>
                </a:effectLst>
                <a:latin typeface="Verdana" pitchFamily="34" charset="0"/>
              </a:rPr>
              <a:t>a</a:t>
            </a:r>
            <a:r>
              <a:rPr lang="en-US" altLang="en-US" dirty="0">
                <a:solidFill>
                  <a:schemeClr val="bg1"/>
                </a:solidFill>
                <a:effectLst>
                  <a:outerShdw blurRad="38100" dist="38100" dir="2700000" algn="tl">
                    <a:srgbClr val="000000"/>
                  </a:outerShdw>
                </a:effectLst>
              </a:rPr>
              <a:t>'</a:t>
            </a:r>
          </a:p>
          <a:p>
            <a:endParaRPr lang="en-US" altLang="en-US" dirty="0">
              <a:effectLst>
                <a:outerShdw blurRad="38100" dist="38100" dir="2700000" algn="tl">
                  <a:srgbClr val="000000"/>
                </a:outerShdw>
              </a:effectLst>
            </a:endParaRPr>
          </a:p>
          <a:p>
            <a:r>
              <a:rPr lang="en-US" altLang="en-US" dirty="0">
                <a:effectLst>
                  <a:outerShdw blurRad="38100" dist="38100" dir="2700000" algn="tl">
                    <a:srgbClr val="000000"/>
                  </a:outerShdw>
                </a:effectLst>
              </a:rPr>
              <a:t>		          </a:t>
            </a:r>
            <a:r>
              <a:rPr lang="en-US" altLang="en-US" dirty="0">
                <a:solidFill>
                  <a:schemeClr val="bg1"/>
                </a:solidFill>
                <a:effectLst>
                  <a:outerShdw blurRad="38100" dist="38100" dir="2700000" algn="tl">
                    <a:srgbClr val="000000"/>
                  </a:outerShdw>
                </a:effectLst>
              </a:rPr>
              <a:t>(Always a true condition)	</a:t>
            </a:r>
          </a:p>
          <a:p>
            <a:endParaRPr lang="en-US" altLang="en-US" dirty="0">
              <a:solidFill>
                <a:schemeClr val="bg1"/>
              </a:solidFill>
              <a:effectLst>
                <a:outerShdw blurRad="38100" dist="38100" dir="2700000" algn="tl">
                  <a:srgbClr val="000000"/>
                </a:outerShdw>
              </a:effectLst>
            </a:endParaRPr>
          </a:p>
          <a:p>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Account Name:	</a:t>
            </a:r>
            <a:r>
              <a:rPr lang="en-US" altLang="en-US" dirty="0" err="1">
                <a:solidFill>
                  <a:schemeClr val="bg1"/>
                </a:solidFill>
                <a:effectLst>
                  <a:outerShdw blurRad="38100" dist="38100" dir="2700000" algn="tl">
                    <a:srgbClr val="000000"/>
                  </a:outerShdw>
                </a:effectLst>
                <a:latin typeface="Verdana" pitchFamily="34" charset="0"/>
              </a:rPr>
              <a:t>blackhathacker</a:t>
            </a:r>
            <a:endParaRPr lang="en-US" altLang="en-US"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rPr>
              <a:t>Password:	</a:t>
            </a:r>
            <a:r>
              <a:rPr lang="en-US" altLang="en-US" dirty="0">
                <a:solidFill>
                  <a:schemeClr val="bg1"/>
                </a:solidFill>
                <a:effectLst>
                  <a:outerShdw blurRad="38100" dist="38100" dir="2700000" algn="tl">
                    <a:srgbClr val="000000"/>
                  </a:outerShdw>
                </a:effectLst>
                <a:latin typeface="Verdana" pitchFamily="34" charset="0"/>
              </a:rPr>
              <a:t>a' OR 'a' = 'a</a:t>
            </a:r>
            <a:r>
              <a:rPr lang="en-US" altLang="en-US" dirty="0">
                <a:effectLst>
                  <a:outerShdw blurRad="38100" dist="38100" dir="2700000" algn="tl">
                    <a:srgbClr val="000000"/>
                  </a:outerShdw>
                </a:effectLst>
              </a:rPr>
              <a:t>	</a:t>
            </a:r>
          </a:p>
        </p:txBody>
      </p:sp>
      <p:sp>
        <p:nvSpPr>
          <p:cNvPr id="466950" name="Line 6"/>
          <p:cNvSpPr>
            <a:spLocks noChangeShapeType="1"/>
          </p:cNvSpPr>
          <p:nvPr/>
        </p:nvSpPr>
        <p:spPr bwMode="auto">
          <a:xfrm>
            <a:off x="2663825" y="4076700"/>
            <a:ext cx="1295400" cy="0"/>
          </a:xfrm>
          <a:prstGeom prst="line">
            <a:avLst/>
          </a:prstGeom>
          <a:noFill/>
          <a:ln w="25400">
            <a:solidFill>
              <a:srgbClr val="FF66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a:t>Injection Flaws</a:t>
            </a:r>
          </a:p>
        </p:txBody>
      </p:sp>
      <p:sp>
        <p:nvSpPr>
          <p:cNvPr id="443395" name="Text Box 3"/>
          <p:cNvSpPr txBox="1">
            <a:spLocks noChangeArrowheads="1"/>
          </p:cNvSpPr>
          <p:nvPr/>
        </p:nvSpPr>
        <p:spPr bwMode="auto">
          <a:xfrm>
            <a:off x="215900" y="1341438"/>
            <a:ext cx="8623300"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err="1">
                <a:solidFill>
                  <a:schemeClr val="bg1"/>
                </a:solidFill>
                <a:effectLst>
                  <a:outerShdw blurRad="38100" dist="38100" dir="2700000" algn="tl">
                    <a:srgbClr val="000000"/>
                  </a:outerShdw>
                </a:effectLst>
              </a:rPr>
              <a:t>Bloggage</a:t>
            </a:r>
            <a:r>
              <a:rPr lang="en-US" altLang="en-US" sz="2800" dirty="0">
                <a:solidFill>
                  <a:schemeClr val="bg1"/>
                </a:solidFill>
                <a:effectLst>
                  <a:outerShdw blurRad="38100" dist="38100" dir="2700000" algn="tl">
                    <a:srgbClr val="000000"/>
                  </a:outerShdw>
                </a:effectLst>
              </a:rPr>
              <a:t> SQL </a:t>
            </a:r>
            <a:r>
              <a:rPr lang="en-US" altLang="en-US" sz="2800" dirty="0" smtClean="0">
                <a:solidFill>
                  <a:schemeClr val="bg1"/>
                </a:solidFill>
                <a:effectLst>
                  <a:outerShdw blurRad="38100" dist="38100" dir="2700000" algn="tl">
                    <a:srgbClr val="000000"/>
                  </a:outerShdw>
                </a:effectLst>
              </a:rPr>
              <a:t>Injection:</a:t>
            </a:r>
            <a:endParaRPr lang="en-US" altLang="en-US" sz="2800" dirty="0">
              <a:solidFill>
                <a:schemeClr val="bg1"/>
              </a:solidFill>
              <a:effectLst>
                <a:outerShdw blurRad="38100" dist="38100" dir="2700000" algn="tl">
                  <a:srgbClr val="000000"/>
                </a:outerShdw>
              </a:effectLst>
            </a:endParaRPr>
          </a:p>
          <a:p>
            <a:endParaRPr lang="en-US" altLang="en-US" sz="2800" dirty="0">
              <a:effectLst>
                <a:outerShdw blurRad="38100" dist="38100" dir="2700000" algn="tl">
                  <a:srgbClr val="000000"/>
                </a:outerShdw>
              </a:effectLst>
            </a:endParaRPr>
          </a:p>
          <a:p>
            <a:endParaRPr lang="en-US" altLang="en-US" sz="2800" dirty="0">
              <a:effectLst>
                <a:outerShdw blurRad="38100" dist="38100" dir="2700000" algn="tl">
                  <a:srgbClr val="000000"/>
                </a:outerShdw>
              </a:effectLst>
            </a:endParaRPr>
          </a:p>
          <a:p>
            <a:endParaRPr lang="en-US" altLang="en-US" sz="2800" dirty="0">
              <a:effectLst>
                <a:outerShdw blurRad="38100" dist="38100" dir="2700000" algn="tl">
                  <a:srgbClr val="000000"/>
                </a:outerShdw>
              </a:effectLst>
            </a:endParaRPr>
          </a:p>
          <a:p>
            <a:endParaRPr lang="en-US" altLang="en-US" sz="2800" dirty="0">
              <a:effectLst>
                <a:outerShdw blurRad="38100" dist="38100" dir="2700000" algn="tl">
                  <a:srgbClr val="000000"/>
                </a:outerShdw>
              </a:effectLst>
            </a:endParaRPr>
          </a:p>
          <a:p>
            <a:endParaRPr lang="en-US" altLang="en-US" sz="2800" dirty="0">
              <a:effectLst>
                <a:outerShdw blurRad="38100" dist="38100" dir="2700000" algn="tl">
                  <a:srgbClr val="000000"/>
                </a:outerShdw>
              </a:effectLst>
            </a:endParaRPr>
          </a:p>
          <a:p>
            <a:endParaRPr lang="en-US" altLang="en-US" dirty="0">
              <a:effectLst>
                <a:outerShdw blurRad="38100" dist="38100" dir="2700000" algn="tl">
                  <a:srgbClr val="000000"/>
                </a:outerShdw>
              </a:effectLst>
              <a:latin typeface="Verdana" pitchFamily="34" charset="0"/>
            </a:endParaRPr>
          </a:p>
          <a:p>
            <a:endParaRPr lang="en-US" altLang="en-US" dirty="0">
              <a:effectLst>
                <a:outerShdw blurRad="38100" dist="38100" dir="2700000" algn="tl">
                  <a:srgbClr val="000000"/>
                </a:outerShdw>
              </a:effectLst>
              <a:latin typeface="Verdana" pitchFamily="34" charset="0"/>
            </a:endParaRPr>
          </a:p>
          <a:p>
            <a:endParaRPr lang="en-US" altLang="en-US" sz="2800" dirty="0">
              <a:solidFill>
                <a:srgbClr val="FF0000"/>
              </a:solidFill>
              <a:effectLst>
                <a:outerShdw blurRad="38100" dist="38100" dir="2700000" algn="tl">
                  <a:srgbClr val="000000"/>
                </a:outerShdw>
              </a:effectLst>
              <a:latin typeface="Verdana" pitchFamily="34" charset="0"/>
            </a:endParaRPr>
          </a:p>
        </p:txBody>
      </p:sp>
      <p:pic>
        <p:nvPicPr>
          <p:cNvPr id="443398" name="Picture 6" descr="login_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2060575"/>
            <a:ext cx="3514725" cy="1943100"/>
          </a:xfrm>
          <a:prstGeom prst="rect">
            <a:avLst/>
          </a:prstGeom>
          <a:noFill/>
          <a:ln w="12700">
            <a:solidFill>
              <a:srgbClr val="111111"/>
            </a:solidFill>
            <a:miter lim="800000"/>
            <a:headEnd/>
            <a:tailEnd/>
          </a:ln>
          <a:extLst>
            <a:ext uri="{909E8E84-426E-40DD-AFC4-6F175D3DCCD1}">
              <a14:hiddenFill xmlns:a14="http://schemas.microsoft.com/office/drawing/2010/main">
                <a:solidFill>
                  <a:srgbClr val="FFFFFF"/>
                </a:solidFill>
              </a14:hiddenFill>
            </a:ext>
          </a:extLst>
        </p:spPr>
      </p:pic>
      <p:pic>
        <p:nvPicPr>
          <p:cNvPr id="443399" name="Picture 7" descr="successout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3176588"/>
            <a:ext cx="6672263" cy="34020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a:t>Injection Flaws</a:t>
            </a:r>
          </a:p>
        </p:txBody>
      </p:sp>
      <p:sp>
        <p:nvSpPr>
          <p:cNvPr id="442371" name="Text Box 3"/>
          <p:cNvSpPr txBox="1">
            <a:spLocks noChangeArrowheads="1"/>
          </p:cNvSpPr>
          <p:nvPr/>
        </p:nvSpPr>
        <p:spPr bwMode="auto">
          <a:xfrm>
            <a:off x="215900" y="1341438"/>
            <a:ext cx="86233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smtClean="0">
                <a:solidFill>
                  <a:schemeClr val="bg1"/>
                </a:solidFill>
                <a:effectLst>
                  <a:outerShdw blurRad="38100" dist="38100" dir="2700000" algn="tl">
                    <a:srgbClr val="000000"/>
                  </a:outerShdw>
                </a:effectLst>
              </a:rPr>
              <a:t>Prevention:</a:t>
            </a:r>
            <a:endParaRPr lang="en-US" altLang="en-US" dirty="0">
              <a:solidFill>
                <a:schemeClr val="bg1"/>
              </a:solidFill>
              <a:effectLst>
                <a:outerShdw blurRad="38100" dist="38100" dir="2700000" algn="tl">
                  <a:srgbClr val="000000"/>
                </a:outerShdw>
              </a:effectLst>
              <a:latin typeface="Verdana" pitchFamily="34" charset="0"/>
            </a:endParaRPr>
          </a:p>
          <a:p>
            <a:endParaRPr lang="en-US" altLang="en-US" dirty="0">
              <a:solidFill>
                <a:schemeClr val="bg1"/>
              </a:solidFill>
              <a:effectLst>
                <a:outerShdw blurRad="38100" dist="38100" dir="2700000" algn="tl">
                  <a:srgbClr val="000000"/>
                </a:outerShdw>
              </a:effectLst>
              <a:latin typeface="Verdana" pitchFamily="34" charset="0"/>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Avoid accessing external interpreters wherever possible.</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For calls to backend databases, carefully validate the data provided to ensure that it does not contain any malicious content.</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Structure requests in a manner that ensures that all supplied parameters are treated as data, rather than potentially executable content.</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Convert special characters to the correct form.</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Run the application with minimum </a:t>
            </a:r>
            <a:r>
              <a:rPr lang="en-US" altLang="en-US" sz="2400" dirty="0" err="1">
                <a:solidFill>
                  <a:schemeClr val="bg1"/>
                </a:solidFill>
                <a:effectLst>
                  <a:outerShdw blurRad="38100" dist="38100" dir="2700000" algn="tl">
                    <a:srgbClr val="000000"/>
                  </a:outerShdw>
                </a:effectLst>
              </a:rPr>
              <a:t>priveleges</a:t>
            </a:r>
            <a:r>
              <a:rPr lang="en-US" altLang="en-US" sz="2400" dirty="0">
                <a:solidFill>
                  <a:schemeClr val="bg1"/>
                </a:solidFill>
                <a:effectLst>
                  <a:outerShdw blurRad="38100" dist="38100" dir="2700000" algn="tl">
                    <a:srgbClr val="000000"/>
                  </a:outerShdw>
                </a:effectLst>
              </a:rPr>
              <a:t> required.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en-US"/>
              <a:t>Improper Error Handling</a:t>
            </a:r>
          </a:p>
        </p:txBody>
      </p:sp>
      <p:sp>
        <p:nvSpPr>
          <p:cNvPr id="444419" name="Text Box 3"/>
          <p:cNvSpPr txBox="1">
            <a:spLocks noChangeArrowheads="1"/>
          </p:cNvSpPr>
          <p:nvPr/>
        </p:nvSpPr>
        <p:spPr bwMode="auto">
          <a:xfrm>
            <a:off x="215900" y="1341438"/>
            <a:ext cx="86233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   Improper handling of errors can introduce a variety of security problems.</a:t>
            </a:r>
          </a:p>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Common </a:t>
            </a:r>
            <a:r>
              <a:rPr lang="en-US" altLang="en-US" sz="2800" dirty="0" smtClean="0">
                <a:solidFill>
                  <a:schemeClr val="bg1"/>
                </a:solidFill>
                <a:effectLst>
                  <a:outerShdw blurRad="38100" dist="38100" dir="2700000" algn="tl">
                    <a:srgbClr val="000000"/>
                  </a:outerShdw>
                </a:effectLst>
              </a:rPr>
              <a:t>Problems:</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Inconsistencies in error messages which can reveal important clues on how the system works.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Stack traces, database dumps and error codes are displayed on error.</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Syntax errors are displayed along with portions of the codes.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ltLang="en-US"/>
              <a:t>Improper Error Handling</a:t>
            </a:r>
          </a:p>
        </p:txBody>
      </p:sp>
      <p:sp>
        <p:nvSpPr>
          <p:cNvPr id="445443" name="Text Box 3"/>
          <p:cNvSpPr txBox="1">
            <a:spLocks noChangeArrowheads="1"/>
          </p:cNvSpPr>
          <p:nvPr/>
        </p:nvSpPr>
        <p:spPr bwMode="auto">
          <a:xfrm>
            <a:off x="215900" y="1341438"/>
            <a:ext cx="86233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A Bad Error Message</a:t>
            </a:r>
          </a:p>
          <a:p>
            <a:endParaRPr lang="en-US" altLang="en-US" sz="2800" dirty="0">
              <a:effectLst>
                <a:outerShdw blurRad="38100" dist="38100" dir="2700000" algn="tl">
                  <a:srgbClr val="000000"/>
                </a:outerShdw>
              </a:effectLst>
            </a:endParaRPr>
          </a:p>
          <a:p>
            <a:endParaRPr lang="en-US" altLang="en-US" sz="2400" dirty="0">
              <a:effectLst>
                <a:outerShdw blurRad="38100" dist="38100" dir="2700000" algn="tl">
                  <a:srgbClr val="000000"/>
                </a:outerShdw>
              </a:effectLst>
            </a:endParaRPr>
          </a:p>
        </p:txBody>
      </p:sp>
      <p:pic>
        <p:nvPicPr>
          <p:cNvPr id="445444" name="Picture 4" descr="login_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2349500"/>
            <a:ext cx="4397375" cy="2430463"/>
          </a:xfrm>
          <a:prstGeom prst="rect">
            <a:avLst/>
          </a:prstGeom>
          <a:noFill/>
          <a:extLst>
            <a:ext uri="{909E8E84-426E-40DD-AFC4-6F175D3DCCD1}">
              <a14:hiddenFill xmlns:a14="http://schemas.microsoft.com/office/drawing/2010/main">
                <a:solidFill>
                  <a:srgbClr val="FFFFFF"/>
                </a:solidFill>
              </a14:hiddenFill>
            </a:ext>
          </a:extLst>
        </p:spPr>
      </p:pic>
      <p:pic>
        <p:nvPicPr>
          <p:cNvPr id="445445" name="Picture 5" descr="too_bad_error_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5337175"/>
            <a:ext cx="4314825" cy="712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a:t>Improper Error Handling</a:t>
            </a:r>
          </a:p>
        </p:txBody>
      </p:sp>
      <p:sp>
        <p:nvSpPr>
          <p:cNvPr id="446467" name="Text Box 3"/>
          <p:cNvSpPr txBox="1">
            <a:spLocks noChangeArrowheads="1"/>
          </p:cNvSpPr>
          <p:nvPr/>
        </p:nvSpPr>
        <p:spPr bwMode="auto">
          <a:xfrm>
            <a:off x="215900" y="1341438"/>
            <a:ext cx="86233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An Ideal Error Message</a:t>
            </a:r>
          </a:p>
          <a:p>
            <a:endParaRPr lang="en-US" altLang="en-US" sz="2800" dirty="0">
              <a:effectLst>
                <a:outerShdw blurRad="38100" dist="38100" dir="2700000" algn="tl">
                  <a:srgbClr val="000000"/>
                </a:outerShdw>
              </a:effectLst>
            </a:endParaRPr>
          </a:p>
          <a:p>
            <a:endParaRPr lang="en-US" altLang="en-US" sz="2400" dirty="0">
              <a:effectLst>
                <a:outerShdw blurRad="38100" dist="38100" dir="2700000" algn="tl">
                  <a:srgbClr val="000000"/>
                </a:outerShdw>
              </a:effectLst>
            </a:endParaRPr>
          </a:p>
        </p:txBody>
      </p:sp>
      <p:pic>
        <p:nvPicPr>
          <p:cNvPr id="446468" name="Picture 4" descr="login_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2349500"/>
            <a:ext cx="4397375" cy="2430463"/>
          </a:xfrm>
          <a:prstGeom prst="rect">
            <a:avLst/>
          </a:prstGeom>
          <a:noFill/>
          <a:extLst>
            <a:ext uri="{909E8E84-426E-40DD-AFC4-6F175D3DCCD1}">
              <a14:hiddenFill xmlns:a14="http://schemas.microsoft.com/office/drawing/2010/main">
                <a:solidFill>
                  <a:srgbClr val="FFFFFF"/>
                </a:solidFill>
              </a14:hiddenFill>
            </a:ext>
          </a:extLst>
        </p:spPr>
      </p:pic>
      <p:pic>
        <p:nvPicPr>
          <p:cNvPr id="446470" name="Picture 6" descr="bad_error_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5229225"/>
            <a:ext cx="6042025" cy="941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a:t>Improper Error Handling</a:t>
            </a:r>
          </a:p>
        </p:txBody>
      </p:sp>
      <p:sp>
        <p:nvSpPr>
          <p:cNvPr id="448515" name="Text Box 3"/>
          <p:cNvSpPr txBox="1">
            <a:spLocks noChangeArrowheads="1"/>
          </p:cNvSpPr>
          <p:nvPr/>
        </p:nvSpPr>
        <p:spPr bwMode="auto">
          <a:xfrm>
            <a:off x="215900" y="1341438"/>
            <a:ext cx="8623300"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IncredibleIndia.org SQL Injection </a:t>
            </a:r>
            <a:r>
              <a:rPr lang="en-US" altLang="en-US" sz="2800" dirty="0">
                <a:solidFill>
                  <a:schemeClr val="bg1"/>
                </a:solidFill>
                <a:effectLst>
                  <a:outerShdw blurRad="38100" dist="38100" dir="2700000" algn="tl">
                    <a:srgbClr val="000000"/>
                  </a:outerShdw>
                </a:effectLst>
                <a:latin typeface="Verdana" pitchFamily="34" charset="0"/>
              </a:rPr>
              <a:t>(WHID 2006-27)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A valid page:</a:t>
            </a:r>
            <a:r>
              <a:rPr lang="en-US" altLang="en-US" u="sng" dirty="0">
                <a:solidFill>
                  <a:schemeClr val="bg1"/>
                </a:solidFill>
                <a:effectLst>
                  <a:outerShdw blurRad="38100" dist="38100" dir="2700000" algn="tl">
                    <a:srgbClr val="000000"/>
                  </a:outerShdw>
                </a:effectLst>
              </a:rPr>
              <a:t> </a:t>
            </a:r>
            <a:r>
              <a:rPr lang="en-US" altLang="en-US" u="sng" dirty="0">
                <a:solidFill>
                  <a:srgbClr val="FFFF00"/>
                </a:solidFill>
                <a:effectLst>
                  <a:outerShdw blurRad="38100" dist="38100" dir="2700000" algn="tl">
                    <a:srgbClr val="000000"/>
                  </a:outerShdw>
                </a:effectLst>
              </a:rPr>
              <a:t>http://www.incredibleindia.org/newsite/cms_Page.asp?PageID=828</a:t>
            </a:r>
            <a:endParaRPr lang="en-US" altLang="en-US" b="1" u="sng" dirty="0">
              <a:solidFill>
                <a:srgbClr val="FFFF00"/>
              </a:solidFill>
              <a:effectLst>
                <a:outerShdw blurRad="38100" dist="38100" dir="2700000" algn="tl">
                  <a:srgbClr val="000000"/>
                </a:outerShdw>
              </a:effectLst>
            </a:endParaRPr>
          </a:p>
          <a:p>
            <a:endParaRPr lang="en-US" altLang="en-US" u="sng" dirty="0">
              <a:solidFill>
                <a:srgbClr val="FFFF00"/>
              </a:solidFill>
              <a:effectLst>
                <a:outerShdw blurRad="38100" dist="38100" dir="2700000" algn="tl">
                  <a:srgbClr val="000000"/>
                </a:outerShdw>
              </a:effectLst>
            </a:endParaRPr>
          </a:p>
          <a:p>
            <a:endParaRPr lang="en-US" altLang="en-US" u="sng" dirty="0">
              <a:solidFill>
                <a:srgbClr val="FFFF00"/>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Trial </a:t>
            </a:r>
            <a:r>
              <a:rPr lang="en-US" altLang="en-US" dirty="0" smtClean="0">
                <a:solidFill>
                  <a:schemeClr val="bg1"/>
                </a:solidFill>
                <a:effectLst>
                  <a:outerShdw blurRad="38100" dist="38100" dir="2700000" algn="tl">
                    <a:srgbClr val="000000"/>
                  </a:outerShdw>
                </a:effectLst>
              </a:rPr>
              <a:t>1:</a:t>
            </a:r>
            <a:endParaRPr lang="en-US" altLang="en-US"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rPr>
              <a:t>http://www.incredibleindia.org/newsite/cms_Page.asp?PageID=828'</a:t>
            </a:r>
            <a:endParaRPr lang="en-US" altLang="en-US" b="1" u="sng" dirty="0">
              <a:solidFill>
                <a:srgbClr val="FFFF00"/>
              </a:solidFill>
              <a:effectLst>
                <a:outerShdw blurRad="38100" dist="38100" dir="2700000" algn="tl">
                  <a:srgbClr val="000000"/>
                </a:outerShdw>
              </a:effectLst>
            </a:endParaRPr>
          </a:p>
          <a:p>
            <a:endParaRPr lang="en-US" altLang="en-US" dirty="0">
              <a:solidFill>
                <a:schemeClr val="bg1"/>
              </a:solidFill>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Error:</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Unclosed quotation mark before the character string ' and </a:t>
            </a:r>
            <a:r>
              <a:rPr lang="en-US" altLang="en-US" dirty="0" err="1">
                <a:solidFill>
                  <a:schemeClr val="bg1"/>
                </a:solidFill>
                <a:effectLst>
                  <a:outerShdw blurRad="38100" dist="38100" dir="2700000" algn="tl">
                    <a:srgbClr val="000000"/>
                  </a:outerShdw>
                </a:effectLst>
              </a:rPr>
              <a:t>mncpage.mnccategoryid</a:t>
            </a:r>
            <a:r>
              <a:rPr lang="en-US" altLang="en-US" dirty="0">
                <a:solidFill>
                  <a:schemeClr val="bg1"/>
                </a:solidFill>
                <a:effectLst>
                  <a:outerShdw blurRad="38100" dist="38100" dir="2700000" algn="tl">
                    <a:srgbClr val="000000"/>
                  </a:outerShdw>
                </a:effectLst>
              </a:rPr>
              <a:t> = </a:t>
            </a:r>
            <a:r>
              <a:rPr lang="en-US" altLang="en-US" dirty="0" err="1">
                <a:solidFill>
                  <a:schemeClr val="bg1"/>
                </a:solidFill>
                <a:effectLst>
                  <a:outerShdw blurRad="38100" dist="38100" dir="2700000" algn="tl">
                    <a:srgbClr val="000000"/>
                  </a:outerShdw>
                </a:effectLst>
              </a:rPr>
              <a:t>mnccategory.mnccategoryid</a:t>
            </a:r>
            <a:r>
              <a:rPr lang="en-US" altLang="en-US" dirty="0">
                <a:solidFill>
                  <a:schemeClr val="bg1"/>
                </a:solidFill>
                <a:effectLst>
                  <a:outerShdw blurRad="38100" dist="38100" dir="2700000" algn="tl">
                    <a:srgbClr val="000000"/>
                  </a:outerShdw>
                </a:effectLst>
              </a:rPr>
              <a:t>'.</a:t>
            </a:r>
            <a:br>
              <a:rPr lang="en-US" altLang="en-US" dirty="0">
                <a:solidFill>
                  <a:schemeClr val="bg1"/>
                </a:solidFill>
                <a:effectLst>
                  <a:outerShdw blurRad="38100" dist="38100" dir="2700000" algn="tl">
                    <a:srgbClr val="000000"/>
                  </a:outerShdw>
                </a:effectLst>
              </a:rPr>
            </a:br>
            <a:endParaRPr lang="en-US" altLang="en-US" b="1" dirty="0">
              <a:solidFill>
                <a:schemeClr val="bg1"/>
              </a:solidFill>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Conclusion:</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Direct SQL Injection is possible. There are 2 tables, '</a:t>
            </a:r>
            <a:r>
              <a:rPr lang="en-US" altLang="en-US" dirty="0" err="1">
                <a:solidFill>
                  <a:schemeClr val="bg1"/>
                </a:solidFill>
                <a:effectLst>
                  <a:outerShdw blurRad="38100" dist="38100" dir="2700000" algn="tl">
                    <a:srgbClr val="000000"/>
                  </a:outerShdw>
                </a:effectLst>
              </a:rPr>
              <a:t>mncpage</a:t>
            </a:r>
            <a:r>
              <a:rPr lang="en-US" altLang="en-US" dirty="0">
                <a:solidFill>
                  <a:schemeClr val="bg1"/>
                </a:solidFill>
                <a:effectLst>
                  <a:outerShdw blurRad="38100" dist="38100" dir="2700000" algn="tl">
                    <a:srgbClr val="000000"/>
                  </a:outerShdw>
                </a:effectLst>
              </a:rPr>
              <a:t>' and '</a:t>
            </a:r>
            <a:r>
              <a:rPr lang="en-US" altLang="en-US" dirty="0" err="1">
                <a:solidFill>
                  <a:schemeClr val="bg1"/>
                </a:solidFill>
                <a:effectLst>
                  <a:outerShdw blurRad="38100" dist="38100" dir="2700000" algn="tl">
                    <a:srgbClr val="000000"/>
                  </a:outerShdw>
                </a:effectLst>
              </a:rPr>
              <a:t>mnccategory</a:t>
            </a:r>
            <a:r>
              <a:rPr lang="en-US" altLang="en-US" dirty="0">
                <a:solidFill>
                  <a:schemeClr val="bg1"/>
                </a:solidFill>
                <a:effectLst>
                  <a:outerShdw blurRad="38100" dist="38100" dir="2700000" algn="tl">
                    <a:srgbClr val="000000"/>
                  </a:outerShdw>
                </a:effectLst>
              </a:rPr>
              <a:t>'. Both of them have a column called '</a:t>
            </a:r>
            <a:r>
              <a:rPr lang="en-US" altLang="en-US" dirty="0" err="1">
                <a:solidFill>
                  <a:schemeClr val="bg1"/>
                </a:solidFill>
                <a:effectLst>
                  <a:outerShdw blurRad="38100" dist="38100" dir="2700000" algn="tl">
                    <a:srgbClr val="000000"/>
                  </a:outerShdw>
                </a:effectLst>
              </a:rPr>
              <a:t>mnccategoryid</a:t>
            </a:r>
            <a:r>
              <a:rPr lang="en-US" altLang="en-US" dirty="0">
                <a:solidFill>
                  <a:schemeClr val="bg1"/>
                </a:solidFill>
                <a:effectLst>
                  <a:outerShdw blurRad="38100" dist="38100" dir="2700000" algn="tl">
                    <a:srgbClr val="000000"/>
                  </a:outerShdw>
                </a:effectLst>
              </a:rPr>
              <a:t>'. </a:t>
            </a:r>
            <a:endParaRPr lang="en-US" altLang="en-US" b="1" dirty="0">
              <a:solidFill>
                <a:schemeClr val="bg1"/>
              </a:solidFill>
              <a:effectLst>
                <a:outerShdw blurRad="38100" dist="38100" dir="2700000" algn="tl">
                  <a:srgbClr val="000000"/>
                </a:outerShdw>
              </a:effectLst>
            </a:endParaRPr>
          </a:p>
          <a:p>
            <a:endParaRPr lang="en-US" altLang="en-US" b="1" dirty="0">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a:t>Improper Error Handling</a:t>
            </a:r>
          </a:p>
        </p:txBody>
      </p:sp>
      <p:sp>
        <p:nvSpPr>
          <p:cNvPr id="451587" name="Text Box 3"/>
          <p:cNvSpPr txBox="1">
            <a:spLocks noChangeArrowheads="1"/>
          </p:cNvSpPr>
          <p:nvPr/>
        </p:nvSpPr>
        <p:spPr bwMode="auto">
          <a:xfrm>
            <a:off x="215900" y="1341438"/>
            <a:ext cx="8623300"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IncredibleIndia.org SQL Injection (WHID 2006-27)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Trial </a:t>
            </a:r>
            <a:r>
              <a:rPr lang="en-US" altLang="en-US" dirty="0" smtClean="0">
                <a:solidFill>
                  <a:schemeClr val="bg1"/>
                </a:solidFill>
                <a:effectLst>
                  <a:outerShdw blurRad="38100" dist="38100" dir="2700000" algn="tl">
                    <a:srgbClr val="000000"/>
                  </a:outerShdw>
                </a:effectLst>
              </a:rPr>
              <a:t>2:</a:t>
            </a:r>
            <a:endParaRPr lang="en-US" altLang="en-US"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rPr>
              <a:t>http://www.incredibleindia.org/newsite/cms_Page.asp?PageID=828 order by 1-- </a:t>
            </a:r>
            <a:br>
              <a:rPr lang="en-US" altLang="en-US" u="sng" dirty="0">
                <a:solidFill>
                  <a:srgbClr val="FFFF00"/>
                </a:solidFill>
                <a:effectLst>
                  <a:outerShdw blurRad="38100" dist="38100" dir="2700000" algn="tl">
                    <a:srgbClr val="000000"/>
                  </a:outerShdw>
                </a:effectLst>
              </a:rPr>
            </a:br>
            <a:r>
              <a:rPr lang="en-US" altLang="en-US" u="sng" dirty="0">
                <a:solidFill>
                  <a:srgbClr val="FFFF00"/>
                </a:solidFill>
                <a:effectLst>
                  <a:outerShdw blurRad="38100" dist="38100" dir="2700000" algn="tl">
                    <a:srgbClr val="000000"/>
                  </a:outerShdw>
                </a:effectLst>
              </a:rPr>
              <a:t>http://www.incredibleindia.org/newsite/cms_Page.asp?PageID=828 order by 2--</a:t>
            </a:r>
            <a:r>
              <a:rPr lang="en-US" altLang="en-US" dirty="0">
                <a:effectLst>
                  <a:outerShdw blurRad="38100" dist="38100" dir="2700000" algn="tl">
                    <a:srgbClr val="000000"/>
                  </a:outerShdw>
                </a:effectLst>
              </a:rPr>
              <a:t> </a:t>
            </a:r>
            <a:br>
              <a:rPr lang="en-US" altLang="en-US" dirty="0">
                <a:effectLst>
                  <a:outerShdw blurRad="38100" dist="38100" dir="2700000" algn="tl">
                    <a:srgbClr val="000000"/>
                  </a:outerShdw>
                </a:effectLst>
              </a:rPr>
            </a:br>
            <a:r>
              <a:rPr lang="en-US" altLang="en-US" u="sng" dirty="0">
                <a:solidFill>
                  <a:srgbClr val="FFFF00"/>
                </a:solidFill>
                <a:effectLst>
                  <a:outerShdw blurRad="38100" dist="38100" dir="2700000" algn="tl">
                    <a:srgbClr val="000000"/>
                  </a:outerShdw>
                </a:effectLst>
              </a:rPr>
              <a:t>http://www.incredibleindia.org/newsite/cms_Page.asp?PageID=828 order by 3--</a:t>
            </a:r>
            <a:r>
              <a:rPr lang="en-US" altLang="en-US" dirty="0">
                <a:effectLst>
                  <a:outerShdw blurRad="38100" dist="38100" dir="2700000" algn="tl">
                    <a:srgbClr val="000000"/>
                  </a:outerShdw>
                </a:effectLst>
              </a:rPr>
              <a:t> </a:t>
            </a:r>
            <a:br>
              <a:rPr lang="en-US" altLang="en-US" dirty="0">
                <a:effectLst>
                  <a:outerShdw blurRad="38100" dist="38100" dir="2700000" algn="tl">
                    <a:srgbClr val="000000"/>
                  </a:outerShdw>
                </a:effectLst>
              </a:rPr>
            </a:br>
            <a:endParaRPr lang="en-US" altLang="en-US" b="1"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No error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a:t>Improper Error Handling</a:t>
            </a:r>
          </a:p>
        </p:txBody>
      </p:sp>
      <p:sp>
        <p:nvSpPr>
          <p:cNvPr id="452611" name="Text Box 3"/>
          <p:cNvSpPr txBox="1">
            <a:spLocks noChangeArrowheads="1"/>
          </p:cNvSpPr>
          <p:nvPr/>
        </p:nvSpPr>
        <p:spPr bwMode="auto">
          <a:xfrm>
            <a:off x="215900" y="1341438"/>
            <a:ext cx="86233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IncredibleIndia.org SQL Injection (WHID 2006-27)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Trial </a:t>
            </a:r>
            <a:r>
              <a:rPr lang="en-US" altLang="en-US" dirty="0" smtClean="0">
                <a:solidFill>
                  <a:schemeClr val="bg1"/>
                </a:solidFill>
                <a:effectLst>
                  <a:outerShdw blurRad="38100" dist="38100" dir="2700000" algn="tl">
                    <a:srgbClr val="000000"/>
                  </a:outerShdw>
                </a:effectLst>
              </a:rPr>
              <a:t>3:</a:t>
            </a:r>
            <a:endParaRPr lang="en-US" altLang="en-US"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rPr>
              <a:t>http://www.incredibleindia.org/newsite/cms_Page.asp?PageID=828 order by 4--</a:t>
            </a:r>
            <a:r>
              <a:rPr lang="en-US" altLang="en-US" u="sng" dirty="0">
                <a:effectLst>
                  <a:outerShdw blurRad="38100" dist="38100" dir="2700000" algn="tl">
                    <a:srgbClr val="000000"/>
                  </a:outerShdw>
                </a:effectLst>
              </a:rPr>
              <a:t> </a:t>
            </a:r>
          </a:p>
          <a:p>
            <a:endParaRPr lang="en-US" altLang="en-US" b="1" u="sng" dirty="0">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Error:</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The ORDER BY position number 4 is out of range of the number of items in the select list.</a:t>
            </a:r>
          </a:p>
          <a:p>
            <a:endParaRPr lang="en-US" altLang="en-US" b="1" dirty="0">
              <a:solidFill>
                <a:schemeClr val="bg1"/>
              </a:solidFill>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Conclusion:</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The table being used by the query selects 3 columns and one of them is an integer.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0" name="Rectangle 6"/>
          <p:cNvSpPr>
            <a:spLocks noGrp="1" noChangeArrowheads="1"/>
          </p:cNvSpPr>
          <p:nvPr>
            <p:ph type="title"/>
          </p:nvPr>
        </p:nvSpPr>
        <p:spPr/>
        <p:txBody>
          <a:bodyPr/>
          <a:lstStyle/>
          <a:p>
            <a:r>
              <a:rPr lang="en-US" altLang="en-US" dirty="0" err="1"/>
              <a:t>Unvalidated</a:t>
            </a:r>
            <a:r>
              <a:rPr lang="en-US" altLang="en-US" dirty="0"/>
              <a:t> Input</a:t>
            </a:r>
          </a:p>
        </p:txBody>
      </p:sp>
      <p:sp>
        <p:nvSpPr>
          <p:cNvPr id="205831" name="Text Box 7"/>
          <p:cNvSpPr txBox="1">
            <a:spLocks noChangeArrowheads="1"/>
          </p:cNvSpPr>
          <p:nvPr/>
        </p:nvSpPr>
        <p:spPr bwMode="auto">
          <a:xfrm>
            <a:off x="457200" y="1752600"/>
            <a:ext cx="8229600"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800" dirty="0">
                <a:solidFill>
                  <a:schemeClr val="bg1"/>
                </a:solidFill>
                <a:effectLst>
                  <a:outerShdw blurRad="38100" dist="38100" dir="2700000" algn="tl">
                    <a:srgbClr val="000000"/>
                  </a:outerShdw>
                </a:effectLst>
              </a:rPr>
              <a:t>Microsoft IIS and PWS Extended Unicode Directory Traversal Vulnerability (BID 1806)</a:t>
            </a:r>
          </a:p>
          <a:p>
            <a:pPr algn="l">
              <a:spcBef>
                <a:spcPct val="50000"/>
              </a:spcBef>
            </a:pPr>
            <a:r>
              <a:rPr lang="en-US" altLang="en-US" sz="2400" dirty="0">
                <a:solidFill>
                  <a:schemeClr val="bg1"/>
                </a:solidFill>
                <a:effectLst>
                  <a:outerShdw blurRad="38100" dist="38100" dir="2700000" algn="tl">
                    <a:srgbClr val="000000"/>
                  </a:outerShdw>
                </a:effectLst>
              </a:rPr>
              <a:t>Web </a:t>
            </a:r>
            <a:r>
              <a:rPr lang="en-US" altLang="en-US" sz="2400" dirty="0" smtClean="0">
                <a:solidFill>
                  <a:schemeClr val="bg1"/>
                </a:solidFill>
                <a:effectLst>
                  <a:outerShdw blurRad="38100" dist="38100" dir="2700000" algn="tl">
                    <a:srgbClr val="000000"/>
                  </a:outerShdw>
                </a:effectLst>
              </a:rPr>
              <a:t>Root: </a:t>
            </a:r>
            <a:r>
              <a:rPr lang="en-US" altLang="en-US" dirty="0">
                <a:solidFill>
                  <a:schemeClr val="bg1"/>
                </a:solidFill>
                <a:effectLst>
                  <a:outerShdw blurRad="38100" dist="38100" dir="2700000" algn="tl">
                    <a:srgbClr val="000000"/>
                  </a:outerShdw>
                </a:effectLst>
                <a:latin typeface="Verdana" pitchFamily="34" charset="0"/>
              </a:rPr>
              <a:t>C:\Inetpub\wwwroot\</a:t>
            </a:r>
          </a:p>
          <a:p>
            <a:pPr algn="l">
              <a:spcBef>
                <a:spcPct val="50000"/>
              </a:spcBef>
            </a:pPr>
            <a:endParaRPr lang="en-US" altLang="en-US" sz="2400" dirty="0" smtClean="0">
              <a:solidFill>
                <a:schemeClr val="bg1"/>
              </a:solidFill>
              <a:effectLst>
                <a:outerShdw blurRad="38100" dist="38100" dir="2700000" algn="tl">
                  <a:srgbClr val="000000"/>
                </a:outerShdw>
              </a:effectLst>
            </a:endParaRPr>
          </a:p>
          <a:p>
            <a:pPr algn="l">
              <a:spcBef>
                <a:spcPct val="50000"/>
              </a:spcBef>
            </a:pPr>
            <a:r>
              <a:rPr lang="en-US" altLang="en-US" sz="2400" dirty="0" smtClean="0">
                <a:solidFill>
                  <a:schemeClr val="bg1"/>
                </a:solidFill>
                <a:effectLst>
                  <a:outerShdw blurRad="38100" dist="38100" dir="2700000" algn="tl">
                    <a:srgbClr val="000000"/>
                  </a:outerShdw>
                </a:effectLst>
              </a:rPr>
              <a:t>Unsafe Procedure: </a:t>
            </a:r>
            <a:endParaRPr lang="en-US" altLang="en-US" sz="2400" dirty="0">
              <a:solidFill>
                <a:schemeClr val="bg1"/>
              </a:solidFill>
              <a:effectLst>
                <a:outerShdw blurRad="38100" dist="38100" dir="2700000" algn="tl">
                  <a:srgbClr val="000000"/>
                </a:outerShdw>
              </a:effectLst>
            </a:endParaRPr>
          </a:p>
          <a:p>
            <a:pPr algn="l">
              <a:spcBef>
                <a:spcPct val="50000"/>
              </a:spcBef>
            </a:pPr>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map [URL] to [path of the resource] on the hard disk;</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if [path of the resource] starts with [C:\</a:t>
            </a:r>
            <a:r>
              <a:rPr lang="en-US" altLang="en-US" sz="1800"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Inetpub</a:t>
            </a:r>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r>
              <a:rPr lang="en-US" altLang="en-US" sz="1800"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wwwroot</a:t>
            </a:r>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then </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allow access;</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else </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deny access</a:t>
            </a:r>
            <a:r>
              <a:rPr lang="en-US" altLang="en-US" sz="1800" dirty="0" smtClean="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endPar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a:t>Improper Error Handling</a:t>
            </a:r>
          </a:p>
        </p:txBody>
      </p:sp>
      <p:sp>
        <p:nvSpPr>
          <p:cNvPr id="453635" name="Text Box 3"/>
          <p:cNvSpPr txBox="1">
            <a:spLocks noChangeArrowheads="1"/>
          </p:cNvSpPr>
          <p:nvPr/>
        </p:nvSpPr>
        <p:spPr bwMode="auto">
          <a:xfrm>
            <a:off x="215900" y="1341438"/>
            <a:ext cx="862330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IncredibleIndia.org SQL Injection (WHID 2006-27)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Trial </a:t>
            </a:r>
            <a:r>
              <a:rPr lang="en-US" altLang="en-US" dirty="0" smtClean="0">
                <a:solidFill>
                  <a:schemeClr val="bg1"/>
                </a:solidFill>
                <a:effectLst>
                  <a:outerShdw blurRad="38100" dist="38100" dir="2700000" algn="tl">
                    <a:srgbClr val="000000"/>
                  </a:outerShdw>
                </a:effectLst>
              </a:rPr>
              <a:t>4:</a:t>
            </a:r>
            <a:endParaRPr lang="en-US" altLang="en-US"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rPr>
              <a:t>http://www.incredibleindia.org/newsite/cms_Page.asp?PageID=828 union select 'varchar1', 'varchar2', 'varchar3' from </a:t>
            </a:r>
            <a:r>
              <a:rPr lang="en-US" altLang="en-US" u="sng" dirty="0" err="1">
                <a:solidFill>
                  <a:srgbClr val="FFFF00"/>
                </a:solidFill>
                <a:effectLst>
                  <a:outerShdw blurRad="38100" dist="38100" dir="2700000" algn="tl">
                    <a:srgbClr val="000000"/>
                  </a:outerShdw>
                </a:effectLst>
              </a:rPr>
              <a:t>mncpage</a:t>
            </a:r>
            <a:r>
              <a:rPr lang="en-US" altLang="en-US" u="sng" dirty="0">
                <a:solidFill>
                  <a:srgbClr val="FFFF00"/>
                </a:solidFill>
                <a:effectLst>
                  <a:outerShdw blurRad="38100" dist="38100" dir="2700000" algn="tl">
                    <a:srgbClr val="000000"/>
                  </a:outerShdw>
                </a:effectLst>
              </a:rPr>
              <a:t> --</a:t>
            </a:r>
          </a:p>
          <a:p>
            <a:endParaRPr lang="en-US" altLang="en-US" b="1" u="sng" dirty="0">
              <a:solidFill>
                <a:srgbClr val="FFFF00"/>
              </a:solidFill>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Error:</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Syntax error converting the </a:t>
            </a:r>
            <a:r>
              <a:rPr lang="en-US" altLang="en-US" dirty="0" err="1">
                <a:solidFill>
                  <a:schemeClr val="bg1"/>
                </a:solidFill>
                <a:effectLst>
                  <a:outerShdw blurRad="38100" dist="38100" dir="2700000" algn="tl">
                    <a:srgbClr val="000000"/>
                  </a:outerShdw>
                </a:effectLst>
              </a:rPr>
              <a:t>varchar</a:t>
            </a:r>
            <a:r>
              <a:rPr lang="en-US" altLang="en-US" dirty="0">
                <a:solidFill>
                  <a:schemeClr val="bg1"/>
                </a:solidFill>
                <a:effectLst>
                  <a:outerShdw blurRad="38100" dist="38100" dir="2700000" algn="tl">
                    <a:srgbClr val="000000"/>
                  </a:outerShdw>
                </a:effectLst>
              </a:rPr>
              <a:t> value 'varchar1' to a column of data type int.</a:t>
            </a:r>
          </a:p>
          <a:p>
            <a:endParaRPr lang="en-US" altLang="en-US" b="1" dirty="0">
              <a:solidFill>
                <a:schemeClr val="bg1"/>
              </a:solidFill>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Conclusion:</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The 1st column in the select query is an integer. </a:t>
            </a:r>
            <a:endParaRPr lang="en-US" altLang="en-US" b="1" dirty="0">
              <a:solidFill>
                <a:schemeClr val="bg1"/>
              </a:solidFill>
              <a:effectLst>
                <a:outerShdw blurRad="38100" dist="38100" dir="2700000" algn="tl">
                  <a:srgbClr val="000000"/>
                </a:outerShdw>
              </a:effectLst>
            </a:endParaRPr>
          </a:p>
          <a:p>
            <a:endParaRPr lang="en-US" altLang="en-US" sz="2400" dirty="0">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en-US"/>
              <a:t>Improper Error Handling</a:t>
            </a:r>
          </a:p>
        </p:txBody>
      </p:sp>
      <p:sp>
        <p:nvSpPr>
          <p:cNvPr id="454659" name="Text Box 3"/>
          <p:cNvSpPr txBox="1">
            <a:spLocks noChangeArrowheads="1"/>
          </p:cNvSpPr>
          <p:nvPr/>
        </p:nvSpPr>
        <p:spPr bwMode="auto">
          <a:xfrm>
            <a:off x="215900" y="1341438"/>
            <a:ext cx="86233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IncredibleIndia.org SQL Injection (WHID 2006-27)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Trial </a:t>
            </a:r>
            <a:r>
              <a:rPr lang="en-US" altLang="en-US" dirty="0" smtClean="0">
                <a:solidFill>
                  <a:schemeClr val="bg1"/>
                </a:solidFill>
                <a:effectLst>
                  <a:outerShdw blurRad="38100" dist="38100" dir="2700000" algn="tl">
                    <a:srgbClr val="000000"/>
                  </a:outerShdw>
                </a:effectLst>
              </a:rPr>
              <a:t>5:</a:t>
            </a:r>
            <a:endParaRPr lang="en-US" altLang="en-US"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rPr>
              <a:t>http://www.incredibleindia.org/newsite/cms_Page.asp?PageID=828 union select </a:t>
            </a:r>
            <a:r>
              <a:rPr lang="en-US" altLang="en-US" u="sng" dirty="0" err="1">
                <a:solidFill>
                  <a:srgbClr val="FFFF00"/>
                </a:solidFill>
                <a:effectLst>
                  <a:outerShdw blurRad="38100" dist="38100" dir="2700000" algn="tl">
                    <a:srgbClr val="000000"/>
                  </a:outerShdw>
                </a:effectLst>
              </a:rPr>
              <a:t>mnccategoryid</a:t>
            </a:r>
            <a:r>
              <a:rPr lang="en-US" altLang="en-US" u="sng" dirty="0">
                <a:solidFill>
                  <a:srgbClr val="FFFF00"/>
                </a:solidFill>
                <a:effectLst>
                  <a:outerShdw blurRad="38100" dist="38100" dir="2700000" algn="tl">
                    <a:srgbClr val="000000"/>
                  </a:outerShdw>
                </a:effectLst>
              </a:rPr>
              <a:t>, 'varchar2', 'varchar3' from </a:t>
            </a:r>
            <a:r>
              <a:rPr lang="en-US" altLang="en-US" u="sng" dirty="0" err="1">
                <a:solidFill>
                  <a:srgbClr val="FFFF00"/>
                </a:solidFill>
                <a:effectLst>
                  <a:outerShdw blurRad="38100" dist="38100" dir="2700000" algn="tl">
                    <a:srgbClr val="000000"/>
                  </a:outerShdw>
                </a:effectLst>
              </a:rPr>
              <a:t>mncpage</a:t>
            </a:r>
            <a:r>
              <a:rPr lang="en-US" altLang="en-US" u="sng" dirty="0">
                <a:solidFill>
                  <a:srgbClr val="FFFF00"/>
                </a:solidFill>
                <a:effectLst>
                  <a:outerShdw blurRad="38100" dist="38100" dir="2700000" algn="tl">
                    <a:srgbClr val="000000"/>
                  </a:outerShdw>
                </a:effectLst>
              </a:rPr>
              <a:t>--</a:t>
            </a:r>
            <a:endParaRPr lang="en-US" altLang="en-US" b="1" u="sng" dirty="0">
              <a:solidFill>
                <a:srgbClr val="FFFF00"/>
              </a:solidFill>
              <a:effectLst>
                <a:outerShdw blurRad="38100" dist="38100" dir="2700000" algn="tl">
                  <a:srgbClr val="000000"/>
                </a:outerShdw>
              </a:effectLst>
            </a:endParaRPr>
          </a:p>
          <a:p>
            <a:endParaRPr lang="en-US" altLang="en-US" b="1" dirty="0">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No Error</a:t>
            </a:r>
          </a:p>
          <a:p>
            <a:r>
              <a:rPr lang="en-US" altLang="en-US" dirty="0">
                <a:solidFill>
                  <a:schemeClr val="bg1"/>
                </a:solidFill>
                <a:effectLst>
                  <a:outerShdw blurRad="38100" dist="38100" dir="2700000" algn="tl">
                    <a:srgbClr val="000000"/>
                  </a:outerShdw>
                </a:effectLst>
              </a:rPr>
              <a:t> </a:t>
            </a:r>
            <a:endParaRPr lang="en-US" altLang="en-US" b="1" dirty="0">
              <a:solidFill>
                <a:schemeClr val="bg1"/>
              </a:solidFill>
              <a:effectLst>
                <a:outerShdw blurRad="38100" dist="38100" dir="2700000" algn="tl">
                  <a:srgbClr val="000000"/>
                </a:outerShdw>
              </a:effectLst>
            </a:endParaRPr>
          </a:p>
          <a:p>
            <a:r>
              <a:rPr lang="en-US" altLang="en-US" dirty="0" smtClean="0">
                <a:solidFill>
                  <a:schemeClr val="bg1"/>
                </a:solidFill>
                <a:effectLst>
                  <a:outerShdw blurRad="38100" dist="38100" dir="2700000" algn="tl">
                    <a:srgbClr val="000000"/>
                  </a:outerShdw>
                </a:effectLst>
              </a:rPr>
              <a:t>Conclusion:</a:t>
            </a:r>
            <a:endParaRPr lang="en-US" altLang="en-US"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rPr>
              <a:t>The column '</a:t>
            </a:r>
            <a:r>
              <a:rPr lang="en-US" altLang="en-US" dirty="0" err="1">
                <a:solidFill>
                  <a:schemeClr val="bg1"/>
                </a:solidFill>
                <a:effectLst>
                  <a:outerShdw blurRad="38100" dist="38100" dir="2700000" algn="tl">
                    <a:srgbClr val="000000"/>
                  </a:outerShdw>
                </a:effectLst>
              </a:rPr>
              <a:t>mnccategory</a:t>
            </a:r>
            <a:r>
              <a:rPr lang="en-US" altLang="en-US" dirty="0">
                <a:solidFill>
                  <a:schemeClr val="bg1"/>
                </a:solidFill>
                <a:effectLst>
                  <a:outerShdw blurRad="38100" dist="38100" dir="2700000" algn="tl">
                    <a:srgbClr val="000000"/>
                  </a:outerShdw>
                </a:effectLst>
              </a:rPr>
              <a:t>' is of integer type. </a:t>
            </a:r>
          </a:p>
          <a:p>
            <a:endParaRPr lang="en-US" altLang="en-US" dirty="0">
              <a:solidFill>
                <a:schemeClr val="bg1"/>
              </a:solidFill>
              <a:effectLst>
                <a:outerShdw blurRad="38100" dist="38100" dir="2700000" algn="tl">
                  <a:srgbClr val="000000"/>
                </a:outerShdw>
              </a:effectLst>
            </a:endParaRPr>
          </a:p>
          <a:p>
            <a:r>
              <a:rPr lang="en-US" altLang="en-US" sz="2400" dirty="0" smtClean="0">
                <a:solidFill>
                  <a:schemeClr val="bg1"/>
                </a:solidFill>
                <a:effectLst>
                  <a:outerShdw blurRad="38100" dist="38100" dir="2700000" algn="tl">
                    <a:srgbClr val="000000"/>
                  </a:outerShdw>
                </a:effectLst>
              </a:rPr>
              <a:t>Reference:</a:t>
            </a:r>
            <a:endParaRPr lang="en-US" altLang="en-US" sz="2400"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latin typeface="Verdana" pitchFamily="34" charset="0"/>
                <a:hlinkClick r:id="rId2"/>
              </a:rPr>
              <a:t>http://</a:t>
            </a:r>
            <a:r>
              <a:rPr lang="en-US" altLang="en-US" u="sng" dirty="0" smtClean="0">
                <a:solidFill>
                  <a:srgbClr val="FFFF00"/>
                </a:solidFill>
                <a:effectLst>
                  <a:outerShdw blurRad="38100" dist="38100" dir="2700000" algn="tl">
                    <a:srgbClr val="000000"/>
                  </a:outerShdw>
                </a:effectLst>
                <a:latin typeface="Verdana" pitchFamily="34" charset="0"/>
                <a:hlinkClick r:id="rId2"/>
              </a:rPr>
              <a:t>www.webappsec.org/projects/whid/list_id_2006-27.shtml</a:t>
            </a:r>
            <a:endParaRPr lang="en-US" altLang="en-US" u="sng" dirty="0">
              <a:solidFill>
                <a:srgbClr val="FFFF00"/>
              </a:solidFill>
              <a:effectLst>
                <a:outerShdw blurRad="38100" dist="38100" dir="2700000" algn="tl">
                  <a:srgbClr val="000000"/>
                </a:outerShdw>
              </a:effectLst>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en-US"/>
              <a:t>Insecure Storage</a:t>
            </a:r>
          </a:p>
        </p:txBody>
      </p:sp>
      <p:sp>
        <p:nvSpPr>
          <p:cNvPr id="455683" name="Text Box 3"/>
          <p:cNvSpPr txBox="1">
            <a:spLocks noChangeArrowheads="1"/>
          </p:cNvSpPr>
          <p:nvPr/>
        </p:nvSpPr>
        <p:spPr bwMode="auto">
          <a:xfrm>
            <a:off x="215900" y="1341438"/>
            <a:ext cx="86233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    Most applications need to store sensitive information, either in a database or on a file system.</a:t>
            </a:r>
          </a:p>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Types of Sensitive </a:t>
            </a:r>
            <a:r>
              <a:rPr lang="en-US" altLang="en-US" sz="2800" dirty="0" smtClean="0">
                <a:solidFill>
                  <a:schemeClr val="bg1"/>
                </a:solidFill>
                <a:effectLst>
                  <a:outerShdw blurRad="38100" dist="38100" dir="2700000" algn="tl">
                    <a:srgbClr val="000000"/>
                  </a:outerShdw>
                </a:effectLst>
              </a:rPr>
              <a:t>Information:</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Passwords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Credit Card Numbers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Account Records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Proprietary Information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en-US"/>
              <a:t>Insecure Storage</a:t>
            </a:r>
          </a:p>
        </p:txBody>
      </p:sp>
      <p:sp>
        <p:nvSpPr>
          <p:cNvPr id="456707" name="Text Box 3"/>
          <p:cNvSpPr txBox="1">
            <a:spLocks noChangeArrowheads="1"/>
          </p:cNvSpPr>
          <p:nvPr/>
        </p:nvSpPr>
        <p:spPr bwMode="auto">
          <a:xfrm>
            <a:off x="215900" y="1341438"/>
            <a:ext cx="86233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Common </a:t>
            </a:r>
            <a:r>
              <a:rPr lang="en-US" altLang="en-US" sz="2800" dirty="0" smtClean="0">
                <a:solidFill>
                  <a:schemeClr val="bg1"/>
                </a:solidFill>
                <a:effectLst>
                  <a:outerShdw blurRad="38100" dist="38100" dir="2700000" algn="tl">
                    <a:srgbClr val="000000"/>
                  </a:outerShdw>
                </a:effectLst>
              </a:rPr>
              <a:t>Mistakes:</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Failure to encrypt critical data</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Insecure storage of keys and passwords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Improper storage of secrets in memory</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Poor sources of randomness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Poor choice of algorithm</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Attempting to invent a new encryption algorithm</a:t>
            </a:r>
          </a:p>
          <a:p>
            <a:pPr>
              <a:buClr>
                <a:srgbClr val="FF6600"/>
              </a:buClr>
              <a:buFont typeface="Wingdings" pitchFamily="2" charset="2"/>
              <a:buNone/>
            </a:pPr>
            <a:endParaRPr lang="en-US" altLang="en-US" sz="2400" dirty="0">
              <a:solidFill>
                <a:schemeClr val="bg1"/>
              </a:solidFill>
              <a:effectLst>
                <a:outerShdw blurRad="38100" dist="38100" dir="2700000" algn="tl">
                  <a:srgbClr val="000000"/>
                </a:outerShdw>
              </a:effectLst>
            </a:endParaRPr>
          </a:p>
          <a:p>
            <a:pPr>
              <a:buClr>
                <a:srgbClr val="FF6600"/>
              </a:buClr>
              <a:buFont typeface="Wingdings" pitchFamily="2" charset="2"/>
              <a:buNone/>
            </a:pPr>
            <a:r>
              <a:rPr lang="en-US" altLang="en-US" sz="2800" dirty="0">
                <a:solidFill>
                  <a:schemeClr val="bg1"/>
                </a:solidFill>
                <a:effectLst>
                  <a:outerShdw blurRad="38100" dist="38100" dir="2700000" algn="tl">
                    <a:srgbClr val="000000"/>
                  </a:outerShdw>
                </a:effectLst>
              </a:rPr>
              <a:t>Types of </a:t>
            </a:r>
            <a:r>
              <a:rPr lang="en-US" altLang="en-US" sz="2800" dirty="0" smtClean="0">
                <a:solidFill>
                  <a:schemeClr val="bg1"/>
                </a:solidFill>
                <a:effectLst>
                  <a:outerShdw blurRad="38100" dist="38100" dir="2700000" algn="tl">
                    <a:srgbClr val="000000"/>
                  </a:outerShdw>
                </a:effectLst>
              </a:rPr>
              <a:t>Attacks:</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Examining tokens, session IDs, cookies, etc. to see if they are obviously not random.</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Finding cryptographic flaws.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a:t>Insecure Storage</a:t>
            </a:r>
          </a:p>
        </p:txBody>
      </p:sp>
      <p:sp>
        <p:nvSpPr>
          <p:cNvPr id="457731" name="Text Box 3"/>
          <p:cNvSpPr txBox="1">
            <a:spLocks noChangeArrowheads="1"/>
          </p:cNvSpPr>
          <p:nvPr/>
        </p:nvSpPr>
        <p:spPr bwMode="auto">
          <a:xfrm>
            <a:off x="215900" y="1341438"/>
            <a:ext cx="86233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smtClean="0">
                <a:solidFill>
                  <a:schemeClr val="bg1"/>
                </a:solidFill>
                <a:effectLst>
                  <a:outerShdw blurRad="38100" dist="38100" dir="2700000" algn="tl">
                    <a:srgbClr val="000000"/>
                  </a:outerShdw>
                </a:effectLst>
              </a:rPr>
              <a:t>Prevention:</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Minimize encryption. Use it to keep information that is absolutely necessary.</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Instead of storing encrypted passwords, use a one-way function, such as a SHA-1, to has the passwords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If cryptography must be done, choose a library that has been exposed to public scrutiny and makes sure that there are no open vulnerabilities.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Clear the clear-text sensitive information from the memory as soon as possible.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a:t>Denial of Service</a:t>
            </a:r>
          </a:p>
        </p:txBody>
      </p:sp>
      <p:sp>
        <p:nvSpPr>
          <p:cNvPr id="458755" name="Text Box 3"/>
          <p:cNvSpPr txBox="1">
            <a:spLocks noChangeArrowheads="1"/>
          </p:cNvSpPr>
          <p:nvPr/>
        </p:nvSpPr>
        <p:spPr bwMode="auto">
          <a:xfrm>
            <a:off x="215900" y="1341438"/>
            <a:ext cx="86233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    Denial of Service (</a:t>
            </a:r>
            <a:r>
              <a:rPr lang="en-US" altLang="en-US" sz="2800" dirty="0" err="1">
                <a:solidFill>
                  <a:schemeClr val="bg1"/>
                </a:solidFill>
                <a:effectLst>
                  <a:outerShdw blurRad="38100" dist="38100" dir="2700000" algn="tl">
                    <a:srgbClr val="000000"/>
                  </a:outerShdw>
                </a:effectLst>
              </a:rPr>
              <a:t>DoS</a:t>
            </a:r>
            <a:r>
              <a:rPr lang="en-US" altLang="en-US" sz="2800" dirty="0">
                <a:solidFill>
                  <a:schemeClr val="bg1"/>
                </a:solidFill>
                <a:effectLst>
                  <a:outerShdw blurRad="38100" dist="38100" dir="2700000" algn="tl">
                    <a:srgbClr val="000000"/>
                  </a:outerShdw>
                </a:effectLst>
              </a:rPr>
              <a:t>) attack is an attempt to make a computer service unavailable to its intended users.</a:t>
            </a:r>
          </a:p>
          <a:p>
            <a:endParaRPr lang="en-US" altLang="en-US" sz="2800" dirty="0">
              <a:solidFill>
                <a:schemeClr val="bg1"/>
              </a:solidFill>
              <a:effectLst>
                <a:outerShdw blurRad="38100" dist="38100" dir="2700000" algn="tl">
                  <a:srgbClr val="000000"/>
                </a:outerShdw>
              </a:effectLst>
            </a:endParaRPr>
          </a:p>
          <a:p>
            <a:r>
              <a:rPr lang="en-US" altLang="en-US" sz="2400" dirty="0">
                <a:solidFill>
                  <a:schemeClr val="bg1"/>
                </a:solidFill>
                <a:effectLst>
                  <a:outerShdw blurRad="38100" dist="38100" dir="2700000" algn="tl">
                    <a:srgbClr val="000000"/>
                  </a:outerShdw>
                </a:effectLst>
              </a:rPr>
              <a:t>Common </a:t>
            </a:r>
            <a:r>
              <a:rPr lang="en-US" altLang="en-US" sz="2400" dirty="0" smtClean="0">
                <a:solidFill>
                  <a:schemeClr val="bg1"/>
                </a:solidFill>
                <a:effectLst>
                  <a:outerShdw blurRad="38100" dist="38100" dir="2700000" algn="tl">
                    <a:srgbClr val="000000"/>
                  </a:outerShdw>
                </a:effectLst>
              </a:rPr>
              <a:t>Attacks:</a:t>
            </a:r>
            <a:endParaRPr lang="en-US" altLang="en-US" sz="24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Consume bandwidth, database connections, disk storage, CPU, memory, threads, or application specific resources.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Locking out a legitimate user by sending invalid credentials until the system locks out the account.</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Exploiting buffer overflows &amp; injection flaws to inject code/commands to shut down or stall </a:t>
            </a:r>
            <a:r>
              <a:rPr lang="en-US" altLang="en-US" sz="2400" dirty="0" err="1">
                <a:solidFill>
                  <a:schemeClr val="bg1"/>
                </a:solidFill>
                <a:effectLst>
                  <a:outerShdw blurRad="38100" dist="38100" dir="2700000" algn="tl">
                    <a:srgbClr val="000000"/>
                  </a:outerShdw>
                </a:effectLst>
              </a:rPr>
              <a:t>importand</a:t>
            </a:r>
            <a:r>
              <a:rPr lang="en-US" altLang="en-US" sz="2400" dirty="0">
                <a:solidFill>
                  <a:schemeClr val="bg1"/>
                </a:solidFill>
                <a:effectLst>
                  <a:outerShdw blurRad="38100" dist="38100" dir="2700000" algn="tl">
                    <a:srgbClr val="000000"/>
                  </a:outerShdw>
                </a:effectLst>
              </a:rPr>
              <a:t> service.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a:t>Denial of Service</a:t>
            </a:r>
          </a:p>
        </p:txBody>
      </p:sp>
      <p:sp>
        <p:nvSpPr>
          <p:cNvPr id="459779" name="Text Box 3"/>
          <p:cNvSpPr txBox="1">
            <a:spLocks noChangeArrowheads="1"/>
          </p:cNvSpPr>
          <p:nvPr/>
        </p:nvSpPr>
        <p:spPr bwMode="auto">
          <a:xfrm>
            <a:off x="215900" y="1341438"/>
            <a:ext cx="86233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0verkill </a:t>
            </a:r>
            <a:r>
              <a:rPr lang="en-US" altLang="en-US" sz="2800" dirty="0" err="1">
                <a:solidFill>
                  <a:schemeClr val="bg1"/>
                </a:solidFill>
                <a:effectLst>
                  <a:outerShdw blurRad="38100" dist="38100" dir="2700000" algn="tl">
                    <a:srgbClr val="000000"/>
                  </a:outerShdw>
                </a:effectLst>
              </a:rPr>
              <a:t>recv_packet</a:t>
            </a:r>
            <a:r>
              <a:rPr lang="en-US" altLang="en-US" sz="2800" dirty="0">
                <a:solidFill>
                  <a:schemeClr val="bg1"/>
                </a:solidFill>
                <a:effectLst>
                  <a:outerShdw blurRad="38100" dist="38100" dir="2700000" algn="tl">
                    <a:srgbClr val="000000"/>
                  </a:outerShdw>
                </a:effectLst>
              </a:rPr>
              <a:t>() UDP Handling Overflow </a:t>
            </a:r>
            <a:r>
              <a:rPr lang="en-US" altLang="en-US" sz="2800" dirty="0" err="1">
                <a:solidFill>
                  <a:schemeClr val="bg1"/>
                </a:solidFill>
                <a:effectLst>
                  <a:outerShdw blurRad="38100" dist="38100" dir="2700000" algn="tl">
                    <a:srgbClr val="000000"/>
                  </a:outerShdw>
                </a:effectLst>
              </a:rPr>
              <a:t>DoS</a:t>
            </a:r>
            <a:endParaRPr lang="en-US" altLang="en-US" sz="2800" dirty="0">
              <a:solidFill>
                <a:schemeClr val="bg1"/>
              </a:solidFill>
              <a:effectLst>
                <a:outerShdw blurRad="38100" dist="38100" dir="2700000" algn="tl">
                  <a:srgbClr val="000000"/>
                </a:outerShdw>
              </a:effectLst>
            </a:endParaRPr>
          </a:p>
          <a:p>
            <a:endParaRPr lang="en-US" altLang="en-US" sz="2800" dirty="0">
              <a:solidFill>
                <a:schemeClr val="bg1"/>
              </a:solidFill>
              <a:effectLst>
                <a:outerShdw blurRad="38100" dist="38100" dir="2700000" algn="tl">
                  <a:srgbClr val="000000"/>
                </a:outerShdw>
              </a:effectLst>
            </a:endParaRPr>
          </a:p>
          <a:p>
            <a:r>
              <a:rPr lang="en-US" altLang="en-US" sz="2400" dirty="0">
                <a:solidFill>
                  <a:schemeClr val="bg1"/>
                </a:solidFill>
                <a:effectLst>
                  <a:outerShdw blurRad="38100" dist="38100" dir="2700000" algn="tl">
                    <a:srgbClr val="000000"/>
                  </a:outerShdw>
                </a:effectLst>
              </a:rPr>
              <a:t>  The vulnerability was an integer underflow error in a Linux based gaming daemon called 0verkill. It could be exploited to launch </a:t>
            </a:r>
            <a:r>
              <a:rPr lang="en-US" altLang="en-US" sz="2400" dirty="0" err="1">
                <a:solidFill>
                  <a:schemeClr val="bg1"/>
                </a:solidFill>
                <a:effectLst>
                  <a:outerShdw blurRad="38100" dist="38100" dir="2700000" algn="tl">
                    <a:srgbClr val="000000"/>
                  </a:outerShdw>
                </a:effectLst>
              </a:rPr>
              <a:t>DoS</a:t>
            </a:r>
            <a:r>
              <a:rPr lang="en-US" altLang="en-US" sz="2400" dirty="0">
                <a:solidFill>
                  <a:schemeClr val="bg1"/>
                </a:solidFill>
                <a:effectLst>
                  <a:outerShdw blurRad="38100" dist="38100" dir="2700000" algn="tl">
                    <a:srgbClr val="000000"/>
                  </a:outerShdw>
                </a:effectLst>
              </a:rPr>
              <a:t> attacks by sending UDP packets of size less than 12 bytes to the 0verkill daemon.</a:t>
            </a:r>
            <a:r>
              <a:rPr lang="en-US" altLang="en-US" dirty="0">
                <a:solidFill>
                  <a:schemeClr val="bg1"/>
                </a:solidFill>
                <a:effectLst>
                  <a:outerShdw blurRad="38100" dist="38100" dir="2700000" algn="tl">
                    <a:srgbClr val="000000"/>
                  </a:outerShdw>
                </a:effectLst>
              </a:rPr>
              <a:t/>
            </a:r>
            <a:br>
              <a:rPr lang="en-US" altLang="en-US" dirty="0">
                <a:solidFill>
                  <a:schemeClr val="bg1"/>
                </a:solidFill>
                <a:effectLst>
                  <a:outerShdw blurRad="38100" dist="38100" dir="2700000" algn="tl">
                    <a:srgbClr val="000000"/>
                  </a:outerShdw>
                </a:effectLst>
              </a:rPr>
            </a:br>
            <a:endParaRPr lang="en-US" altLang="en-US" dirty="0">
              <a:solidFill>
                <a:schemeClr val="bg1"/>
              </a:solidFill>
              <a:effectLst>
                <a:outerShdw blurRad="38100" dist="38100" dir="2700000" algn="tl">
                  <a:srgbClr val="000000"/>
                </a:outerShdw>
              </a:effectLst>
            </a:endParaRPr>
          </a:p>
          <a:p>
            <a:r>
              <a:rPr lang="en-US" altLang="en-US" sz="2800" dirty="0" smtClean="0">
                <a:solidFill>
                  <a:schemeClr val="bg1"/>
                </a:solidFill>
                <a:effectLst>
                  <a:outerShdw blurRad="38100" dist="38100" dir="2700000" algn="tl">
                    <a:srgbClr val="000000"/>
                  </a:outerShdw>
                </a:effectLst>
              </a:rPr>
              <a:t>Prevention:</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Load balancing makes these attacks more difficult.</a:t>
            </a:r>
          </a:p>
          <a:p>
            <a:pPr>
              <a:buClr>
                <a:srgbClr val="FF6600"/>
              </a:buClr>
              <a:buFont typeface="Wingdings" pitchFamily="2" charset="2"/>
              <a:buChar char="Ø"/>
            </a:pPr>
            <a:r>
              <a:rPr lang="en-US" altLang="en-US" sz="2400" dirty="0" err="1">
                <a:solidFill>
                  <a:schemeClr val="bg1"/>
                </a:solidFill>
                <a:effectLst>
                  <a:outerShdw blurRad="38100" dist="38100" dir="2700000" algn="tl">
                    <a:srgbClr val="000000"/>
                  </a:outerShdw>
                </a:effectLst>
              </a:rPr>
              <a:t>Analyse</a:t>
            </a:r>
            <a:r>
              <a:rPr lang="en-US" altLang="en-US" sz="2400" dirty="0">
                <a:solidFill>
                  <a:schemeClr val="bg1"/>
                </a:solidFill>
                <a:effectLst>
                  <a:outerShdw blurRad="38100" dist="38100" dir="2700000" algn="tl">
                    <a:srgbClr val="000000"/>
                  </a:outerShdw>
                </a:effectLst>
              </a:rPr>
              <a:t> each resource and check if there is a way to exhaust it.</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Limit resources to any user to bare minimum.</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Check error handling scheme and ensure that an error can not affect the overall operation of the system.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en-US"/>
              <a:t>Insecure Configuration</a:t>
            </a:r>
          </a:p>
        </p:txBody>
      </p:sp>
      <p:sp>
        <p:nvSpPr>
          <p:cNvPr id="460803" name="Text Box 3"/>
          <p:cNvSpPr txBox="1">
            <a:spLocks noChangeArrowheads="1"/>
          </p:cNvSpPr>
          <p:nvPr/>
        </p:nvSpPr>
        <p:spPr bwMode="auto">
          <a:xfrm>
            <a:off x="215900" y="1341438"/>
            <a:ext cx="86233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400" dirty="0">
                <a:solidFill>
                  <a:schemeClr val="bg1"/>
                </a:solidFill>
                <a:effectLst>
                  <a:outerShdw blurRad="38100" dist="38100" dir="2700000" algn="tl">
                    <a:srgbClr val="000000"/>
                  </a:outerShdw>
                </a:effectLst>
              </a:rPr>
              <a:t>   </a:t>
            </a:r>
            <a:r>
              <a:rPr lang="en-US" altLang="en-US" sz="2800" dirty="0">
                <a:solidFill>
                  <a:schemeClr val="bg1"/>
                </a:solidFill>
                <a:effectLst>
                  <a:outerShdw blurRad="38100" dist="38100" dir="2700000" algn="tl">
                    <a:srgbClr val="000000"/>
                  </a:outerShdw>
                </a:effectLst>
              </a:rPr>
              <a:t>Insecure configuration of a system can itself be a potential vulnerability.</a:t>
            </a:r>
          </a:p>
          <a:p>
            <a:endParaRPr lang="en-US" altLang="en-US" sz="2800" dirty="0">
              <a:solidFill>
                <a:schemeClr val="bg1"/>
              </a:solidFill>
              <a:effectLst>
                <a:outerShdw blurRad="38100" dist="38100" dir="2700000" algn="tl">
                  <a:srgbClr val="000000"/>
                </a:outerShdw>
              </a:effectLst>
            </a:endParaRPr>
          </a:p>
          <a:p>
            <a:r>
              <a:rPr lang="en-US" altLang="en-US" sz="2800" dirty="0">
                <a:solidFill>
                  <a:schemeClr val="bg1"/>
                </a:solidFill>
                <a:effectLst>
                  <a:outerShdw blurRad="38100" dist="38100" dir="2700000" algn="tl">
                    <a:srgbClr val="000000"/>
                  </a:outerShdw>
                </a:effectLst>
              </a:rPr>
              <a:t>Common Configuration </a:t>
            </a:r>
            <a:r>
              <a:rPr lang="en-US" altLang="en-US" sz="2800" dirty="0" smtClean="0">
                <a:solidFill>
                  <a:schemeClr val="bg1"/>
                </a:solidFill>
                <a:effectLst>
                  <a:outerShdw blurRad="38100" dist="38100" dir="2700000" algn="tl">
                    <a:srgbClr val="000000"/>
                  </a:outerShdw>
                </a:effectLst>
              </a:rPr>
              <a:t>Problems:</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Unpatched security flaws in a software.</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Server software flaws or misconfigurations that permit directory listing and directory traversal attacks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Improper file and directory permissions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Unnecessary services enabled</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Default accounts with default passwords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Administrative or debugging functions that are enabled</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Improper authentication with external systems</a:t>
            </a:r>
          </a:p>
          <a:p>
            <a:endParaRPr lang="en-US" altLang="en-US" sz="2800" dirty="0">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en-US"/>
              <a:t>Insecure Configuration</a:t>
            </a:r>
          </a:p>
        </p:txBody>
      </p:sp>
      <p:sp>
        <p:nvSpPr>
          <p:cNvPr id="461827" name="Text Box 3"/>
          <p:cNvSpPr txBox="1">
            <a:spLocks noChangeArrowheads="1"/>
          </p:cNvSpPr>
          <p:nvPr/>
        </p:nvSpPr>
        <p:spPr bwMode="auto">
          <a:xfrm>
            <a:off x="215900" y="1341438"/>
            <a:ext cx="86233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Apache URL Validation Vulnerability (BID 19447)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Sample Safe Configuration for Unix/Linux</a:t>
            </a:r>
          </a:p>
          <a:p>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DocumentRoot</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"/home/webmaster/site/</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docroot</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ScriptAlias</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cgi</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-bin/ "/home/webmaster/site/</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docroot</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cgi</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-bin" </a:t>
            </a:r>
          </a:p>
          <a:p>
            <a:endPar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endParaRPr>
          </a:p>
          <a:p>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Sample Unsafe Configuration for Windows</a:t>
            </a:r>
          </a:p>
          <a:p>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DocumentRoot</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"C:/webmaster/site/docroot"</a:t>
            </a:r>
          </a:p>
          <a:p>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ScriptAlias</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cgi</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-bin/ "C:/webmaster/site/docroot/cgi-bin/"</a:t>
            </a:r>
            <a:r>
              <a:rPr lang="en-US" altLang="en-US" dirty="0">
                <a:solidFill>
                  <a:schemeClr val="bg1"/>
                </a:solidFill>
                <a:effectLst>
                  <a:outerShdw blurRad="38100" dist="38100" dir="2700000" algn="tl">
                    <a:srgbClr val="000000"/>
                  </a:outerShdw>
                </a:effectLst>
                <a:latin typeface="Verdana" pitchFamily="34" charset="0"/>
              </a:rPr>
              <a:t/>
            </a:r>
            <a:br>
              <a:rPr lang="en-US" altLang="en-US" dirty="0">
                <a:solidFill>
                  <a:schemeClr val="bg1"/>
                </a:solidFill>
                <a:effectLst>
                  <a:outerShdw blurRad="38100" dist="38100" dir="2700000" algn="tl">
                    <a:srgbClr val="000000"/>
                  </a:outerShdw>
                </a:effectLst>
                <a:latin typeface="Verdana" pitchFamily="34" charset="0"/>
              </a:rPr>
            </a:br>
            <a:endParaRPr lang="en-US" altLang="en-US" dirty="0">
              <a:solidFill>
                <a:schemeClr val="bg1"/>
              </a:solidFill>
              <a:effectLst>
                <a:outerShdw blurRad="38100" dist="38100" dir="2700000" algn="tl">
                  <a:srgbClr val="000000"/>
                </a:outerShdw>
              </a:effectLst>
              <a:latin typeface="Verdana" pitchFamily="34" charset="0"/>
            </a:endParaRPr>
          </a:p>
          <a:p>
            <a:r>
              <a:rPr lang="en-US" altLang="en-US" sz="2400" dirty="0">
                <a:solidFill>
                  <a:schemeClr val="bg1"/>
                </a:solidFill>
                <a:effectLst>
                  <a:outerShdw blurRad="38100" dist="38100" dir="2700000" algn="tl">
                    <a:srgbClr val="000000"/>
                  </a:outerShdw>
                </a:effectLst>
                <a:latin typeface="Verdana" pitchFamily="34" charset="0"/>
              </a:rPr>
              <a:t>Accessing a script in the </a:t>
            </a:r>
            <a:r>
              <a:rPr lang="en-US" altLang="en-US" sz="2400" dirty="0" err="1">
                <a:solidFill>
                  <a:schemeClr val="bg1"/>
                </a:solidFill>
                <a:effectLst>
                  <a:outerShdw blurRad="38100" dist="38100" dir="2700000" algn="tl">
                    <a:srgbClr val="000000"/>
                  </a:outerShdw>
                </a:effectLst>
                <a:latin typeface="Verdana" pitchFamily="34" charset="0"/>
              </a:rPr>
              <a:t>cgi</a:t>
            </a:r>
            <a:r>
              <a:rPr lang="en-US" altLang="en-US" sz="2400" dirty="0">
                <a:solidFill>
                  <a:schemeClr val="bg1"/>
                </a:solidFill>
                <a:effectLst>
                  <a:outerShdw blurRad="38100" dist="38100" dir="2700000" algn="tl">
                    <a:srgbClr val="000000"/>
                  </a:outerShdw>
                </a:effectLst>
                <a:latin typeface="Verdana" pitchFamily="34" charset="0"/>
              </a:rPr>
              <a:t>-bin </a:t>
            </a:r>
            <a:r>
              <a:rPr lang="en-US" altLang="en-US" sz="2400" dirty="0" smtClean="0">
                <a:solidFill>
                  <a:schemeClr val="bg1"/>
                </a:solidFill>
                <a:effectLst>
                  <a:outerShdw blurRad="38100" dist="38100" dir="2700000" algn="tl">
                    <a:srgbClr val="000000"/>
                  </a:outerShdw>
                </a:effectLst>
                <a:latin typeface="Verdana" pitchFamily="34" charset="0"/>
              </a:rPr>
              <a:t>directory:</a:t>
            </a:r>
            <a:endParaRPr lang="en-US" altLang="en-US" sz="2400"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http://www.example.com/cgi-bin/somescript</a:t>
            </a: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sz="2400" dirty="0" smtClean="0">
                <a:solidFill>
                  <a:schemeClr val="bg1"/>
                </a:solidFill>
                <a:effectLst>
                  <a:outerShdw blurRad="38100" dist="38100" dir="2700000" algn="tl">
                    <a:srgbClr val="000000"/>
                  </a:outerShdw>
                </a:effectLst>
                <a:latin typeface="Verdana" pitchFamily="34" charset="0"/>
              </a:rPr>
              <a:t>Exploit:</a:t>
            </a:r>
            <a:endParaRPr lang="en-US" altLang="en-US" sz="2400"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http://www.example.com/CGI-BIN/somescript</a:t>
            </a:r>
          </a:p>
          <a:p>
            <a:endParaRPr lang="en-US" altLang="en-US" sz="2400" dirty="0">
              <a:effectLst>
                <a:outerShdw blurRad="38100" dist="38100" dir="2700000" algn="tl">
                  <a:srgbClr val="000000"/>
                </a:outerShdw>
              </a:effectLst>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en-US"/>
              <a:t>Insecure Configuration</a:t>
            </a:r>
          </a:p>
        </p:txBody>
      </p:sp>
      <p:sp>
        <p:nvSpPr>
          <p:cNvPr id="462851" name="Text Box 3"/>
          <p:cNvSpPr txBox="1">
            <a:spLocks noChangeArrowheads="1"/>
          </p:cNvSpPr>
          <p:nvPr/>
        </p:nvSpPr>
        <p:spPr bwMode="auto">
          <a:xfrm>
            <a:off x="215900" y="1341438"/>
            <a:ext cx="86233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tLang="en-US" sz="2800" dirty="0">
                <a:solidFill>
                  <a:schemeClr val="bg1"/>
                </a:solidFill>
                <a:effectLst>
                  <a:outerShdw blurRad="38100" dist="38100" dir="2700000" algn="tl">
                    <a:srgbClr val="000000"/>
                  </a:outerShdw>
                </a:effectLst>
              </a:rPr>
              <a:t>Apache URL Validation Vulnerability (BID 19447)</a:t>
            </a:r>
          </a:p>
          <a:p>
            <a:endParaRPr lang="en-US" altLang="en-US" sz="2800" dirty="0">
              <a:solidFill>
                <a:schemeClr val="bg1"/>
              </a:solidFill>
              <a:effectLst>
                <a:outerShdw blurRad="38100" dist="38100" dir="2700000" algn="tl">
                  <a:srgbClr val="000000"/>
                </a:outerShdw>
              </a:effectLst>
            </a:endParaRPr>
          </a:p>
          <a:p>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Sample Safe Configuration for Windows</a:t>
            </a:r>
          </a:p>
          <a:p>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DocumentRoot</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"C:/webmaster/site/docroot"</a:t>
            </a:r>
          </a:p>
          <a:p>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ScriptAlias</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t>
            </a:r>
            <a:r>
              <a:rPr lang="en-US" altLang="en-US"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cgi</a:t>
            </a:r>
            <a:r>
              <a:rPr lang="en-US" altLang="en-US"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-bin/ "C:/webmaster/site/cgi-bin/"</a:t>
            </a:r>
            <a:r>
              <a:rPr lang="en-US" altLang="en-US" dirty="0">
                <a:solidFill>
                  <a:schemeClr val="bg1"/>
                </a:solidFill>
                <a:effectLst>
                  <a:outerShdw blurRad="38100" dist="38100" dir="2700000" algn="tl">
                    <a:srgbClr val="000000"/>
                  </a:outerShdw>
                </a:effectLst>
                <a:latin typeface="Verdana" pitchFamily="34" charset="0"/>
              </a:rPr>
              <a:t/>
            </a:r>
            <a:br>
              <a:rPr lang="en-US" altLang="en-US" dirty="0">
                <a:solidFill>
                  <a:schemeClr val="bg1"/>
                </a:solidFill>
                <a:effectLst>
                  <a:outerShdw blurRad="38100" dist="38100" dir="2700000" algn="tl">
                    <a:srgbClr val="000000"/>
                  </a:outerShdw>
                </a:effectLst>
                <a:latin typeface="Verdana" pitchFamily="34" charset="0"/>
              </a:rPr>
            </a:br>
            <a:endParaRPr lang="en-US" altLang="en-US" dirty="0">
              <a:solidFill>
                <a:schemeClr val="bg1"/>
              </a:solidFill>
              <a:effectLst>
                <a:outerShdw blurRad="38100" dist="38100" dir="2700000" algn="tl">
                  <a:srgbClr val="000000"/>
                </a:outerShdw>
              </a:effectLst>
              <a:latin typeface="Verdana" pitchFamily="34" charset="0"/>
            </a:endParaRPr>
          </a:p>
          <a:p>
            <a:r>
              <a:rPr lang="en-US" altLang="en-US" sz="2400" dirty="0">
                <a:solidFill>
                  <a:schemeClr val="bg1"/>
                </a:solidFill>
                <a:effectLst>
                  <a:outerShdw blurRad="38100" dist="38100" dir="2700000" algn="tl">
                    <a:srgbClr val="000000"/>
                  </a:outerShdw>
                </a:effectLst>
                <a:latin typeface="Verdana" pitchFamily="34" charset="0"/>
              </a:rPr>
              <a:t>Accessing a script in the </a:t>
            </a:r>
            <a:r>
              <a:rPr lang="en-US" altLang="en-US" sz="2400" dirty="0" err="1">
                <a:solidFill>
                  <a:schemeClr val="bg1"/>
                </a:solidFill>
                <a:effectLst>
                  <a:outerShdw blurRad="38100" dist="38100" dir="2700000" algn="tl">
                    <a:srgbClr val="000000"/>
                  </a:outerShdw>
                </a:effectLst>
                <a:latin typeface="Verdana" pitchFamily="34" charset="0"/>
              </a:rPr>
              <a:t>cgi</a:t>
            </a:r>
            <a:r>
              <a:rPr lang="en-US" altLang="en-US" sz="2400" dirty="0">
                <a:solidFill>
                  <a:schemeClr val="bg1"/>
                </a:solidFill>
                <a:effectLst>
                  <a:outerShdw blurRad="38100" dist="38100" dir="2700000" algn="tl">
                    <a:srgbClr val="000000"/>
                  </a:outerShdw>
                </a:effectLst>
                <a:latin typeface="Verdana" pitchFamily="34" charset="0"/>
              </a:rPr>
              <a:t>-bin </a:t>
            </a:r>
            <a:r>
              <a:rPr lang="en-US" altLang="en-US" sz="2400" dirty="0" smtClean="0">
                <a:solidFill>
                  <a:schemeClr val="bg1"/>
                </a:solidFill>
                <a:effectLst>
                  <a:outerShdw blurRad="38100" dist="38100" dir="2700000" algn="tl">
                    <a:srgbClr val="000000"/>
                  </a:outerShdw>
                </a:effectLst>
                <a:latin typeface="Verdana" pitchFamily="34" charset="0"/>
              </a:rPr>
              <a:t>directory:</a:t>
            </a:r>
            <a:endParaRPr lang="en-US" altLang="en-US" sz="2400"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http://www.example.com/cgi-bin/somescript</a:t>
            </a: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sz="2400" dirty="0">
                <a:solidFill>
                  <a:schemeClr val="bg1"/>
                </a:solidFill>
                <a:effectLst>
                  <a:outerShdw blurRad="38100" dist="38100" dir="2700000" algn="tl">
                    <a:srgbClr val="000000"/>
                  </a:outerShdw>
                </a:effectLst>
                <a:latin typeface="Verdana" pitchFamily="34" charset="0"/>
              </a:rPr>
              <a:t>Exploit URL is now </a:t>
            </a:r>
            <a:r>
              <a:rPr lang="en-US" altLang="en-US" sz="2400" dirty="0" smtClean="0">
                <a:solidFill>
                  <a:schemeClr val="bg1"/>
                </a:solidFill>
                <a:effectLst>
                  <a:outerShdw blurRad="38100" dist="38100" dir="2700000" algn="tl">
                    <a:srgbClr val="000000"/>
                  </a:outerShdw>
                </a:effectLst>
                <a:latin typeface="Verdana" pitchFamily="34" charset="0"/>
              </a:rPr>
              <a:t>invalid:</a:t>
            </a:r>
            <a:endParaRPr lang="en-US" altLang="en-US" sz="2400" dirty="0">
              <a:solidFill>
                <a:schemeClr val="bg1"/>
              </a:solidFill>
              <a:effectLst>
                <a:outerShdw blurRad="38100" dist="38100" dir="2700000" algn="tl">
                  <a:srgbClr val="000000"/>
                </a:outerShdw>
              </a:effectLst>
              <a:latin typeface="Verdana" pitchFamily="34" charset="0"/>
            </a:endParaRPr>
          </a:p>
          <a:p>
            <a:r>
              <a:rPr lang="en-US" altLang="en-US" dirty="0">
                <a:solidFill>
                  <a:schemeClr val="bg1"/>
                </a:solidFill>
                <a:effectLst>
                  <a:outerShdw blurRad="38100" dist="38100" dir="2700000" algn="tl">
                    <a:srgbClr val="000000"/>
                  </a:outerShdw>
                </a:effectLst>
                <a:latin typeface="Verdana" pitchFamily="34" charset="0"/>
              </a:rPr>
              <a:t>http://www.example.com/CGI-BIN/somescript</a:t>
            </a:r>
          </a:p>
          <a:p>
            <a:endParaRPr lang="en-US" altLang="en-US" dirty="0">
              <a:solidFill>
                <a:schemeClr val="bg1"/>
              </a:solidFill>
              <a:effectLst>
                <a:outerShdw blurRad="38100" dist="38100" dir="2700000" algn="tl">
                  <a:srgbClr val="000000"/>
                </a:outerShdw>
              </a:effectLst>
              <a:latin typeface="Verdana" pitchFamily="34" charset="0"/>
            </a:endParaRPr>
          </a:p>
          <a:p>
            <a:r>
              <a:rPr lang="en-US" altLang="en-US" sz="2400" dirty="0" smtClean="0">
                <a:solidFill>
                  <a:schemeClr val="bg1"/>
                </a:solidFill>
                <a:effectLst>
                  <a:outerShdw blurRad="38100" dist="38100" dir="2700000" algn="tl">
                    <a:srgbClr val="000000"/>
                  </a:outerShdw>
                </a:effectLst>
              </a:rPr>
              <a:t>Reference:</a:t>
            </a:r>
            <a:endParaRPr lang="en-US" altLang="en-US" sz="2400" dirty="0">
              <a:solidFill>
                <a:schemeClr val="bg1"/>
              </a:solidFill>
              <a:effectLst>
                <a:outerShdw blurRad="38100" dist="38100" dir="2700000" algn="tl">
                  <a:srgbClr val="000000"/>
                </a:outerShdw>
              </a:effectLst>
            </a:endParaRPr>
          </a:p>
          <a:p>
            <a:r>
              <a:rPr lang="en-US" altLang="en-US" u="sng" dirty="0">
                <a:solidFill>
                  <a:srgbClr val="FFFF00"/>
                </a:solidFill>
                <a:effectLst>
                  <a:outerShdw blurRad="38100" dist="38100" dir="2700000" algn="tl">
                    <a:srgbClr val="000000"/>
                  </a:outerShdw>
                </a:effectLst>
                <a:latin typeface="Verdana" pitchFamily="34" charset="0"/>
                <a:hlinkClick r:id="rId2"/>
              </a:rPr>
              <a:t>http://</a:t>
            </a:r>
            <a:r>
              <a:rPr lang="en-US" altLang="en-US" u="sng" dirty="0" smtClean="0">
                <a:solidFill>
                  <a:srgbClr val="FFFF00"/>
                </a:solidFill>
                <a:effectLst>
                  <a:outerShdw blurRad="38100" dist="38100" dir="2700000" algn="tl">
                    <a:srgbClr val="000000"/>
                  </a:outerShdw>
                </a:effectLst>
                <a:latin typeface="Verdana" pitchFamily="34" charset="0"/>
                <a:hlinkClick r:id="rId2"/>
              </a:rPr>
              <a:t>www.securityfocus.com/bid/19447</a:t>
            </a:r>
            <a:endParaRPr lang="en-US" altLang="en-US" u="sng" dirty="0">
              <a:solidFill>
                <a:srgbClr val="FFFF00"/>
              </a:solidFill>
              <a:effectLst>
                <a:outerShdw blurRad="38100" dist="38100" dir="2700000" algn="tl">
                  <a:srgbClr val="000000"/>
                </a:outerShdw>
              </a:effectLst>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Unvalidated Input</a:t>
            </a:r>
          </a:p>
        </p:txBody>
      </p:sp>
      <p:sp>
        <p:nvSpPr>
          <p:cNvPr id="212995" name="Text Box 3"/>
          <p:cNvSpPr txBox="1">
            <a:spLocks noChangeArrowheads="1"/>
          </p:cNvSpPr>
          <p:nvPr/>
        </p:nvSpPr>
        <p:spPr bwMode="auto">
          <a:xfrm>
            <a:off x="457200" y="1752600"/>
            <a:ext cx="822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800" dirty="0">
                <a:solidFill>
                  <a:schemeClr val="bg1"/>
                </a:solidFill>
                <a:effectLst>
                  <a:outerShdw blurRad="38100" dist="38100" dir="2700000" algn="tl">
                    <a:srgbClr val="000000"/>
                  </a:outerShdw>
                </a:effectLst>
              </a:rPr>
              <a:t>Microsoft IIS and PWS Extended Unicode Directory Traversal Vulnerability (BID 1806)</a:t>
            </a:r>
          </a:p>
          <a:p>
            <a:pPr algn="l"/>
            <a:endParaRPr lang="en-US" altLang="en-US" dirty="0">
              <a:solidFill>
                <a:schemeClr val="bg1"/>
              </a:solidFill>
              <a:effectLst>
                <a:outerShdw blurRad="38100" dist="38100" dir="2700000" algn="tl">
                  <a:srgbClr val="000000"/>
                </a:outerShdw>
              </a:effectLst>
            </a:endParaRPr>
          </a:p>
          <a:p>
            <a:pPr algn="l"/>
            <a:r>
              <a:rPr lang="en-US" altLang="en-US" sz="2800" dirty="0" smtClean="0">
                <a:solidFill>
                  <a:schemeClr val="bg1"/>
                </a:solidFill>
                <a:effectLst>
                  <a:outerShdw blurRad="38100" dist="38100" dir="2700000" algn="tl">
                    <a:srgbClr val="000000"/>
                  </a:outerShdw>
                </a:effectLst>
              </a:rPr>
              <a:t>Exploit:</a:t>
            </a:r>
          </a:p>
          <a:p>
            <a:pPr algn="l"/>
            <a:r>
              <a:rPr lang="en-US" altLang="en-US" dirty="0" smtClean="0">
                <a:solidFill>
                  <a:schemeClr val="bg1"/>
                </a:solidFill>
                <a:effectLst>
                  <a:outerShdw blurRad="38100" dist="38100" dir="2700000" algn="tl">
                    <a:srgbClr val="000000"/>
                  </a:outerShdw>
                </a:effectLst>
                <a:latin typeface="Verdana" pitchFamily="34" charset="0"/>
              </a:rPr>
              <a:t>http</a:t>
            </a:r>
            <a:r>
              <a:rPr lang="en-US" altLang="en-US" dirty="0">
                <a:solidFill>
                  <a:schemeClr val="bg1"/>
                </a:solidFill>
                <a:effectLst>
                  <a:outerShdw blurRad="38100" dist="38100" dir="2700000" algn="tl">
                    <a:srgbClr val="000000"/>
                  </a:outerShdw>
                </a:effectLst>
                <a:latin typeface="Verdana" pitchFamily="34" charset="0"/>
              </a:rPr>
              <a:t>://www.example.com/../../windows/system32/cmd.exe</a:t>
            </a:r>
          </a:p>
          <a:p>
            <a:pPr algn="l"/>
            <a:endParaRPr lang="en-US" altLang="en-US" sz="2400" dirty="0">
              <a:solidFill>
                <a:schemeClr val="bg1"/>
              </a:solidFill>
              <a:effectLst>
                <a:outerShdw blurRad="38100" dist="38100" dir="2700000" algn="tl">
                  <a:srgbClr val="000000"/>
                </a:outerShdw>
              </a:effectLst>
            </a:endParaRPr>
          </a:p>
          <a:p>
            <a:pPr algn="l"/>
            <a:r>
              <a:rPr lang="en-US" altLang="en-US" sz="2800" dirty="0">
                <a:solidFill>
                  <a:schemeClr val="bg1"/>
                </a:solidFill>
                <a:effectLst>
                  <a:outerShdw blurRad="38100" dist="38100" dir="2700000" algn="tl">
                    <a:srgbClr val="000000"/>
                  </a:outerShdw>
                </a:effectLst>
              </a:rPr>
              <a:t>URL Mapped to Resource on Hard Disk</a:t>
            </a:r>
            <a:r>
              <a:rPr lang="en-US" altLang="en-US" sz="2800" dirty="0" smtClean="0">
                <a:solidFill>
                  <a:schemeClr val="bg1"/>
                </a:solidFill>
                <a:effectLst>
                  <a:outerShdw blurRad="38100" dist="38100" dir="2700000" algn="tl">
                    <a:srgbClr val="000000"/>
                  </a:outerShdw>
                </a:effectLst>
              </a:rPr>
              <a:t>:</a:t>
            </a:r>
            <a:endParaRPr lang="en-US" altLang="en-US" sz="2800" dirty="0">
              <a:solidFill>
                <a:schemeClr val="bg1"/>
              </a:solidFill>
              <a:effectLst>
                <a:outerShdw blurRad="38100" dist="38100" dir="2700000" algn="tl">
                  <a:srgbClr val="000000"/>
                </a:outerShdw>
              </a:effectLst>
            </a:endParaRPr>
          </a:p>
          <a:p>
            <a:pPr algn="l"/>
            <a:r>
              <a:rPr lang="en-US" altLang="en-US" dirty="0">
                <a:solidFill>
                  <a:schemeClr val="bg1"/>
                </a:solidFill>
                <a:effectLst>
                  <a:outerShdw blurRad="38100" dist="38100" dir="2700000" algn="tl">
                    <a:srgbClr val="000000"/>
                  </a:outerShdw>
                </a:effectLst>
                <a:latin typeface="Verdana" pitchFamily="34" charset="0"/>
              </a:rPr>
              <a:t>C:\Inetpub\wwwroot\..\..\windows\system32\cmd.exe</a:t>
            </a:r>
          </a:p>
          <a:p>
            <a:pPr algn="l"/>
            <a:endParaRPr lang="en-US" altLang="en-US" sz="2400" dirty="0">
              <a:solidFill>
                <a:schemeClr val="bg1"/>
              </a:solidFill>
              <a:effectLst>
                <a:outerShdw blurRad="38100" dist="38100" dir="2700000" algn="tl">
                  <a:srgbClr val="000000"/>
                </a:outerShdw>
              </a:effectLst>
            </a:endParaRPr>
          </a:p>
          <a:p>
            <a:pPr algn="l"/>
            <a:r>
              <a:rPr lang="en-US" altLang="en-US" sz="2800" dirty="0">
                <a:solidFill>
                  <a:schemeClr val="bg1"/>
                </a:solidFill>
                <a:effectLst>
                  <a:outerShdw blurRad="38100" dist="38100" dir="2700000" algn="tl">
                    <a:srgbClr val="000000"/>
                  </a:outerShdw>
                </a:effectLst>
              </a:rPr>
              <a:t>What IIS/PWS forgot to check</a:t>
            </a:r>
            <a:r>
              <a:rPr lang="en-US" altLang="en-US" sz="2800" dirty="0" smtClean="0">
                <a:solidFill>
                  <a:schemeClr val="bg1"/>
                </a:solidFill>
                <a:effectLst>
                  <a:outerShdw blurRad="38100" dist="38100" dir="2700000" algn="tl">
                    <a:srgbClr val="000000"/>
                  </a:outerShdw>
                </a:effectLst>
              </a:rPr>
              <a:t>:</a:t>
            </a:r>
            <a:endParaRPr lang="en-US" altLang="en-US" sz="2800" dirty="0">
              <a:solidFill>
                <a:schemeClr val="bg1"/>
              </a:solidFill>
              <a:effectLst>
                <a:outerShdw blurRad="38100" dist="38100" dir="2700000" algn="tl">
                  <a:srgbClr val="000000"/>
                </a:outerShdw>
              </a:effectLst>
            </a:endParaRPr>
          </a:p>
          <a:p>
            <a:pPr algn="l"/>
            <a:r>
              <a:rPr lang="en-US" altLang="en-US" dirty="0">
                <a:solidFill>
                  <a:schemeClr val="bg1"/>
                </a:solidFill>
                <a:effectLst>
                  <a:outerShdw blurRad="38100" dist="38100" dir="2700000" algn="tl">
                    <a:srgbClr val="000000"/>
                  </a:outerShdw>
                </a:effectLst>
                <a:latin typeface="Verdana" pitchFamily="34" charset="0"/>
              </a:rPr>
              <a:t>C:\Inetpub\wwwroot\..\..\windows\system32\cmd.exe</a:t>
            </a:r>
          </a:p>
          <a:p>
            <a:pPr algn="l"/>
            <a:r>
              <a:rPr lang="en-US" altLang="en-US" dirty="0">
                <a:solidFill>
                  <a:schemeClr val="bg1"/>
                </a:solidFill>
                <a:effectLst>
                  <a:outerShdw blurRad="38100" dist="38100" dir="2700000" algn="tl">
                    <a:srgbClr val="000000"/>
                  </a:outerShdw>
                </a:effectLst>
                <a:latin typeface="Verdana" pitchFamily="34" charset="0"/>
              </a:rPr>
              <a:t>= C:\Inetpub\..\windows\system32\cmd.exe</a:t>
            </a:r>
          </a:p>
          <a:p>
            <a:pPr algn="l"/>
            <a:r>
              <a:rPr lang="en-US" altLang="en-US" dirty="0">
                <a:solidFill>
                  <a:schemeClr val="bg1"/>
                </a:solidFill>
                <a:effectLst>
                  <a:outerShdw blurRad="38100" dist="38100" dir="2700000" algn="tl">
                    <a:srgbClr val="000000"/>
                  </a:outerShdw>
                </a:effectLst>
                <a:latin typeface="Verdana" pitchFamily="34" charset="0"/>
              </a:rPr>
              <a:t>= C:\</a:t>
            </a:r>
            <a:r>
              <a:rPr lang="en-US" altLang="en-US" dirty="0" smtClean="0">
                <a:solidFill>
                  <a:schemeClr val="bg1"/>
                </a:solidFill>
                <a:effectLst>
                  <a:outerShdw blurRad="38100" dist="38100" dir="2700000" algn="tl">
                    <a:srgbClr val="000000"/>
                  </a:outerShdw>
                </a:effectLst>
                <a:latin typeface="Verdana" pitchFamily="34" charset="0"/>
              </a:rPr>
              <a:t>windows\system32\cmd.exe</a:t>
            </a:r>
            <a:endParaRPr lang="en-US" altLang="en-US" dirty="0">
              <a:solidFill>
                <a:schemeClr val="bg1"/>
              </a:solidFill>
              <a:effectLst>
                <a:outerShdw blurRad="38100" dist="38100" dir="2700000" algn="tl">
                  <a:srgbClr val="000000"/>
                </a:outerShdw>
              </a:effectLst>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a:t>Insecure Configuration</a:t>
            </a:r>
          </a:p>
        </p:txBody>
      </p:sp>
      <p:sp>
        <p:nvSpPr>
          <p:cNvPr id="465923" name="Text Box 3"/>
          <p:cNvSpPr txBox="1">
            <a:spLocks noChangeArrowheads="1"/>
          </p:cNvSpPr>
          <p:nvPr/>
        </p:nvSpPr>
        <p:spPr bwMode="auto">
          <a:xfrm>
            <a:off x="215900" y="1341438"/>
            <a:ext cx="86233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CC"/>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lgn="l">
              <a:defRPr>
                <a:solidFill>
                  <a:schemeClr val="tx1"/>
                </a:solidFill>
                <a:latin typeface="Arial" charset="0"/>
              </a:defRPr>
            </a:lvl1pPr>
            <a:lvl2pPr marL="520700"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endParaRPr lang="en-US" altLang="en-US" sz="2800" dirty="0">
              <a:solidFill>
                <a:schemeClr val="bg1"/>
              </a:solidFill>
              <a:effectLst>
                <a:outerShdw blurRad="38100" dist="38100" dir="2700000" algn="tl">
                  <a:srgbClr val="000000"/>
                </a:outerShdw>
              </a:effectLst>
            </a:endParaRPr>
          </a:p>
          <a:p>
            <a:r>
              <a:rPr lang="en-US" altLang="en-US" sz="2800" dirty="0" smtClean="0">
                <a:solidFill>
                  <a:schemeClr val="bg1"/>
                </a:solidFill>
                <a:effectLst>
                  <a:outerShdw blurRad="38100" dist="38100" dir="2700000" algn="tl">
                    <a:srgbClr val="000000"/>
                  </a:outerShdw>
                </a:effectLst>
              </a:rPr>
              <a:t>Prevention:</a:t>
            </a:r>
            <a:endParaRPr lang="en-US" altLang="en-US" sz="2800" dirty="0">
              <a:solidFill>
                <a:schemeClr val="bg1"/>
              </a:solidFill>
              <a:effectLst>
                <a:outerShdw blurRad="38100" dist="38100" dir="2700000" algn="tl">
                  <a:srgbClr val="000000"/>
                </a:outerShdw>
              </a:effectLst>
            </a:endParaRP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Configure all security mechanisms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Turn off all unused services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Set up roles, permissions and accounts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Disable all default accounts or change their passwords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Enable logging and alerts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Monitor the latest security vulnerabilities published</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Apply the latest security patches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Update the security configuration guidelines</a:t>
            </a:r>
          </a:p>
          <a:p>
            <a:pPr>
              <a:buClr>
                <a:srgbClr val="FF6600"/>
              </a:buClr>
              <a:buFont typeface="Wingdings" pitchFamily="2" charset="2"/>
              <a:buChar char="Ø"/>
            </a:pPr>
            <a:r>
              <a:rPr lang="en-US" altLang="en-US" sz="2400" dirty="0">
                <a:solidFill>
                  <a:schemeClr val="bg1"/>
                </a:solidFill>
                <a:effectLst>
                  <a:outerShdw blurRad="38100" dist="38100" dir="2700000" algn="tl">
                    <a:srgbClr val="000000"/>
                  </a:outerShdw>
                </a:effectLst>
              </a:rPr>
              <a:t>Scan for vulnerabilities with a vulnerability scanner </a:t>
            </a:r>
            <a:r>
              <a:rPr lang="en-US" altLang="en-US" sz="2400" dirty="0" err="1">
                <a:solidFill>
                  <a:schemeClr val="bg1"/>
                </a:solidFill>
                <a:effectLst>
                  <a:outerShdw blurRad="38100" dist="38100" dir="2700000" algn="tl">
                    <a:srgbClr val="000000"/>
                  </a:outerShdw>
                </a:effectLst>
              </a:rPr>
              <a:t>regulary</a:t>
            </a:r>
            <a:endParaRPr lang="en-US" altLang="en-US" sz="2400" dirty="0">
              <a:solidFill>
                <a:schemeClr val="bg1"/>
              </a:solidFill>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404461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en-US"/>
              <a:t>Unvalidated Input</a:t>
            </a:r>
          </a:p>
        </p:txBody>
      </p:sp>
      <p:sp>
        <p:nvSpPr>
          <p:cNvPr id="330755" name="Text Box 3"/>
          <p:cNvSpPr txBox="1">
            <a:spLocks noChangeArrowheads="1"/>
          </p:cNvSpPr>
          <p:nvPr/>
        </p:nvSpPr>
        <p:spPr bwMode="auto">
          <a:xfrm>
            <a:off x="457200" y="1752600"/>
            <a:ext cx="8229600"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800" dirty="0">
                <a:solidFill>
                  <a:schemeClr val="bg1"/>
                </a:solidFill>
                <a:effectLst>
                  <a:outerShdw blurRad="38100" dist="38100" dir="2700000" algn="tl">
                    <a:srgbClr val="000000"/>
                  </a:outerShdw>
                </a:effectLst>
              </a:rPr>
              <a:t>Microsoft IIS and PWS Extended Unicode Directory Traversal Vulnerability (BID 1806)</a:t>
            </a:r>
          </a:p>
          <a:p>
            <a:pPr algn="l">
              <a:spcBef>
                <a:spcPct val="50000"/>
              </a:spcBef>
            </a:pPr>
            <a:r>
              <a:rPr lang="en-US" altLang="en-US" sz="2400" dirty="0">
                <a:solidFill>
                  <a:schemeClr val="bg1"/>
                </a:solidFill>
                <a:effectLst>
                  <a:outerShdw blurRad="38100" dist="38100" dir="2700000" algn="tl">
                    <a:srgbClr val="000000"/>
                  </a:outerShdw>
                </a:effectLst>
              </a:rPr>
              <a:t>Safe </a:t>
            </a:r>
            <a:r>
              <a:rPr lang="en-US" altLang="en-US" sz="2400" dirty="0" smtClean="0">
                <a:solidFill>
                  <a:schemeClr val="bg1"/>
                </a:solidFill>
                <a:effectLst>
                  <a:outerShdw blurRad="38100" dist="38100" dir="2700000" algn="tl">
                    <a:srgbClr val="000000"/>
                  </a:outerShdw>
                </a:effectLst>
              </a:rPr>
              <a:t>Procedure: </a:t>
            </a:r>
            <a:endParaRPr lang="en-US" altLang="en-US" sz="2400" dirty="0">
              <a:solidFill>
                <a:schemeClr val="bg1"/>
              </a:solidFill>
              <a:effectLst>
                <a:outerShdw blurRad="38100" dist="38100" dir="2700000" algn="tl">
                  <a:srgbClr val="000000"/>
                </a:outerShdw>
              </a:effectLst>
            </a:endParaRPr>
          </a:p>
          <a:p>
            <a:pPr algn="l">
              <a:spcBef>
                <a:spcPct val="50000"/>
              </a:spcBef>
            </a:pPr>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map [URL] to [path of the resource] on the hard disk;</a:t>
            </a:r>
          </a:p>
          <a:p>
            <a:pPr algn="l"/>
            <a:r>
              <a:rPr lang="en-US" altLang="en-US" sz="1800" b="1" dirty="0" err="1">
                <a:solidFill>
                  <a:srgbClr val="FFC000"/>
                </a:solidFill>
                <a:effectLst>
                  <a:outerShdw blurRad="38100" dist="38100" dir="2700000" algn="tl">
                    <a:srgbClr val="000000"/>
                  </a:outerShdw>
                </a:effectLst>
                <a:latin typeface="Consolas" panose="020B0609020204030204" pitchFamily="49" charset="0"/>
                <a:cs typeface="Consolas" panose="020B0609020204030204" pitchFamily="49" charset="0"/>
              </a:rPr>
              <a:t>canonicalize</a:t>
            </a:r>
            <a:r>
              <a:rPr lang="en-US" altLang="en-US" sz="1800" b="1" dirty="0">
                <a:solidFill>
                  <a:srgbClr val="FFC000"/>
                </a:solidFill>
                <a:effectLst>
                  <a:outerShdw blurRad="38100" dist="38100" dir="2700000" algn="tl">
                    <a:srgbClr val="000000"/>
                  </a:outerShdw>
                </a:effectLst>
                <a:latin typeface="Consolas" panose="020B0609020204030204" pitchFamily="49" charset="0"/>
                <a:cs typeface="Consolas" panose="020B0609020204030204" pitchFamily="49" charset="0"/>
              </a:rPr>
              <a:t> [path of the resource];</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if [path of the resource] starts with [C:\</a:t>
            </a:r>
            <a:r>
              <a:rPr lang="en-US" altLang="en-US" sz="1800"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Inetpub</a:t>
            </a:r>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r>
              <a:rPr lang="en-US" altLang="en-US" sz="1800" dirty="0" err="1">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wwwroot</a:t>
            </a:r>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then </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allow access;</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else </a:t>
            </a:r>
          </a:p>
          <a:p>
            <a:pPr algn="l"/>
            <a:r>
              <a:rPr lang="en-US" altLang="en-US" sz="1800" dirty="0">
                <a:solidFill>
                  <a:schemeClr val="bg1"/>
                </a:solidFill>
                <a:effectLst>
                  <a:outerShdw blurRad="38100" dist="38100" dir="2700000" algn="tl">
                    <a:srgbClr val="000000"/>
                  </a:outerShdw>
                </a:effectLst>
                <a:latin typeface="Consolas" panose="020B0609020204030204" pitchFamily="49" charset="0"/>
                <a:cs typeface="Consolas" panose="020B0609020204030204" pitchFamily="49" charset="0"/>
              </a:rPr>
              <a:t>	deny access;</a:t>
            </a:r>
          </a:p>
          <a:p>
            <a:pPr algn="l">
              <a:spcBef>
                <a:spcPct val="50000"/>
              </a:spcBef>
            </a:pPr>
            <a:r>
              <a:rPr lang="en-US" altLang="en-US" sz="2400" dirty="0" smtClean="0">
                <a:solidFill>
                  <a:schemeClr val="bg1"/>
                </a:solidFill>
                <a:effectLst>
                  <a:outerShdw blurRad="38100" dist="38100" dir="2700000" algn="tl">
                    <a:srgbClr val="000000"/>
                  </a:outerShdw>
                </a:effectLst>
                <a:latin typeface="Verdana" pitchFamily="34" charset="0"/>
              </a:rPr>
              <a:t>Reference:</a:t>
            </a:r>
            <a:endParaRPr lang="en-US" altLang="en-US" sz="2400" dirty="0">
              <a:solidFill>
                <a:schemeClr val="bg1"/>
              </a:solidFill>
              <a:effectLst>
                <a:outerShdw blurRad="38100" dist="38100" dir="2700000" algn="tl">
                  <a:srgbClr val="000000"/>
                </a:outerShdw>
              </a:effectLst>
              <a:latin typeface="Verdana" pitchFamily="34" charset="0"/>
            </a:endParaRPr>
          </a:p>
          <a:p>
            <a:pPr algn="l">
              <a:spcBef>
                <a:spcPct val="50000"/>
              </a:spcBef>
            </a:pPr>
            <a:r>
              <a:rPr lang="en-US" altLang="en-US" u="sng" dirty="0">
                <a:solidFill>
                  <a:srgbClr val="FFFF00"/>
                </a:solidFill>
                <a:effectLst>
                  <a:outerShdw blurRad="38100" dist="38100" dir="2700000" algn="tl">
                    <a:srgbClr val="000000"/>
                  </a:outerShdw>
                </a:effectLst>
                <a:latin typeface="Verdana" pitchFamily="34" charset="0"/>
                <a:hlinkClick r:id="rId3"/>
              </a:rPr>
              <a:t>http://</a:t>
            </a:r>
            <a:r>
              <a:rPr lang="en-US" altLang="en-US" u="sng" dirty="0" smtClean="0">
                <a:solidFill>
                  <a:srgbClr val="FFFF00"/>
                </a:solidFill>
                <a:effectLst>
                  <a:outerShdw blurRad="38100" dist="38100" dir="2700000" algn="tl">
                    <a:srgbClr val="000000"/>
                  </a:outerShdw>
                </a:effectLst>
                <a:latin typeface="Verdana" pitchFamily="34" charset="0"/>
                <a:hlinkClick r:id="rId3"/>
              </a:rPr>
              <a:t>www.securityfocus.com/bid/1806</a:t>
            </a:r>
            <a:endParaRPr lang="en-US" altLang="en-US" u="sng" dirty="0">
              <a:solidFill>
                <a:srgbClr val="FFFF00"/>
              </a:solidFill>
              <a:effectLst>
                <a:outerShdw blurRad="38100" dist="38100" dir="2700000" algn="tl">
                  <a:srgbClr val="000000"/>
                </a:outerShdw>
              </a:effectLst>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Unvalidated Input</a:t>
            </a:r>
          </a:p>
        </p:txBody>
      </p:sp>
      <p:sp>
        <p:nvSpPr>
          <p:cNvPr id="203779" name="Rectangle 3"/>
          <p:cNvSpPr>
            <a:spLocks noGrp="1" noChangeArrowheads="1"/>
          </p:cNvSpPr>
          <p:nvPr>
            <p:ph idx="1"/>
          </p:nvPr>
        </p:nvSpPr>
        <p:spPr/>
        <p:txBody>
          <a:bodyPr/>
          <a:lstStyle/>
          <a:p>
            <a:pPr marL="609600" indent="-609600">
              <a:buClr>
                <a:srgbClr val="FF6600"/>
              </a:buClr>
              <a:buFont typeface="Wingdings" pitchFamily="2" charset="2"/>
              <a:buNone/>
            </a:pPr>
            <a:r>
              <a:rPr lang="en-US" altLang="en-US" sz="2800" dirty="0" smtClean="0"/>
              <a:t>Prevention:</a:t>
            </a:r>
            <a:endParaRPr lang="en-US" altLang="en-US" sz="2800" dirty="0"/>
          </a:p>
          <a:p>
            <a:pPr marL="609600" indent="-609600">
              <a:buClr>
                <a:srgbClr val="FF6600"/>
              </a:buClr>
              <a:buFont typeface="Wingdings" pitchFamily="2" charset="2"/>
              <a:buChar char="Ø"/>
            </a:pPr>
            <a:r>
              <a:rPr lang="en-US" altLang="en-US" sz="2400" dirty="0"/>
              <a:t>Canonicalization: Input should be converted to the simplest form before they are validated.</a:t>
            </a:r>
          </a:p>
          <a:p>
            <a:pPr marL="609600" indent="-609600">
              <a:buClr>
                <a:srgbClr val="FF6600"/>
              </a:buClr>
              <a:buFont typeface="Wingdings" pitchFamily="2" charset="2"/>
              <a:buChar char="Ø"/>
            </a:pPr>
            <a:r>
              <a:rPr lang="en-US" altLang="en-US" sz="2400" dirty="0"/>
              <a:t>Server Side Validation: It is must. First code Server Side Validation, then code Client Side Validation.</a:t>
            </a:r>
          </a:p>
          <a:p>
            <a:pPr marL="609600" indent="-609600">
              <a:buClr>
                <a:srgbClr val="FF6600"/>
              </a:buClr>
              <a:buFont typeface="Wingdings" pitchFamily="2" charset="2"/>
              <a:buChar char="Ø"/>
            </a:pPr>
            <a:r>
              <a:rPr lang="en-US" altLang="en-US" sz="2400" dirty="0"/>
              <a:t>Validate against a positive (not negative) specification.</a:t>
            </a:r>
          </a:p>
          <a:p>
            <a:pPr marL="609600" indent="-609600">
              <a:buClr>
                <a:srgbClr val="FF6600"/>
              </a:buClr>
              <a:buFont typeface="Wingdings" pitchFamily="2" charset="2"/>
              <a:buChar char="Ø"/>
            </a:pPr>
            <a:r>
              <a:rPr lang="en-US" altLang="en-US" sz="2400" dirty="0"/>
              <a:t>Detailed code review for tainted parameters</a:t>
            </a:r>
            <a:r>
              <a:rPr lang="en-US" altLang="en-US" sz="2400" dirty="0" smtClean="0"/>
              <a:t>.</a:t>
            </a:r>
            <a:endParaRPr lang="en-US" altLang="en-US" sz="2400" dirty="0"/>
          </a:p>
        </p:txBody>
      </p:sp>
      <p:sp>
        <p:nvSpPr>
          <p:cNvPr id="203780" name="Rectangle 4"/>
          <p:cNvSpPr>
            <a:spLocks noChangeArrowheads="1"/>
          </p:cNvSpPr>
          <p:nvPr/>
        </p:nvSpPr>
        <p:spPr bwMode="auto">
          <a:xfrm>
            <a:off x="15875" y="1512888"/>
            <a:ext cx="527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eaLnBrk="1" hangingPunct="1">
              <a:spcBef>
                <a:spcPct val="20000"/>
              </a:spcBef>
              <a:buClr>
                <a:srgbClr val="FF6600"/>
              </a:buClr>
              <a:buFont typeface="Wingdings" pitchFamily="2" charset="2"/>
              <a:buAutoNum type="arabicPeriod"/>
            </a:pPr>
            <a:endParaRPr lang="en-US" altLang="en-US" sz="2800">
              <a:effectLst>
                <a:outerShdw blurRad="38100" dist="38100" dir="2700000" algn="tl">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en-US"/>
              <a:t>Broken Access Control</a:t>
            </a:r>
          </a:p>
        </p:txBody>
      </p:sp>
      <p:sp>
        <p:nvSpPr>
          <p:cNvPr id="366595" name="Rectangle 3"/>
          <p:cNvSpPr>
            <a:spLocks noGrp="1" noChangeArrowheads="1"/>
          </p:cNvSpPr>
          <p:nvPr>
            <p:ph idx="1"/>
          </p:nvPr>
        </p:nvSpPr>
        <p:spPr/>
        <p:txBody>
          <a:bodyPr/>
          <a:lstStyle/>
          <a:p>
            <a:pPr marL="349250" indent="-349250">
              <a:lnSpc>
                <a:spcPct val="80000"/>
              </a:lnSpc>
              <a:buFont typeface="Wingdings" pitchFamily="2" charset="2"/>
              <a:buNone/>
              <a:tabLst>
                <a:tab pos="49213" algn="l"/>
              </a:tabLst>
            </a:pPr>
            <a:r>
              <a:rPr lang="en-US" altLang="en-US" sz="2800" dirty="0"/>
              <a:t>    Access control, sometimes called authorization, is how a web application grants access to content and functions to some users and not others. </a:t>
            </a:r>
          </a:p>
          <a:p>
            <a:pPr marL="349250" indent="-349250">
              <a:lnSpc>
                <a:spcPct val="80000"/>
              </a:lnSpc>
              <a:buFont typeface="Wingdings" pitchFamily="2" charset="2"/>
              <a:buNone/>
              <a:tabLst>
                <a:tab pos="49213" algn="l"/>
              </a:tabLst>
            </a:pPr>
            <a:endParaRPr lang="en-US" altLang="en-US" sz="2800" dirty="0"/>
          </a:p>
          <a:p>
            <a:pPr marL="349250" indent="-349250">
              <a:lnSpc>
                <a:spcPct val="80000"/>
              </a:lnSpc>
              <a:buFont typeface="Wingdings" pitchFamily="2" charset="2"/>
              <a:buNone/>
              <a:tabLst>
                <a:tab pos="49213" algn="l"/>
              </a:tabLst>
            </a:pPr>
            <a:r>
              <a:rPr lang="en-US" altLang="en-US" sz="2800" dirty="0" smtClean="0"/>
              <a:t>Features:</a:t>
            </a:r>
            <a:endParaRPr lang="en-US" altLang="en-US" sz="2800" dirty="0"/>
          </a:p>
          <a:p>
            <a:pPr marL="349250" indent="-349250">
              <a:lnSpc>
                <a:spcPct val="80000"/>
              </a:lnSpc>
              <a:buFont typeface="Wingdings" pitchFamily="2" charset="2"/>
              <a:buNone/>
              <a:tabLst>
                <a:tab pos="49213" algn="l"/>
              </a:tabLst>
            </a:pPr>
            <a:endParaRPr lang="en-US" altLang="en-US" sz="2800" dirty="0"/>
          </a:p>
          <a:p>
            <a:pPr marL="349250" indent="-349250">
              <a:lnSpc>
                <a:spcPct val="80000"/>
              </a:lnSpc>
              <a:buClr>
                <a:srgbClr val="FF6600"/>
              </a:buClr>
              <a:buFont typeface="Wingdings" pitchFamily="2" charset="2"/>
              <a:buChar char="Ø"/>
              <a:tabLst>
                <a:tab pos="49213" algn="l"/>
              </a:tabLst>
            </a:pPr>
            <a:r>
              <a:rPr lang="en-US" altLang="en-US" sz="2400" dirty="0"/>
              <a:t>Access control is closely associated with the content and functions of the application.</a:t>
            </a:r>
          </a:p>
          <a:p>
            <a:pPr marL="349250" indent="-349250">
              <a:lnSpc>
                <a:spcPct val="80000"/>
              </a:lnSpc>
              <a:buClr>
                <a:srgbClr val="FF6600"/>
              </a:buClr>
              <a:buFont typeface="Wingdings" pitchFamily="2" charset="2"/>
              <a:buChar char="Ø"/>
              <a:tabLst>
                <a:tab pos="49213" algn="l"/>
              </a:tabLst>
            </a:pPr>
            <a:r>
              <a:rPr lang="en-US" altLang="en-US" sz="2400" dirty="0"/>
              <a:t>Users are generally managed by putting them under various groups/roles with various </a:t>
            </a:r>
            <a:r>
              <a:rPr lang="en-US" altLang="en-US" sz="2400" dirty="0" err="1"/>
              <a:t>priveleges</a:t>
            </a:r>
            <a:r>
              <a:rPr lang="en-US" altLang="en-US" sz="2400" dirty="0"/>
              <a:t>.</a:t>
            </a:r>
          </a:p>
          <a:p>
            <a:pPr marL="349250" indent="-349250">
              <a:lnSpc>
                <a:spcPct val="80000"/>
              </a:lnSpc>
              <a:buFont typeface="Wingdings" pitchFamily="2" charset="2"/>
              <a:buNone/>
              <a:tabLst>
                <a:tab pos="49213" algn="l"/>
              </a:tabLst>
            </a:pPr>
            <a:endParaRPr lang="en-US" altLang="en-US" sz="2400" dirty="0"/>
          </a:p>
          <a:p>
            <a:pPr marL="349250" indent="-349250">
              <a:lnSpc>
                <a:spcPct val="80000"/>
              </a:lnSpc>
              <a:buClr>
                <a:srgbClr val="FF6600"/>
              </a:buClr>
              <a:buFont typeface="Wingdings" pitchFamily="2" charset="2"/>
              <a:buNone/>
              <a:tabLst>
                <a:tab pos="49213" algn="l"/>
              </a:tabLst>
            </a:pPr>
            <a:endParaRPr lang="en-US" altLang="en-US" sz="2800" u="sng" dirty="0"/>
          </a:p>
          <a:p>
            <a:pPr marL="349250" indent="-349250">
              <a:lnSpc>
                <a:spcPct val="80000"/>
              </a:lnSpc>
              <a:buClr>
                <a:srgbClr val="FF6600"/>
              </a:buClr>
              <a:buFont typeface="Wingdings" pitchFamily="2" charset="2"/>
              <a:buNone/>
              <a:tabLst>
                <a:tab pos="49213" algn="l"/>
              </a:tabLst>
            </a:pPr>
            <a:endParaRPr lang="en-US" altLang="en-US" sz="1000" b="1"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7DDE8"/>
      </a:hlink>
      <a:folHlink>
        <a:srgbClr val="B7DD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7996</TotalTime>
  <Words>2937</Words>
  <Application>Microsoft Office PowerPoint</Application>
  <PresentationFormat>On-screen Show (4:3)</PresentationFormat>
  <Paragraphs>787</Paragraphs>
  <Slides>61</Slides>
  <Notes>27</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Top 10 Security Vulnerabilities</vt:lpstr>
      <vt:lpstr>Agenda</vt:lpstr>
      <vt:lpstr>Unvalidated Input</vt:lpstr>
      <vt:lpstr>Unvalidated Input</vt:lpstr>
      <vt:lpstr>Unvalidated Input</vt:lpstr>
      <vt:lpstr>Unvalidated Input</vt:lpstr>
      <vt:lpstr>Unvalidated Input</vt:lpstr>
      <vt:lpstr>Unvalidated Input</vt:lpstr>
      <vt:lpstr>Broken Access Control</vt:lpstr>
      <vt:lpstr>Broken Access Control</vt:lpstr>
      <vt:lpstr>Broken Access Control</vt:lpstr>
      <vt:lpstr>Broken Access Control</vt:lpstr>
      <vt:lpstr>Broken Authentication</vt:lpstr>
      <vt:lpstr>Broken Authentication</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Cross Site Scripting</vt:lpstr>
      <vt:lpstr>Buffer Overflows</vt:lpstr>
      <vt:lpstr>Buffer Overflows</vt:lpstr>
      <vt:lpstr>Buffer Overflows</vt:lpstr>
      <vt:lpstr>Buffer Overflows</vt:lpstr>
      <vt:lpstr>Buffer Overflows</vt:lpstr>
      <vt:lpstr>Buffer Overflows</vt:lpstr>
      <vt:lpstr>Buffer Overflows</vt:lpstr>
      <vt:lpstr>Buffer Overflows</vt:lpstr>
      <vt:lpstr>Buffer Overflows</vt:lpstr>
      <vt:lpstr>Injection Flaws</vt:lpstr>
      <vt:lpstr>Injection Flaws</vt:lpstr>
      <vt:lpstr>Injection Flaws</vt:lpstr>
      <vt:lpstr>Injection Flaws</vt:lpstr>
      <vt:lpstr>Injection Flaws</vt:lpstr>
      <vt:lpstr>Injection Flaws</vt:lpstr>
      <vt:lpstr>Improper Error Handling</vt:lpstr>
      <vt:lpstr>Improper Error Handling</vt:lpstr>
      <vt:lpstr>Improper Error Handling</vt:lpstr>
      <vt:lpstr>Improper Error Handling</vt:lpstr>
      <vt:lpstr>Improper Error Handling</vt:lpstr>
      <vt:lpstr>Improper Error Handling</vt:lpstr>
      <vt:lpstr>Improper Error Handling</vt:lpstr>
      <vt:lpstr>Improper Error Handling</vt:lpstr>
      <vt:lpstr>Insecure Storage</vt:lpstr>
      <vt:lpstr>Insecure Storage</vt:lpstr>
      <vt:lpstr>Insecure Storage</vt:lpstr>
      <vt:lpstr>Denial of Service</vt:lpstr>
      <vt:lpstr>Denial of Service</vt:lpstr>
      <vt:lpstr>Insecure Configuration</vt:lpstr>
      <vt:lpstr>Insecure Configuration</vt:lpstr>
      <vt:lpstr>Insecure Configuration</vt:lpstr>
      <vt:lpstr>Insecure Configuration</vt:lpstr>
      <vt:lpstr>Thank You!</vt:lpstr>
    </vt:vector>
  </TitlesOfParts>
  <Company>KiiT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Susam</dc:creator>
  <cp:lastModifiedBy>EMC</cp:lastModifiedBy>
  <cp:revision>267</cp:revision>
  <dcterms:created xsi:type="dcterms:W3CDTF">2004-11-17T17:48:19Z</dcterms:created>
  <dcterms:modified xsi:type="dcterms:W3CDTF">2015-09-24T03:31:59Z</dcterms:modified>
</cp:coreProperties>
</file>