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KU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ccycc@qq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ACM</a:t>
            </a:r>
            <a:r>
              <a:rPr lang="zh-CN" altLang="en-US" dirty="0" smtClean="0"/>
              <a:t>中的数论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北京大学</a:t>
            </a:r>
            <a:r>
              <a:rPr lang="en-US" altLang="zh-CN" dirty="0" smtClean="0"/>
              <a:t>ACM</a:t>
            </a:r>
            <a:r>
              <a:rPr lang="zh-CN" altLang="en-US" dirty="0" smtClean="0"/>
              <a:t>队</a:t>
            </a:r>
            <a:endParaRPr lang="en-US" altLang="zh-CN" dirty="0" smtClean="0"/>
          </a:p>
          <a:p>
            <a:r>
              <a:rPr lang="zh-CN" altLang="en-US" dirty="0" smtClean="0"/>
              <a:t>李晔晨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lccycc@qq.com</a:t>
            </a:r>
            <a:endParaRPr lang="en-US" altLang="zh-CN" dirty="0" smtClean="0"/>
          </a:p>
          <a:p>
            <a:r>
              <a:rPr lang="en-US" altLang="zh-CN" sz="1900" dirty="0" smtClean="0"/>
              <a:t>hi.baidu.com/</a:t>
            </a:r>
            <a:r>
              <a:rPr lang="en-US" altLang="zh-CN" sz="1900" dirty="0" err="1" smtClean="0"/>
              <a:t>lccycc_acm</a:t>
            </a:r>
            <a:endParaRPr lang="zh-CN" alt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428736"/>
            <a:ext cx="7772400" cy="4495800"/>
          </a:xfrm>
        </p:spPr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n</a:t>
            </a:r>
            <a:r>
              <a:rPr lang="zh-CN" altLang="en-US" dirty="0" smtClean="0"/>
              <a:t>组数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, bi),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bi</a:t>
            </a:r>
            <a:r>
              <a:rPr lang="zh-CN" altLang="en-US" dirty="0" smtClean="0"/>
              <a:t>两两互素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bi</a:t>
            </a:r>
            <a:r>
              <a:rPr lang="zh-CN" altLang="en-US" dirty="0" smtClean="0"/>
              <a:t>不是两两互素呢？</a:t>
            </a:r>
            <a:endParaRPr lang="en-US" altLang="zh-CN" dirty="0" smtClean="0"/>
          </a:p>
          <a:p>
            <a:r>
              <a:rPr lang="zh-CN" altLang="en-US" dirty="0" smtClean="0"/>
              <a:t>另一个角度看此问题</a:t>
            </a:r>
            <a:endParaRPr lang="en-US" altLang="zh-CN" dirty="0" smtClean="0"/>
          </a:p>
          <a:p>
            <a:r>
              <a:rPr lang="en-US" altLang="zh-CN" dirty="0" smtClean="0"/>
              <a:t> x = a1( mod b1)</a:t>
            </a:r>
          </a:p>
          <a:p>
            <a:r>
              <a:rPr lang="en-US" altLang="zh-CN" dirty="0" smtClean="0"/>
              <a:t> x = a2( mod b2)</a:t>
            </a:r>
          </a:p>
          <a:p>
            <a:r>
              <a:rPr lang="en-US" altLang="zh-CN" dirty="0" smtClean="0"/>
              <a:t>-&gt;x + u*b1 = a1, x - v*b2 = a2</a:t>
            </a:r>
          </a:p>
          <a:p>
            <a:r>
              <a:rPr lang="en-US" altLang="zh-CN" dirty="0" smtClean="0"/>
              <a:t>-&gt; u*b1 + v*b2 = (a1-a2)</a:t>
            </a:r>
          </a:p>
          <a:p>
            <a:r>
              <a:rPr lang="zh-CN" altLang="en-US" dirty="0" smtClean="0"/>
              <a:t>化为裴蜀定理的一般情况，有解当且仅当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(b1, b2) |</a:t>
            </a:r>
            <a:r>
              <a:rPr lang="zh-CN" altLang="en-US" dirty="0" smtClean="0"/>
              <a:t> </a:t>
            </a:r>
            <a:r>
              <a:rPr lang="en-US" altLang="zh-CN" dirty="0" smtClean="0"/>
              <a:t>(a1-a2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中国剩余定理的一般情况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571612"/>
            <a:ext cx="8643998" cy="4495800"/>
          </a:xfrm>
        </p:spPr>
        <p:txBody>
          <a:bodyPr/>
          <a:lstStyle/>
          <a:p>
            <a:r>
              <a:rPr lang="zh-CN" altLang="en-US" dirty="0" smtClean="0"/>
              <a:t>于是我们得到了一个初始的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记做</a:t>
            </a:r>
            <a:r>
              <a:rPr lang="en-US" altLang="zh-CN" dirty="0" smtClean="0"/>
              <a:t>(u0,v0)</a:t>
            </a:r>
          </a:p>
          <a:p>
            <a:r>
              <a:rPr lang="en-US" altLang="zh-CN" dirty="0" smtClean="0"/>
              <a:t>u*b1 + v*b2 = (a1-a2) </a:t>
            </a:r>
            <a:r>
              <a:rPr lang="zh-CN" altLang="en-US" dirty="0" smtClean="0"/>
              <a:t>的所有解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 </a:t>
            </a:r>
            <a:r>
              <a:rPr lang="zh-CN" altLang="en-US" dirty="0" smtClean="0"/>
              <a:t>满足</a:t>
            </a:r>
            <a:endParaRPr lang="en-US" altLang="zh-CN" dirty="0" smtClean="0"/>
          </a:p>
          <a:p>
            <a:r>
              <a:rPr lang="en-US" altLang="zh-CN" dirty="0" smtClean="0"/>
              <a:t>u = u0 + tb2/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(b1,b2)</a:t>
            </a:r>
          </a:p>
          <a:p>
            <a:r>
              <a:rPr lang="en-US" altLang="zh-CN" dirty="0" smtClean="0"/>
              <a:t>v = v0 – tb1/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(b1,b2)</a:t>
            </a:r>
          </a:p>
          <a:p>
            <a:pPr lvl="1"/>
            <a:r>
              <a:rPr lang="zh-CN" altLang="en-US" dirty="0" smtClean="0"/>
              <a:t>（为什么？）</a:t>
            </a:r>
            <a:endParaRPr lang="en-US" altLang="zh-CN" dirty="0" smtClean="0"/>
          </a:p>
          <a:p>
            <a:r>
              <a:rPr lang="en-US" altLang="zh-CN" dirty="0" smtClean="0"/>
              <a:t> x + u*b1 = a1</a:t>
            </a:r>
          </a:p>
          <a:p>
            <a:r>
              <a:rPr lang="en-US" altLang="zh-CN" dirty="0" smtClean="0"/>
              <a:t>x </a:t>
            </a:r>
            <a:r>
              <a:rPr lang="zh-CN" altLang="en-US" dirty="0" smtClean="0"/>
              <a:t>的解空间为  </a:t>
            </a:r>
            <a:r>
              <a:rPr lang="en-US" altLang="zh-CN" dirty="0" smtClean="0"/>
              <a:t>a1 – u0b1 -</a:t>
            </a:r>
            <a:r>
              <a:rPr lang="zh-CN" altLang="en-US" dirty="0" smtClean="0"/>
              <a:t> </a:t>
            </a:r>
            <a:r>
              <a:rPr lang="en-US" altLang="zh-CN" dirty="0" smtClean="0"/>
              <a:t>t(b1b2)/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(b1b2) </a:t>
            </a:r>
          </a:p>
          <a:p>
            <a:pPr lvl="1">
              <a:buNone/>
            </a:pPr>
            <a:r>
              <a:rPr lang="en-US" altLang="zh-CN" dirty="0" smtClean="0"/>
              <a:t>= a1 - u0b1 - t*LCM(b1,b2)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中国剩余定理的一般情况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dirty="0" smtClean="0"/>
              <a:t>x = a1 - u</a:t>
            </a:r>
            <a:r>
              <a:rPr lang="en-US" altLang="zh-CN" sz="2000" dirty="0" smtClean="0"/>
              <a:t>0</a:t>
            </a:r>
            <a:r>
              <a:rPr lang="en-US" altLang="zh-CN" dirty="0" smtClean="0"/>
              <a:t>b</a:t>
            </a:r>
            <a:r>
              <a:rPr lang="en-US" altLang="zh-CN" sz="2000" dirty="0" smtClean="0"/>
              <a:t>1</a:t>
            </a:r>
            <a:r>
              <a:rPr lang="en-US" altLang="zh-CN" dirty="0" smtClean="0"/>
              <a:t> - t*LCM(b1,b2)</a:t>
            </a:r>
          </a:p>
          <a:p>
            <a:r>
              <a:rPr lang="zh-CN" altLang="en-US" dirty="0" smtClean="0"/>
              <a:t>等价于：我们把前两个方程变成了一个方程：</a:t>
            </a:r>
            <a:endParaRPr lang="en-US" altLang="zh-CN" dirty="0" smtClean="0"/>
          </a:p>
          <a:p>
            <a:r>
              <a:rPr lang="en-US" altLang="zh-CN" dirty="0" smtClean="0"/>
              <a:t>x = a1-u</a:t>
            </a:r>
            <a:r>
              <a:rPr lang="en-US" altLang="zh-CN" sz="2000" dirty="0" smtClean="0"/>
              <a:t>0</a:t>
            </a:r>
            <a:r>
              <a:rPr lang="en-US" altLang="zh-CN" dirty="0" smtClean="0"/>
              <a:t>b</a:t>
            </a:r>
            <a:r>
              <a:rPr lang="en-US" altLang="zh-CN" sz="2000" dirty="0" smtClean="0"/>
              <a:t>1</a:t>
            </a:r>
            <a:r>
              <a:rPr lang="en-US" altLang="zh-CN" dirty="0" smtClean="0"/>
              <a:t> (mod LCM(b1,b2) )</a:t>
            </a:r>
          </a:p>
          <a:p>
            <a:r>
              <a:rPr lang="zh-CN" altLang="en-US" dirty="0" smtClean="0"/>
              <a:t>每次方程数</a:t>
            </a:r>
            <a:r>
              <a:rPr lang="en-US" altLang="zh-CN" dirty="0" smtClean="0"/>
              <a:t>-1 </a:t>
            </a:r>
            <a:r>
              <a:rPr lang="zh-CN" altLang="en-US" dirty="0" smtClean="0"/>
              <a:t>继续这样消下去 就可以得出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的可行解空间。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注意：扩展欧几里得算法给出的是一个解空间！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高斯消元法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en-US" altLang="zh-CN" sz="2000" dirty="0" smtClean="0"/>
              <a:t>11</a:t>
            </a:r>
            <a:r>
              <a:rPr lang="en-US" altLang="zh-CN" dirty="0" smtClean="0"/>
              <a:t>x</a:t>
            </a:r>
            <a:r>
              <a:rPr lang="en-US" altLang="zh-CN" sz="2000" dirty="0" smtClean="0"/>
              <a:t>1</a:t>
            </a:r>
            <a:r>
              <a:rPr lang="en-US" altLang="zh-CN" dirty="0" smtClean="0"/>
              <a:t> + a</a:t>
            </a:r>
            <a:r>
              <a:rPr lang="en-US" altLang="zh-CN" sz="2000" dirty="0" smtClean="0"/>
              <a:t>12</a:t>
            </a:r>
            <a:r>
              <a:rPr lang="en-US" altLang="zh-CN" dirty="0" smtClean="0"/>
              <a:t>x</a:t>
            </a:r>
            <a:r>
              <a:rPr lang="en-US" altLang="zh-CN" sz="2000" dirty="0" smtClean="0"/>
              <a:t>2</a:t>
            </a:r>
            <a:r>
              <a:rPr lang="en-US" altLang="zh-CN" dirty="0" smtClean="0"/>
              <a:t> + .. + a</a:t>
            </a:r>
            <a:r>
              <a:rPr lang="en-US" altLang="zh-CN" sz="2000" dirty="0" smtClean="0"/>
              <a:t>1n</a:t>
            </a:r>
            <a:r>
              <a:rPr lang="en-US" altLang="zh-CN" dirty="0" smtClean="0"/>
              <a:t>x</a:t>
            </a:r>
            <a:r>
              <a:rPr lang="en-US" altLang="zh-CN" sz="2000" dirty="0" smtClean="0"/>
              <a:t>n</a:t>
            </a:r>
            <a:r>
              <a:rPr lang="en-US" altLang="zh-CN" dirty="0" smtClean="0"/>
              <a:t> = b</a:t>
            </a:r>
            <a:r>
              <a:rPr lang="en-US" altLang="zh-CN" sz="2000" dirty="0" smtClean="0"/>
              <a:t>1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en-US" altLang="zh-CN" sz="2000" dirty="0" smtClean="0"/>
              <a:t>21</a:t>
            </a:r>
            <a:r>
              <a:rPr lang="en-US" altLang="zh-CN" dirty="0" smtClean="0"/>
              <a:t>x</a:t>
            </a:r>
            <a:r>
              <a:rPr lang="en-US" altLang="zh-CN" sz="2000" dirty="0" smtClean="0"/>
              <a:t>1</a:t>
            </a:r>
            <a:r>
              <a:rPr lang="en-US" altLang="zh-CN" dirty="0" smtClean="0"/>
              <a:t> + a</a:t>
            </a:r>
            <a:r>
              <a:rPr lang="en-US" altLang="zh-CN" sz="2000" dirty="0" smtClean="0"/>
              <a:t>22</a:t>
            </a:r>
            <a:r>
              <a:rPr lang="en-US" altLang="zh-CN" dirty="0" smtClean="0"/>
              <a:t>x</a:t>
            </a:r>
            <a:r>
              <a:rPr lang="en-US" altLang="zh-CN" sz="2000" dirty="0" smtClean="0"/>
              <a:t>2</a:t>
            </a:r>
            <a:r>
              <a:rPr lang="en-US" altLang="zh-CN" dirty="0" smtClean="0"/>
              <a:t> + .. + a</a:t>
            </a:r>
            <a:r>
              <a:rPr lang="en-US" altLang="zh-CN" sz="2000" dirty="0" smtClean="0"/>
              <a:t>2n</a:t>
            </a:r>
            <a:r>
              <a:rPr lang="en-US" altLang="zh-CN" dirty="0" smtClean="0"/>
              <a:t>x</a:t>
            </a:r>
            <a:r>
              <a:rPr lang="en-US" altLang="zh-CN" sz="2000" dirty="0" smtClean="0"/>
              <a:t>n</a:t>
            </a:r>
            <a:r>
              <a:rPr lang="en-US" altLang="zh-CN" dirty="0" smtClean="0"/>
              <a:t> = b</a:t>
            </a:r>
            <a:r>
              <a:rPr lang="en-US" altLang="zh-CN" sz="2000" dirty="0" smtClean="0"/>
              <a:t>2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a</a:t>
            </a:r>
            <a:r>
              <a:rPr lang="en-US" altLang="zh-CN" sz="2000" dirty="0" smtClean="0"/>
              <a:t>m1</a:t>
            </a:r>
            <a:r>
              <a:rPr lang="en-US" altLang="zh-CN" dirty="0" smtClean="0"/>
              <a:t> x</a:t>
            </a:r>
            <a:r>
              <a:rPr lang="en-US" altLang="zh-CN" sz="2000" dirty="0" smtClean="0"/>
              <a:t>1</a:t>
            </a:r>
            <a:r>
              <a:rPr lang="en-US" altLang="zh-CN" dirty="0" smtClean="0"/>
              <a:t> + a</a:t>
            </a:r>
            <a:r>
              <a:rPr lang="en-US" altLang="zh-CN" sz="2000" dirty="0" smtClean="0"/>
              <a:t>m2</a:t>
            </a:r>
            <a:r>
              <a:rPr lang="en-US" altLang="zh-CN" dirty="0" smtClean="0"/>
              <a:t>x</a:t>
            </a:r>
            <a:r>
              <a:rPr lang="en-US" altLang="zh-CN" sz="2000" dirty="0" smtClean="0"/>
              <a:t>2</a:t>
            </a:r>
            <a:r>
              <a:rPr lang="en-US" altLang="zh-CN" dirty="0" smtClean="0"/>
              <a:t> + .. + </a:t>
            </a:r>
            <a:r>
              <a:rPr lang="en-US" altLang="zh-CN" dirty="0" err="1" smtClean="0"/>
              <a:t>a</a:t>
            </a:r>
            <a:r>
              <a:rPr lang="en-US" altLang="zh-CN" sz="2000" dirty="0" err="1" smtClean="0"/>
              <a:t>mn</a:t>
            </a:r>
            <a:r>
              <a:rPr lang="en-US" altLang="zh-CN" dirty="0" err="1" smtClean="0"/>
              <a:t>x</a:t>
            </a:r>
            <a:r>
              <a:rPr lang="en-US" altLang="zh-CN" sz="2000" dirty="0" err="1" smtClean="0"/>
              <a:t>n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b</a:t>
            </a:r>
            <a:r>
              <a:rPr lang="en-US" altLang="zh-CN" sz="2000" dirty="0" err="1" smtClean="0"/>
              <a:t>m</a:t>
            </a:r>
            <a:endParaRPr lang="en-US" altLang="zh-CN" dirty="0" smtClean="0"/>
          </a:p>
          <a:p>
            <a:r>
              <a:rPr lang="zh-CN" altLang="en-US" dirty="0" smtClean="0"/>
              <a:t>求解</a:t>
            </a:r>
            <a:r>
              <a:rPr lang="en-US" altLang="zh-CN" dirty="0" smtClean="0"/>
              <a:t>&lt;x1, x2, …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一般</a:t>
            </a:r>
            <a:r>
              <a:rPr lang="en-US" altLang="zh-CN" dirty="0" smtClean="0"/>
              <a:t>m=n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如果是在</a:t>
            </a:r>
            <a:r>
              <a:rPr lang="en-US" altLang="zh-CN" dirty="0" smtClean="0"/>
              <a:t>mod p</a:t>
            </a:r>
            <a:r>
              <a:rPr lang="zh-CN" altLang="en-US" dirty="0" smtClean="0"/>
              <a:t>的线性空间下呢？</a:t>
            </a:r>
            <a:r>
              <a:rPr lang="en-US" altLang="zh-CN" dirty="0" smtClean="0"/>
              <a:t>(p</a:t>
            </a:r>
            <a:r>
              <a:rPr lang="zh-CN" altLang="en-US" dirty="0" smtClean="0"/>
              <a:t>素数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hdu</a:t>
            </a:r>
            <a:r>
              <a:rPr lang="en-US" altLang="zh-CN" dirty="0" smtClean="0"/>
              <a:t> 3949 XOR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数里面</a:t>
            </a:r>
            <a:r>
              <a:rPr lang="en-US" altLang="zh-CN" dirty="0" smtClean="0"/>
              <a:t>x</a:t>
            </a:r>
            <a:r>
              <a:rPr lang="zh-CN" altLang="en-US" dirty="0" smtClean="0"/>
              <a:t>或的第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大值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有多大，基向量都不超过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en-US" altLang="zh-CN" dirty="0" smtClean="0"/>
              <a:t>mod2</a:t>
            </a:r>
            <a:r>
              <a:rPr lang="zh-CN" altLang="en-US" dirty="0" smtClean="0"/>
              <a:t>高斯消元求出基向量就可以代表这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的所有</a:t>
            </a:r>
            <a:r>
              <a:rPr lang="en-US" altLang="zh-CN" dirty="0" err="1" smtClean="0"/>
              <a:t>xor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k</a:t>
            </a:r>
            <a:r>
              <a:rPr lang="zh-CN" altLang="en-US" dirty="0" smtClean="0"/>
              <a:t>分解二进制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筛素数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筛素数大家都会</a:t>
            </a:r>
            <a:endParaRPr lang="en-US" altLang="zh-CN" dirty="0" smtClean="0"/>
          </a:p>
          <a:p>
            <a:r>
              <a:rPr lang="zh-CN" altLang="en-US" dirty="0" smtClean="0"/>
              <a:t>初始</a:t>
            </a:r>
            <a:r>
              <a:rPr lang="en-US" altLang="zh-CN" dirty="0" smtClean="0"/>
              <a:t>2..n</a:t>
            </a:r>
          </a:p>
          <a:p>
            <a:r>
              <a:rPr lang="zh-CN" altLang="en-US" dirty="0" smtClean="0"/>
              <a:t>每次取出第一个没被删掉的元素</a:t>
            </a:r>
            <a:r>
              <a:rPr lang="en-US" altLang="zh-CN" dirty="0" smtClean="0"/>
              <a:t>p </a:t>
            </a:r>
            <a:r>
              <a:rPr lang="zh-CN" altLang="en-US" dirty="0" smtClean="0"/>
              <a:t>必然是素数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的倍数都删掉</a:t>
            </a:r>
            <a:endParaRPr lang="en-US" altLang="zh-CN" dirty="0" smtClean="0"/>
          </a:p>
          <a:p>
            <a:r>
              <a:rPr lang="zh-CN" altLang="en-US" dirty="0" smtClean="0"/>
              <a:t>复杂度：</a:t>
            </a:r>
            <a:r>
              <a:rPr lang="en-US" altLang="zh-CN" dirty="0" smtClean="0"/>
              <a:t>n/1 + n/2 + n/3 + n/5 + .. + n/p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线性筛素数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一个元素会被删好多次。</a:t>
            </a:r>
            <a:endParaRPr lang="en-US" altLang="zh-CN" dirty="0" smtClean="0"/>
          </a:p>
          <a:p>
            <a:r>
              <a:rPr lang="zh-CN" altLang="en-US" dirty="0" smtClean="0"/>
              <a:t>如何优化成线性？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4480" y="3357562"/>
            <a:ext cx="60722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 smtClean="0"/>
          </a:p>
          <a:p>
            <a:r>
              <a:rPr lang="zh-CN" altLang="en-US" sz="3200" dirty="0" smtClean="0"/>
              <a:t>对每个素数</a:t>
            </a:r>
            <a:r>
              <a:rPr lang="en-US" altLang="zh-CN" sz="3200" dirty="0" smtClean="0"/>
              <a:t>p </a:t>
            </a:r>
            <a:r>
              <a:rPr lang="zh-CN" altLang="en-US" sz="3200" dirty="0" smtClean="0"/>
              <a:t>考虑所有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,</a:t>
            </a:r>
          </a:p>
          <a:p>
            <a:pPr>
              <a:buNone/>
            </a:pPr>
            <a:r>
              <a:rPr lang="en-US" altLang="zh-CN" sz="3200" dirty="0" smtClean="0"/>
              <a:t>             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的最小素因子</a:t>
            </a:r>
            <a:r>
              <a:rPr lang="en-US" altLang="zh-CN" sz="3200" dirty="0" smtClean="0"/>
              <a:t>&gt;=p</a:t>
            </a:r>
          </a:p>
          <a:p>
            <a:r>
              <a:rPr lang="zh-CN" altLang="en-US" sz="3200" dirty="0" smtClean="0"/>
              <a:t>将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*p</a:t>
            </a:r>
            <a:r>
              <a:rPr lang="zh-CN" altLang="en-US" sz="3200" dirty="0" smtClean="0"/>
              <a:t>去掉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如何代码实现？</a:t>
            </a:r>
            <a:endParaRPr lang="en-US" altLang="zh-CN" sz="3200" dirty="0" smtClean="0"/>
          </a:p>
          <a:p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00200"/>
            <a:ext cx="8029604" cy="4495800"/>
          </a:xfrm>
        </p:spPr>
        <p:txBody>
          <a:bodyPr/>
          <a:lstStyle/>
          <a:p>
            <a:r>
              <a:rPr lang="en-US" altLang="zh-CN" sz="2800" dirty="0" err="1" smtClean="0"/>
              <a:t>memset</a:t>
            </a:r>
            <a:r>
              <a:rPr lang="en-US" altLang="zh-CN" sz="2800" dirty="0" smtClean="0"/>
              <a:t>(Prime,0,sizeof(Prime));</a:t>
            </a:r>
          </a:p>
          <a:p>
            <a:r>
              <a:rPr lang="en-US" altLang="zh-CN" sz="2800" dirty="0" err="1" smtClean="0"/>
              <a:t>memset</a:t>
            </a:r>
            <a:r>
              <a:rPr lang="en-US" altLang="zh-CN" sz="2800" dirty="0" smtClean="0"/>
              <a:t>(IsPrime,1,sizeof(</a:t>
            </a:r>
            <a:r>
              <a:rPr lang="en-US" altLang="zh-CN" sz="2800" dirty="0" err="1" smtClean="0"/>
              <a:t>IsPrime</a:t>
            </a:r>
            <a:r>
              <a:rPr lang="en-US" altLang="zh-CN" sz="2800" dirty="0" smtClean="0"/>
              <a:t>));</a:t>
            </a:r>
          </a:p>
          <a:p>
            <a:r>
              <a:rPr lang="en-US" altLang="zh-CN" sz="2800" dirty="0" smtClean="0"/>
              <a:t>for 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=2;i&lt;=</a:t>
            </a:r>
            <a:r>
              <a:rPr lang="en-US" altLang="zh-CN" sz="2800" dirty="0" err="1" smtClean="0"/>
              <a:t>n;i</a:t>
            </a:r>
            <a:r>
              <a:rPr lang="en-US" altLang="zh-CN" sz="2800" dirty="0" smtClean="0"/>
              <a:t>++){</a:t>
            </a:r>
          </a:p>
          <a:p>
            <a:r>
              <a:rPr lang="en-US" altLang="zh-CN" sz="2800" dirty="0" smtClean="0"/>
              <a:t>        if (</a:t>
            </a:r>
            <a:r>
              <a:rPr lang="en-US" altLang="zh-CN" sz="2800" dirty="0" err="1" smtClean="0"/>
              <a:t>IsPrime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])</a:t>
            </a:r>
          </a:p>
          <a:p>
            <a:r>
              <a:rPr lang="en-US" altLang="zh-CN" sz="2800" dirty="0" smtClean="0"/>
              <a:t>            Prime[num++] =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 smtClean="0"/>
              <a:t>        for 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j=1;j&lt;num &amp;&amp;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*Prime[j]&lt;=</a:t>
            </a:r>
            <a:r>
              <a:rPr lang="en-US" altLang="zh-CN" sz="2800" dirty="0" err="1" smtClean="0"/>
              <a:t>n;j</a:t>
            </a:r>
            <a:r>
              <a:rPr lang="en-US" altLang="zh-CN" sz="2800" dirty="0" smtClean="0"/>
              <a:t>++){</a:t>
            </a:r>
          </a:p>
          <a:p>
            <a:r>
              <a:rPr lang="en-US" altLang="zh-CN" sz="2800" dirty="0" smtClean="0"/>
              <a:t>            </a:t>
            </a:r>
            <a:r>
              <a:rPr lang="en-US" altLang="zh-CN" sz="2800" dirty="0" err="1" smtClean="0"/>
              <a:t>IsPrime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*Prime[j]] = 0;</a:t>
            </a:r>
          </a:p>
          <a:p>
            <a:r>
              <a:rPr lang="en-US" altLang="zh-CN" sz="2800" dirty="0" smtClean="0"/>
              <a:t>            if (</a:t>
            </a:r>
            <a:r>
              <a:rPr lang="en-US" altLang="zh-CN" sz="2800" dirty="0" err="1" smtClean="0"/>
              <a:t>i%Prime</a:t>
            </a:r>
            <a:r>
              <a:rPr lang="en-US" altLang="zh-CN" sz="2800" dirty="0" smtClean="0"/>
              <a:t>[j] == 0) break;</a:t>
            </a:r>
          </a:p>
          <a:p>
            <a:r>
              <a:rPr lang="en-US" altLang="zh-CN" sz="2800" dirty="0" smtClean="0"/>
              <a:t>        }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CN" dirty="0" smtClean="0"/>
              <a:t>ϕ </a:t>
            </a:r>
            <a:r>
              <a:rPr lang="en-US" altLang="zh-CN" dirty="0" smtClean="0"/>
              <a:t>(n) = </a:t>
            </a:r>
            <a:r>
              <a:rPr lang="zh-CN" altLang="en-US" dirty="0" smtClean="0"/>
              <a:t>  </a:t>
            </a:r>
            <a:r>
              <a:rPr lang="en-US" altLang="zh-CN" dirty="0" smtClean="0"/>
              <a:t>1..n</a:t>
            </a:r>
            <a:r>
              <a:rPr lang="zh-CN" altLang="en-US" dirty="0" smtClean="0"/>
              <a:t>中与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互质的数的个数</a:t>
            </a:r>
            <a:endParaRPr lang="en-US" altLang="zh-CN" dirty="0" smtClean="0"/>
          </a:p>
          <a:p>
            <a:r>
              <a:rPr lang="zh-CN" altLang="en-US" dirty="0" smtClean="0"/>
              <a:t>如何求</a:t>
            </a:r>
            <a:r>
              <a:rPr lang="el-GR" altLang="zh-CN" dirty="0" smtClean="0"/>
              <a:t>ϕ </a:t>
            </a:r>
            <a:r>
              <a:rPr lang="en-US" altLang="zh-CN" dirty="0" smtClean="0"/>
              <a:t>(n)?</a:t>
            </a:r>
          </a:p>
          <a:p>
            <a:r>
              <a:rPr lang="zh-CN" altLang="en-US" dirty="0" smtClean="0"/>
              <a:t>素因子展开</a:t>
            </a:r>
            <a:r>
              <a:rPr lang="en-US" altLang="zh-CN" dirty="0" smtClean="0"/>
              <a:t>+</a:t>
            </a:r>
            <a:r>
              <a:rPr lang="zh-CN" altLang="en-US" dirty="0" smtClean="0"/>
              <a:t>容斥原理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n = p1</a:t>
            </a:r>
            <a:r>
              <a:rPr lang="en-US" altLang="zh-CN" baseline="30000" dirty="0" smtClean="0"/>
              <a:t>r1</a:t>
            </a:r>
            <a:r>
              <a:rPr lang="en-US" altLang="zh-CN" dirty="0" smtClean="0"/>
              <a:t>p2</a:t>
            </a:r>
            <a:r>
              <a:rPr lang="en-US" altLang="zh-CN" baseline="30000" dirty="0" smtClean="0"/>
              <a:t>r2</a:t>
            </a:r>
            <a:r>
              <a:rPr lang="en-US" altLang="zh-CN" dirty="0" smtClean="0"/>
              <a:t>...</a:t>
            </a:r>
            <a:r>
              <a:rPr lang="en-US" altLang="zh-CN" dirty="0" err="1" smtClean="0"/>
              <a:t>pk</a:t>
            </a:r>
            <a:r>
              <a:rPr lang="en-US" altLang="zh-CN" baseline="30000" dirty="0" err="1" smtClean="0"/>
              <a:t>rk</a:t>
            </a:r>
            <a:endParaRPr lang="en-US" altLang="zh-CN" baseline="30000" dirty="0" smtClean="0"/>
          </a:p>
          <a:p>
            <a:r>
              <a:rPr lang="el-GR" altLang="zh-CN" dirty="0" smtClean="0"/>
              <a:t>ϕ(</a:t>
            </a:r>
            <a:r>
              <a:rPr lang="en-US" altLang="zh-CN" dirty="0" smtClean="0"/>
              <a:t>n)=n*(1-1/p1)*(1-1/p2)*...*(1-1/</a:t>
            </a:r>
            <a:r>
              <a:rPr lang="en-US" altLang="zh-CN" dirty="0" err="1" smtClean="0"/>
              <a:t>pk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（为什么？）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互质，则</a:t>
            </a:r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r>
              <a:rPr lang="el-GR" altLang="zh-CN" baseline="30000" dirty="0" smtClean="0">
                <a:solidFill>
                  <a:schemeClr val="tx2"/>
                </a:solidFill>
              </a:rPr>
              <a:t>ϕ</a:t>
            </a:r>
            <a:r>
              <a:rPr lang="en-US" altLang="zh-CN" baseline="30000" dirty="0" smtClean="0">
                <a:solidFill>
                  <a:schemeClr val="tx2"/>
                </a:solidFill>
              </a:rPr>
              <a:t>(n)</a:t>
            </a:r>
            <a:r>
              <a:rPr lang="en-US" altLang="zh-CN" dirty="0" smtClean="0">
                <a:solidFill>
                  <a:schemeClr val="tx2"/>
                </a:solidFill>
              </a:rPr>
              <a:t>≡1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(mod n)</a:t>
            </a:r>
          </a:p>
          <a:p>
            <a:r>
              <a:rPr lang="zh-CN" altLang="en-US" dirty="0" smtClean="0">
                <a:solidFill>
                  <a:schemeClr val="tx2"/>
                </a:solidFill>
              </a:rPr>
              <a:t>欧拉定理的推广形式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zh-CN" altLang="zh-CN" dirty="0" smtClean="0"/>
              <a:t>当</a:t>
            </a:r>
            <a:r>
              <a:rPr lang="pt-BR" altLang="zh-CN" dirty="0" smtClean="0"/>
              <a:t>x≥</a:t>
            </a:r>
            <a:r>
              <a:rPr lang="el-GR" altLang="zh-CN" dirty="0" smtClean="0"/>
              <a:t>ϕ </a:t>
            </a:r>
            <a:r>
              <a:rPr lang="en-US" altLang="zh-CN" dirty="0" smtClean="0"/>
              <a:t>(m)</a:t>
            </a:r>
            <a:r>
              <a:rPr lang="zh-CN" altLang="zh-CN" dirty="0" smtClean="0"/>
              <a:t>时，</a:t>
            </a:r>
            <a:r>
              <a:rPr lang="pt-BR" altLang="zh-CN" dirty="0" smtClean="0"/>
              <a:t>a</a:t>
            </a:r>
            <a:r>
              <a:rPr lang="pt-BR" altLang="zh-CN" baseline="30000" dirty="0" smtClean="0"/>
              <a:t>x</a:t>
            </a:r>
            <a:r>
              <a:rPr lang="en-US" altLang="zh-CN" dirty="0" smtClean="0"/>
              <a:t>≡a</a:t>
            </a:r>
            <a:r>
              <a:rPr lang="en-US" altLang="zh-CN" baseline="30000" dirty="0" smtClean="0"/>
              <a:t>(x mod </a:t>
            </a:r>
            <a:r>
              <a:rPr lang="el-GR" altLang="zh-CN" baseline="30000" dirty="0" smtClean="0">
                <a:solidFill>
                  <a:schemeClr val="tx2"/>
                </a:solidFill>
              </a:rPr>
              <a:t>ϕ</a:t>
            </a:r>
            <a:r>
              <a:rPr lang="en-US" altLang="zh-CN" baseline="30000" dirty="0" smtClean="0"/>
              <a:t>(n)+ </a:t>
            </a:r>
            <a:r>
              <a:rPr lang="el-GR" altLang="zh-CN" baseline="30000" dirty="0" smtClean="0">
                <a:solidFill>
                  <a:schemeClr val="tx2"/>
                </a:solidFill>
              </a:rPr>
              <a:t>ϕ</a:t>
            </a:r>
            <a:r>
              <a:rPr lang="en-US" altLang="zh-CN" baseline="30000" dirty="0" smtClean="0"/>
              <a:t>(n))</a:t>
            </a:r>
            <a:r>
              <a:rPr lang="en-US" altLang="zh-CN" dirty="0" smtClean="0"/>
              <a:t> (mod n)</a:t>
            </a:r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不需要互素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用途：计算</a:t>
            </a:r>
            <a:r>
              <a:rPr lang="en-US" altLang="zh-CN" dirty="0" err="1" smtClean="0">
                <a:solidFill>
                  <a:schemeClr val="tx2"/>
                </a:solidFill>
              </a:rPr>
              <a:t>a^b^c^d^e</a:t>
            </a:r>
            <a:r>
              <a:rPr lang="en-US" altLang="zh-CN" dirty="0" smtClean="0">
                <a:solidFill>
                  <a:schemeClr val="tx2"/>
                </a:solidFill>
              </a:rPr>
              <a:t>..</a:t>
            </a:r>
            <a:r>
              <a:rPr lang="zh-CN" altLang="en-US" dirty="0" smtClean="0">
                <a:solidFill>
                  <a:schemeClr val="tx2"/>
                </a:solidFill>
              </a:rPr>
              <a:t>的高阶幂次取模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（如何计算？）</a:t>
            </a:r>
            <a:endParaRPr lang="en-US" altLang="zh-CN" dirty="0" smtClean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模，同余</a:t>
            </a:r>
            <a:endParaRPr lang="en-US" altLang="zh-CN" dirty="0" smtClean="0"/>
          </a:p>
          <a:p>
            <a:r>
              <a:rPr lang="zh-CN" altLang="en-US" dirty="0" smtClean="0"/>
              <a:t>最大公约数和最小公倍数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素数，互素</a:t>
            </a:r>
            <a:endParaRPr lang="en-US" altLang="zh-CN" dirty="0" smtClean="0"/>
          </a:p>
          <a:p>
            <a:r>
              <a:rPr lang="zh-CN" altLang="en-US" dirty="0" smtClean="0"/>
              <a:t>正整数的素因数分解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POJ3696 The Luckiest number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题目大意</a:t>
            </a:r>
            <a:r>
              <a:rPr lang="en-US" altLang="zh-CN" sz="2800" dirty="0" smtClean="0"/>
              <a:t>:</a:t>
            </a:r>
          </a:p>
          <a:p>
            <a:pPr lvl="1"/>
            <a:r>
              <a:rPr lang="zh-CN" altLang="en-US" sz="2400" dirty="0" smtClean="0"/>
              <a:t>定义只含有数字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的数为幸运数</a:t>
            </a:r>
          </a:p>
          <a:p>
            <a:pPr lvl="1"/>
            <a:r>
              <a:rPr lang="zh-CN" altLang="en-US" sz="2400" dirty="0" smtClean="0"/>
              <a:t>给定正整数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，求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的所有倍数中最小的幸运数</a:t>
            </a:r>
            <a:endParaRPr lang="en-US" altLang="zh-CN" sz="2800" dirty="0" smtClean="0"/>
          </a:p>
          <a:p>
            <a:r>
              <a:rPr lang="zh-CN" altLang="en-US" sz="2800" dirty="0" smtClean="0"/>
              <a:t>算法思路：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设最终答案为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满足</a:t>
            </a:r>
            <a:r>
              <a:rPr lang="en-US" altLang="zh-CN" sz="2400" dirty="0" smtClean="0"/>
              <a:t>(10</a:t>
            </a:r>
            <a:r>
              <a:rPr lang="en-US" altLang="zh-CN" sz="2400" baseline="30000" dirty="0" smtClean="0"/>
              <a:t>x</a:t>
            </a:r>
            <a:r>
              <a:rPr lang="en-US" altLang="zh-CN" sz="2400" dirty="0" smtClean="0"/>
              <a:t>-1)*8/9≡0 (mod L)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化简：</a:t>
            </a:r>
            <a:r>
              <a:rPr lang="en-US" altLang="zh-CN" sz="2400" dirty="0" smtClean="0"/>
              <a:t>10</a:t>
            </a:r>
            <a:r>
              <a:rPr lang="en-US" altLang="zh-CN" sz="2400" baseline="30000" dirty="0" smtClean="0"/>
              <a:t>x</a:t>
            </a:r>
            <a:r>
              <a:rPr lang="en-US" altLang="zh-CN" sz="2400" dirty="0" smtClean="0"/>
              <a:t>≡1 (mod n)</a:t>
            </a:r>
            <a:r>
              <a:rPr lang="zh-CN" altLang="en-US" sz="2400" dirty="0" smtClean="0"/>
              <a:t>，其中</a:t>
            </a:r>
            <a:r>
              <a:rPr lang="en-US" altLang="zh-CN" sz="2400" dirty="0" smtClean="0"/>
              <a:t>n=9L/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(9L,8)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这是一个离散对数的问题，求解方法如下：</a:t>
            </a:r>
            <a:endParaRPr lang="en-US" altLang="zh-CN" sz="24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若</a:t>
            </a:r>
            <a:r>
              <a:rPr lang="en-US" altLang="zh-CN" sz="2000" dirty="0" err="1" smtClean="0"/>
              <a:t>gcd</a:t>
            </a:r>
            <a:r>
              <a:rPr lang="en-US" altLang="zh-CN" sz="2000" dirty="0" smtClean="0"/>
              <a:t>(10,n)&gt;1</a:t>
            </a:r>
            <a:r>
              <a:rPr lang="zh-CN" altLang="en-US" sz="2000" dirty="0" smtClean="0"/>
              <a:t>，无解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若</a:t>
            </a:r>
            <a:r>
              <a:rPr lang="en-US" altLang="zh-CN" sz="2000" dirty="0" err="1" smtClean="0"/>
              <a:t>gcd</a:t>
            </a:r>
            <a:r>
              <a:rPr lang="en-US" altLang="zh-CN" sz="2000" dirty="0" smtClean="0"/>
              <a:t>(10,n)=1</a:t>
            </a:r>
            <a:r>
              <a:rPr lang="zh-CN" altLang="en-US" sz="2000" dirty="0" smtClean="0"/>
              <a:t>，由欧拉定理：</a:t>
            </a:r>
            <a:r>
              <a:rPr lang="en-US" altLang="zh-CN" sz="2000" dirty="0" smtClean="0"/>
              <a:t>10</a:t>
            </a:r>
            <a:r>
              <a:rPr lang="el-GR" altLang="zh-CN" sz="2000" baseline="30000" dirty="0" smtClean="0">
                <a:solidFill>
                  <a:schemeClr val="tx2"/>
                </a:solidFill>
              </a:rPr>
              <a:t>ϕ</a:t>
            </a:r>
            <a:r>
              <a:rPr lang="en-US" altLang="zh-CN" sz="2000" baseline="30000" dirty="0" smtClean="0"/>
              <a:t>(n)</a:t>
            </a:r>
            <a:r>
              <a:rPr lang="en-US" altLang="zh-CN" sz="2000" dirty="0" smtClean="0"/>
              <a:t>≡1 (mod n)</a:t>
            </a:r>
            <a:r>
              <a:rPr lang="zh-CN" altLang="en-US" sz="2000" dirty="0" smtClean="0"/>
              <a:t>。可以证明，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为</a:t>
            </a:r>
            <a:r>
              <a:rPr lang="el-GR" altLang="zh-CN" sz="2000" dirty="0" smtClean="0"/>
              <a:t>ϕ(</a:t>
            </a:r>
            <a:r>
              <a:rPr lang="en-US" altLang="zh-CN" sz="2000" dirty="0" smtClean="0"/>
              <a:t>n)</a:t>
            </a:r>
            <a:r>
              <a:rPr lang="zh-CN" altLang="en-US" sz="2000" dirty="0" smtClean="0"/>
              <a:t>的约数，从小到大枚举约数即可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en-US" altLang="zh-CN" sz="2000" dirty="0" smtClean="0"/>
              <a:t>10</a:t>
            </a:r>
            <a:r>
              <a:rPr lang="en-US" altLang="zh-CN" sz="2000" baseline="30000" dirty="0" smtClean="0">
                <a:solidFill>
                  <a:schemeClr val="tx2"/>
                </a:solidFill>
              </a:rPr>
              <a:t>l</a:t>
            </a:r>
            <a:r>
              <a:rPr lang="en-US" altLang="zh-CN" sz="2000" dirty="0" smtClean="0"/>
              <a:t>≡1 (mod n) </a:t>
            </a:r>
            <a:r>
              <a:rPr lang="zh-CN" altLang="en-US" sz="2000" dirty="0" smtClean="0"/>
              <a:t>则成立的最小 </a:t>
            </a:r>
            <a:r>
              <a:rPr lang="en-US" altLang="zh-CN" sz="2000" dirty="0" smtClean="0"/>
              <a:t>l </a:t>
            </a:r>
            <a:r>
              <a:rPr lang="zh-CN" altLang="en-US" sz="2000" dirty="0" smtClean="0"/>
              <a:t>是</a:t>
            </a:r>
            <a:r>
              <a:rPr lang="el-GR" altLang="zh-CN" sz="2000" dirty="0" smtClean="0"/>
              <a:t>ϕ </a:t>
            </a:r>
            <a:r>
              <a:rPr lang="en-US" altLang="zh-CN" sz="2000" dirty="0" smtClean="0"/>
              <a:t>(n)</a:t>
            </a:r>
            <a:r>
              <a:rPr lang="zh-CN" altLang="en-US" sz="2000" dirty="0" smtClean="0"/>
              <a:t>的约数 这个性质竞赛中经常用到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POJ2478 </a:t>
            </a:r>
            <a:r>
              <a:rPr lang="en-US" altLang="zh-CN" dirty="0" err="1" smtClean="0"/>
              <a:t>Farey</a:t>
            </a:r>
            <a:r>
              <a:rPr lang="en-US" altLang="zh-CN" dirty="0" smtClean="0"/>
              <a:t> 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求所有分母不大于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的既约真分数个数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3429000"/>
            <a:ext cx="7429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分母为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的既约真分数有</a:t>
            </a:r>
            <a:r>
              <a:rPr lang="el-GR" altLang="zh-CN" sz="2400" dirty="0" smtClean="0"/>
              <a:t>ϕ</a:t>
            </a:r>
            <a:r>
              <a:rPr lang="en-US" altLang="zh-CN" sz="2400" dirty="0" smtClean="0"/>
              <a:t>(x)</a:t>
            </a:r>
            <a:r>
              <a:rPr lang="zh-CN" altLang="en-US" sz="2400" dirty="0" smtClean="0"/>
              <a:t>个</a:t>
            </a:r>
          </a:p>
          <a:p>
            <a:r>
              <a:rPr lang="zh-CN" altLang="en-US" sz="2400" dirty="0" smtClean="0"/>
              <a:t>分母不大于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的既约真分数个数为</a:t>
            </a:r>
            <a:r>
              <a:rPr lang="el-GR" altLang="zh-CN" sz="2400" dirty="0" smtClean="0"/>
              <a:t>ϕ</a:t>
            </a:r>
            <a:r>
              <a:rPr lang="en-US" altLang="zh-CN" sz="2400" dirty="0" smtClean="0"/>
              <a:t>(1)+</a:t>
            </a:r>
            <a:r>
              <a:rPr lang="el-GR" altLang="zh-CN" sz="2400" dirty="0" smtClean="0"/>
              <a:t> ϕ</a:t>
            </a:r>
            <a:r>
              <a:rPr lang="en-US" altLang="zh-CN" sz="2400" dirty="0" smtClean="0"/>
              <a:t>(2)+...+</a:t>
            </a:r>
            <a:r>
              <a:rPr lang="el-GR" altLang="zh-CN" sz="2400" dirty="0" smtClean="0"/>
              <a:t> ϕ</a:t>
            </a:r>
            <a:r>
              <a:rPr lang="en-US" altLang="zh-CN" sz="2400" dirty="0" smtClean="0"/>
              <a:t>(n)</a:t>
            </a:r>
          </a:p>
          <a:p>
            <a:r>
              <a:rPr lang="zh-CN" altLang="en-US" sz="2400" dirty="0" smtClean="0"/>
              <a:t>如何快速求出</a:t>
            </a:r>
            <a:r>
              <a:rPr lang="el-GR" altLang="zh-CN" sz="2400" dirty="0" smtClean="0"/>
              <a:t>ϕ</a:t>
            </a:r>
            <a:r>
              <a:rPr lang="en-US" altLang="zh-CN" sz="2400" dirty="0" smtClean="0"/>
              <a:t>(1), …</a:t>
            </a:r>
            <a:r>
              <a:rPr lang="el-GR" altLang="zh-CN" sz="2400" dirty="0" smtClean="0"/>
              <a:t> ϕ</a:t>
            </a:r>
            <a:r>
              <a:rPr lang="en-US" altLang="zh-CN" sz="2400" dirty="0" smtClean="0"/>
              <a:t>(n)?</a:t>
            </a:r>
          </a:p>
          <a:p>
            <a:r>
              <a:rPr lang="zh-CN" altLang="en-US" sz="2400" dirty="0" smtClean="0"/>
              <a:t>对</a:t>
            </a:r>
            <a:r>
              <a:rPr lang="el-GR" altLang="zh-CN" sz="2400" dirty="0" smtClean="0"/>
              <a:t>ϕ</a:t>
            </a:r>
            <a:r>
              <a:rPr lang="en-US" altLang="zh-CN" sz="2400" dirty="0" smtClean="0"/>
              <a:t>(x)</a:t>
            </a:r>
            <a:r>
              <a:rPr lang="zh-CN" altLang="en-US" sz="2400" dirty="0" smtClean="0"/>
              <a:t>，分解然后递推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莫比乌斯函数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n=p</a:t>
            </a:r>
            <a:r>
              <a:rPr lang="en-US" altLang="zh-CN" baseline="-25000" dirty="0" smtClean="0"/>
              <a:t>1</a:t>
            </a:r>
            <a:r>
              <a:rPr lang="en-US" altLang="zh-CN" baseline="30000" dirty="0" smtClean="0"/>
              <a:t>r1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baseline="30000" dirty="0" smtClean="0"/>
              <a:t>r2</a:t>
            </a:r>
            <a:r>
              <a:rPr lang="en-US" altLang="zh-CN" dirty="0" smtClean="0"/>
              <a:t>...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k</a:t>
            </a:r>
            <a:r>
              <a:rPr lang="en-US" altLang="zh-CN" baseline="30000" dirty="0" err="1" smtClean="0"/>
              <a:t>rk</a:t>
            </a:r>
            <a:endParaRPr lang="en-US" altLang="zh-CN" baseline="30000" dirty="0" smtClean="0"/>
          </a:p>
          <a:p>
            <a:endParaRPr lang="en-US" altLang="zh-CN" baseline="30000" dirty="0" smtClean="0"/>
          </a:p>
          <a:p>
            <a:endParaRPr lang="en-US" altLang="zh-CN" baseline="30000" dirty="0" smtClean="0"/>
          </a:p>
          <a:p>
            <a:endParaRPr lang="en-US" altLang="zh-CN" baseline="30000" dirty="0" smtClean="0"/>
          </a:p>
          <a:p>
            <a:endParaRPr lang="en-US" altLang="zh-CN" baseline="30000" dirty="0" smtClean="0"/>
          </a:p>
          <a:p>
            <a:endParaRPr lang="en-US" altLang="zh-CN" baseline="30000" dirty="0" smtClean="0"/>
          </a:p>
          <a:p>
            <a:endParaRPr lang="en-US" altLang="zh-CN" baseline="30000" dirty="0" smtClean="0"/>
          </a:p>
          <a:p>
            <a:r>
              <a:rPr lang="zh-CN" altLang="en-US" dirty="0" smtClean="0"/>
              <a:t>该函数也是积</a:t>
            </a:r>
            <a:r>
              <a:rPr lang="zh-CN" altLang="en-US" smtClean="0"/>
              <a:t>性函数</a:t>
            </a:r>
            <a:endParaRPr lang="en-US" altLang="zh-CN" dirty="0" smtClean="0"/>
          </a:p>
          <a:p>
            <a:r>
              <a:rPr lang="zh-CN" altLang="en-US" dirty="0" smtClean="0"/>
              <a:t>莫比乌斯</a:t>
            </a:r>
            <a:r>
              <a:rPr lang="zh-CN" altLang="en-US" dirty="0" smtClean="0"/>
              <a:t>反演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28728" y="2357430"/>
          <a:ext cx="5562600" cy="1866900"/>
        </p:xfrm>
        <a:graphic>
          <a:graphicData uri="http://schemas.openxmlformats.org/presentationml/2006/ole">
            <p:oleObj spid="_x0000_s1027" name="公式" r:id="rId3" imgW="2413000" imgH="8128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42910" y="5643578"/>
          <a:ext cx="5562600" cy="787400"/>
        </p:xfrm>
        <a:graphic>
          <a:graphicData uri="http://schemas.openxmlformats.org/presentationml/2006/ole">
            <p:oleObj spid="_x0000_s1028" name="公式" r:id="rId4" imgW="250164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莫比乌斯函数的应用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对的互素对对数，</a:t>
            </a:r>
            <a:r>
              <a:rPr lang="en-US" altLang="zh-CN" dirty="0" smtClean="0"/>
              <a:t>1&lt;=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&lt;=n</a:t>
            </a:r>
          </a:p>
          <a:p>
            <a:pPr lvl="1"/>
            <a:r>
              <a:rPr lang="zh-CN" altLang="en-US" dirty="0" smtClean="0"/>
              <a:t>比如 </a:t>
            </a:r>
            <a:r>
              <a:rPr lang="en-US" altLang="zh-CN" dirty="0" smtClean="0"/>
              <a:t>(2,3) (6,7)</a:t>
            </a:r>
          </a:p>
          <a:p>
            <a:r>
              <a:rPr lang="en-US" altLang="zh-CN" dirty="0" smtClean="0"/>
              <a:t>G(n) = n*n</a:t>
            </a:r>
          </a:p>
          <a:p>
            <a:r>
              <a:rPr lang="en-US" altLang="zh-CN" dirty="0" smtClean="0"/>
              <a:t>F(n)= [1..n]X[1..n] </a:t>
            </a:r>
            <a:r>
              <a:rPr lang="zh-CN" altLang="en-US" dirty="0" smtClean="0"/>
              <a:t>中的互素对对数</a:t>
            </a:r>
            <a:endParaRPr lang="en-US" altLang="zh-CN" dirty="0" smtClean="0"/>
          </a:p>
          <a:p>
            <a:r>
              <a:rPr lang="zh-CN" altLang="en-US" dirty="0" smtClean="0"/>
              <a:t>要求</a:t>
            </a:r>
            <a:r>
              <a:rPr lang="en-US" altLang="zh-CN" dirty="0" smtClean="0"/>
              <a:t>f(n)</a:t>
            </a:r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G(n) = </a:t>
            </a:r>
            <a:endParaRPr lang="zh-CN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786050" y="4500569"/>
          <a:ext cx="1285884" cy="878165"/>
        </p:xfrm>
        <a:graphic>
          <a:graphicData uri="http://schemas.openxmlformats.org/presentationml/2006/ole">
            <p:oleObj spid="_x0000_s2050" name="公式" r:id="rId3" imgW="52056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扩展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与裴蜀定理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模线性方程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</a:t>
            </a:r>
            <a:r>
              <a:rPr lang="zh-CN" altLang="en-US" dirty="0" smtClean="0"/>
              <a:t>线性方程组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中国剩余定理</a:t>
            </a:r>
            <a:endParaRPr lang="en-US" altLang="zh-CN" dirty="0" smtClean="0"/>
          </a:p>
          <a:p>
            <a:r>
              <a:rPr lang="zh-CN" altLang="en-US" dirty="0" smtClean="0"/>
              <a:t>高斯消元法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筛法线性求素数</a:t>
            </a:r>
            <a:endParaRPr lang="en-US" altLang="zh-CN" dirty="0" smtClean="0"/>
          </a:p>
          <a:p>
            <a:r>
              <a:rPr lang="zh-CN" altLang="en-US" dirty="0" smtClean="0"/>
              <a:t>欧拉函数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与裴蜀定理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357298"/>
            <a:ext cx="7772400" cy="4643470"/>
          </a:xfrm>
        </p:spPr>
        <p:txBody>
          <a:bodyPr/>
          <a:lstStyle/>
          <a:p>
            <a:r>
              <a:rPr lang="zh-CN" altLang="en-US" sz="2800" dirty="0" smtClean="0"/>
              <a:t>最大公约数：</a:t>
            </a:r>
            <a:r>
              <a:rPr lang="en-US" altLang="zh-CN" sz="2800" dirty="0" smtClean="0"/>
              <a:t>d = </a:t>
            </a:r>
            <a:r>
              <a:rPr lang="en-US" altLang="zh-CN" sz="2800" dirty="0" err="1" smtClean="0"/>
              <a:t>gcd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a,b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裴蜀定理：存在</a:t>
            </a:r>
            <a:r>
              <a:rPr lang="en-US" altLang="zh-CN" sz="2800" dirty="0" err="1" smtClean="0"/>
              <a:t>u,v</a:t>
            </a:r>
            <a:r>
              <a:rPr lang="zh-CN" altLang="en-US" sz="2800" dirty="0" smtClean="0"/>
              <a:t>使得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		a*u +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b*v = d</a:t>
            </a:r>
          </a:p>
          <a:p>
            <a:r>
              <a:rPr lang="zh-CN" altLang="en-US" sz="2800" dirty="0" smtClean="0"/>
              <a:t>裴蜀定理特例：若</a:t>
            </a:r>
            <a:r>
              <a:rPr lang="en-US" altLang="zh-CN" sz="2800" dirty="0" err="1" smtClean="0"/>
              <a:t>a,b</a:t>
            </a:r>
            <a:r>
              <a:rPr lang="zh-CN" altLang="en-US" sz="2800" dirty="0" smtClean="0"/>
              <a:t>互质，</a:t>
            </a:r>
            <a:r>
              <a:rPr lang="en-US" altLang="zh-CN" sz="2800" dirty="0" err="1" smtClean="0"/>
              <a:t>gcd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a,b</a:t>
            </a:r>
            <a:r>
              <a:rPr lang="en-US" altLang="zh-CN" sz="2800" dirty="0" smtClean="0"/>
              <a:t>) = 1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则存在</a:t>
            </a:r>
            <a:r>
              <a:rPr lang="en-US" altLang="zh-CN" sz="2800" dirty="0" err="1" smtClean="0"/>
              <a:t>u,v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使得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        a*u +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b*v = 1</a:t>
            </a:r>
          </a:p>
          <a:p>
            <a:r>
              <a:rPr lang="zh-CN" altLang="en-US" sz="2800" dirty="0" smtClean="0"/>
              <a:t>设 </a:t>
            </a:r>
            <a:r>
              <a:rPr lang="en-US" altLang="zh-CN" sz="2800" dirty="0" smtClean="0"/>
              <a:t>a = pd, b = </a:t>
            </a:r>
            <a:r>
              <a:rPr lang="en-US" altLang="zh-CN" sz="2800" dirty="0" err="1" smtClean="0"/>
              <a:t>qd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则</a:t>
            </a:r>
            <a:r>
              <a:rPr lang="en-US" altLang="zh-CN" sz="2800" dirty="0" err="1" smtClean="0"/>
              <a:t>p,q</a:t>
            </a:r>
            <a:r>
              <a:rPr lang="zh-CN" altLang="en-US" sz="2800" dirty="0" smtClean="0"/>
              <a:t>互质（为什么？）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裴蜀定理  </a:t>
            </a:r>
            <a:r>
              <a:rPr lang="en-US" altLang="zh-CN" sz="2800" dirty="0" err="1" smtClean="0"/>
              <a:t>pdu</a:t>
            </a:r>
            <a:r>
              <a:rPr lang="en-US" altLang="zh-CN" sz="2800" dirty="0" smtClean="0"/>
              <a:t> + </a:t>
            </a:r>
            <a:r>
              <a:rPr lang="en-US" altLang="zh-CN" sz="2800" dirty="0" err="1" smtClean="0"/>
              <a:t>qdv</a:t>
            </a:r>
            <a:r>
              <a:rPr lang="en-US" altLang="zh-CN" sz="2800" dirty="0" smtClean="0"/>
              <a:t> = d </a:t>
            </a:r>
          </a:p>
          <a:p>
            <a:pPr>
              <a:buNone/>
            </a:pPr>
            <a:r>
              <a:rPr lang="en-US" altLang="zh-CN" sz="2800" dirty="0" smtClean="0"/>
              <a:t>		            -&gt;    </a:t>
            </a:r>
            <a:r>
              <a:rPr lang="en-US" altLang="zh-CN" sz="2800" dirty="0" err="1" smtClean="0"/>
              <a:t>pu</a:t>
            </a:r>
            <a:r>
              <a:rPr lang="en-US" altLang="zh-CN" sz="2800" dirty="0" smtClean="0"/>
              <a:t> + </a:t>
            </a:r>
            <a:r>
              <a:rPr lang="en-US" altLang="zh-CN" sz="2800" dirty="0" err="1" smtClean="0"/>
              <a:t>qv</a:t>
            </a:r>
            <a:r>
              <a:rPr lang="en-US" altLang="zh-CN" sz="2800" dirty="0" smtClean="0"/>
              <a:t> = 1      </a:t>
            </a:r>
            <a:r>
              <a:rPr lang="zh-CN" altLang="en-US" sz="2800" dirty="0" smtClean="0"/>
              <a:t>转化为特例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裴蜀定理的 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直接构造出</a:t>
            </a:r>
            <a:r>
              <a:rPr lang="en-US" altLang="zh-CN" dirty="0" err="1" smtClean="0"/>
              <a:t>u,v</a:t>
            </a:r>
            <a:endParaRPr lang="en-US" altLang="zh-CN" dirty="0" smtClean="0"/>
          </a:p>
          <a:p>
            <a:r>
              <a:rPr lang="en-US" altLang="zh-CN" dirty="0" smtClean="0"/>
              <a:t>au + </a:t>
            </a:r>
            <a:r>
              <a:rPr lang="en-US" altLang="zh-CN" dirty="0" err="1" smtClean="0"/>
              <a:t>bv</a:t>
            </a:r>
            <a:r>
              <a:rPr lang="en-US" altLang="zh-CN" dirty="0" smtClean="0"/>
              <a:t> = d</a:t>
            </a:r>
          </a:p>
          <a:p>
            <a:r>
              <a:rPr lang="en-US" altLang="zh-CN" dirty="0" smtClean="0"/>
              <a:t>(a-b)u + b(</a:t>
            </a:r>
            <a:r>
              <a:rPr lang="en-US" altLang="zh-CN" dirty="0" err="1" smtClean="0"/>
              <a:t>u+v</a:t>
            </a:r>
            <a:r>
              <a:rPr lang="en-US" altLang="zh-CN" dirty="0" smtClean="0"/>
              <a:t>) = d</a:t>
            </a:r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a’ = 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,     </a:t>
            </a:r>
            <a:r>
              <a:rPr lang="zh-CN" altLang="en-US" dirty="0" smtClean="0"/>
              <a:t>令</a:t>
            </a:r>
            <a:r>
              <a:rPr lang="en-US" altLang="zh-CN" dirty="0" smtClean="0"/>
              <a:t>t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a = b*t + a’</a:t>
            </a:r>
          </a:p>
          <a:p>
            <a:pPr lvl="1"/>
            <a:r>
              <a:rPr lang="en-US" altLang="zh-CN" dirty="0" smtClean="0"/>
              <a:t>t = [a/b]</a:t>
            </a:r>
          </a:p>
          <a:p>
            <a:r>
              <a:rPr lang="en-US" altLang="zh-CN" dirty="0" smtClean="0"/>
              <a:t>(a-</a:t>
            </a:r>
            <a:r>
              <a:rPr lang="en-US" altLang="zh-CN" dirty="0" err="1" smtClean="0"/>
              <a:t>tb</a:t>
            </a:r>
            <a:r>
              <a:rPr lang="en-US" altLang="zh-CN" dirty="0" smtClean="0"/>
              <a:t>)u + b(</a:t>
            </a:r>
            <a:r>
              <a:rPr lang="en-US" altLang="zh-CN" dirty="0" err="1" smtClean="0"/>
              <a:t>tu</a:t>
            </a:r>
            <a:r>
              <a:rPr lang="zh-CN" altLang="en-US" dirty="0" smtClean="0"/>
              <a:t> </a:t>
            </a:r>
            <a:r>
              <a:rPr lang="en-US" altLang="zh-CN" dirty="0" smtClean="0"/>
              <a:t>+ v) = d</a:t>
            </a:r>
          </a:p>
          <a:p>
            <a:r>
              <a:rPr lang="en-US" altLang="zh-CN" dirty="0" err="1" smtClean="0"/>
              <a:t>a’u</a:t>
            </a:r>
            <a:r>
              <a:rPr lang="en-US" altLang="zh-CN" dirty="0" smtClean="0"/>
              <a:t> + b(</a:t>
            </a:r>
            <a:r>
              <a:rPr lang="en-US" altLang="zh-CN" dirty="0" err="1" smtClean="0"/>
              <a:t>tu+v</a:t>
            </a:r>
            <a:r>
              <a:rPr lang="en-US" altLang="zh-CN" dirty="0" smtClean="0"/>
              <a:t>) = d</a:t>
            </a:r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v’ = </a:t>
            </a:r>
            <a:r>
              <a:rPr lang="en-US" altLang="zh-CN" dirty="0" err="1" smtClean="0"/>
              <a:t>tu+v</a:t>
            </a:r>
            <a:r>
              <a:rPr lang="en-US" altLang="zh-CN" dirty="0" smtClean="0"/>
              <a:t>, </a:t>
            </a:r>
            <a:r>
              <a:rPr lang="zh-CN" altLang="en-US" dirty="0" smtClean="0"/>
              <a:t>得到</a:t>
            </a:r>
            <a:r>
              <a:rPr lang="en-US" altLang="zh-CN" dirty="0" err="1" smtClean="0"/>
              <a:t>a’u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bv</a:t>
            </a:r>
            <a:r>
              <a:rPr lang="en-US" altLang="zh-CN" dirty="0" smtClean="0"/>
              <a:t>’ =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357298"/>
            <a:ext cx="7772400" cy="5310206"/>
          </a:xfrm>
        </p:spPr>
        <p:txBody>
          <a:bodyPr/>
          <a:lstStyle/>
          <a:p>
            <a:r>
              <a:rPr lang="zh-CN" altLang="en-US" sz="2000" dirty="0" smtClean="0"/>
              <a:t>令</a:t>
            </a:r>
            <a:r>
              <a:rPr lang="en-US" altLang="zh-CN" sz="2000" dirty="0" smtClean="0"/>
              <a:t>v’ = </a:t>
            </a:r>
            <a:r>
              <a:rPr lang="en-US" altLang="zh-CN" sz="2000" dirty="0" err="1" smtClean="0"/>
              <a:t>tu+v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得到</a:t>
            </a:r>
            <a:r>
              <a:rPr lang="en-US" altLang="zh-CN" sz="2000" dirty="0" err="1" smtClean="0"/>
              <a:t>a’u</a:t>
            </a:r>
            <a:r>
              <a:rPr lang="en-US" altLang="zh-CN" sz="2000" dirty="0" smtClean="0"/>
              <a:t> + </a:t>
            </a:r>
            <a:r>
              <a:rPr lang="en-US" altLang="zh-CN" sz="2000" dirty="0" err="1" smtClean="0"/>
              <a:t>bv</a:t>
            </a:r>
            <a:r>
              <a:rPr lang="en-US" altLang="zh-CN" sz="2000" dirty="0" smtClean="0"/>
              <a:t>’ = d</a:t>
            </a:r>
          </a:p>
          <a:p>
            <a:r>
              <a:rPr lang="en-US" altLang="zh-CN" sz="2000" dirty="0" smtClean="0"/>
              <a:t>v = v’ – </a:t>
            </a:r>
            <a:r>
              <a:rPr lang="en-US" altLang="zh-CN" sz="2000" dirty="0" err="1" smtClean="0"/>
              <a:t>tu</a:t>
            </a:r>
            <a:r>
              <a:rPr lang="zh-CN" altLang="en-US" sz="2000" dirty="0" smtClean="0"/>
              <a:t> 若知道</a:t>
            </a:r>
            <a:r>
              <a:rPr lang="en-US" altLang="zh-CN" sz="2000" dirty="0" smtClean="0"/>
              <a:t>(u, v’)</a:t>
            </a:r>
            <a:r>
              <a:rPr lang="zh-CN" altLang="en-US" sz="2000" dirty="0" smtClean="0"/>
              <a:t>则可知道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u,v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gcd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b){</a:t>
            </a:r>
          </a:p>
          <a:p>
            <a:pPr>
              <a:buNone/>
            </a:pPr>
            <a:r>
              <a:rPr lang="en-US" altLang="zh-CN" sz="2000" dirty="0" smtClean="0"/>
              <a:t>	return b==0?a:gcd(</a:t>
            </a:r>
            <a:r>
              <a:rPr lang="en-US" altLang="zh-CN" sz="2000" dirty="0" err="1" smtClean="0"/>
              <a:t>b,a%b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ex_gcd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a,int</a:t>
            </a:r>
            <a:r>
              <a:rPr lang="en-US" altLang="zh-CN" sz="2000" dirty="0" smtClean="0"/>
              <a:t> b,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&amp;u,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&amp;v){</a:t>
            </a:r>
          </a:p>
          <a:p>
            <a:pPr>
              <a:buNone/>
            </a:pPr>
            <a:r>
              <a:rPr lang="en-US" altLang="zh-CN" sz="2000" dirty="0" smtClean="0"/>
              <a:t>	If (b == 0){</a:t>
            </a:r>
          </a:p>
          <a:p>
            <a:pPr>
              <a:buNone/>
            </a:pPr>
            <a:r>
              <a:rPr lang="en-US" altLang="zh-CN" sz="2000" dirty="0" smtClean="0"/>
              <a:t>		u = 1, v = 0;</a:t>
            </a:r>
          </a:p>
          <a:p>
            <a:pPr>
              <a:buNone/>
            </a:pPr>
            <a:r>
              <a:rPr lang="en-US" altLang="zh-CN" sz="2000" dirty="0" smtClean="0"/>
              <a:t>		Return a;</a:t>
            </a:r>
          </a:p>
          <a:p>
            <a:pPr>
              <a:buNone/>
            </a:pPr>
            <a:r>
              <a:rPr lang="en-US" altLang="zh-CN" sz="2000" dirty="0" smtClean="0"/>
              <a:t>	}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d = </a:t>
            </a:r>
            <a:r>
              <a:rPr lang="en-US" altLang="zh-CN" sz="2000" dirty="0" err="1" smtClean="0"/>
              <a:t>ex_gcd</a:t>
            </a:r>
            <a:r>
              <a:rPr lang="en-US" altLang="zh-CN" sz="2000" dirty="0" smtClean="0"/>
              <a:t>(b, </a:t>
            </a:r>
            <a:r>
              <a:rPr lang="en-US" altLang="zh-CN" sz="2000" dirty="0" err="1" smtClean="0"/>
              <a:t>a%b</a:t>
            </a:r>
            <a:r>
              <a:rPr lang="en-US" altLang="zh-CN" sz="2000" dirty="0" smtClean="0"/>
              <a:t>, v, u);</a:t>
            </a:r>
          </a:p>
          <a:p>
            <a:pPr>
              <a:buNone/>
            </a:pPr>
            <a:r>
              <a:rPr lang="en-US" altLang="zh-CN" sz="2000" dirty="0" smtClean="0"/>
              <a:t>	v = v - a/b *u;</a:t>
            </a:r>
          </a:p>
          <a:p>
            <a:pPr>
              <a:buNone/>
            </a:pPr>
            <a:r>
              <a:rPr lang="en-US" altLang="zh-CN" sz="2000" dirty="0" smtClean="0"/>
              <a:t>	return d;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endParaRPr lang="en-US" altLang="zh-CN" sz="2000" dirty="0" smtClean="0"/>
          </a:p>
          <a:p>
            <a:endParaRPr lang="zh-CN" altLang="en-US" sz="1600" dirty="0"/>
          </a:p>
        </p:txBody>
      </p:sp>
      <p:grpSp>
        <p:nvGrpSpPr>
          <p:cNvPr id="9" name="组合 8"/>
          <p:cNvGrpSpPr/>
          <p:nvPr/>
        </p:nvGrpSpPr>
        <p:grpSpPr>
          <a:xfrm>
            <a:off x="4314796" y="4929198"/>
            <a:ext cx="3143272" cy="1000132"/>
            <a:chOff x="4357686" y="4357694"/>
            <a:chExt cx="3143272" cy="1000132"/>
          </a:xfrm>
        </p:grpSpPr>
        <p:sp>
          <p:nvSpPr>
            <p:cNvPr id="4" name="左箭头 3"/>
            <p:cNvSpPr/>
            <p:nvPr/>
          </p:nvSpPr>
          <p:spPr bwMode="auto">
            <a:xfrm>
              <a:off x="4357686" y="4357694"/>
              <a:ext cx="857256" cy="500066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" name="左箭头 4"/>
            <p:cNvSpPr/>
            <p:nvPr/>
          </p:nvSpPr>
          <p:spPr bwMode="auto">
            <a:xfrm>
              <a:off x="4357686" y="4857760"/>
              <a:ext cx="857256" cy="500066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86380" y="4429132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注意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这里反转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86380" y="4929198"/>
              <a:ext cx="221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注意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这里容易溢出</a:t>
              </a:r>
              <a:endParaRPr lang="zh-CN" altLang="en-US" dirty="0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模线性方程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ax = d (mod b)   </a:t>
            </a:r>
            <a:r>
              <a:rPr lang="en-US" altLang="zh-CN" dirty="0" err="1" smtClean="0"/>
              <a:t>abd</a:t>
            </a:r>
            <a:r>
              <a:rPr lang="en-US" altLang="zh-CN" dirty="0" smtClean="0"/>
              <a:t> </a:t>
            </a:r>
            <a:r>
              <a:rPr lang="zh-CN" altLang="en-US" dirty="0" smtClean="0"/>
              <a:t>已知求</a:t>
            </a:r>
            <a:r>
              <a:rPr lang="en-US" altLang="zh-CN" dirty="0" smtClean="0"/>
              <a:t>x</a:t>
            </a:r>
          </a:p>
          <a:p>
            <a:r>
              <a:rPr lang="zh-CN" altLang="en-US" dirty="0" smtClean="0"/>
              <a:t>转化为</a:t>
            </a:r>
            <a:r>
              <a:rPr lang="en-US" altLang="zh-CN" dirty="0" smtClean="0"/>
              <a:t>ax + by = d </a:t>
            </a:r>
            <a:r>
              <a:rPr lang="zh-CN" altLang="en-US" dirty="0" smtClean="0"/>
              <a:t>用扩展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求</a:t>
            </a:r>
            <a:r>
              <a:rPr lang="en-US" altLang="zh-CN" dirty="0" err="1" smtClean="0"/>
              <a:t>x,y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</a:t>
            </a:r>
            <a:r>
              <a:rPr lang="en-US" altLang="zh-CN" dirty="0" smtClean="0"/>
              <a:t>2</a:t>
            </a:r>
            <a:r>
              <a:rPr lang="zh-CN" altLang="en-US" dirty="0" smtClean="0"/>
              <a:t>容易溢出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在求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的中间步对其</a:t>
            </a:r>
            <a:r>
              <a:rPr lang="en-US" altLang="zh-CN" dirty="0" smtClean="0"/>
              <a:t>mod b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n</a:t>
            </a:r>
            <a:r>
              <a:rPr lang="zh-CN" altLang="en-US" dirty="0" smtClean="0"/>
              <a:t>组数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, bi),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bi</a:t>
            </a:r>
            <a:r>
              <a:rPr lang="zh-CN" altLang="en-US" dirty="0" smtClean="0"/>
              <a:t>两两互素</a:t>
            </a:r>
            <a:endParaRPr lang="en-US" altLang="zh-CN" dirty="0" smtClean="0"/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x</a:t>
            </a:r>
            <a:r>
              <a:rPr lang="zh-CN" altLang="en-US" dirty="0" smtClean="0"/>
              <a:t>使得 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x = a1 mod b1</a:t>
            </a:r>
          </a:p>
          <a:p>
            <a:pPr lvl="1">
              <a:buNone/>
            </a:pPr>
            <a:r>
              <a:rPr lang="en-US" altLang="zh-CN" dirty="0" smtClean="0"/>
              <a:t>x = a2 mod b2</a:t>
            </a:r>
          </a:p>
          <a:p>
            <a:pPr lvl="1">
              <a:buNone/>
            </a:pPr>
            <a:r>
              <a:rPr lang="en-US" altLang="zh-CN" dirty="0" smtClean="0"/>
              <a:t>...</a:t>
            </a:r>
          </a:p>
          <a:p>
            <a:pPr lvl="1">
              <a:buNone/>
            </a:pPr>
            <a:r>
              <a:rPr lang="en-US" altLang="zh-CN" dirty="0" smtClean="0"/>
              <a:t>x = an mod </a:t>
            </a:r>
            <a:r>
              <a:rPr lang="en-US" altLang="zh-CN" dirty="0" err="1" smtClean="0"/>
              <a:t>bn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B = b1*b2*b3…*</a:t>
            </a:r>
            <a:r>
              <a:rPr lang="en-US" altLang="zh-CN" dirty="0" err="1" smtClean="0"/>
              <a:t>bn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err="1" smtClean="0"/>
              <a:t>ci</a:t>
            </a:r>
            <a:r>
              <a:rPr lang="en-US" altLang="zh-CN" dirty="0" smtClean="0"/>
              <a:t> = B/bi = b1*b2*..*b(i-1)*b(i+1)..*</a:t>
            </a:r>
            <a:r>
              <a:rPr lang="en-US" altLang="zh-CN" dirty="0" err="1" smtClean="0"/>
              <a:t>bn</a:t>
            </a:r>
            <a:endParaRPr lang="en-US" altLang="zh-CN" dirty="0" smtClean="0"/>
          </a:p>
          <a:p>
            <a:r>
              <a:rPr lang="zh-CN" altLang="en-US" dirty="0" smtClean="0"/>
              <a:t>显然有</a:t>
            </a:r>
            <a:r>
              <a:rPr lang="en-US" altLang="zh-CN" dirty="0" err="1" smtClean="0"/>
              <a:t>ci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bi</a:t>
            </a:r>
            <a:r>
              <a:rPr lang="zh-CN" altLang="en-US" dirty="0" smtClean="0"/>
              <a:t>互素，从而存在</a:t>
            </a:r>
            <a:r>
              <a:rPr lang="en-US" altLang="zh-CN" dirty="0" smtClean="0"/>
              <a:t>mi</a:t>
            </a:r>
            <a:r>
              <a:rPr lang="zh-CN" altLang="en-US" dirty="0" smtClean="0"/>
              <a:t>满足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mi*</a:t>
            </a:r>
            <a:r>
              <a:rPr lang="en-US" altLang="zh-CN" dirty="0" err="1" smtClean="0"/>
              <a:t>ci</a:t>
            </a:r>
            <a:r>
              <a:rPr lang="en-US" altLang="zh-CN" dirty="0" smtClean="0"/>
              <a:t> = bi (mod b)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x = a</a:t>
            </a:r>
            <a:r>
              <a:rPr lang="en-US" altLang="zh-CN" sz="2000" dirty="0" smtClean="0"/>
              <a:t>1</a:t>
            </a:r>
            <a:r>
              <a:rPr lang="en-US" altLang="zh-CN" dirty="0" smtClean="0"/>
              <a:t>b</a:t>
            </a:r>
            <a:r>
              <a:rPr lang="en-US" altLang="zh-CN" sz="2000" dirty="0" smtClean="0"/>
              <a:t>1</a:t>
            </a:r>
            <a:r>
              <a:rPr lang="en-US" altLang="zh-CN" dirty="0" smtClean="0"/>
              <a:t>m</a:t>
            </a:r>
            <a:r>
              <a:rPr lang="en-US" altLang="zh-CN" sz="2000" dirty="0" smtClean="0"/>
              <a:t>1</a:t>
            </a:r>
            <a:r>
              <a:rPr lang="en-US" altLang="zh-CN" dirty="0" smtClean="0"/>
              <a:t> + a</a:t>
            </a:r>
            <a:r>
              <a:rPr lang="en-US" altLang="zh-CN" sz="2000" dirty="0" smtClean="0"/>
              <a:t>2</a:t>
            </a:r>
            <a:r>
              <a:rPr lang="en-US" altLang="zh-CN" dirty="0" smtClean="0"/>
              <a:t>b</a:t>
            </a:r>
            <a:r>
              <a:rPr lang="en-US" altLang="zh-CN" sz="2000" dirty="0" smtClean="0"/>
              <a:t>2</a:t>
            </a:r>
            <a:r>
              <a:rPr lang="en-US" altLang="zh-CN" dirty="0" smtClean="0"/>
              <a:t>m</a:t>
            </a:r>
            <a:r>
              <a:rPr lang="en-US" altLang="zh-CN" sz="2000" dirty="0" smtClean="0"/>
              <a:t>2</a:t>
            </a:r>
            <a:r>
              <a:rPr lang="en-US" altLang="zh-CN" dirty="0" smtClean="0"/>
              <a:t> + …+</a:t>
            </a:r>
            <a:r>
              <a:rPr lang="en-US" altLang="zh-CN" dirty="0" err="1" smtClean="0"/>
              <a:t>a</a:t>
            </a:r>
            <a:r>
              <a:rPr lang="en-US" altLang="zh-CN" sz="2000" dirty="0" err="1" smtClean="0"/>
              <a:t>n</a:t>
            </a:r>
            <a:r>
              <a:rPr lang="en-US" altLang="zh-CN" dirty="0" err="1" smtClean="0"/>
              <a:t>b</a:t>
            </a:r>
            <a:r>
              <a:rPr lang="en-US" altLang="zh-CN" sz="2000" dirty="0" err="1" smtClean="0"/>
              <a:t>n</a:t>
            </a:r>
            <a:r>
              <a:rPr lang="en-US" altLang="zh-CN" dirty="0" err="1" smtClean="0"/>
              <a:t>m</a:t>
            </a:r>
            <a:r>
              <a:rPr lang="en-US" altLang="zh-CN" sz="2000" dirty="0" err="1" smtClean="0"/>
              <a:t>n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为什么这个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是解？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联想：拉格朗日插值公式！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北京大学PPT模版</Template>
  <TotalTime>1436</TotalTime>
  <Words>1168</Words>
  <PresentationFormat>全屏显示(4:3)</PresentationFormat>
  <Paragraphs>188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</vt:lpstr>
      <vt:lpstr>公式</vt:lpstr>
      <vt:lpstr>ACM中的数论</vt:lpstr>
      <vt:lpstr>基本概念</vt:lpstr>
      <vt:lpstr>本讲要点</vt:lpstr>
      <vt:lpstr>扩展gcd与裴蜀定理</vt:lpstr>
      <vt:lpstr>裴蜀定理的 证明</vt:lpstr>
      <vt:lpstr>扩展gcd算法</vt:lpstr>
      <vt:lpstr>模线性方程</vt:lpstr>
      <vt:lpstr>中国剩余定理</vt:lpstr>
      <vt:lpstr>中国剩余定理</vt:lpstr>
      <vt:lpstr>中国剩余定理</vt:lpstr>
      <vt:lpstr>中国剩余定理的一般情况</vt:lpstr>
      <vt:lpstr>中国剩余定理的一般情况</vt:lpstr>
      <vt:lpstr>高斯消元法</vt:lpstr>
      <vt:lpstr>hdu 3949 XOR</vt:lpstr>
      <vt:lpstr>筛素数</vt:lpstr>
      <vt:lpstr>线性筛素数</vt:lpstr>
      <vt:lpstr>幻灯片 17</vt:lpstr>
      <vt:lpstr>欧拉函数</vt:lpstr>
      <vt:lpstr>欧拉定理</vt:lpstr>
      <vt:lpstr>POJ3696 The Luckiest number</vt:lpstr>
      <vt:lpstr>POJ2478 Farey Sequence</vt:lpstr>
      <vt:lpstr>莫比乌斯函数</vt:lpstr>
      <vt:lpstr>莫比乌斯函数的应用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ACM中的数论</dc:title>
  <dc:creator>lccycc</dc:creator>
  <cp:lastModifiedBy>lccycc</cp:lastModifiedBy>
  <cp:revision>124</cp:revision>
  <dcterms:created xsi:type="dcterms:W3CDTF">2013-07-15T01:32:10Z</dcterms:created>
  <dcterms:modified xsi:type="dcterms:W3CDTF">2013-07-17T02:07:01Z</dcterms:modified>
</cp:coreProperties>
</file>