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85" r:id="rId3"/>
    <p:sldId id="258" r:id="rId4"/>
    <p:sldId id="286" r:id="rId5"/>
    <p:sldId id="287" r:id="rId6"/>
    <p:sldId id="288" r:id="rId7"/>
    <p:sldId id="259" r:id="rId8"/>
    <p:sldId id="260" r:id="rId9"/>
    <p:sldId id="261" r:id="rId10"/>
    <p:sldId id="262" r:id="rId11"/>
    <p:sldId id="263" r:id="rId12"/>
    <p:sldId id="264" r:id="rId13"/>
    <p:sldId id="289" r:id="rId14"/>
    <p:sldId id="290" r:id="rId15"/>
    <p:sldId id="266" r:id="rId16"/>
    <p:sldId id="267" r:id="rId17"/>
    <p:sldId id="268" r:id="rId18"/>
    <p:sldId id="271" r:id="rId19"/>
    <p:sldId id="291" r:id="rId20"/>
    <p:sldId id="292" r:id="rId21"/>
    <p:sldId id="293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3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10D1B3-0E51-446D-9687-3E0506B107AD}" type="datetimeFigureOut">
              <a:rPr lang="zh-CN" altLang="en-US" smtClean="0"/>
              <a:pPr/>
              <a:t>2013/7/16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215B8-EB0C-4FF5-BF9B-71164DEE6B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7460C4-2AE9-4389-96CD-8D79C6F0CA99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C327E2-DF16-4171-9071-95BDC194D20D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3518C4-BFF8-4F80-B5EE-F645BC86CF2B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C30335-4BCA-4F82-A48C-0C946BFF545A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88B328-96B4-418D-985E-28ECA4311130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C6E08A-4F9D-40C0-BF67-D77F1AF613D2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5CCE39-20CA-491F-A709-79856F10BA90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C02EA7-1356-4637-8C2C-6CE16AD9F53D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88289A-D3DB-482B-BB0A-D13402CDFDE8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8B1519-8D42-473C-8611-B9C17D074BFA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6CF522-1F99-45F5-A153-80937B9A8527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04EB7E6-7A0F-4525-A26C-E303975ECE8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3D7893F-D56A-4BC0-BD04-E53D9006656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PKU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9144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CC33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CC3300"/>
          </a:solidFill>
          <a:latin typeface="Times New Roman" pitchFamily="18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CC3300"/>
          </a:solidFill>
          <a:latin typeface="Times New Roman" pitchFamily="18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CC3300"/>
          </a:solidFill>
          <a:latin typeface="Times New Roman" pitchFamily="18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CC3300"/>
          </a:solidFill>
          <a:latin typeface="Times New Roman" pitchFamily="18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CC3300"/>
          </a:solidFill>
          <a:latin typeface="Times New Roman" pitchFamily="18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CC3300"/>
          </a:solidFill>
          <a:latin typeface="Times New Roman" pitchFamily="18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CC3300"/>
          </a:solidFill>
          <a:latin typeface="Times New Roman" pitchFamily="18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CC3300"/>
          </a:solidFill>
          <a:latin typeface="Times New Roman" pitchFamily="18" charset="0"/>
          <a:ea typeface="华文新魏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ccycc@qq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4.png"/><Relationship Id="rId4" Type="http://schemas.openxmlformats.org/officeDocument/2006/relationships/oleObject" Target="../embeddings/oleObject2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2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2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28.bin"/><Relationship Id="rId4" Type="http://schemas.openxmlformats.org/officeDocument/2006/relationships/oleObject" Target="../embeddings/oleObject27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oleObject" Target="../embeddings/oleObject13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7.bin"/><Relationship Id="rId12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5.bin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4.bin"/><Relationship Id="rId9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1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ACM</a:t>
            </a:r>
            <a:r>
              <a:rPr lang="zh-CN" altLang="en-US" dirty="0" smtClean="0"/>
              <a:t>竞赛中的群论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28882"/>
          </a:xfrm>
        </p:spPr>
        <p:txBody>
          <a:bodyPr/>
          <a:lstStyle/>
          <a:p>
            <a:r>
              <a:rPr lang="zh-CN" altLang="en-US" sz="2800" dirty="0" smtClean="0"/>
              <a:t>北京大学</a:t>
            </a:r>
            <a:r>
              <a:rPr lang="en-US" altLang="zh-CN" sz="2800" dirty="0" smtClean="0"/>
              <a:t>ACM</a:t>
            </a:r>
            <a:r>
              <a:rPr lang="zh-CN" altLang="en-US" sz="2800" dirty="0" smtClean="0"/>
              <a:t>队</a:t>
            </a:r>
            <a:endParaRPr lang="en-US" altLang="zh-CN" sz="2800" dirty="0" smtClean="0"/>
          </a:p>
          <a:p>
            <a:r>
              <a:rPr lang="zh-CN" altLang="en-US" sz="2800" dirty="0" smtClean="0"/>
              <a:t>李晔晨</a:t>
            </a:r>
            <a:endParaRPr lang="en-US" altLang="zh-CN" sz="2800" dirty="0" smtClean="0"/>
          </a:p>
          <a:p>
            <a:r>
              <a:rPr lang="en-US" altLang="zh-CN" sz="2800" dirty="0" smtClean="0">
                <a:hlinkClick r:id="rId2"/>
              </a:rPr>
              <a:t>lccycc@qq.com</a:t>
            </a:r>
            <a:endParaRPr lang="en-US" altLang="zh-CN" sz="2800" dirty="0" smtClean="0"/>
          </a:p>
          <a:p>
            <a:r>
              <a:rPr lang="en-US" altLang="zh-CN" sz="1600" dirty="0" smtClean="0"/>
              <a:t>hi.baidu.com/</a:t>
            </a:r>
            <a:r>
              <a:rPr lang="en-US" altLang="zh-CN" sz="1600" dirty="0" err="1" smtClean="0"/>
              <a:t>lccycc_acm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实例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931150" cy="4525963"/>
          </a:xfrm>
        </p:spPr>
        <p:txBody>
          <a:bodyPr/>
          <a:lstStyle/>
          <a:p>
            <a:r>
              <a:rPr lang="zh-CN" altLang="en-US" sz="2800">
                <a:latin typeface="Times New Roman" pitchFamily="18" charset="0"/>
              </a:rPr>
              <a:t>给一个</a:t>
            </a:r>
            <a:r>
              <a:rPr lang="en-US" altLang="zh-CN" sz="2800">
                <a:latin typeface="Times New Roman" pitchFamily="18" charset="0"/>
              </a:rPr>
              <a:t>2*2</a:t>
            </a:r>
            <a:r>
              <a:rPr lang="zh-CN" altLang="en-US" sz="2800">
                <a:latin typeface="Times New Roman" pitchFamily="18" charset="0"/>
              </a:rPr>
              <a:t>的矩阵进行黑白染色，如果染色方案</a:t>
            </a: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zh-CN" altLang="en-US" sz="2800">
                <a:latin typeface="Times New Roman" pitchFamily="18" charset="0"/>
              </a:rPr>
              <a:t>可以通过旋转以后得到</a:t>
            </a:r>
            <a:r>
              <a:rPr lang="en-US" altLang="zh-CN" sz="2800" i="1">
                <a:latin typeface="Times New Roman" pitchFamily="18" charset="0"/>
              </a:rPr>
              <a:t>b</a:t>
            </a:r>
            <a:r>
              <a:rPr lang="zh-CN" altLang="en-US" sz="2800">
                <a:latin typeface="Times New Roman" pitchFamily="18" charset="0"/>
              </a:rPr>
              <a:t>，那么我们认为他们是相同的，求一共有多少种不同的染色方案。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491" name="Object 11"/>
          <p:cNvGraphicFramePr>
            <a:graphicFrameLocks noChangeAspect="1"/>
          </p:cNvGraphicFramePr>
          <p:nvPr>
            <p:ph sz="half" idx="2"/>
          </p:nvPr>
        </p:nvGraphicFramePr>
        <p:xfrm>
          <a:off x="1187450" y="3644900"/>
          <a:ext cx="6985000" cy="1235075"/>
        </p:xfrm>
        <a:graphic>
          <a:graphicData uri="http://schemas.openxmlformats.org/presentationml/2006/ole">
            <p:oleObj spid="_x0000_s5122" name="位图图像" r:id="rId4" imgW="3343742" imgH="590476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611188" y="3284538"/>
          <a:ext cx="8137525" cy="2801937"/>
        </p:xfrm>
        <a:graphic>
          <a:graphicData uri="http://schemas.openxmlformats.org/presentationml/2006/ole">
            <p:oleObj spid="_x0000_s6146" name="Equation" r:id="rId4" imgW="4178160" imgH="1904760" progId="">
              <p:embed/>
            </p:oleObj>
          </a:graphicData>
        </a:graphic>
      </p:graphicFrame>
      <p:pic>
        <p:nvPicPr>
          <p:cNvPr id="22534" name="Picture 6" descr="p1"/>
          <p:cNvPicPr>
            <a:picLocks noGrp="1" noChangeAspect="1" noChangeArrowheads="1"/>
          </p:cNvPicPr>
          <p:nvPr>
            <p:ph idx="1"/>
          </p:nvPr>
        </p:nvPicPr>
        <p:blipFill>
          <a:blip r:embed="rId5"/>
          <a:srcRect/>
          <a:stretch>
            <a:fillRect/>
          </a:stretch>
        </p:blipFill>
        <p:spPr>
          <a:xfrm>
            <a:off x="971550" y="620713"/>
            <a:ext cx="7272338" cy="2322512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4" name="Object 4"/>
          <p:cNvGraphicFramePr>
            <a:graphicFrameLocks noChangeAspect="1"/>
          </p:cNvGraphicFramePr>
          <p:nvPr>
            <p:ph/>
          </p:nvPr>
        </p:nvGraphicFramePr>
        <p:xfrm>
          <a:off x="1000100" y="785794"/>
          <a:ext cx="7073950" cy="3701518"/>
        </p:xfrm>
        <a:graphic>
          <a:graphicData uri="http://schemas.openxmlformats.org/presentationml/2006/ole">
            <p:oleObj spid="_x0000_s7170" name="Equation" r:id="rId4" imgW="3009600" imgH="1574640" progId="">
              <p:embed/>
            </p:oleObj>
          </a:graphicData>
        </a:graphic>
      </p:graphicFrame>
      <p:graphicFrame>
        <p:nvGraphicFramePr>
          <p:cNvPr id="25609" name="Object 9"/>
          <p:cNvGraphicFramePr>
            <a:graphicFrameLocks noChangeAspect="1"/>
          </p:cNvGraphicFramePr>
          <p:nvPr/>
        </p:nvGraphicFramePr>
        <p:xfrm>
          <a:off x="1908175" y="4435475"/>
          <a:ext cx="5400675" cy="2273300"/>
        </p:xfrm>
        <a:graphic>
          <a:graphicData uri="http://schemas.openxmlformats.org/presentationml/2006/ole">
            <p:oleObj spid="_x0000_s7171" name="Equation" r:id="rId5" imgW="1993680" imgH="83808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POJ1286 Necklace </a:t>
            </a:r>
            <a:r>
              <a:rPr lang="en-US" altLang="zh-CN" dirty="0"/>
              <a:t>of Beads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题目大意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将三种不同颜色的珠子串成有</a:t>
            </a:r>
            <a:r>
              <a:rPr lang="en-US" altLang="zh-CN" dirty="0"/>
              <a:t>n</a:t>
            </a:r>
            <a:r>
              <a:rPr lang="zh-CN" altLang="en-US" dirty="0"/>
              <a:t>个珠子的</a:t>
            </a:r>
            <a:r>
              <a:rPr lang="zh-CN" altLang="en-US" dirty="0" smtClean="0"/>
              <a:t>项链，旋转</a:t>
            </a:r>
            <a:r>
              <a:rPr lang="en-US" altLang="zh-CN" dirty="0"/>
              <a:t>/</a:t>
            </a:r>
            <a:r>
              <a:rPr lang="zh-CN" altLang="en-US" dirty="0"/>
              <a:t>翻转后相同的算同一</a:t>
            </a:r>
            <a:r>
              <a:rPr lang="zh-CN" altLang="en-US" dirty="0" smtClean="0"/>
              <a:t>种，求</a:t>
            </a:r>
            <a:r>
              <a:rPr lang="zh-CN" altLang="en-US" dirty="0"/>
              <a:t>方案数</a:t>
            </a:r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注意这里三种颜色可以换成</a:t>
            </a:r>
            <a:r>
              <a:rPr lang="en-US" altLang="zh-CN" dirty="0" smtClean="0"/>
              <a:t>m</a:t>
            </a:r>
            <a:r>
              <a:rPr lang="zh-CN" altLang="en-US" dirty="0" smtClean="0"/>
              <a:t>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8643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POJ1286 Necklace </a:t>
            </a:r>
            <a:r>
              <a:rPr lang="en-US" altLang="zh-CN" dirty="0"/>
              <a:t>of Beads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600200"/>
            <a:ext cx="7672414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算法思路</a:t>
            </a:r>
            <a:r>
              <a:rPr lang="en-US" altLang="zh-CN" dirty="0"/>
              <a:t>: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直接</a:t>
            </a:r>
            <a:r>
              <a:rPr lang="zh-CN" altLang="en-US" dirty="0" smtClean="0"/>
              <a:t>套用</a:t>
            </a:r>
            <a:r>
              <a:rPr lang="en-US" altLang="zh-CN" dirty="0" smtClean="0"/>
              <a:t>Burnside</a:t>
            </a:r>
            <a:r>
              <a:rPr lang="zh-CN" altLang="en-US" dirty="0" smtClean="0"/>
              <a:t>引理</a:t>
            </a:r>
            <a:r>
              <a:rPr lang="zh-CN" altLang="en-US" dirty="0"/>
              <a:t>的结论即可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旋转：</a:t>
            </a:r>
            <a:endParaRPr lang="en-US" altLang="zh-CN" dirty="0" smtClean="0"/>
          </a:p>
          <a:p>
            <a:pPr lvl="2">
              <a:lnSpc>
                <a:spcPct val="90000"/>
              </a:lnSpc>
            </a:pPr>
            <a:r>
              <a:rPr lang="en-US" altLang="zh-CN" dirty="0" smtClean="0"/>
              <a:t>n</a:t>
            </a:r>
            <a:r>
              <a:rPr lang="zh-CN" altLang="en-US" dirty="0"/>
              <a:t>个点</a:t>
            </a:r>
            <a:r>
              <a:rPr lang="zh-CN" altLang="en-US" dirty="0" smtClean="0"/>
              <a:t>顺时针旋转</a:t>
            </a:r>
            <a:r>
              <a:rPr lang="en-US" altLang="zh-CN" dirty="0" err="1"/>
              <a:t>i</a:t>
            </a:r>
            <a:r>
              <a:rPr lang="zh-CN" altLang="en-US" dirty="0"/>
              <a:t>个位置的</a:t>
            </a:r>
            <a:r>
              <a:rPr lang="zh-CN" altLang="en-US" dirty="0" smtClean="0"/>
              <a:t>置换</a:t>
            </a:r>
            <a:r>
              <a:rPr lang="zh-CN" altLang="en-US" dirty="0" smtClean="0"/>
              <a:t>，这种染色的环可以看做是一个长度为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n,i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的环，每个这种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n,i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</a:t>
            </a:r>
            <a:r>
              <a:rPr lang="zh-CN" altLang="en-US" dirty="0" smtClean="0"/>
              <a:t>环都是该置换的一个不动点，这个不动点有</a:t>
            </a:r>
            <a:r>
              <a:rPr lang="en-US" altLang="zh-CN" dirty="0" smtClean="0"/>
              <a:t>3</a:t>
            </a:r>
            <a:r>
              <a:rPr lang="en-US" altLang="zh-CN" baseline="30000" dirty="0" smtClean="0"/>
              <a:t>gcd(</a:t>
            </a:r>
            <a:r>
              <a:rPr lang="en-US" altLang="zh-CN" baseline="30000" dirty="0" err="1" smtClean="0"/>
              <a:t>n,i</a:t>
            </a:r>
            <a:r>
              <a:rPr lang="en-US" altLang="zh-CN" baseline="30000" dirty="0" smtClean="0"/>
              <a:t>)</a:t>
            </a:r>
            <a:r>
              <a:rPr lang="zh-CN" altLang="en-US" dirty="0" smtClean="0"/>
              <a:t>个</a:t>
            </a:r>
            <a:endParaRPr lang="en-US" altLang="zh-CN" baseline="30000" dirty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翻转：</a:t>
            </a:r>
            <a:endParaRPr lang="en-US" altLang="zh-CN" dirty="0" smtClean="0"/>
          </a:p>
          <a:p>
            <a:pPr lvl="2">
              <a:lnSpc>
                <a:spcPct val="90000"/>
              </a:lnSpc>
            </a:pPr>
            <a:r>
              <a:rPr lang="en-US" altLang="zh-CN" dirty="0" smtClean="0"/>
              <a:t>n</a:t>
            </a:r>
            <a:r>
              <a:rPr lang="zh-CN" altLang="en-US" dirty="0"/>
              <a:t>为偶数</a:t>
            </a:r>
            <a:r>
              <a:rPr lang="zh-CN" altLang="en-US" dirty="0" smtClean="0"/>
              <a:t>时</a:t>
            </a:r>
            <a:r>
              <a:rPr lang="zh-CN" altLang="en-US" dirty="0" smtClean="0"/>
              <a:t>，对称轴不过顶点的情况下，等价于</a:t>
            </a:r>
            <a:r>
              <a:rPr lang="en-US" altLang="zh-CN" dirty="0" smtClean="0"/>
              <a:t>n/2</a:t>
            </a:r>
            <a:r>
              <a:rPr lang="zh-CN" altLang="en-US" dirty="0" smtClean="0"/>
              <a:t>长度的链，</a:t>
            </a:r>
            <a:r>
              <a:rPr lang="zh-CN" altLang="en-US" dirty="0" smtClean="0"/>
              <a:t>方案数为</a:t>
            </a:r>
            <a:r>
              <a:rPr lang="en-US" altLang="zh-CN" dirty="0" smtClean="0"/>
              <a:t>3</a:t>
            </a:r>
            <a:r>
              <a:rPr lang="en-US" altLang="zh-CN" baseline="30000" dirty="0" smtClean="0"/>
              <a:t>n/2</a:t>
            </a:r>
            <a:r>
              <a:rPr lang="zh-CN" altLang="en-US" baseline="-25000" dirty="0" smtClean="0"/>
              <a:t>；</a:t>
            </a:r>
            <a:r>
              <a:rPr lang="zh-CN" altLang="en-US" dirty="0" smtClean="0"/>
              <a:t>对称轴</a:t>
            </a:r>
            <a:r>
              <a:rPr lang="zh-CN" altLang="en-US" dirty="0"/>
              <a:t>过</a:t>
            </a:r>
            <a:r>
              <a:rPr lang="zh-CN" altLang="en-US" dirty="0" smtClean="0"/>
              <a:t>顶点</a:t>
            </a:r>
            <a:r>
              <a:rPr lang="zh-CN" altLang="en-US" dirty="0" smtClean="0"/>
              <a:t>的情况下等价于</a:t>
            </a:r>
            <a:r>
              <a:rPr lang="en-US" altLang="zh-CN" dirty="0" smtClean="0"/>
              <a:t>n/2+1</a:t>
            </a:r>
            <a:r>
              <a:rPr lang="zh-CN" altLang="en-US" dirty="0" smtClean="0"/>
              <a:t>的链，</a:t>
            </a:r>
            <a:r>
              <a:rPr lang="zh-CN" altLang="en-US" dirty="0" smtClean="0"/>
              <a:t>方案数为</a:t>
            </a:r>
            <a:r>
              <a:rPr lang="en-US" altLang="zh-CN" dirty="0" smtClean="0"/>
              <a:t>3</a:t>
            </a:r>
            <a:r>
              <a:rPr lang="en-US" altLang="zh-CN" baseline="30000" dirty="0" smtClean="0"/>
              <a:t>n/2+1</a:t>
            </a:r>
            <a:endParaRPr lang="en-US" altLang="zh-CN" dirty="0" smtClean="0"/>
          </a:p>
          <a:p>
            <a:pPr lvl="2">
              <a:lnSpc>
                <a:spcPct val="90000"/>
              </a:lnSpc>
            </a:pPr>
            <a:r>
              <a:rPr lang="en-US" altLang="zh-CN" dirty="0" smtClean="0"/>
              <a:t>n</a:t>
            </a:r>
            <a:r>
              <a:rPr lang="zh-CN" altLang="en-US" dirty="0"/>
              <a:t>为奇数</a:t>
            </a:r>
            <a:r>
              <a:rPr lang="zh-CN" altLang="en-US" dirty="0" smtClean="0"/>
              <a:t>时</a:t>
            </a:r>
            <a:r>
              <a:rPr lang="zh-CN" altLang="en-US" dirty="0" smtClean="0"/>
              <a:t>，必须过某顶点，等价于</a:t>
            </a:r>
            <a:r>
              <a:rPr lang="en-US" altLang="zh-CN" dirty="0" smtClean="0"/>
              <a:t>(</a:t>
            </a:r>
            <a:r>
              <a:rPr lang="en-US" altLang="zh-CN" dirty="0"/>
              <a:t>n+1)</a:t>
            </a:r>
            <a:r>
              <a:rPr lang="en-US" altLang="zh-CN" dirty="0"/>
              <a:t>/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的链，</a:t>
            </a:r>
            <a:r>
              <a:rPr lang="zh-CN" altLang="en-US" dirty="0" smtClean="0"/>
              <a:t>方案数为</a:t>
            </a:r>
            <a:r>
              <a:rPr lang="en-US" altLang="zh-CN" dirty="0" smtClean="0"/>
              <a:t>3</a:t>
            </a:r>
            <a:r>
              <a:rPr lang="en-US" altLang="zh-CN" baseline="30000" dirty="0" smtClean="0"/>
              <a:t>(n+1</a:t>
            </a:r>
            <a:r>
              <a:rPr lang="en-US" altLang="zh-CN" baseline="30000" dirty="0"/>
              <a:t>)/2</a:t>
            </a:r>
            <a:endParaRPr lang="zh-CN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xmlns="" val="181778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 Black" pitchFamily="34" charset="0"/>
              </a:rPr>
              <a:t>Polya</a:t>
            </a:r>
            <a:r>
              <a:rPr lang="zh-CN" altLang="en-US"/>
              <a:t>定理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latin typeface="Times New Roman" pitchFamily="18" charset="0"/>
              </a:rPr>
              <a:t>设</a:t>
            </a:r>
            <a:r>
              <a:rPr lang="en-US" altLang="zh-CN" i="1">
                <a:latin typeface="Times New Roman" pitchFamily="18" charset="0"/>
              </a:rPr>
              <a:t>G </a:t>
            </a:r>
            <a:r>
              <a:rPr lang="en-US" altLang="zh-CN">
                <a:latin typeface="Times New Roman" pitchFamily="18" charset="0"/>
              </a:rPr>
              <a:t>={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 baseline="-25000">
                <a:latin typeface="Times New Roman" pitchFamily="18" charset="0"/>
              </a:rPr>
              <a:t>1</a:t>
            </a:r>
            <a:r>
              <a:rPr lang="en-US" altLang="zh-CN">
                <a:latin typeface="Times New Roman" pitchFamily="18" charset="0"/>
              </a:rPr>
              <a:t>, 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 baseline="-25000">
                <a:latin typeface="Times New Roman" pitchFamily="18" charset="0"/>
              </a:rPr>
              <a:t>2</a:t>
            </a:r>
            <a:r>
              <a:rPr lang="en-US" altLang="zh-CN">
                <a:latin typeface="Times New Roman" pitchFamily="18" charset="0"/>
              </a:rPr>
              <a:t>, 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 baseline="-25000">
                <a:latin typeface="Times New Roman" pitchFamily="18" charset="0"/>
              </a:rPr>
              <a:t>3</a:t>
            </a:r>
            <a:r>
              <a:rPr lang="en-US" altLang="zh-CN">
                <a:latin typeface="Times New Roman" pitchFamily="18" charset="0"/>
              </a:rPr>
              <a:t> …, 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 i="1" baseline="-25000">
                <a:latin typeface="Times New Roman" pitchFamily="18" charset="0"/>
              </a:rPr>
              <a:t>|G|</a:t>
            </a:r>
            <a:r>
              <a:rPr lang="en-US" altLang="zh-CN">
                <a:latin typeface="Times New Roman" pitchFamily="18" charset="0"/>
              </a:rPr>
              <a:t>}</a:t>
            </a:r>
            <a:r>
              <a:rPr lang="zh-CN" altLang="en-US">
                <a:latin typeface="Times New Roman" pitchFamily="18" charset="0"/>
              </a:rPr>
              <a:t>是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en-US" altLang="zh-CN">
                <a:latin typeface="Times New Roman" pitchFamily="18" charset="0"/>
              </a:rPr>
              <a:t>={1, 2, 3 …, 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en-US" altLang="zh-CN">
                <a:latin typeface="Times New Roman" pitchFamily="18" charset="0"/>
              </a:rPr>
              <a:t>}</a:t>
            </a:r>
            <a:r>
              <a:rPr lang="zh-CN" altLang="en-US">
                <a:latin typeface="Times New Roman" pitchFamily="18" charset="0"/>
              </a:rPr>
              <a:t>上的置换群，现用</a:t>
            </a:r>
            <a:r>
              <a:rPr lang="en-US" altLang="zh-CN" i="1">
                <a:latin typeface="Times New Roman" pitchFamily="18" charset="0"/>
              </a:rPr>
              <a:t>m</a:t>
            </a:r>
            <a:r>
              <a:rPr lang="zh-CN" altLang="en-US">
                <a:latin typeface="Times New Roman" pitchFamily="18" charset="0"/>
              </a:rPr>
              <a:t>种颜色对这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zh-CN" altLang="en-US">
                <a:latin typeface="Times New Roman" pitchFamily="18" charset="0"/>
              </a:rPr>
              <a:t>个对象进行染色，其不同的染色方案为</a:t>
            </a:r>
          </a:p>
          <a:p>
            <a:endParaRPr lang="en-US" altLang="zh-CN"/>
          </a:p>
        </p:txBody>
      </p:sp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539750" y="3357563"/>
          <a:ext cx="8388350" cy="1557337"/>
        </p:xfrm>
        <a:graphic>
          <a:graphicData uri="http://schemas.openxmlformats.org/presentationml/2006/ole">
            <p:oleObj spid="_x0000_s8194" name="Equation" r:id="rId4" imgW="2260440" imgH="4190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回到例题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我们需要染色的对象是</a:t>
            </a:r>
            <a:r>
              <a:rPr lang="en-US" altLang="zh-CN">
                <a:latin typeface="Times New Roman" pitchFamily="18" charset="0"/>
              </a:rPr>
              <a:t>4</a:t>
            </a:r>
            <a:r>
              <a:rPr lang="zh-CN" altLang="en-US"/>
              <a:t>个格子，所以置换是针对于这</a:t>
            </a:r>
            <a:r>
              <a:rPr lang="en-US" altLang="zh-CN">
                <a:latin typeface="Times New Roman" pitchFamily="18" charset="0"/>
              </a:rPr>
              <a:t>4</a:t>
            </a:r>
            <a:r>
              <a:rPr lang="zh-CN" altLang="en-US"/>
              <a:t>个格子而言</a:t>
            </a:r>
          </a:p>
        </p:txBody>
      </p:sp>
      <p:graphicFrame>
        <p:nvGraphicFramePr>
          <p:cNvPr id="31750" name="Object 6"/>
          <p:cNvGraphicFramePr>
            <a:graphicFrameLocks noChangeAspect="1"/>
          </p:cNvGraphicFramePr>
          <p:nvPr/>
        </p:nvGraphicFramePr>
        <p:xfrm>
          <a:off x="2051050" y="2852738"/>
          <a:ext cx="2828925" cy="3789362"/>
        </p:xfrm>
        <a:graphic>
          <a:graphicData uri="http://schemas.openxmlformats.org/presentationml/2006/ole">
            <p:oleObj spid="_x0000_s9218" name="Equation" r:id="rId4" imgW="1180800" imgH="2095200" progId="">
              <p:embed/>
            </p:oleObj>
          </a:graphicData>
        </a:graphic>
      </p:graphicFrame>
      <p:graphicFrame>
        <p:nvGraphicFramePr>
          <p:cNvPr id="31764" name="Group 20"/>
          <p:cNvGraphicFramePr>
            <a:graphicFrameLocks noGrp="1"/>
          </p:cNvGraphicFramePr>
          <p:nvPr/>
        </p:nvGraphicFramePr>
        <p:xfrm>
          <a:off x="5724525" y="3213100"/>
          <a:ext cx="2232025" cy="2016126"/>
        </p:xfrm>
        <a:graphic>
          <a:graphicData uri="http://schemas.openxmlformats.org/drawingml/2006/table">
            <a:tbl>
              <a:tblPr/>
              <a:tblGrid>
                <a:gridCol w="1116013"/>
                <a:gridCol w="1116012"/>
              </a:tblGrid>
              <a:tr h="1008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4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4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8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4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4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765" name="Text Box 21"/>
          <p:cNvSpPr txBox="1">
            <a:spLocks noChangeArrowheads="1"/>
          </p:cNvSpPr>
          <p:nvPr/>
        </p:nvSpPr>
        <p:spPr bwMode="auto">
          <a:xfrm>
            <a:off x="611188" y="3068638"/>
            <a:ext cx="1079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/>
              <a:t>转</a:t>
            </a:r>
            <a:r>
              <a:rPr lang="en-US" altLang="zh-CN" sz="2400">
                <a:latin typeface="Times New Roman" pitchFamily="18" charset="0"/>
              </a:rPr>
              <a:t>0</a:t>
            </a:r>
            <a:r>
              <a:rPr lang="zh-CN" altLang="en-US" sz="2400"/>
              <a:t>度</a:t>
            </a:r>
          </a:p>
        </p:txBody>
      </p:sp>
      <p:sp>
        <p:nvSpPr>
          <p:cNvPr id="31766" name="Text Box 22"/>
          <p:cNvSpPr txBox="1">
            <a:spLocks noChangeArrowheads="1"/>
          </p:cNvSpPr>
          <p:nvPr/>
        </p:nvSpPr>
        <p:spPr bwMode="auto">
          <a:xfrm>
            <a:off x="611188" y="3933825"/>
            <a:ext cx="1584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/>
              <a:t>转</a:t>
            </a:r>
            <a:r>
              <a:rPr lang="en-US" altLang="zh-CN" sz="2400">
                <a:latin typeface="Times New Roman" pitchFamily="18" charset="0"/>
              </a:rPr>
              <a:t>90</a:t>
            </a:r>
            <a:r>
              <a:rPr lang="zh-CN" altLang="en-US" sz="2400"/>
              <a:t>度</a:t>
            </a:r>
          </a:p>
        </p:txBody>
      </p:sp>
      <p:sp>
        <p:nvSpPr>
          <p:cNvPr id="31767" name="Text Box 23"/>
          <p:cNvSpPr txBox="1">
            <a:spLocks noChangeArrowheads="1"/>
          </p:cNvSpPr>
          <p:nvPr/>
        </p:nvSpPr>
        <p:spPr bwMode="auto">
          <a:xfrm>
            <a:off x="611188" y="4797425"/>
            <a:ext cx="1512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/>
              <a:t>转</a:t>
            </a:r>
            <a:r>
              <a:rPr lang="en-US" altLang="zh-CN" sz="2400">
                <a:latin typeface="Times New Roman" pitchFamily="18" charset="0"/>
              </a:rPr>
              <a:t>180</a:t>
            </a:r>
            <a:r>
              <a:rPr lang="zh-CN" altLang="en-US" sz="2400"/>
              <a:t>度</a:t>
            </a:r>
          </a:p>
        </p:txBody>
      </p:sp>
      <p:sp>
        <p:nvSpPr>
          <p:cNvPr id="31768" name="Text Box 24"/>
          <p:cNvSpPr txBox="1">
            <a:spLocks noChangeArrowheads="1"/>
          </p:cNvSpPr>
          <p:nvPr/>
        </p:nvSpPr>
        <p:spPr bwMode="auto">
          <a:xfrm>
            <a:off x="684213" y="5661025"/>
            <a:ext cx="172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/>
              <a:t>转</a:t>
            </a:r>
            <a:r>
              <a:rPr lang="en-US" altLang="zh-CN" sz="2400">
                <a:latin typeface="Times New Roman" pitchFamily="18" charset="0"/>
              </a:rPr>
              <a:t>270</a:t>
            </a:r>
            <a:r>
              <a:rPr lang="zh-CN" altLang="en-US" sz="2400"/>
              <a:t>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20" name="Object 4"/>
          <p:cNvGraphicFramePr>
            <a:graphicFrameLocks noChangeAspect="1"/>
          </p:cNvGraphicFramePr>
          <p:nvPr>
            <p:ph/>
          </p:nvPr>
        </p:nvGraphicFramePr>
        <p:xfrm>
          <a:off x="2484438" y="260350"/>
          <a:ext cx="3795712" cy="4897438"/>
        </p:xfrm>
        <a:graphic>
          <a:graphicData uri="http://schemas.openxmlformats.org/presentationml/2006/ole">
            <p:oleObj spid="_x0000_s10242" name="Equation" r:id="rId4" imgW="1231560" imgH="1765080" progId="">
              <p:embed/>
            </p:oleObj>
          </a:graphicData>
        </a:graphic>
      </p:graphicFrame>
      <p:graphicFrame>
        <p:nvGraphicFramePr>
          <p:cNvPr id="34825" name="Object 9"/>
          <p:cNvGraphicFramePr>
            <a:graphicFrameLocks noChangeAspect="1"/>
          </p:cNvGraphicFramePr>
          <p:nvPr/>
        </p:nvGraphicFramePr>
        <p:xfrm>
          <a:off x="1908175" y="4581525"/>
          <a:ext cx="5689600" cy="1984375"/>
        </p:xfrm>
        <a:graphic>
          <a:graphicData uri="http://schemas.openxmlformats.org/presentationml/2006/ole">
            <p:oleObj spid="_x0000_s10243" name="Equation" r:id="rId5" imgW="2260440" imgH="78732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525962"/>
          </a:xfrm>
        </p:spPr>
        <p:txBody>
          <a:bodyPr/>
          <a:lstStyle/>
          <a:p>
            <a:r>
              <a:rPr lang="zh-CN" altLang="en-US">
                <a:latin typeface="Times New Roman" pitchFamily="18" charset="0"/>
              </a:rPr>
              <a:t>简单的情况下，全部变化规则放到一起，直接构成置换群</a:t>
            </a:r>
          </a:p>
          <a:p>
            <a:r>
              <a:rPr lang="zh-CN" altLang="en-US">
                <a:latin typeface="Times New Roman" pitchFamily="18" charset="0"/>
              </a:rPr>
              <a:t>但是一般情况下，上述情况并不存在</a:t>
            </a:r>
          </a:p>
          <a:p>
            <a:r>
              <a:rPr lang="zh-CN" altLang="en-US" b="1">
                <a:solidFill>
                  <a:srgbClr val="FF0000"/>
                </a:solidFill>
                <a:latin typeface="Times New Roman" pitchFamily="18" charset="0"/>
              </a:rPr>
              <a:t>注意，置换的连接操作不满足交换律</a:t>
            </a:r>
          </a:p>
          <a:p>
            <a:r>
              <a:rPr lang="zh-CN" altLang="en-US">
                <a:latin typeface="Times New Roman" pitchFamily="18" charset="0"/>
              </a:rPr>
              <a:t>若初始只有两个不同的置换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zh-CN" altLang="en-US">
                <a:latin typeface="Times New Roman" pitchFamily="18" charset="0"/>
              </a:rPr>
              <a:t>和</a:t>
            </a:r>
            <a:r>
              <a:rPr lang="en-US" altLang="zh-CN" i="1">
                <a:latin typeface="Times New Roman" pitchFamily="18" charset="0"/>
              </a:rPr>
              <a:t>b</a:t>
            </a:r>
            <a:r>
              <a:rPr lang="zh-CN" altLang="en-US">
                <a:latin typeface="Times New Roman" pitchFamily="18" charset="0"/>
              </a:rPr>
              <a:t>，那么根据封闭性，                       然后继续根据封闭性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1143000"/>
          </a:xfrm>
        </p:spPr>
        <p:txBody>
          <a:bodyPr/>
          <a:lstStyle/>
          <a:p>
            <a:r>
              <a:rPr lang="zh-CN" altLang="en-US"/>
              <a:t>置换群的构造</a:t>
            </a: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5304" name="Object 8"/>
          <p:cNvGraphicFramePr>
            <a:graphicFrameLocks noChangeAspect="1"/>
          </p:cNvGraphicFramePr>
          <p:nvPr/>
        </p:nvGraphicFramePr>
        <p:xfrm>
          <a:off x="2771775" y="4149725"/>
          <a:ext cx="2416175" cy="484188"/>
        </p:xfrm>
        <a:graphic>
          <a:graphicData uri="http://schemas.openxmlformats.org/presentationml/2006/ole">
            <p:oleObj spid="_x0000_s11266" name="Equation" r:id="rId4" imgW="1002960" imgH="203040" progId="">
              <p:embed/>
            </p:oleObj>
          </a:graphicData>
        </a:graphic>
      </p:graphicFrame>
      <p:graphicFrame>
        <p:nvGraphicFramePr>
          <p:cNvPr id="55307" name="Object 11"/>
          <p:cNvGraphicFramePr>
            <a:graphicFrameLocks noChangeAspect="1"/>
          </p:cNvGraphicFramePr>
          <p:nvPr/>
        </p:nvGraphicFramePr>
        <p:xfrm>
          <a:off x="2484438" y="4868863"/>
          <a:ext cx="3792537" cy="1574800"/>
        </p:xfrm>
        <a:graphic>
          <a:graphicData uri="http://schemas.openxmlformats.org/presentationml/2006/ole">
            <p:oleObj spid="_x0000_s11267" name="Equation" r:id="rId5" imgW="1574640" imgH="6602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再来</a:t>
            </a:r>
            <a:r>
              <a:rPr lang="en-US" altLang="zh-CN" dirty="0" smtClean="0"/>
              <a:t>necklace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n-US" altLang="zh-CN" dirty="0" smtClean="0"/>
              <a:t>n</a:t>
            </a:r>
            <a:r>
              <a:rPr lang="zh-CN" altLang="en-US" dirty="0" smtClean="0"/>
              <a:t>个珠子绕成一个环，对其</a:t>
            </a:r>
            <a:r>
              <a:rPr lang="en-US" altLang="zh-CN" dirty="0" smtClean="0"/>
              <a:t>3</a:t>
            </a:r>
            <a:r>
              <a:rPr lang="zh-CN" altLang="en-US" dirty="0" smtClean="0"/>
              <a:t>染色，旋转对称后相同的算一种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如何使用</a:t>
            </a:r>
            <a:r>
              <a:rPr lang="en-US" altLang="zh-CN" dirty="0" err="1" smtClean="0"/>
              <a:t>Polya</a:t>
            </a:r>
            <a:r>
              <a:rPr lang="zh-CN" altLang="en-US" dirty="0" smtClean="0"/>
              <a:t>定理解决该问题？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旋转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>
              <a:lnSpc>
                <a:spcPct val="90000"/>
              </a:lnSpc>
            </a:pPr>
            <a:r>
              <a:rPr lang="en-US" altLang="zh-CN" dirty="0" smtClean="0"/>
              <a:t>n</a:t>
            </a:r>
            <a:r>
              <a:rPr lang="zh-CN" altLang="en-US" dirty="0"/>
              <a:t>个点</a:t>
            </a:r>
            <a:r>
              <a:rPr lang="zh-CN" altLang="en-US" dirty="0" smtClean="0"/>
              <a:t>顺时针旋转</a:t>
            </a:r>
            <a:r>
              <a:rPr lang="en-US" altLang="zh-CN" dirty="0" err="1"/>
              <a:t>i</a:t>
            </a:r>
            <a:r>
              <a:rPr lang="zh-CN" altLang="en-US" dirty="0"/>
              <a:t>个位置的</a:t>
            </a:r>
            <a:r>
              <a:rPr lang="zh-CN" altLang="en-US" dirty="0" smtClean="0"/>
              <a:t>置换，循环</a:t>
            </a:r>
            <a:r>
              <a:rPr lang="zh-CN" altLang="en-US" dirty="0"/>
              <a:t>数为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n,i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，方案数为</a:t>
            </a:r>
            <a:r>
              <a:rPr lang="en-US" altLang="zh-CN" dirty="0" smtClean="0"/>
              <a:t>3</a:t>
            </a:r>
            <a:r>
              <a:rPr lang="en-US" altLang="zh-CN" baseline="30000" dirty="0" smtClean="0"/>
              <a:t>gcd(</a:t>
            </a:r>
            <a:r>
              <a:rPr lang="en-US" altLang="zh-CN" baseline="30000" dirty="0" err="1" smtClean="0"/>
              <a:t>n,i</a:t>
            </a:r>
            <a:r>
              <a:rPr lang="en-US" altLang="zh-CN" baseline="30000" dirty="0"/>
              <a:t>)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翻转：</a:t>
            </a:r>
            <a:endParaRPr lang="en-US" altLang="zh-CN" dirty="0" smtClean="0"/>
          </a:p>
          <a:p>
            <a:pPr lvl="2">
              <a:lnSpc>
                <a:spcPct val="90000"/>
              </a:lnSpc>
            </a:pPr>
            <a:r>
              <a:rPr lang="en-US" altLang="zh-CN" dirty="0" smtClean="0"/>
              <a:t>n</a:t>
            </a:r>
            <a:r>
              <a:rPr lang="zh-CN" altLang="en-US" dirty="0"/>
              <a:t>为偶数</a:t>
            </a:r>
            <a:r>
              <a:rPr lang="zh-CN" altLang="en-US" dirty="0" smtClean="0"/>
              <a:t>时</a:t>
            </a:r>
            <a:r>
              <a:rPr lang="zh-CN" altLang="en-US" dirty="0"/>
              <a:t>，</a:t>
            </a:r>
            <a:r>
              <a:rPr lang="zh-CN" altLang="en-US" dirty="0" smtClean="0"/>
              <a:t>对称轴</a:t>
            </a:r>
            <a:r>
              <a:rPr lang="zh-CN" altLang="en-US" dirty="0"/>
              <a:t>不过</a:t>
            </a:r>
            <a:r>
              <a:rPr lang="zh-CN" altLang="en-US" dirty="0" smtClean="0"/>
              <a:t>顶点的循环</a:t>
            </a:r>
            <a:r>
              <a:rPr lang="zh-CN" altLang="en-US" dirty="0"/>
              <a:t>数为</a:t>
            </a:r>
            <a:r>
              <a:rPr lang="en-US" altLang="zh-CN" dirty="0" smtClean="0"/>
              <a:t>n/2</a:t>
            </a:r>
            <a:r>
              <a:rPr lang="zh-CN" altLang="en-US" dirty="0" smtClean="0"/>
              <a:t>，方案数为</a:t>
            </a:r>
            <a:r>
              <a:rPr lang="en-US" altLang="zh-CN" dirty="0" smtClean="0"/>
              <a:t>3</a:t>
            </a:r>
            <a:r>
              <a:rPr lang="en-US" altLang="zh-CN" baseline="30000" dirty="0" smtClean="0"/>
              <a:t>n/2</a:t>
            </a:r>
            <a:r>
              <a:rPr lang="zh-CN" altLang="en-US" baseline="-25000" dirty="0" smtClean="0"/>
              <a:t>；</a:t>
            </a:r>
            <a:r>
              <a:rPr lang="zh-CN" altLang="en-US" dirty="0" smtClean="0"/>
              <a:t>对称轴</a:t>
            </a:r>
            <a:r>
              <a:rPr lang="zh-CN" altLang="en-US" dirty="0"/>
              <a:t>过</a:t>
            </a:r>
            <a:r>
              <a:rPr lang="zh-CN" altLang="en-US" dirty="0" smtClean="0"/>
              <a:t>顶点的循环</a:t>
            </a:r>
            <a:r>
              <a:rPr lang="zh-CN" altLang="en-US" dirty="0"/>
              <a:t>数为</a:t>
            </a:r>
            <a:r>
              <a:rPr lang="en-US" altLang="zh-CN" dirty="0" smtClean="0"/>
              <a:t>n/2+1</a:t>
            </a:r>
            <a:r>
              <a:rPr lang="zh-CN" altLang="en-US" dirty="0" smtClean="0"/>
              <a:t>，方案数为</a:t>
            </a:r>
            <a:r>
              <a:rPr lang="en-US" altLang="zh-CN" dirty="0" smtClean="0"/>
              <a:t>3</a:t>
            </a:r>
            <a:r>
              <a:rPr lang="en-US" altLang="zh-CN" baseline="30000" dirty="0" smtClean="0"/>
              <a:t>n/2+1</a:t>
            </a:r>
            <a:endParaRPr lang="en-US" altLang="zh-CN" dirty="0" smtClean="0"/>
          </a:p>
          <a:p>
            <a:pPr lvl="2">
              <a:lnSpc>
                <a:spcPct val="90000"/>
              </a:lnSpc>
            </a:pPr>
            <a:r>
              <a:rPr lang="en-US" altLang="zh-CN" dirty="0" smtClean="0"/>
              <a:t>n</a:t>
            </a:r>
            <a:r>
              <a:rPr lang="zh-CN" altLang="en-US" dirty="0"/>
              <a:t>为奇数</a:t>
            </a:r>
            <a:r>
              <a:rPr lang="zh-CN" altLang="en-US" dirty="0" smtClean="0"/>
              <a:t>时，循环</a:t>
            </a:r>
            <a:r>
              <a:rPr lang="zh-CN" altLang="en-US" dirty="0"/>
              <a:t>数为</a:t>
            </a:r>
            <a:r>
              <a:rPr lang="en-US" altLang="zh-CN" dirty="0"/>
              <a:t>(n+1)/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，方案数为</a:t>
            </a:r>
            <a:r>
              <a:rPr lang="en-US" altLang="zh-CN" dirty="0" smtClean="0"/>
              <a:t>3</a:t>
            </a:r>
            <a:r>
              <a:rPr lang="en-US" altLang="zh-CN" baseline="30000" dirty="0" smtClean="0"/>
              <a:t>(n+1</a:t>
            </a:r>
            <a:r>
              <a:rPr lang="en-US" altLang="zh-CN" baseline="30000" dirty="0"/>
              <a:t>)/2</a:t>
            </a:r>
            <a:endParaRPr lang="zh-CN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xmlns="" val="181778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ACM</a:t>
            </a:r>
            <a:r>
              <a:rPr lang="zh-CN" altLang="en-US" dirty="0" smtClean="0"/>
              <a:t>中的群论主要用到置换群</a:t>
            </a:r>
            <a:endParaRPr lang="en-US" altLang="zh-CN" dirty="0" smtClean="0"/>
          </a:p>
          <a:p>
            <a:r>
              <a:rPr lang="zh-CN" altLang="en-US" dirty="0" smtClean="0"/>
              <a:t>用来处理元素变换规则</a:t>
            </a:r>
            <a:endParaRPr lang="en-US" altLang="zh-CN" dirty="0" smtClean="0"/>
          </a:p>
          <a:p>
            <a:r>
              <a:rPr lang="zh-CN" altLang="en-US" dirty="0" smtClean="0"/>
              <a:t>最常见的是：给一个物体染色，求旋转</a:t>
            </a:r>
            <a:r>
              <a:rPr lang="en-US" altLang="zh-CN" dirty="0" smtClean="0"/>
              <a:t>/</a:t>
            </a:r>
            <a:r>
              <a:rPr lang="zh-CN" altLang="en-US" dirty="0" smtClean="0"/>
              <a:t>对称变换下有几种不同染色方案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也有其他利用置换性质构造解的例子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1;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&lt;=n;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++){</a:t>
            </a:r>
          </a:p>
          <a:p>
            <a:pPr>
              <a:buNone/>
            </a:pPr>
            <a:r>
              <a:rPr lang="en-US" altLang="zh-CN" dirty="0" smtClean="0"/>
              <a:t>		tot += </a:t>
            </a:r>
            <a:r>
              <a:rPr lang="en-US" altLang="zh-CN" dirty="0" err="1" smtClean="0"/>
              <a:t>pow</a:t>
            </a:r>
            <a:r>
              <a:rPr lang="en-US" altLang="zh-CN" dirty="0" smtClean="0"/>
              <a:t>(3, 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n,i</a:t>
            </a:r>
            <a:r>
              <a:rPr lang="en-US" altLang="zh-CN" dirty="0" smtClean="0"/>
              <a:t>) )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N</a:t>
            </a:r>
            <a:r>
              <a:rPr lang="zh-CN" altLang="en-US" dirty="0" smtClean="0"/>
              <a:t>很大（几千万），数据组数很多（几千组），怎么办？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2185990"/>
          </a:xfrm>
        </p:spPr>
        <p:txBody>
          <a:bodyPr/>
          <a:lstStyle/>
          <a:p>
            <a:r>
              <a:rPr lang="zh-CN" altLang="en-US" dirty="0" smtClean="0"/>
              <a:t>对大多数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n,i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的值都相同</a:t>
            </a:r>
            <a:endParaRPr lang="en-US" altLang="zh-CN" dirty="0" smtClean="0"/>
          </a:p>
          <a:p>
            <a:r>
              <a:rPr lang="zh-CN" altLang="en-US" dirty="0" smtClean="0"/>
              <a:t>都是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的约数！</a:t>
            </a:r>
            <a:endParaRPr lang="en-US" altLang="zh-CN" dirty="0" smtClean="0"/>
          </a:p>
          <a:p>
            <a:r>
              <a:rPr lang="zh-CN" altLang="en-US" dirty="0" smtClean="0"/>
              <a:t>转而用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(n)</a:t>
            </a:r>
            <a:r>
              <a:rPr lang="zh-CN" altLang="en-US" dirty="0" smtClean="0"/>
              <a:t>的复杂度枚举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的约数</a:t>
            </a:r>
          </a:p>
          <a:p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642910" y="4071942"/>
            <a:ext cx="8286808" cy="2185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dirty="0" smtClean="0"/>
              <a:t>for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( d</a:t>
            </a:r>
            <a:r>
              <a:rPr lang="zh-CN" altLang="en-US" sz="3200" dirty="0" smtClean="0"/>
              <a:t>是</a:t>
            </a:r>
            <a:r>
              <a:rPr lang="en-US" altLang="zh-CN" sz="3200" dirty="0" smtClean="0"/>
              <a:t>n </a:t>
            </a:r>
            <a:r>
              <a:rPr lang="zh-CN" altLang="en-US" sz="3200" dirty="0" smtClean="0"/>
              <a:t>的约数 </a:t>
            </a:r>
            <a:r>
              <a:rPr lang="en-US" altLang="zh-CN" sz="3200" dirty="0" smtClean="0"/>
              <a:t>){</a:t>
            </a:r>
            <a:endParaRPr lang="en-US" altLang="zh-CN" sz="3200" dirty="0" smtClean="0"/>
          </a:p>
          <a:p>
            <a:pPr>
              <a:buNone/>
            </a:pPr>
            <a:r>
              <a:rPr lang="en-US" altLang="zh-CN" sz="3200" dirty="0" smtClean="0"/>
              <a:t>	</a:t>
            </a:r>
            <a:r>
              <a:rPr lang="en-US" altLang="zh-CN" sz="3200" dirty="0" smtClean="0"/>
              <a:t>tot </a:t>
            </a:r>
            <a:r>
              <a:rPr lang="en-US" altLang="zh-CN" sz="3200" dirty="0" smtClean="0"/>
              <a:t>+= </a:t>
            </a:r>
            <a:r>
              <a:rPr lang="en-US" altLang="zh-CN" sz="2400" dirty="0" err="1" smtClean="0"/>
              <a:t>pow</a:t>
            </a:r>
            <a:r>
              <a:rPr lang="en-US" altLang="zh-CN" sz="2400" dirty="0" smtClean="0"/>
              <a:t>(3</a:t>
            </a:r>
            <a:r>
              <a:rPr lang="en-US" altLang="zh-CN" sz="2400" dirty="0" smtClean="0"/>
              <a:t>, </a:t>
            </a:r>
            <a:r>
              <a:rPr lang="en-US" altLang="zh-CN" sz="2400" dirty="0" smtClean="0"/>
              <a:t>d)</a:t>
            </a:r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smtClean="0"/>
              <a:t>	*NUM{1..n</a:t>
            </a:r>
            <a:r>
              <a:rPr lang="zh-CN" altLang="en-US" sz="2400" dirty="0" smtClean="0"/>
              <a:t>中与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的最大公约数是</a:t>
            </a:r>
            <a:r>
              <a:rPr lang="en-US" altLang="zh-CN" sz="2400" dirty="0" smtClean="0"/>
              <a:t>d</a:t>
            </a:r>
            <a:r>
              <a:rPr lang="zh-CN" altLang="en-US" sz="2400" dirty="0" smtClean="0"/>
              <a:t>的数的个数</a:t>
            </a:r>
            <a:r>
              <a:rPr lang="en-US" altLang="zh-CN" sz="2400" dirty="0" smtClean="0"/>
              <a:t>}</a:t>
            </a:r>
            <a:endParaRPr lang="en-US" altLang="zh-CN" sz="2400" dirty="0" smtClean="0"/>
          </a:p>
          <a:p>
            <a:r>
              <a:rPr lang="en-US" altLang="zh-CN" sz="3200" dirty="0" smtClean="0"/>
              <a:t>}</a:t>
            </a:r>
          </a:p>
          <a:p>
            <a:r>
              <a:rPr lang="zh-CN" altLang="en-US" sz="3200" dirty="0" smtClean="0"/>
              <a:t>如何计算</a:t>
            </a:r>
            <a:r>
              <a:rPr lang="en-US" altLang="zh-CN" sz="3200" dirty="0" smtClean="0"/>
              <a:t>NUM</a:t>
            </a:r>
            <a:r>
              <a:rPr lang="zh-CN" altLang="en-US" sz="3200" dirty="0" smtClean="0"/>
              <a:t>？</a:t>
            </a:r>
            <a:endParaRPr lang="en-US" altLang="zh-CN" sz="3200" dirty="0" smtClean="0"/>
          </a:p>
        </p:txBody>
      </p:sp>
      <p:sp>
        <p:nvSpPr>
          <p:cNvPr id="6" name="矩形 5"/>
          <p:cNvSpPr/>
          <p:nvPr/>
        </p:nvSpPr>
        <p:spPr bwMode="auto">
          <a:xfrm>
            <a:off x="4500562" y="6000768"/>
            <a:ext cx="1428760" cy="500066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/>
              <a:t> </a:t>
            </a:r>
            <a:r>
              <a:rPr lang="el-GR" sz="2400" dirty="0" smtClean="0"/>
              <a:t>φ</a:t>
            </a:r>
            <a:r>
              <a:rPr lang="en-US" sz="2400" dirty="0" smtClean="0"/>
              <a:t>(n/d)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置换</a:t>
            </a:r>
            <a:endParaRPr lang="zh-CN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一个</a:t>
            </a:r>
            <a:r>
              <a:rPr lang="en-US" altLang="zh-CN" dirty="0">
                <a:latin typeface="Times New Roman" pitchFamily="18" charset="0"/>
              </a:rPr>
              <a:t>2*</a:t>
            </a:r>
            <a:r>
              <a:rPr lang="en-US" altLang="zh-CN" i="1" dirty="0">
                <a:latin typeface="Times New Roman" pitchFamily="18" charset="0"/>
              </a:rPr>
              <a:t>N</a:t>
            </a:r>
            <a:r>
              <a:rPr lang="zh-CN" altLang="en-US" dirty="0"/>
              <a:t>的变换矩阵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置换运算：连接运算</a:t>
            </a:r>
            <a:r>
              <a:rPr lang="en-US" altLang="zh-CN" dirty="0"/>
              <a:t>,</a:t>
            </a:r>
            <a:r>
              <a:rPr lang="zh-CN" altLang="en-US" dirty="0"/>
              <a:t>满足结合律</a:t>
            </a:r>
          </a:p>
          <a:p>
            <a:endParaRPr lang="en-US" altLang="zh-CN" dirty="0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1403350" y="2349500"/>
          <a:ext cx="2808288" cy="1449388"/>
        </p:xfrm>
        <a:graphic>
          <a:graphicData uri="http://schemas.openxmlformats.org/presentationml/2006/ole">
            <p:oleObj spid="_x0000_s1026" name="Equation" r:id="rId4" imgW="889000" imgH="457200" progId="">
              <p:embed/>
            </p:oleObj>
          </a:graphicData>
        </a:graphic>
      </p:graphicFrame>
      <p:graphicFrame>
        <p:nvGraphicFramePr>
          <p:cNvPr id="3080" name="Object 8"/>
          <p:cNvGraphicFramePr>
            <a:graphicFrameLocks noChangeAspect="1"/>
          </p:cNvGraphicFramePr>
          <p:nvPr/>
        </p:nvGraphicFramePr>
        <p:xfrm>
          <a:off x="5003800" y="2349500"/>
          <a:ext cx="2808288" cy="1449388"/>
        </p:xfrm>
        <a:graphic>
          <a:graphicData uri="http://schemas.openxmlformats.org/presentationml/2006/ole">
            <p:oleObj spid="_x0000_s1027" name="Equation" r:id="rId5" imgW="888840" imgH="457200" progId="">
              <p:embed/>
            </p:oleObj>
          </a:graphicData>
        </a:graphic>
      </p:graphicFrame>
      <p:graphicFrame>
        <p:nvGraphicFramePr>
          <p:cNvPr id="3083" name="Object 11"/>
          <p:cNvGraphicFramePr>
            <a:graphicFrameLocks noChangeAspect="1"/>
          </p:cNvGraphicFramePr>
          <p:nvPr/>
        </p:nvGraphicFramePr>
        <p:xfrm>
          <a:off x="1116013" y="4868863"/>
          <a:ext cx="6919912" cy="1152525"/>
        </p:xfrm>
        <a:graphic>
          <a:graphicData uri="http://schemas.openxmlformats.org/presentationml/2006/ole">
            <p:oleObj spid="_x0000_s1028" name="Equation" r:id="rId6" imgW="2755800" imgH="4572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在一个置换下</a:t>
            </a:r>
            <a:r>
              <a:rPr lang="en-US" altLang="zh-CN" dirty="0"/>
              <a:t>,x</a:t>
            </a:r>
            <a:r>
              <a:rPr lang="en-US" altLang="zh-CN" baseline="-25000" dirty="0"/>
              <a:t>1</a:t>
            </a:r>
            <a:r>
              <a:rPr lang="en-US" altLang="zh-CN" dirty="0"/>
              <a:t>-&gt;x</a:t>
            </a:r>
            <a:r>
              <a:rPr lang="en-US" altLang="zh-CN" baseline="-25000" dirty="0"/>
              <a:t>2</a:t>
            </a:r>
            <a:r>
              <a:rPr lang="en-US" altLang="zh-CN" dirty="0"/>
              <a:t>,x</a:t>
            </a:r>
            <a:r>
              <a:rPr lang="en-US" altLang="zh-CN" baseline="-25000" dirty="0"/>
              <a:t>2</a:t>
            </a:r>
            <a:r>
              <a:rPr lang="en-US" altLang="zh-CN" dirty="0"/>
              <a:t>-&gt;x</a:t>
            </a:r>
            <a:r>
              <a:rPr lang="en-US" altLang="zh-CN" baseline="-25000" dirty="0"/>
              <a:t>3</a:t>
            </a:r>
            <a:r>
              <a:rPr lang="en-US" altLang="zh-CN" dirty="0"/>
              <a:t>,...,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n</a:t>
            </a:r>
            <a:r>
              <a:rPr lang="en-US" altLang="zh-CN" dirty="0"/>
              <a:t>-&gt;x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 smtClean="0"/>
              <a:t>这样</a:t>
            </a:r>
            <a:r>
              <a:rPr lang="en-US" altLang="zh-CN" dirty="0" smtClean="0"/>
              <a:t>(x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,x</a:t>
            </a:r>
            <a:r>
              <a:rPr lang="en-US" altLang="zh-CN" baseline="-25000" dirty="0" smtClean="0"/>
              <a:t>2</a:t>
            </a:r>
            <a:r>
              <a:rPr lang="en-US" altLang="zh-CN" dirty="0"/>
              <a:t>,...,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)</a:t>
            </a:r>
            <a:r>
              <a:rPr lang="zh-CN" altLang="en-US" dirty="0" smtClean="0"/>
              <a:t>就</a:t>
            </a:r>
            <a:r>
              <a:rPr lang="zh-CN" altLang="en-US" dirty="0"/>
              <a:t>构成了一个循环</a:t>
            </a:r>
          </a:p>
          <a:p>
            <a:r>
              <a:rPr lang="zh-CN" altLang="en-US" dirty="0" smtClean="0"/>
              <a:t>每一个置换都可以唯一的分解为若干个不交的循环</a:t>
            </a:r>
            <a:endParaRPr lang="zh-CN" altLang="en-US" dirty="0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723900" cy="304800"/>
          </a:xfrm>
          <a:prstGeom prst="rect">
            <a:avLst/>
          </a:prstGeom>
          <a:noFill/>
        </p:spPr>
      </p:pic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723900" cy="304800"/>
          </a:xfrm>
          <a:prstGeom prst="rect">
            <a:avLst/>
          </a:prstGeom>
          <a:noFill/>
        </p:spPr>
      </p:pic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723900" cy="304800"/>
          </a:xfrm>
          <a:prstGeom prst="rect">
            <a:avLst/>
          </a:prstGeom>
          <a:noFill/>
        </p:spPr>
      </p:pic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9465" name="Picture 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514475" cy="647700"/>
          </a:xfrm>
          <a:prstGeom prst="rect">
            <a:avLst/>
          </a:prstGeom>
          <a:noFill/>
        </p:spPr>
      </p:pic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9467" name="Picture 1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514475" cy="647700"/>
          </a:xfrm>
          <a:prstGeom prst="rect">
            <a:avLst/>
          </a:prstGeom>
          <a:noFill/>
        </p:spPr>
      </p:pic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9469" name="Picture 1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514475" cy="647700"/>
          </a:xfrm>
          <a:prstGeom prst="rect">
            <a:avLst/>
          </a:prstGeom>
          <a:noFill/>
        </p:spPr>
      </p:pic>
      <p:sp>
        <p:nvSpPr>
          <p:cNvPr id="19472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9471" name="Picture 1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514475" cy="647700"/>
          </a:xfrm>
          <a:prstGeom prst="rect">
            <a:avLst/>
          </a:prstGeom>
          <a:noFill/>
        </p:spPr>
      </p:pic>
      <p:pic>
        <p:nvPicPr>
          <p:cNvPr id="19473" name="Picture 1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0166" y="3857627"/>
            <a:ext cx="2571768" cy="1363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xtBox 19"/>
          <p:cNvSpPr txBox="1"/>
          <p:nvPr/>
        </p:nvSpPr>
        <p:spPr>
          <a:xfrm>
            <a:off x="5072066" y="4214818"/>
            <a:ext cx="2571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（</a:t>
            </a:r>
            <a:r>
              <a:rPr lang="en-US" altLang="zh-CN" sz="2800" dirty="0" smtClean="0"/>
              <a:t>1,3,5,4)(6,2)</a:t>
            </a:r>
            <a:endParaRPr lang="zh-CN" altLang="en-US" sz="2800" dirty="0"/>
          </a:p>
        </p:txBody>
      </p:sp>
      <p:sp>
        <p:nvSpPr>
          <p:cNvPr id="21" name="右箭头 20"/>
          <p:cNvSpPr/>
          <p:nvPr/>
        </p:nvSpPr>
        <p:spPr bwMode="auto">
          <a:xfrm>
            <a:off x="4500562" y="4286256"/>
            <a:ext cx="642942" cy="35719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1328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POJ3270 Cow Sorting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题目大意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n</a:t>
            </a:r>
            <a:r>
              <a:rPr lang="zh-CN" altLang="en-US" dirty="0"/>
              <a:t>个两两不同的数排成一</a:t>
            </a:r>
            <a:r>
              <a:rPr lang="zh-CN" altLang="en-US" dirty="0" smtClean="0"/>
              <a:t>列，要求</a:t>
            </a:r>
            <a:r>
              <a:rPr lang="zh-CN" altLang="en-US" dirty="0"/>
              <a:t>将这些数按升序排列</a:t>
            </a:r>
          </a:p>
          <a:p>
            <a:pPr lvl="1"/>
            <a:r>
              <a:rPr lang="zh-CN" altLang="en-US" dirty="0" smtClean="0"/>
              <a:t>操作：交换</a:t>
            </a:r>
            <a:r>
              <a:rPr lang="zh-CN" altLang="en-US" dirty="0"/>
              <a:t>两个数</a:t>
            </a:r>
            <a:r>
              <a:rPr lang="en-US" altLang="zh-CN" dirty="0" err="1"/>
              <a:t>x,y</a:t>
            </a:r>
            <a:r>
              <a:rPr lang="zh-CN" altLang="en-US" dirty="0"/>
              <a:t>的</a:t>
            </a:r>
            <a:r>
              <a:rPr lang="zh-CN" altLang="en-US" dirty="0" smtClean="0"/>
              <a:t>位置，需要</a:t>
            </a:r>
            <a:r>
              <a:rPr lang="en-US" altLang="zh-CN" dirty="0" err="1"/>
              <a:t>x+y</a:t>
            </a:r>
            <a:r>
              <a:rPr lang="zh-CN" altLang="en-US" dirty="0"/>
              <a:t>的费用</a:t>
            </a:r>
          </a:p>
          <a:p>
            <a:pPr lvl="1"/>
            <a:r>
              <a:rPr lang="zh-CN" altLang="en-US" dirty="0"/>
              <a:t>求需要的最小</a:t>
            </a:r>
            <a:r>
              <a:rPr lang="zh-CN" altLang="en-US" dirty="0" smtClean="0"/>
              <a:t>费用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97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POJ3270 Cow </a:t>
            </a:r>
            <a:r>
              <a:rPr lang="en-US" altLang="zh-CN" dirty="0"/>
              <a:t>Sorting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算法</a:t>
            </a:r>
            <a:r>
              <a:rPr lang="zh-CN" altLang="en-US" dirty="0" smtClean="0"/>
              <a:t>思路：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联想到</a:t>
            </a:r>
            <a:r>
              <a:rPr lang="zh-CN" altLang="en-US" dirty="0" smtClean="0"/>
              <a:t>循环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不同的循环相互间是没有关系</a:t>
            </a:r>
            <a:r>
              <a:rPr lang="zh-CN" altLang="en-US" dirty="0" smtClean="0"/>
              <a:t>的，可以</a:t>
            </a:r>
            <a:r>
              <a:rPr lang="zh-CN" altLang="en-US" dirty="0"/>
              <a:t>分别处理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一个</a:t>
            </a:r>
            <a:r>
              <a:rPr lang="zh-CN" altLang="en-US" dirty="0" smtClean="0"/>
              <a:t>循环，有</a:t>
            </a:r>
            <a:r>
              <a:rPr lang="zh-CN" altLang="en-US" dirty="0"/>
              <a:t>两种处理</a:t>
            </a:r>
            <a:r>
              <a:rPr lang="zh-CN" altLang="en-US" dirty="0" smtClean="0"/>
              <a:t>方法：</a:t>
            </a:r>
            <a:endParaRPr lang="en-US" altLang="zh-CN" dirty="0"/>
          </a:p>
          <a:p>
            <a:pPr lvl="2">
              <a:lnSpc>
                <a:spcPct val="90000"/>
              </a:lnSpc>
            </a:pPr>
            <a:r>
              <a:rPr lang="zh-CN" altLang="en-US" dirty="0"/>
              <a:t>用这个循环中最小的</a:t>
            </a:r>
            <a:r>
              <a:rPr lang="zh-CN" altLang="en-US" dirty="0" smtClean="0"/>
              <a:t>元素，依次</a:t>
            </a:r>
            <a:r>
              <a:rPr lang="zh-CN" altLang="en-US" dirty="0"/>
              <a:t>与相应元素</a:t>
            </a:r>
            <a:r>
              <a:rPr lang="zh-CN" altLang="en-US" dirty="0" smtClean="0"/>
              <a:t>交换，直到</a:t>
            </a:r>
            <a:r>
              <a:rPr lang="zh-CN" altLang="en-US" dirty="0"/>
              <a:t>该循环内所有元素归位</a:t>
            </a:r>
          </a:p>
          <a:p>
            <a:pPr lvl="2">
              <a:lnSpc>
                <a:spcPct val="90000"/>
              </a:lnSpc>
            </a:pPr>
            <a:r>
              <a:rPr lang="zh-CN" altLang="en-US" dirty="0"/>
              <a:t>用这个循环中最小的元素与所有数中最小的元素</a:t>
            </a:r>
            <a:r>
              <a:rPr lang="zh-CN" altLang="en-US" dirty="0" smtClean="0"/>
              <a:t>交换，然后</a:t>
            </a:r>
            <a:r>
              <a:rPr lang="zh-CN" altLang="en-US" dirty="0"/>
              <a:t>用所有数中最小的元素依次与相应元素</a:t>
            </a:r>
            <a:r>
              <a:rPr lang="zh-CN" altLang="en-US" dirty="0" smtClean="0"/>
              <a:t>交换，直到</a:t>
            </a:r>
            <a:r>
              <a:rPr lang="zh-CN" altLang="en-US" dirty="0"/>
              <a:t>该循环内所有元素归位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可以</a:t>
            </a:r>
            <a:r>
              <a:rPr lang="zh-CN" altLang="en-US" dirty="0" smtClean="0"/>
              <a:t>证明，最</a:t>
            </a:r>
            <a:r>
              <a:rPr lang="zh-CN" altLang="en-US" dirty="0"/>
              <a:t>优的方案一定是上述两者之一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82205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62950" cy="5068888"/>
          </a:xfrm>
        </p:spPr>
        <p:txBody>
          <a:bodyPr/>
          <a:lstStyle/>
          <a:p>
            <a:r>
              <a:rPr lang="zh-CN" altLang="en-US" dirty="0">
                <a:latin typeface="Times New Roman" pitchFamily="18" charset="0"/>
              </a:rPr>
              <a:t>群</a:t>
            </a:r>
            <a:r>
              <a:rPr lang="en-US" altLang="zh-CN" i="1" dirty="0">
                <a:latin typeface="Times New Roman" pitchFamily="18" charset="0"/>
              </a:rPr>
              <a:t>G</a:t>
            </a:r>
            <a:r>
              <a:rPr lang="zh-CN" altLang="en-US" dirty="0">
                <a:latin typeface="Times New Roman" pitchFamily="18" charset="0"/>
              </a:rPr>
              <a:t>是一个元素集合和</a:t>
            </a:r>
            <a:r>
              <a:rPr lang="en-US" altLang="zh-CN" i="1" dirty="0">
                <a:latin typeface="Times New Roman" pitchFamily="18" charset="0"/>
              </a:rPr>
              <a:t>G</a:t>
            </a:r>
            <a:r>
              <a:rPr lang="zh-CN" altLang="en-US" dirty="0">
                <a:latin typeface="Times New Roman" pitchFamily="18" charset="0"/>
              </a:rPr>
              <a:t>上的二元运算</a:t>
            </a:r>
            <a:r>
              <a:rPr lang="zh-CN" altLang="en-US" dirty="0">
                <a:latin typeface="宋体" pitchFamily="2" charset="-122"/>
              </a:rPr>
              <a:t>⊕</a:t>
            </a:r>
          </a:p>
          <a:p>
            <a:r>
              <a:rPr lang="zh-CN" altLang="en-US" dirty="0">
                <a:latin typeface="宋体" pitchFamily="2" charset="-122"/>
              </a:rPr>
              <a:t>满足以下性质：</a:t>
            </a:r>
          </a:p>
          <a:p>
            <a:r>
              <a:rPr lang="zh-CN" altLang="en-US" dirty="0">
                <a:latin typeface="宋体" pitchFamily="2" charset="-122"/>
              </a:rPr>
              <a:t>封闭性：若存在      ，那么</a:t>
            </a:r>
          </a:p>
          <a:p>
            <a:r>
              <a:rPr lang="zh-CN" altLang="en-US" dirty="0">
                <a:latin typeface="宋体" pitchFamily="2" charset="-122"/>
              </a:rPr>
              <a:t>结合律：</a:t>
            </a:r>
          </a:p>
          <a:p>
            <a:r>
              <a:rPr lang="zh-CN" altLang="en-US" dirty="0">
                <a:latin typeface="宋体" pitchFamily="2" charset="-122"/>
              </a:rPr>
              <a:t>单位元：存在    ，对于任意     都满足</a:t>
            </a:r>
          </a:p>
          <a:p>
            <a:endParaRPr lang="zh-CN" altLang="en-US" dirty="0">
              <a:latin typeface="宋体" pitchFamily="2" charset="-122"/>
            </a:endParaRPr>
          </a:p>
          <a:p>
            <a:r>
              <a:rPr lang="zh-CN" altLang="en-US" dirty="0">
                <a:latin typeface="宋体" pitchFamily="2" charset="-122"/>
              </a:rPr>
              <a:t>逆元素：对任意    ，存在    ，使得</a:t>
            </a:r>
          </a:p>
          <a:p>
            <a:pPr>
              <a:buFontTx/>
              <a:buNone/>
            </a:pPr>
            <a:r>
              <a:rPr lang="zh-CN" altLang="en-US" dirty="0">
                <a:latin typeface="宋体" pitchFamily="2" charset="-122"/>
              </a:rPr>
              <a:t>                 记</a:t>
            </a:r>
          </a:p>
          <a:p>
            <a:pPr lvl="1">
              <a:buFontTx/>
              <a:buNone/>
            </a:pPr>
            <a:endParaRPr lang="en-US" altLang="zh-CN" dirty="0">
              <a:latin typeface="宋体" pitchFamily="2" charset="-122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3779838" y="2852738"/>
          <a:ext cx="1223962" cy="484187"/>
        </p:xfrm>
        <a:graphic>
          <a:graphicData uri="http://schemas.openxmlformats.org/presentationml/2006/ole">
            <p:oleObj spid="_x0000_s2050" name="Equation" r:id="rId4" imgW="507780" imgH="203112" progId="">
              <p:embed/>
            </p:oleObj>
          </a:graphicData>
        </a:graphic>
      </p:graphicFrame>
      <p:graphicFrame>
        <p:nvGraphicFramePr>
          <p:cNvPr id="6152" name="Object 8"/>
          <p:cNvGraphicFramePr>
            <a:graphicFrameLocks noChangeAspect="1"/>
          </p:cNvGraphicFramePr>
          <p:nvPr/>
        </p:nvGraphicFramePr>
        <p:xfrm>
          <a:off x="6156325" y="2852738"/>
          <a:ext cx="1498600" cy="423862"/>
        </p:xfrm>
        <a:graphic>
          <a:graphicData uri="http://schemas.openxmlformats.org/presentationml/2006/ole">
            <p:oleObj spid="_x0000_s2051" name="Equation" r:id="rId5" imgW="622080" imgH="177480" progId="">
              <p:embed/>
            </p:oleObj>
          </a:graphicData>
        </a:graphic>
      </p:graphicFrame>
      <p:graphicFrame>
        <p:nvGraphicFramePr>
          <p:cNvPr id="6155" name="Object 11"/>
          <p:cNvGraphicFramePr>
            <a:graphicFrameLocks noChangeAspect="1"/>
          </p:cNvGraphicFramePr>
          <p:nvPr/>
        </p:nvGraphicFramePr>
        <p:xfrm>
          <a:off x="2484438" y="3429000"/>
          <a:ext cx="3640137" cy="484188"/>
        </p:xfrm>
        <a:graphic>
          <a:graphicData uri="http://schemas.openxmlformats.org/presentationml/2006/ole">
            <p:oleObj spid="_x0000_s2052" name="Equation" r:id="rId6" imgW="1511280" imgH="203040" progId="">
              <p:embed/>
            </p:oleObj>
          </a:graphicData>
        </a:graphic>
      </p:graphicFrame>
      <p:graphicFrame>
        <p:nvGraphicFramePr>
          <p:cNvPr id="6158" name="Object 14"/>
          <p:cNvGraphicFramePr>
            <a:graphicFrameLocks noChangeAspect="1"/>
          </p:cNvGraphicFramePr>
          <p:nvPr/>
        </p:nvGraphicFramePr>
        <p:xfrm>
          <a:off x="3335338" y="4043363"/>
          <a:ext cx="887412" cy="423862"/>
        </p:xfrm>
        <a:graphic>
          <a:graphicData uri="http://schemas.openxmlformats.org/presentationml/2006/ole">
            <p:oleObj spid="_x0000_s2053" name="Equation" r:id="rId7" imgW="368280" imgH="177480" progId="">
              <p:embed/>
            </p:oleObj>
          </a:graphicData>
        </a:graphic>
      </p:graphicFrame>
      <p:graphicFrame>
        <p:nvGraphicFramePr>
          <p:cNvPr id="6161" name="Object 17"/>
          <p:cNvGraphicFramePr>
            <a:graphicFrameLocks noChangeAspect="1"/>
          </p:cNvGraphicFramePr>
          <p:nvPr/>
        </p:nvGraphicFramePr>
        <p:xfrm>
          <a:off x="6227763" y="4076700"/>
          <a:ext cx="919162" cy="423863"/>
        </p:xfrm>
        <a:graphic>
          <a:graphicData uri="http://schemas.openxmlformats.org/presentationml/2006/ole">
            <p:oleObj spid="_x0000_s2054" name="Equation" r:id="rId8" imgW="380880" imgH="177480" progId="">
              <p:embed/>
            </p:oleObj>
          </a:graphicData>
        </a:graphic>
      </p:graphicFrame>
      <p:graphicFrame>
        <p:nvGraphicFramePr>
          <p:cNvPr id="6164" name="Object 20"/>
          <p:cNvGraphicFramePr>
            <a:graphicFrameLocks noChangeAspect="1"/>
          </p:cNvGraphicFramePr>
          <p:nvPr/>
        </p:nvGraphicFramePr>
        <p:xfrm>
          <a:off x="3492500" y="4581525"/>
          <a:ext cx="2540000" cy="423863"/>
        </p:xfrm>
        <a:graphic>
          <a:graphicData uri="http://schemas.openxmlformats.org/presentationml/2006/ole">
            <p:oleObj spid="_x0000_s2055" name="Equation" r:id="rId9" imgW="1054080" imgH="177480" progId="">
              <p:embed/>
            </p:oleObj>
          </a:graphicData>
        </a:graphic>
      </p:graphicFrame>
      <p:graphicFrame>
        <p:nvGraphicFramePr>
          <p:cNvPr id="6167" name="Object 23"/>
          <p:cNvGraphicFramePr>
            <a:graphicFrameLocks noChangeAspect="1"/>
          </p:cNvGraphicFramePr>
          <p:nvPr/>
        </p:nvGraphicFramePr>
        <p:xfrm>
          <a:off x="3686175" y="5229225"/>
          <a:ext cx="919163" cy="423863"/>
        </p:xfrm>
        <a:graphic>
          <a:graphicData uri="http://schemas.openxmlformats.org/presentationml/2006/ole">
            <p:oleObj spid="_x0000_s2056" name="Equation" r:id="rId10" imgW="380880" imgH="177480" progId="">
              <p:embed/>
            </p:oleObj>
          </a:graphicData>
        </a:graphic>
      </p:graphicFrame>
      <p:graphicFrame>
        <p:nvGraphicFramePr>
          <p:cNvPr id="6170" name="Object 26"/>
          <p:cNvGraphicFramePr>
            <a:graphicFrameLocks noChangeAspect="1"/>
          </p:cNvGraphicFramePr>
          <p:nvPr/>
        </p:nvGraphicFramePr>
        <p:xfrm>
          <a:off x="5795963" y="5229225"/>
          <a:ext cx="919162" cy="423863"/>
        </p:xfrm>
        <a:graphic>
          <a:graphicData uri="http://schemas.openxmlformats.org/presentationml/2006/ole">
            <p:oleObj spid="_x0000_s2057" name="Equation" r:id="rId11" imgW="380880" imgH="177480" progId="">
              <p:embed/>
            </p:oleObj>
          </a:graphicData>
        </a:graphic>
      </p:graphicFrame>
      <p:graphicFrame>
        <p:nvGraphicFramePr>
          <p:cNvPr id="6173" name="Object 29"/>
          <p:cNvGraphicFramePr>
            <a:graphicFrameLocks noChangeAspect="1"/>
          </p:cNvGraphicFramePr>
          <p:nvPr/>
        </p:nvGraphicFramePr>
        <p:xfrm>
          <a:off x="2555875" y="5805488"/>
          <a:ext cx="1408113" cy="423862"/>
        </p:xfrm>
        <a:graphic>
          <a:graphicData uri="http://schemas.openxmlformats.org/presentationml/2006/ole">
            <p:oleObj spid="_x0000_s2058" name="Equation" r:id="rId12" imgW="583920" imgH="177480" progId="">
              <p:embed/>
            </p:oleObj>
          </a:graphicData>
        </a:graphic>
      </p:graphicFrame>
      <p:graphicFrame>
        <p:nvGraphicFramePr>
          <p:cNvPr id="6176" name="Object 32"/>
          <p:cNvGraphicFramePr>
            <a:graphicFrameLocks noChangeAspect="1"/>
          </p:cNvGraphicFramePr>
          <p:nvPr/>
        </p:nvGraphicFramePr>
        <p:xfrm>
          <a:off x="4500563" y="5734050"/>
          <a:ext cx="1071562" cy="485775"/>
        </p:xfrm>
        <a:graphic>
          <a:graphicData uri="http://schemas.openxmlformats.org/presentationml/2006/ole">
            <p:oleObj spid="_x0000_s2059" name="Equation" r:id="rId13" imgW="444240" imgH="2030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置换群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525962"/>
          </a:xfrm>
        </p:spPr>
        <p:txBody>
          <a:bodyPr/>
          <a:lstStyle/>
          <a:p>
            <a:r>
              <a:rPr lang="zh-CN" altLang="en-US" dirty="0"/>
              <a:t>以置换为元素的群，运算为连接运算</a:t>
            </a:r>
          </a:p>
          <a:p>
            <a:r>
              <a:rPr lang="zh-CN" altLang="en-US" dirty="0">
                <a:latin typeface="Times New Roman" pitchFamily="18" charset="0"/>
              </a:rPr>
              <a:t>定义</a:t>
            </a:r>
            <a:r>
              <a:rPr lang="en-US" altLang="zh-CN" i="1" dirty="0" err="1">
                <a:latin typeface="Times New Roman" pitchFamily="18" charset="0"/>
              </a:rPr>
              <a:t>Z</a:t>
            </a:r>
            <a:r>
              <a:rPr lang="en-US" altLang="zh-CN" i="1" baseline="-25000" dirty="0" err="1">
                <a:latin typeface="Times New Roman" pitchFamily="18" charset="0"/>
              </a:rPr>
              <a:t>k</a:t>
            </a:r>
            <a:r>
              <a:rPr lang="zh-CN" altLang="en-US" dirty="0">
                <a:latin typeface="Times New Roman" pitchFamily="18" charset="0"/>
              </a:rPr>
              <a:t>为在置换</a:t>
            </a:r>
            <a:r>
              <a:rPr lang="en-US" altLang="zh-CN" i="1" dirty="0">
                <a:latin typeface="Times New Roman" pitchFamily="18" charset="0"/>
              </a:rPr>
              <a:t>k</a:t>
            </a:r>
            <a:r>
              <a:rPr lang="zh-CN" altLang="en-US" dirty="0">
                <a:latin typeface="Times New Roman" pitchFamily="18" charset="0"/>
              </a:rPr>
              <a:t>的运算下不动的标记数</a:t>
            </a:r>
          </a:p>
          <a:p>
            <a:endParaRPr lang="zh-CN" altLang="en-US" dirty="0">
              <a:latin typeface="Times New Roman" pitchFamily="18" charset="0"/>
            </a:endParaRPr>
          </a:p>
          <a:p>
            <a:endParaRPr lang="zh-CN" altLang="en-US" dirty="0">
              <a:latin typeface="Times New Roman" pitchFamily="18" charset="0"/>
            </a:endParaRPr>
          </a:p>
          <a:p>
            <a:endParaRPr lang="zh-CN" altLang="en-US" dirty="0">
              <a:latin typeface="Times New Roman" pitchFamily="18" charset="0"/>
            </a:endParaRPr>
          </a:p>
          <a:p>
            <a:r>
              <a:rPr lang="zh-CN" altLang="en-US" dirty="0">
                <a:latin typeface="Times New Roman" pitchFamily="18" charset="0"/>
              </a:rPr>
              <a:t>定义</a:t>
            </a:r>
            <a:r>
              <a:rPr lang="en-US" altLang="zh-CN" i="1" dirty="0">
                <a:latin typeface="Times New Roman" pitchFamily="18" charset="0"/>
              </a:rPr>
              <a:t>C</a:t>
            </a:r>
            <a:r>
              <a:rPr lang="en-US" altLang="zh-CN" i="1" baseline="-25000" dirty="0">
                <a:latin typeface="Times New Roman" pitchFamily="18" charset="0"/>
              </a:rPr>
              <a:t>k</a:t>
            </a:r>
            <a:r>
              <a:rPr lang="zh-CN" altLang="en-US" dirty="0">
                <a:latin typeface="Times New Roman" pitchFamily="18" charset="0"/>
              </a:rPr>
              <a:t>为在置换</a:t>
            </a:r>
            <a:r>
              <a:rPr lang="en-US" altLang="zh-CN" i="1" dirty="0">
                <a:latin typeface="Times New Roman" pitchFamily="18" charset="0"/>
              </a:rPr>
              <a:t>k</a:t>
            </a:r>
            <a:r>
              <a:rPr lang="zh-CN" altLang="en-US" dirty="0">
                <a:latin typeface="Times New Roman" pitchFamily="18" charset="0"/>
              </a:rPr>
              <a:t>的运算下循环总数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1258888" y="2636838"/>
          <a:ext cx="2952750" cy="1195387"/>
        </p:xfrm>
        <a:graphic>
          <a:graphicData uri="http://schemas.openxmlformats.org/presentationml/2006/ole">
            <p:oleObj spid="_x0000_s3074" name="Equation" r:id="rId4" imgW="850531" imgH="342751" progId="">
              <p:embed/>
            </p:oleObj>
          </a:graphicData>
        </a:graphic>
      </p:graphicFrame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4643438" y="2636838"/>
          <a:ext cx="2952750" cy="1195387"/>
        </p:xfrm>
        <a:graphic>
          <a:graphicData uri="http://schemas.openxmlformats.org/presentationml/2006/ole">
            <p:oleObj spid="_x0000_s3075" name="Equation" r:id="rId5" imgW="850680" imgH="342720" progId="">
              <p:embed/>
            </p:oleObj>
          </a:graphicData>
        </a:graphic>
      </p:graphicFrame>
      <p:graphicFrame>
        <p:nvGraphicFramePr>
          <p:cNvPr id="17417" name="Object 9"/>
          <p:cNvGraphicFramePr>
            <a:graphicFrameLocks noChangeAspect="1"/>
          </p:cNvGraphicFramePr>
          <p:nvPr/>
        </p:nvGraphicFramePr>
        <p:xfrm>
          <a:off x="1258888" y="5013325"/>
          <a:ext cx="2997200" cy="1195388"/>
        </p:xfrm>
        <a:graphic>
          <a:graphicData uri="http://schemas.openxmlformats.org/presentationml/2006/ole">
            <p:oleObj spid="_x0000_s3076" name="Equation" r:id="rId6" imgW="863280" imgH="342720" progId="">
              <p:embed/>
            </p:oleObj>
          </a:graphicData>
        </a:graphic>
      </p:graphicFrame>
      <p:graphicFrame>
        <p:nvGraphicFramePr>
          <p:cNvPr id="17418" name="Object 10"/>
          <p:cNvGraphicFramePr>
            <a:graphicFrameLocks noChangeAspect="1"/>
          </p:cNvGraphicFramePr>
          <p:nvPr/>
        </p:nvGraphicFramePr>
        <p:xfrm>
          <a:off x="4665663" y="5013325"/>
          <a:ext cx="2952750" cy="1195388"/>
        </p:xfrm>
        <a:graphic>
          <a:graphicData uri="http://schemas.openxmlformats.org/presentationml/2006/ole">
            <p:oleObj spid="_x0000_s3077" name="Equation" r:id="rId7" imgW="850680" imgH="34272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 Black" pitchFamily="34" charset="0"/>
              </a:rPr>
              <a:t>Burnside</a:t>
            </a:r>
            <a:r>
              <a:rPr lang="zh-CN" altLang="en-US"/>
              <a:t>引理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29600" cy="4525963"/>
          </a:xfrm>
        </p:spPr>
        <p:txBody>
          <a:bodyPr/>
          <a:lstStyle/>
          <a:p>
            <a:r>
              <a:rPr lang="zh-CN" altLang="en-US">
                <a:latin typeface="Times New Roman" pitchFamily="18" charset="0"/>
              </a:rPr>
              <a:t>设</a:t>
            </a:r>
            <a:r>
              <a:rPr lang="en-US" altLang="zh-CN" i="1">
                <a:latin typeface="Times New Roman" pitchFamily="18" charset="0"/>
              </a:rPr>
              <a:t>G </a:t>
            </a:r>
            <a:r>
              <a:rPr lang="en-US" altLang="zh-CN">
                <a:latin typeface="Times New Roman" pitchFamily="18" charset="0"/>
              </a:rPr>
              <a:t>={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 baseline="-25000">
                <a:latin typeface="Times New Roman" pitchFamily="18" charset="0"/>
              </a:rPr>
              <a:t>1</a:t>
            </a:r>
            <a:r>
              <a:rPr lang="en-US" altLang="zh-CN">
                <a:latin typeface="Times New Roman" pitchFamily="18" charset="0"/>
              </a:rPr>
              <a:t>, 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 baseline="-25000">
                <a:latin typeface="Times New Roman" pitchFamily="18" charset="0"/>
              </a:rPr>
              <a:t>2</a:t>
            </a:r>
            <a:r>
              <a:rPr lang="en-US" altLang="zh-CN">
                <a:latin typeface="Times New Roman" pitchFamily="18" charset="0"/>
              </a:rPr>
              <a:t>, 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 baseline="-25000">
                <a:latin typeface="Times New Roman" pitchFamily="18" charset="0"/>
              </a:rPr>
              <a:t>3</a:t>
            </a:r>
            <a:r>
              <a:rPr lang="en-US" altLang="zh-CN">
                <a:latin typeface="Times New Roman" pitchFamily="18" charset="0"/>
              </a:rPr>
              <a:t> …, 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 i="1" baseline="-25000">
                <a:latin typeface="Times New Roman" pitchFamily="18" charset="0"/>
              </a:rPr>
              <a:t>|G|</a:t>
            </a:r>
            <a:r>
              <a:rPr lang="en-US" altLang="zh-CN">
                <a:latin typeface="Times New Roman" pitchFamily="18" charset="0"/>
              </a:rPr>
              <a:t>}</a:t>
            </a:r>
            <a:r>
              <a:rPr lang="zh-CN" altLang="en-US">
                <a:latin typeface="Times New Roman" pitchFamily="18" charset="0"/>
              </a:rPr>
              <a:t>是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en-US" altLang="zh-CN">
                <a:latin typeface="Times New Roman" pitchFamily="18" charset="0"/>
              </a:rPr>
              <a:t>={1, 2, 3 …, 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en-US" altLang="zh-CN">
                <a:latin typeface="Times New Roman" pitchFamily="18" charset="0"/>
              </a:rPr>
              <a:t>}</a:t>
            </a:r>
            <a:r>
              <a:rPr lang="zh-CN" altLang="en-US">
                <a:latin typeface="Times New Roman" pitchFamily="18" charset="0"/>
              </a:rPr>
              <a:t>上的置换群，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在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zh-CN" altLang="en-US">
                <a:latin typeface="Times New Roman" pitchFamily="18" charset="0"/>
              </a:rPr>
              <a:t>上可引出不同的等价类，其不同的等价类个数为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1331913" y="3213100"/>
          <a:ext cx="6697662" cy="1409700"/>
        </p:xfrm>
        <a:graphic>
          <a:graphicData uri="http://schemas.openxmlformats.org/presentationml/2006/ole">
            <p:oleObj spid="_x0000_s4098" name="Equation" r:id="rId4" imgW="1993900" imgH="4191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Them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北京大学PPT模版</Template>
  <TotalTime>71</TotalTime>
  <Words>920</Words>
  <PresentationFormat>全屏显示(4:3)</PresentationFormat>
  <Paragraphs>118</Paragraphs>
  <Slides>21</Slides>
  <Notes>11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4" baseType="lpstr">
      <vt:lpstr>Office 主题</vt:lpstr>
      <vt:lpstr>Equation</vt:lpstr>
      <vt:lpstr>位图图像</vt:lpstr>
      <vt:lpstr>ACM竞赛中的群论</vt:lpstr>
      <vt:lpstr>引言</vt:lpstr>
      <vt:lpstr>置换</vt:lpstr>
      <vt:lpstr>循环</vt:lpstr>
      <vt:lpstr>POJ3270 Cow Sorting</vt:lpstr>
      <vt:lpstr>POJ3270 Cow Sorting</vt:lpstr>
      <vt:lpstr>群</vt:lpstr>
      <vt:lpstr>置换群</vt:lpstr>
      <vt:lpstr>Burnside引理</vt:lpstr>
      <vt:lpstr>实例</vt:lpstr>
      <vt:lpstr>幻灯片 11</vt:lpstr>
      <vt:lpstr>幻灯片 12</vt:lpstr>
      <vt:lpstr>POJ1286 Necklace of Beads </vt:lpstr>
      <vt:lpstr>POJ1286 Necklace of Beads </vt:lpstr>
      <vt:lpstr>Polya定理</vt:lpstr>
      <vt:lpstr>回到例题</vt:lpstr>
      <vt:lpstr>幻灯片 17</vt:lpstr>
      <vt:lpstr>置换群的构造</vt:lpstr>
      <vt:lpstr>再来necklace</vt:lpstr>
      <vt:lpstr>思考</vt:lpstr>
      <vt:lpstr>思考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lccycc</dc:creator>
  <cp:lastModifiedBy>lccycc</cp:lastModifiedBy>
  <cp:revision>14</cp:revision>
  <dcterms:created xsi:type="dcterms:W3CDTF">2013-07-16T01:26:50Z</dcterms:created>
  <dcterms:modified xsi:type="dcterms:W3CDTF">2013-07-16T02:40:08Z</dcterms:modified>
</cp:coreProperties>
</file>