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0"/>
  </p:notesMasterIdLst>
  <p:handoutMasterIdLst>
    <p:handoutMasterId r:id="rId21"/>
  </p:handoutMasterIdLst>
  <p:sldIdLst>
    <p:sldId id="401" r:id="rId5"/>
    <p:sldId id="411" r:id="rId6"/>
    <p:sldId id="397" r:id="rId7"/>
    <p:sldId id="394" r:id="rId8"/>
    <p:sldId id="412" r:id="rId9"/>
    <p:sldId id="413" r:id="rId10"/>
    <p:sldId id="402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6208" autoAdjust="0"/>
  </p:normalViewPr>
  <p:slideViewPr>
    <p:cSldViewPr snapToGrid="0">
      <p:cViewPr varScale="1">
        <p:scale>
          <a:sx n="59" d="100"/>
          <a:sy n="59" d="100"/>
        </p:scale>
        <p:origin x="51" y="50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7319E-0C6E-4B99-98B4-FB221E8D7B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A0A345-6203-4EFD-A2BE-80DE153FBAA1}">
      <dgm:prSet/>
      <dgm:spPr/>
      <dgm:t>
        <a:bodyPr/>
        <a:lstStyle/>
        <a:p>
          <a:r>
            <a:rPr lang="es-ES"/>
            <a:t>Desbalanceo </a:t>
          </a:r>
          <a:endParaRPr lang="en-US"/>
        </a:p>
      </dgm:t>
    </dgm:pt>
    <dgm:pt modelId="{8879684F-59DB-40F2-A671-034BAEAE08AD}" type="parTrans" cxnId="{51AEAC9D-2406-4525-8D83-ECE6A1CD96EB}">
      <dgm:prSet/>
      <dgm:spPr/>
      <dgm:t>
        <a:bodyPr/>
        <a:lstStyle/>
        <a:p>
          <a:endParaRPr lang="en-US"/>
        </a:p>
      </dgm:t>
    </dgm:pt>
    <dgm:pt modelId="{248045E3-6F2A-4C2B-BB95-A415A125C1FB}" type="sibTrans" cxnId="{51AEAC9D-2406-4525-8D83-ECE6A1CD96EB}">
      <dgm:prSet/>
      <dgm:spPr/>
      <dgm:t>
        <a:bodyPr/>
        <a:lstStyle/>
        <a:p>
          <a:endParaRPr lang="en-US"/>
        </a:p>
      </dgm:t>
    </dgm:pt>
    <dgm:pt modelId="{E87118CE-A3F1-4482-93E0-CC424C41710C}">
      <dgm:prSet/>
      <dgm:spPr/>
      <dgm:t>
        <a:bodyPr/>
        <a:lstStyle/>
        <a:p>
          <a:r>
            <a:rPr lang="es-ES"/>
            <a:t>Adidas </a:t>
          </a:r>
          <a:endParaRPr lang="en-US"/>
        </a:p>
      </dgm:t>
    </dgm:pt>
    <dgm:pt modelId="{6BA7EC2B-5426-4BB1-8731-682A21F86519}" type="parTrans" cxnId="{EED2F90B-5221-4978-AAEB-B0D47DA909A5}">
      <dgm:prSet/>
      <dgm:spPr/>
      <dgm:t>
        <a:bodyPr/>
        <a:lstStyle/>
        <a:p>
          <a:endParaRPr lang="en-US"/>
        </a:p>
      </dgm:t>
    </dgm:pt>
    <dgm:pt modelId="{73D3E014-1379-4FEF-86BF-AECE545006D5}" type="sibTrans" cxnId="{EED2F90B-5221-4978-AAEB-B0D47DA909A5}">
      <dgm:prSet/>
      <dgm:spPr/>
      <dgm:t>
        <a:bodyPr/>
        <a:lstStyle/>
        <a:p>
          <a:endParaRPr lang="en-US"/>
        </a:p>
      </dgm:t>
    </dgm:pt>
    <dgm:pt modelId="{3DF0D422-B81B-4E2E-A3A8-5C1881176EDA}">
      <dgm:prSet/>
      <dgm:spPr/>
      <dgm:t>
        <a:bodyPr/>
        <a:lstStyle/>
        <a:p>
          <a:r>
            <a:rPr lang="es-ES"/>
            <a:t>precios bajos</a:t>
          </a:r>
          <a:endParaRPr lang="en-US"/>
        </a:p>
      </dgm:t>
    </dgm:pt>
    <dgm:pt modelId="{DCA8F70B-7F8F-4611-A762-0396B3B5700B}" type="parTrans" cxnId="{A141088C-8774-4F11-8C55-60B9AE696D24}">
      <dgm:prSet/>
      <dgm:spPr/>
      <dgm:t>
        <a:bodyPr/>
        <a:lstStyle/>
        <a:p>
          <a:endParaRPr lang="en-US"/>
        </a:p>
      </dgm:t>
    </dgm:pt>
    <dgm:pt modelId="{660FC31F-B2D0-427F-B4A0-ED2F083BB159}" type="sibTrans" cxnId="{A141088C-8774-4F11-8C55-60B9AE696D24}">
      <dgm:prSet/>
      <dgm:spPr/>
      <dgm:t>
        <a:bodyPr/>
        <a:lstStyle/>
        <a:p>
          <a:endParaRPr lang="en-US"/>
        </a:p>
      </dgm:t>
    </dgm:pt>
    <dgm:pt modelId="{519AF0CB-490D-40F4-966E-44236D6107B6}">
      <dgm:prSet/>
      <dgm:spPr/>
      <dgm:t>
        <a:bodyPr/>
        <a:lstStyle/>
        <a:p>
          <a:r>
            <a:rPr lang="es-ES"/>
            <a:t>Descuentos</a:t>
          </a:r>
          <a:endParaRPr lang="en-US"/>
        </a:p>
      </dgm:t>
    </dgm:pt>
    <dgm:pt modelId="{4D58233A-B624-47C6-8025-8171D5FD4FB6}" type="parTrans" cxnId="{9F1AB8FA-8D0A-4949-81B9-AB84A38F3443}">
      <dgm:prSet/>
      <dgm:spPr/>
      <dgm:t>
        <a:bodyPr/>
        <a:lstStyle/>
        <a:p>
          <a:endParaRPr lang="en-US"/>
        </a:p>
      </dgm:t>
    </dgm:pt>
    <dgm:pt modelId="{BBF63A37-69BB-49CA-9EEA-D7B730BF64A8}" type="sibTrans" cxnId="{9F1AB8FA-8D0A-4949-81B9-AB84A38F3443}">
      <dgm:prSet/>
      <dgm:spPr/>
      <dgm:t>
        <a:bodyPr/>
        <a:lstStyle/>
        <a:p>
          <a:endParaRPr lang="en-US"/>
        </a:p>
      </dgm:t>
    </dgm:pt>
    <dgm:pt modelId="{B7FA6DBF-2FAC-4796-ADD4-63A0AA7FBDCC}">
      <dgm:prSet/>
      <dgm:spPr/>
      <dgm:t>
        <a:bodyPr/>
        <a:lstStyle/>
        <a:p>
          <a:r>
            <a:rPr lang="es-ES"/>
            <a:t>Nike </a:t>
          </a:r>
          <a:endParaRPr lang="en-US"/>
        </a:p>
      </dgm:t>
    </dgm:pt>
    <dgm:pt modelId="{F12D0AF1-712D-4A4A-9983-733B7C4BBA38}" type="parTrans" cxnId="{D903A15D-104D-42A6-B095-38DA53910E9A}">
      <dgm:prSet/>
      <dgm:spPr/>
      <dgm:t>
        <a:bodyPr/>
        <a:lstStyle/>
        <a:p>
          <a:endParaRPr lang="en-US"/>
        </a:p>
      </dgm:t>
    </dgm:pt>
    <dgm:pt modelId="{FDACE310-9D8F-4537-A464-2197309F9814}" type="sibTrans" cxnId="{D903A15D-104D-42A6-B095-38DA53910E9A}">
      <dgm:prSet/>
      <dgm:spPr/>
      <dgm:t>
        <a:bodyPr/>
        <a:lstStyle/>
        <a:p>
          <a:endParaRPr lang="en-US"/>
        </a:p>
      </dgm:t>
    </dgm:pt>
    <dgm:pt modelId="{B4A422A2-424D-4F8C-AF34-0794E1EE77AA}">
      <dgm:prSet/>
      <dgm:spPr/>
      <dgm:t>
        <a:bodyPr/>
        <a:lstStyle/>
        <a:p>
          <a:r>
            <a:rPr lang="es-ES"/>
            <a:t>No submarcas</a:t>
          </a:r>
          <a:endParaRPr lang="en-US"/>
        </a:p>
      </dgm:t>
    </dgm:pt>
    <dgm:pt modelId="{6AACB56C-4AE5-48CF-9B7F-CA5EA18123C5}" type="parTrans" cxnId="{3063F876-9D23-4B22-BC71-21698447AC87}">
      <dgm:prSet/>
      <dgm:spPr/>
      <dgm:t>
        <a:bodyPr/>
        <a:lstStyle/>
        <a:p>
          <a:endParaRPr lang="en-US"/>
        </a:p>
      </dgm:t>
    </dgm:pt>
    <dgm:pt modelId="{D9D274D8-DE23-4428-B0AF-21AC0AED586D}" type="sibTrans" cxnId="{3063F876-9D23-4B22-BC71-21698447AC87}">
      <dgm:prSet/>
      <dgm:spPr/>
      <dgm:t>
        <a:bodyPr/>
        <a:lstStyle/>
        <a:p>
          <a:endParaRPr lang="en-US"/>
        </a:p>
      </dgm:t>
    </dgm:pt>
    <dgm:pt modelId="{07808EFA-51F5-4799-9CF1-BDC5DECF1FAB}">
      <dgm:prSet/>
      <dgm:spPr/>
      <dgm:t>
        <a:bodyPr/>
        <a:lstStyle/>
        <a:p>
          <a:r>
            <a:rPr lang="es-ES"/>
            <a:t>Desviación estándar elevada</a:t>
          </a:r>
          <a:endParaRPr lang="en-US"/>
        </a:p>
      </dgm:t>
    </dgm:pt>
    <dgm:pt modelId="{6B112E86-AE55-45ED-9927-713A1AB490AC}" type="parTrans" cxnId="{BF536F3F-FC12-4307-A3EC-49B3459DE851}">
      <dgm:prSet/>
      <dgm:spPr/>
      <dgm:t>
        <a:bodyPr/>
        <a:lstStyle/>
        <a:p>
          <a:endParaRPr lang="en-US"/>
        </a:p>
      </dgm:t>
    </dgm:pt>
    <dgm:pt modelId="{E8920FFE-4383-4F9E-BBDB-BB6CF49092FB}" type="sibTrans" cxnId="{BF536F3F-FC12-4307-A3EC-49B3459DE851}">
      <dgm:prSet/>
      <dgm:spPr/>
      <dgm:t>
        <a:bodyPr/>
        <a:lstStyle/>
        <a:p>
          <a:endParaRPr lang="en-US"/>
        </a:p>
      </dgm:t>
    </dgm:pt>
    <dgm:pt modelId="{019CC490-5E4D-4AB4-A60C-C00D5C571B00}" type="pres">
      <dgm:prSet presAssocID="{DB67319E-0C6E-4B99-98B4-FB221E8D7B1B}" presName="linear" presStyleCnt="0">
        <dgm:presLayoutVars>
          <dgm:dir/>
          <dgm:animLvl val="lvl"/>
          <dgm:resizeHandles val="exact"/>
        </dgm:presLayoutVars>
      </dgm:prSet>
      <dgm:spPr/>
    </dgm:pt>
    <dgm:pt modelId="{734B7BC8-E157-4E11-BD95-2737EB707E3E}" type="pres">
      <dgm:prSet presAssocID="{BFA0A345-6203-4EFD-A2BE-80DE153FBAA1}" presName="parentLin" presStyleCnt="0"/>
      <dgm:spPr/>
    </dgm:pt>
    <dgm:pt modelId="{35E32647-475A-4EC2-8CD3-E4D141A58D08}" type="pres">
      <dgm:prSet presAssocID="{BFA0A345-6203-4EFD-A2BE-80DE153FBAA1}" presName="parentLeftMargin" presStyleLbl="node1" presStyleIdx="0" presStyleCnt="3"/>
      <dgm:spPr/>
    </dgm:pt>
    <dgm:pt modelId="{623AB9C1-4742-4B82-9406-CBED37EDBCC6}" type="pres">
      <dgm:prSet presAssocID="{BFA0A345-6203-4EFD-A2BE-80DE153FBA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FC8DA7-EF62-4A1E-B645-5B64769D76C2}" type="pres">
      <dgm:prSet presAssocID="{BFA0A345-6203-4EFD-A2BE-80DE153FBAA1}" presName="negativeSpace" presStyleCnt="0"/>
      <dgm:spPr/>
    </dgm:pt>
    <dgm:pt modelId="{33EC42B9-A06C-4B3E-9E8E-41FC223C3096}" type="pres">
      <dgm:prSet presAssocID="{BFA0A345-6203-4EFD-A2BE-80DE153FBAA1}" presName="childText" presStyleLbl="conFgAcc1" presStyleIdx="0" presStyleCnt="3">
        <dgm:presLayoutVars>
          <dgm:bulletEnabled val="1"/>
        </dgm:presLayoutVars>
      </dgm:prSet>
      <dgm:spPr/>
    </dgm:pt>
    <dgm:pt modelId="{186DA4D5-ADAA-48F6-9D68-12C69772FD55}" type="pres">
      <dgm:prSet presAssocID="{248045E3-6F2A-4C2B-BB95-A415A125C1FB}" presName="spaceBetweenRectangles" presStyleCnt="0"/>
      <dgm:spPr/>
    </dgm:pt>
    <dgm:pt modelId="{87CFC966-48F1-48AE-9373-03EE32AA3413}" type="pres">
      <dgm:prSet presAssocID="{E87118CE-A3F1-4482-93E0-CC424C41710C}" presName="parentLin" presStyleCnt="0"/>
      <dgm:spPr/>
    </dgm:pt>
    <dgm:pt modelId="{D472DDE6-C8AE-494A-A9E8-F888FE1798DD}" type="pres">
      <dgm:prSet presAssocID="{E87118CE-A3F1-4482-93E0-CC424C41710C}" presName="parentLeftMargin" presStyleLbl="node1" presStyleIdx="0" presStyleCnt="3"/>
      <dgm:spPr/>
    </dgm:pt>
    <dgm:pt modelId="{B144E6B8-81FD-4F7E-B307-D754897397A0}" type="pres">
      <dgm:prSet presAssocID="{E87118CE-A3F1-4482-93E0-CC424C4171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511AC1-5968-42EF-BAFD-B7A1949FE4DD}" type="pres">
      <dgm:prSet presAssocID="{E87118CE-A3F1-4482-93E0-CC424C41710C}" presName="negativeSpace" presStyleCnt="0"/>
      <dgm:spPr/>
    </dgm:pt>
    <dgm:pt modelId="{06EF8504-81D5-4CC0-B44F-A7937EFDF927}" type="pres">
      <dgm:prSet presAssocID="{E87118CE-A3F1-4482-93E0-CC424C41710C}" presName="childText" presStyleLbl="conFgAcc1" presStyleIdx="1" presStyleCnt="3">
        <dgm:presLayoutVars>
          <dgm:bulletEnabled val="1"/>
        </dgm:presLayoutVars>
      </dgm:prSet>
      <dgm:spPr/>
    </dgm:pt>
    <dgm:pt modelId="{9000423D-A667-4A64-86A0-B6E33A176218}" type="pres">
      <dgm:prSet presAssocID="{73D3E014-1379-4FEF-86BF-AECE545006D5}" presName="spaceBetweenRectangles" presStyleCnt="0"/>
      <dgm:spPr/>
    </dgm:pt>
    <dgm:pt modelId="{9A611EF2-5C1C-43B4-B292-D5D428330D11}" type="pres">
      <dgm:prSet presAssocID="{B7FA6DBF-2FAC-4796-ADD4-63A0AA7FBDCC}" presName="parentLin" presStyleCnt="0"/>
      <dgm:spPr/>
    </dgm:pt>
    <dgm:pt modelId="{3FA9D8A7-B9D1-4766-B613-AD2F8D808ABD}" type="pres">
      <dgm:prSet presAssocID="{B7FA6DBF-2FAC-4796-ADD4-63A0AA7FBDCC}" presName="parentLeftMargin" presStyleLbl="node1" presStyleIdx="1" presStyleCnt="3"/>
      <dgm:spPr/>
    </dgm:pt>
    <dgm:pt modelId="{F8914141-91E5-4AA3-A7DD-872018122C24}" type="pres">
      <dgm:prSet presAssocID="{B7FA6DBF-2FAC-4796-ADD4-63A0AA7FBDC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7537A4-69C1-45D7-AC24-236A02CED892}" type="pres">
      <dgm:prSet presAssocID="{B7FA6DBF-2FAC-4796-ADD4-63A0AA7FBDCC}" presName="negativeSpace" presStyleCnt="0"/>
      <dgm:spPr/>
    </dgm:pt>
    <dgm:pt modelId="{BBCA13F9-FD49-4742-AE35-3B968911A26E}" type="pres">
      <dgm:prSet presAssocID="{B7FA6DBF-2FAC-4796-ADD4-63A0AA7FBDC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ED2F90B-5221-4978-AAEB-B0D47DA909A5}" srcId="{DB67319E-0C6E-4B99-98B4-FB221E8D7B1B}" destId="{E87118CE-A3F1-4482-93E0-CC424C41710C}" srcOrd="1" destOrd="0" parTransId="{6BA7EC2B-5426-4BB1-8731-682A21F86519}" sibTransId="{73D3E014-1379-4FEF-86BF-AECE545006D5}"/>
    <dgm:cxn modelId="{BF536F3F-FC12-4307-A3EC-49B3459DE851}" srcId="{B7FA6DBF-2FAC-4796-ADD4-63A0AA7FBDCC}" destId="{07808EFA-51F5-4799-9CF1-BDC5DECF1FAB}" srcOrd="1" destOrd="0" parTransId="{6B112E86-AE55-45ED-9927-713A1AB490AC}" sibTransId="{E8920FFE-4383-4F9E-BBDB-BB6CF49092FB}"/>
    <dgm:cxn modelId="{CD489D5D-5A33-4423-B57E-E72B496C858C}" type="presOf" srcId="{BFA0A345-6203-4EFD-A2BE-80DE153FBAA1}" destId="{623AB9C1-4742-4B82-9406-CBED37EDBCC6}" srcOrd="1" destOrd="0" presId="urn:microsoft.com/office/officeart/2005/8/layout/list1"/>
    <dgm:cxn modelId="{D903A15D-104D-42A6-B095-38DA53910E9A}" srcId="{DB67319E-0C6E-4B99-98B4-FB221E8D7B1B}" destId="{B7FA6DBF-2FAC-4796-ADD4-63A0AA7FBDCC}" srcOrd="2" destOrd="0" parTransId="{F12D0AF1-712D-4A4A-9983-733B7C4BBA38}" sibTransId="{FDACE310-9D8F-4537-A464-2197309F9814}"/>
    <dgm:cxn modelId="{DB21BC5F-82F7-42C2-A683-BF4FC1AB8452}" type="presOf" srcId="{07808EFA-51F5-4799-9CF1-BDC5DECF1FAB}" destId="{BBCA13F9-FD49-4742-AE35-3B968911A26E}" srcOrd="0" destOrd="1" presId="urn:microsoft.com/office/officeart/2005/8/layout/list1"/>
    <dgm:cxn modelId="{8A0EBC42-EA30-41B7-AE9E-6869E7668501}" type="presOf" srcId="{B7FA6DBF-2FAC-4796-ADD4-63A0AA7FBDCC}" destId="{F8914141-91E5-4AA3-A7DD-872018122C24}" srcOrd="1" destOrd="0" presId="urn:microsoft.com/office/officeart/2005/8/layout/list1"/>
    <dgm:cxn modelId="{FD6D1154-2181-4075-96A4-4F52BE6A7E90}" type="presOf" srcId="{3DF0D422-B81B-4E2E-A3A8-5C1881176EDA}" destId="{06EF8504-81D5-4CC0-B44F-A7937EFDF927}" srcOrd="0" destOrd="0" presId="urn:microsoft.com/office/officeart/2005/8/layout/list1"/>
    <dgm:cxn modelId="{3063F876-9D23-4B22-BC71-21698447AC87}" srcId="{B7FA6DBF-2FAC-4796-ADD4-63A0AA7FBDCC}" destId="{B4A422A2-424D-4F8C-AF34-0794E1EE77AA}" srcOrd="0" destOrd="0" parTransId="{6AACB56C-4AE5-48CF-9B7F-CA5EA18123C5}" sibTransId="{D9D274D8-DE23-4428-B0AF-21AC0AED586D}"/>
    <dgm:cxn modelId="{D8A90B7B-2DBB-4A25-B8BE-EAA58DA3ADD7}" type="presOf" srcId="{BFA0A345-6203-4EFD-A2BE-80DE153FBAA1}" destId="{35E32647-475A-4EC2-8CD3-E4D141A58D08}" srcOrd="0" destOrd="0" presId="urn:microsoft.com/office/officeart/2005/8/layout/list1"/>
    <dgm:cxn modelId="{A141088C-8774-4F11-8C55-60B9AE696D24}" srcId="{E87118CE-A3F1-4482-93E0-CC424C41710C}" destId="{3DF0D422-B81B-4E2E-A3A8-5C1881176EDA}" srcOrd="0" destOrd="0" parTransId="{DCA8F70B-7F8F-4611-A762-0396B3B5700B}" sibTransId="{660FC31F-B2D0-427F-B4A0-ED2F083BB159}"/>
    <dgm:cxn modelId="{51AEAC9D-2406-4525-8D83-ECE6A1CD96EB}" srcId="{DB67319E-0C6E-4B99-98B4-FB221E8D7B1B}" destId="{BFA0A345-6203-4EFD-A2BE-80DE153FBAA1}" srcOrd="0" destOrd="0" parTransId="{8879684F-59DB-40F2-A671-034BAEAE08AD}" sibTransId="{248045E3-6F2A-4C2B-BB95-A415A125C1FB}"/>
    <dgm:cxn modelId="{E81447B1-8AA3-49FC-A160-FE23D073E381}" type="presOf" srcId="{519AF0CB-490D-40F4-966E-44236D6107B6}" destId="{06EF8504-81D5-4CC0-B44F-A7937EFDF927}" srcOrd="0" destOrd="1" presId="urn:microsoft.com/office/officeart/2005/8/layout/list1"/>
    <dgm:cxn modelId="{BB6FE3D0-9FEE-48CD-A156-D17C5DBA8767}" type="presOf" srcId="{E87118CE-A3F1-4482-93E0-CC424C41710C}" destId="{B144E6B8-81FD-4F7E-B307-D754897397A0}" srcOrd="1" destOrd="0" presId="urn:microsoft.com/office/officeart/2005/8/layout/list1"/>
    <dgm:cxn modelId="{3CB010D6-B90B-4E94-AA1C-EEF76F792B10}" type="presOf" srcId="{E87118CE-A3F1-4482-93E0-CC424C41710C}" destId="{D472DDE6-C8AE-494A-A9E8-F888FE1798DD}" srcOrd="0" destOrd="0" presId="urn:microsoft.com/office/officeart/2005/8/layout/list1"/>
    <dgm:cxn modelId="{3E17D4DB-63EB-4A81-B20F-1A518BF6E34E}" type="presOf" srcId="{B7FA6DBF-2FAC-4796-ADD4-63A0AA7FBDCC}" destId="{3FA9D8A7-B9D1-4766-B613-AD2F8D808ABD}" srcOrd="0" destOrd="0" presId="urn:microsoft.com/office/officeart/2005/8/layout/list1"/>
    <dgm:cxn modelId="{893C4BE8-5A8E-425E-AF82-F41DC15916D8}" type="presOf" srcId="{DB67319E-0C6E-4B99-98B4-FB221E8D7B1B}" destId="{019CC490-5E4D-4AB4-A60C-C00D5C571B00}" srcOrd="0" destOrd="0" presId="urn:microsoft.com/office/officeart/2005/8/layout/list1"/>
    <dgm:cxn modelId="{75A048F3-8C99-48AD-8BEB-DAAA4C11E6FE}" type="presOf" srcId="{B4A422A2-424D-4F8C-AF34-0794E1EE77AA}" destId="{BBCA13F9-FD49-4742-AE35-3B968911A26E}" srcOrd="0" destOrd="0" presId="urn:microsoft.com/office/officeart/2005/8/layout/list1"/>
    <dgm:cxn modelId="{9F1AB8FA-8D0A-4949-81B9-AB84A38F3443}" srcId="{E87118CE-A3F1-4482-93E0-CC424C41710C}" destId="{519AF0CB-490D-40F4-966E-44236D6107B6}" srcOrd="1" destOrd="0" parTransId="{4D58233A-B624-47C6-8025-8171D5FD4FB6}" sibTransId="{BBF63A37-69BB-49CA-9EEA-D7B730BF64A8}"/>
    <dgm:cxn modelId="{07415966-7FE2-4329-8A0A-61F56C3628C4}" type="presParOf" srcId="{019CC490-5E4D-4AB4-A60C-C00D5C571B00}" destId="{734B7BC8-E157-4E11-BD95-2737EB707E3E}" srcOrd="0" destOrd="0" presId="urn:microsoft.com/office/officeart/2005/8/layout/list1"/>
    <dgm:cxn modelId="{49129808-3435-43DE-9F68-0219E762F8B3}" type="presParOf" srcId="{734B7BC8-E157-4E11-BD95-2737EB707E3E}" destId="{35E32647-475A-4EC2-8CD3-E4D141A58D08}" srcOrd="0" destOrd="0" presId="urn:microsoft.com/office/officeart/2005/8/layout/list1"/>
    <dgm:cxn modelId="{0BB37C2B-36F8-433B-B990-1808CF0FB03D}" type="presParOf" srcId="{734B7BC8-E157-4E11-BD95-2737EB707E3E}" destId="{623AB9C1-4742-4B82-9406-CBED37EDBCC6}" srcOrd="1" destOrd="0" presId="urn:microsoft.com/office/officeart/2005/8/layout/list1"/>
    <dgm:cxn modelId="{F0299CD2-0E71-47F0-9E9A-40BB606704DE}" type="presParOf" srcId="{019CC490-5E4D-4AB4-A60C-C00D5C571B00}" destId="{E3FC8DA7-EF62-4A1E-B645-5B64769D76C2}" srcOrd="1" destOrd="0" presId="urn:microsoft.com/office/officeart/2005/8/layout/list1"/>
    <dgm:cxn modelId="{AF363A1A-5ED0-49AA-8422-FA4C3C6BA695}" type="presParOf" srcId="{019CC490-5E4D-4AB4-A60C-C00D5C571B00}" destId="{33EC42B9-A06C-4B3E-9E8E-41FC223C3096}" srcOrd="2" destOrd="0" presId="urn:microsoft.com/office/officeart/2005/8/layout/list1"/>
    <dgm:cxn modelId="{53F414DF-BDFE-4AD0-BAE2-E6D66F432EB6}" type="presParOf" srcId="{019CC490-5E4D-4AB4-A60C-C00D5C571B00}" destId="{186DA4D5-ADAA-48F6-9D68-12C69772FD55}" srcOrd="3" destOrd="0" presId="urn:microsoft.com/office/officeart/2005/8/layout/list1"/>
    <dgm:cxn modelId="{8A910495-831A-4E23-8DCC-415A9C222DB3}" type="presParOf" srcId="{019CC490-5E4D-4AB4-A60C-C00D5C571B00}" destId="{87CFC966-48F1-48AE-9373-03EE32AA3413}" srcOrd="4" destOrd="0" presId="urn:microsoft.com/office/officeart/2005/8/layout/list1"/>
    <dgm:cxn modelId="{58ACD7A9-A15E-42EF-9F90-93F20640B659}" type="presParOf" srcId="{87CFC966-48F1-48AE-9373-03EE32AA3413}" destId="{D472DDE6-C8AE-494A-A9E8-F888FE1798DD}" srcOrd="0" destOrd="0" presId="urn:microsoft.com/office/officeart/2005/8/layout/list1"/>
    <dgm:cxn modelId="{23C1D37A-260A-4527-A026-BDA5E897EE65}" type="presParOf" srcId="{87CFC966-48F1-48AE-9373-03EE32AA3413}" destId="{B144E6B8-81FD-4F7E-B307-D754897397A0}" srcOrd="1" destOrd="0" presId="urn:microsoft.com/office/officeart/2005/8/layout/list1"/>
    <dgm:cxn modelId="{703383E5-0915-4057-B860-957D26DAE7B5}" type="presParOf" srcId="{019CC490-5E4D-4AB4-A60C-C00D5C571B00}" destId="{69511AC1-5968-42EF-BAFD-B7A1949FE4DD}" srcOrd="5" destOrd="0" presId="urn:microsoft.com/office/officeart/2005/8/layout/list1"/>
    <dgm:cxn modelId="{E5A0841B-79F3-4A1A-A7D4-F67B47002540}" type="presParOf" srcId="{019CC490-5E4D-4AB4-A60C-C00D5C571B00}" destId="{06EF8504-81D5-4CC0-B44F-A7937EFDF927}" srcOrd="6" destOrd="0" presId="urn:microsoft.com/office/officeart/2005/8/layout/list1"/>
    <dgm:cxn modelId="{6115F505-BF85-4C9C-AEDE-5ED85F816062}" type="presParOf" srcId="{019CC490-5E4D-4AB4-A60C-C00D5C571B00}" destId="{9000423D-A667-4A64-86A0-B6E33A176218}" srcOrd="7" destOrd="0" presId="urn:microsoft.com/office/officeart/2005/8/layout/list1"/>
    <dgm:cxn modelId="{D6B51A0A-80C1-47DC-900C-2674E1D49DB0}" type="presParOf" srcId="{019CC490-5E4D-4AB4-A60C-C00D5C571B00}" destId="{9A611EF2-5C1C-43B4-B292-D5D428330D11}" srcOrd="8" destOrd="0" presId="urn:microsoft.com/office/officeart/2005/8/layout/list1"/>
    <dgm:cxn modelId="{2A088B41-04FC-4276-8DF4-246E10842F18}" type="presParOf" srcId="{9A611EF2-5C1C-43B4-B292-D5D428330D11}" destId="{3FA9D8A7-B9D1-4766-B613-AD2F8D808ABD}" srcOrd="0" destOrd="0" presId="urn:microsoft.com/office/officeart/2005/8/layout/list1"/>
    <dgm:cxn modelId="{1AB83A5E-DA44-46F7-8E92-A28D2396AF7C}" type="presParOf" srcId="{9A611EF2-5C1C-43B4-B292-D5D428330D11}" destId="{F8914141-91E5-4AA3-A7DD-872018122C24}" srcOrd="1" destOrd="0" presId="urn:microsoft.com/office/officeart/2005/8/layout/list1"/>
    <dgm:cxn modelId="{1A2A057B-56A9-4861-9005-971272824AF3}" type="presParOf" srcId="{019CC490-5E4D-4AB4-A60C-C00D5C571B00}" destId="{557537A4-69C1-45D7-AC24-236A02CED892}" srcOrd="9" destOrd="0" presId="urn:microsoft.com/office/officeart/2005/8/layout/list1"/>
    <dgm:cxn modelId="{388F8D6E-00FD-47E4-9FA5-FF0E2D704D17}" type="presParOf" srcId="{019CC490-5E4D-4AB4-A60C-C00D5C571B00}" destId="{BBCA13F9-FD49-4742-AE35-3B968911A2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C42B9-A06C-4B3E-9E8E-41FC223C3096}">
      <dsp:nvSpPr>
        <dsp:cNvPr id="0" name=""/>
        <dsp:cNvSpPr/>
      </dsp:nvSpPr>
      <dsp:spPr>
        <a:xfrm>
          <a:off x="0" y="375659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B9C1-4742-4B82-9406-CBED37EDBCC6}">
      <dsp:nvSpPr>
        <dsp:cNvPr id="0" name=""/>
        <dsp:cNvSpPr/>
      </dsp:nvSpPr>
      <dsp:spPr>
        <a:xfrm>
          <a:off x="525780" y="8045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Desbalanceo </a:t>
          </a:r>
          <a:endParaRPr lang="en-US" sz="2000" kern="1200"/>
        </a:p>
      </dsp:txBody>
      <dsp:txXfrm>
        <a:off x="554601" y="109280"/>
        <a:ext cx="7303278" cy="532758"/>
      </dsp:txXfrm>
    </dsp:sp>
    <dsp:sp modelId="{06EF8504-81D5-4CC0-B44F-A7937EFDF927}">
      <dsp:nvSpPr>
        <dsp:cNvPr id="0" name=""/>
        <dsp:cNvSpPr/>
      </dsp:nvSpPr>
      <dsp:spPr>
        <a:xfrm>
          <a:off x="0" y="1282859"/>
          <a:ext cx="105156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precios bajos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Descuentos</a:t>
          </a:r>
          <a:endParaRPr lang="en-US" sz="2000" kern="1200"/>
        </a:p>
      </dsp:txBody>
      <dsp:txXfrm>
        <a:off x="0" y="1282859"/>
        <a:ext cx="10515600" cy="1197000"/>
      </dsp:txXfrm>
    </dsp:sp>
    <dsp:sp modelId="{B144E6B8-81FD-4F7E-B307-D754897397A0}">
      <dsp:nvSpPr>
        <dsp:cNvPr id="0" name=""/>
        <dsp:cNvSpPr/>
      </dsp:nvSpPr>
      <dsp:spPr>
        <a:xfrm>
          <a:off x="525780" y="98765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Adidas </a:t>
          </a:r>
          <a:endParaRPr lang="en-US" sz="2000" kern="1200"/>
        </a:p>
      </dsp:txBody>
      <dsp:txXfrm>
        <a:off x="554601" y="1016480"/>
        <a:ext cx="7303278" cy="532758"/>
      </dsp:txXfrm>
    </dsp:sp>
    <dsp:sp modelId="{BBCA13F9-FD49-4742-AE35-3B968911A26E}">
      <dsp:nvSpPr>
        <dsp:cNvPr id="0" name=""/>
        <dsp:cNvSpPr/>
      </dsp:nvSpPr>
      <dsp:spPr>
        <a:xfrm>
          <a:off x="0" y="2883059"/>
          <a:ext cx="1051560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No submarcas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/>
            <a:t>Desviación estándar elevada</a:t>
          </a:r>
          <a:endParaRPr lang="en-US" sz="2000" kern="1200"/>
        </a:p>
      </dsp:txBody>
      <dsp:txXfrm>
        <a:off x="0" y="2883059"/>
        <a:ext cx="10515600" cy="1197000"/>
      </dsp:txXfrm>
    </dsp:sp>
    <dsp:sp modelId="{F8914141-91E5-4AA3-A7DD-872018122C24}">
      <dsp:nvSpPr>
        <dsp:cNvPr id="0" name=""/>
        <dsp:cNvSpPr/>
      </dsp:nvSpPr>
      <dsp:spPr>
        <a:xfrm>
          <a:off x="525780" y="258785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Nike </a:t>
          </a:r>
          <a:endParaRPr lang="en-US" sz="2000" kern="1200"/>
        </a:p>
      </dsp:txBody>
      <dsp:txXfrm>
        <a:off x="554601" y="2616680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13/12/2022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13/12/2022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0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76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(Estas no tienen Id. de diseñador ya que se basaron en las diapositivas maestras predeterminadas que ya están en la presentación.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3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es-ES" noProof="0"/>
              <a:t>Título de la presentación</a:t>
            </a:r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5" name="Marcador de contenido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 noProof="0"/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Flecha&#10;&#10;Descripción generada automáticamente">
            <a:extLst>
              <a:ext uri="{FF2B5EF4-FFF2-40B4-BE49-F238E27FC236}">
                <a16:creationId xmlns:a16="http://schemas.microsoft.com/office/drawing/2014/main" id="{ACB3DC5E-0A0D-E27A-EB71-598F15DD6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9" b="7640"/>
          <a:stretch/>
        </p:blipFill>
        <p:spPr>
          <a:xfrm>
            <a:off x="437769" y="1701909"/>
            <a:ext cx="4514850" cy="268125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219" y="5218615"/>
            <a:ext cx="5225196" cy="1137735"/>
          </a:xfrm>
        </p:spPr>
        <p:txBody>
          <a:bodyPr rtlCol="0" anchor="ctr">
            <a:normAutofit/>
          </a:bodyPr>
          <a:lstStyle/>
          <a:p>
            <a:pPr marL="0" indent="0" algn="r" rtl="0">
              <a:buNone/>
            </a:pPr>
            <a:r>
              <a:rPr lang="es-ES" sz="2000" dirty="0"/>
              <a:t>Susana Sánchez Ropero</a:t>
            </a:r>
          </a:p>
          <a:p>
            <a:pPr marL="0" indent="0" algn="r" rtl="0">
              <a:buNone/>
            </a:pPr>
            <a:r>
              <a:rPr lang="es-ES" sz="2000" dirty="0"/>
              <a:t>1494978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812D477-9352-A7DA-28C2-DB564796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647" y="572842"/>
            <a:ext cx="3886200" cy="2953512"/>
          </a:xfrm>
        </p:spPr>
        <p:txBody>
          <a:bodyPr/>
          <a:lstStyle/>
          <a:p>
            <a:r>
              <a:rPr lang="ca-ES" dirty="0"/>
              <a:t>Caso Kaggle 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, Histograma&#10;&#10;Descripción generada automáticamente">
            <a:extLst>
              <a:ext uri="{FF2B5EF4-FFF2-40B4-BE49-F238E27FC236}">
                <a16:creationId xmlns:a16="http://schemas.microsoft.com/office/drawing/2014/main" id="{CAE054A2-FBBF-95C1-6C70-1C407916F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751" y="573307"/>
            <a:ext cx="3622158" cy="27222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8A19A5-EEE8-C7F0-877D-E044D5F3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/>
              <a:t>EDA</a:t>
            </a:r>
            <a:br>
              <a:rPr lang="ca-ES" dirty="0"/>
            </a:br>
            <a:r>
              <a:rPr lang="ca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Precios</a:t>
            </a:r>
            <a:r>
              <a:rPr lang="ca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ca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7C940E3-162D-B751-C315-36B153D6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437" y="528152"/>
            <a:ext cx="3475684" cy="2805047"/>
          </a:xfrm>
          <a:prstGeom prst="rect">
            <a:avLst/>
          </a:prstGeom>
          <a:noFill/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453A907-C08A-DC69-5320-0195DD128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813" y="3586262"/>
            <a:ext cx="3693042" cy="2806111"/>
          </a:xfrm>
          <a:prstGeom prst="rect">
            <a:avLst/>
          </a:prstGeom>
        </p:spPr>
      </p:pic>
      <p:pic>
        <p:nvPicPr>
          <p:cNvPr id="13" name="Marcador de contenido 12" descr="Gráfico&#10;&#10;Descripción generada automáticamente">
            <a:extLst>
              <a:ext uri="{FF2B5EF4-FFF2-40B4-BE49-F238E27FC236}">
                <a16:creationId xmlns:a16="http://schemas.microsoft.com/office/drawing/2014/main" id="{09E00672-0A12-150A-0A0A-5690C394A9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09" y="3595000"/>
            <a:ext cx="3774500" cy="2797373"/>
          </a:xfrm>
          <a:prstGeom prst="rect">
            <a:avLst/>
          </a:prstGeo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D8AEE3-0AC5-4950-AD90-2A29BECD2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6957" y="576950"/>
            <a:ext cx="4937760" cy="950976"/>
          </a:xfrm>
        </p:spPr>
        <p:txBody>
          <a:bodyPr/>
          <a:lstStyle/>
          <a:p>
            <a:r>
              <a:rPr lang="ca-ES" dirty="0" err="1"/>
              <a:t>Listing</a:t>
            </a:r>
            <a:r>
              <a:rPr lang="ca-ES" dirty="0"/>
              <a:t> </a:t>
            </a:r>
            <a:r>
              <a:rPr lang="ca-ES" dirty="0" err="1"/>
              <a:t>Price</a:t>
            </a:r>
            <a:endParaRPr lang="ca-ES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F2217E40-DFAE-8B5C-F367-8B39E8AD53BB}"/>
              </a:ext>
            </a:extLst>
          </p:cNvPr>
          <p:cNvSpPr txBox="1">
            <a:spLocks/>
          </p:cNvSpPr>
          <p:nvPr/>
        </p:nvSpPr>
        <p:spPr>
          <a:xfrm>
            <a:off x="5931095" y="3791527"/>
            <a:ext cx="4937760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err="1"/>
              <a:t>Sale</a:t>
            </a:r>
            <a:r>
              <a:rPr lang="ca-ES" dirty="0"/>
              <a:t> </a:t>
            </a:r>
            <a:r>
              <a:rPr lang="ca-ES" dirty="0" err="1"/>
              <a:t>Price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67962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907A64E6-E192-5D5A-B2FA-B3245F30C1BF}"/>
              </a:ext>
            </a:extLst>
          </p:cNvPr>
          <p:cNvSpPr/>
          <p:nvPr/>
        </p:nvSpPr>
        <p:spPr>
          <a:xfrm>
            <a:off x="1231372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6308867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EDA</a:t>
            </a:r>
            <a:br>
              <a:rPr lang="es-ES" dirty="0"/>
            </a:b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Valoraciones y Reseñas 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704" y="2304282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Adidas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87419" y="2304282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Nike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7596" y="3429635"/>
            <a:ext cx="4937760" cy="3063240"/>
          </a:xfrm>
        </p:spPr>
        <p:txBody>
          <a:bodyPr rtlCol="0"/>
          <a:lstStyle/>
          <a:p>
            <a:pPr rtl="0"/>
            <a:r>
              <a:rPr lang="es-ES" dirty="0"/>
              <a:t>Valoraciones (643) </a:t>
            </a:r>
            <a:r>
              <a:rPr lang="es-ES" dirty="0">
                <a:sym typeface="Wingdings" panose="05000000000000000000" pitchFamily="2" charset="2"/>
              </a:rPr>
              <a:t> 2.7/5</a:t>
            </a:r>
          </a:p>
          <a:p>
            <a:pPr rtl="0"/>
            <a:r>
              <a:rPr lang="es-ES" dirty="0">
                <a:sym typeface="Wingdings" panose="05000000000000000000" pitchFamily="2" charset="2"/>
              </a:rPr>
              <a:t>Reseñas  </a:t>
            </a:r>
            <a:r>
              <a:rPr lang="es-ES" dirty="0" err="1">
                <a:sym typeface="Wingdings" panose="05000000000000000000" pitchFamily="2" charset="2"/>
              </a:rPr>
              <a:t>std</a:t>
            </a:r>
            <a:r>
              <a:rPr lang="es-ES" dirty="0">
                <a:sym typeface="Wingdings" panose="05000000000000000000" pitchFamily="2" charset="2"/>
              </a:rPr>
              <a:t>: 15.97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Significativa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Popularidad</a:t>
            </a:r>
            <a:endParaRPr lang="es-ES" dirty="0"/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377800" y="3368279"/>
            <a:ext cx="4483664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noProof="0" dirty="0"/>
              <a:t>Valoraciones (2.625) </a:t>
            </a:r>
            <a:r>
              <a:rPr lang="es-ES" sz="1800" noProof="0" dirty="0">
                <a:sym typeface="Wingdings" panose="05000000000000000000" pitchFamily="2" charset="2"/>
              </a:rPr>
              <a:t> 3.3/5</a:t>
            </a:r>
          </a:p>
          <a:p>
            <a:r>
              <a:rPr lang="es-ES" dirty="0">
                <a:sym typeface="Wingdings" panose="05000000000000000000" pitchFamily="2" charset="2"/>
              </a:rPr>
              <a:t>Reseñas  </a:t>
            </a:r>
            <a:r>
              <a:rPr lang="es-ES" dirty="0" err="1">
                <a:sym typeface="Wingdings" panose="05000000000000000000" pitchFamily="2" charset="2"/>
              </a:rPr>
              <a:t>std</a:t>
            </a:r>
            <a:r>
              <a:rPr lang="es-ES" dirty="0">
                <a:sym typeface="Wingdings" panose="05000000000000000000" pitchFamily="2" charset="2"/>
              </a:rPr>
              <a:t>: 28.93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Descuentos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Más productos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863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A101A77-9585-049A-DF8A-82315B7C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3" y="350948"/>
            <a:ext cx="10515600" cy="1325563"/>
          </a:xfrm>
        </p:spPr>
        <p:txBody>
          <a:bodyPr/>
          <a:lstStyle/>
          <a:p>
            <a:r>
              <a:rPr lang="es-ES" dirty="0"/>
              <a:t>Clasificación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02F9BA5F-7A41-92C7-4475-0227B28BD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44093"/>
              </p:ext>
            </p:extLst>
          </p:nvPr>
        </p:nvGraphicFramePr>
        <p:xfrm>
          <a:off x="434282" y="2310257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6335">
                  <a:extLst>
                    <a:ext uri="{9D8B030D-6E8A-4147-A177-3AD203B41FA5}">
                      <a16:colId xmlns:a16="http://schemas.microsoft.com/office/drawing/2014/main" val="120627015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19266834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3380246076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562571988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486492414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1398617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</a:rPr>
                        <a:t>Sale Price</a:t>
                      </a:r>
                      <a:endParaRPr lang="ca-E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Tiempo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72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426/654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22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15.3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12.84%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61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68.04%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4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8.3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80.42%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44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27 min 51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33.94%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280533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A8472B42-6EFB-4F57-FF5C-21215AFF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15247"/>
              </p:ext>
            </p:extLst>
          </p:nvPr>
        </p:nvGraphicFramePr>
        <p:xfrm>
          <a:off x="6539518" y="557768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7130">
                  <a:extLst>
                    <a:ext uri="{9D8B030D-6E8A-4147-A177-3AD203B41FA5}">
                      <a16:colId xmlns:a16="http://schemas.microsoft.com/office/drawing/2014/main" val="2551788887"/>
                    </a:ext>
                  </a:extLst>
                </a:gridCol>
                <a:gridCol w="795020">
                  <a:extLst>
                    <a:ext uri="{9D8B030D-6E8A-4147-A177-3AD203B41FA5}">
                      <a16:colId xmlns:a16="http://schemas.microsoft.com/office/drawing/2014/main" val="1950553706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60185358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977890285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357684723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4271761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</a:t>
                      </a:r>
                      <a:endParaRPr lang="ca-E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Tiempo 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740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1.3s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72/654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7212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0.7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73.09%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460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3.9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94.34%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83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2.4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94.80%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270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19 min 55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79.61%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812665"/>
                  </a:ext>
                </a:extLst>
              </a:tr>
            </a:tbl>
          </a:graphicData>
        </a:graphic>
      </p:graphicFrame>
      <p:graphicFrame>
        <p:nvGraphicFramePr>
          <p:cNvPr id="31" name="Tabla 30">
            <a:extLst>
              <a:ext uri="{FF2B5EF4-FFF2-40B4-BE49-F238E27FC236}">
                <a16:creationId xmlns:a16="http://schemas.microsoft.com/office/drawing/2014/main" id="{10994D73-A777-6858-6242-021D64F3D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35229"/>
              </p:ext>
            </p:extLst>
          </p:nvPr>
        </p:nvGraphicFramePr>
        <p:xfrm>
          <a:off x="6539518" y="3475438"/>
          <a:ext cx="5393690" cy="2237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6815">
                  <a:extLst>
                    <a:ext uri="{9D8B030D-6E8A-4147-A177-3AD203B41FA5}">
                      <a16:colId xmlns:a16="http://schemas.microsoft.com/office/drawing/2014/main" val="18211714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3231387251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1519627615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410904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95799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01140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</a:t>
                      </a:r>
                      <a:endParaRPr lang="ca-E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Tiempo 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C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Kernel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Accuracy 0.8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Best K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35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KNN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1.19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114/654 errores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792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Logistic Regression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1.8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87.16%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868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Regressor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3.4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  <a:highlight>
                            <a:srgbClr val="FFFF00"/>
                          </a:highlight>
                        </a:rPr>
                        <a:t>96.94%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153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Random Forest Classifier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6.1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94.03%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-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11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SVM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3 min 56 s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10.000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poly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>
                          <a:effectLst/>
                        </a:rPr>
                        <a:t>92.81%</a:t>
                      </a:r>
                      <a:endParaRPr lang="ca-E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100" dirty="0">
                          <a:effectLst/>
                        </a:rPr>
                        <a:t>-</a:t>
                      </a:r>
                      <a:endParaRPr lang="ca-E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925078"/>
                  </a:ext>
                </a:extLst>
              </a:tr>
            </a:tbl>
          </a:graphicData>
        </a:graphic>
      </p:graphicFrame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27522CB-63E0-15BB-41A8-530CFCF7FD86}"/>
              </a:ext>
            </a:extLst>
          </p:cNvPr>
          <p:cNvSpPr/>
          <p:nvPr/>
        </p:nvSpPr>
        <p:spPr>
          <a:xfrm>
            <a:off x="6391564" y="3306618"/>
            <a:ext cx="5735781" cy="2604655"/>
          </a:xfrm>
          <a:prstGeom prst="roundRect">
            <a:avLst/>
          </a:prstGeom>
          <a:noFill/>
          <a:ln w="571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4F81BF9-38A1-BD1A-D498-9AC743E0B6C3}"/>
              </a:ext>
            </a:extLst>
          </p:cNvPr>
          <p:cNvSpPr/>
          <p:nvPr/>
        </p:nvSpPr>
        <p:spPr>
          <a:xfrm>
            <a:off x="10263963" y="4547743"/>
            <a:ext cx="800986" cy="39994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600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7DDB236-BF18-A07D-4439-BC4BD4A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Clasificación</a:t>
            </a:r>
            <a:br>
              <a:rPr lang="en-US" dirty="0"/>
            </a:b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Modelo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 Random Forest Regressor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FF72A2-8D95-8EE0-0B2C-5B4ED3FBD66A}"/>
              </a:ext>
            </a:extLst>
          </p:cNvPr>
          <p:cNvSpPr txBox="1"/>
          <p:nvPr/>
        </p:nvSpPr>
        <p:spPr>
          <a:xfrm>
            <a:off x="2050386" y="1790812"/>
            <a:ext cx="207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ES" sz="2000" b="1" dirty="0" err="1"/>
              <a:t>Validation</a:t>
            </a:r>
            <a:r>
              <a:rPr lang="es-ES" sz="2000" b="1" dirty="0"/>
              <a:t> R2_socre: 0.965 </a:t>
            </a:r>
            <a:endParaRPr lang="ca-ES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9004E0-9F83-DE7B-CC53-E850345A5417}"/>
              </a:ext>
            </a:extLst>
          </p:cNvPr>
          <p:cNvSpPr txBox="1"/>
          <p:nvPr/>
        </p:nvSpPr>
        <p:spPr>
          <a:xfrm>
            <a:off x="7343554" y="17518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2000" b="1" dirty="0"/>
              <a:t>Test</a:t>
            </a:r>
          </a:p>
          <a:p>
            <a:r>
              <a:rPr lang="ca-ES" sz="2000" b="1" dirty="0"/>
              <a:t>R2_score: 0.913</a:t>
            </a:r>
          </a:p>
        </p:txBody>
      </p:sp>
      <p:pic>
        <p:nvPicPr>
          <p:cNvPr id="26" name="Imagen 2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6AA5A11-1FF5-56A1-F411-05C19EF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874" y="2520965"/>
            <a:ext cx="4265043" cy="3298589"/>
          </a:xfrm>
          <a:prstGeom prst="rect">
            <a:avLst/>
          </a:prstGeom>
        </p:spPr>
      </p:pic>
      <p:pic>
        <p:nvPicPr>
          <p:cNvPr id="27" name="Imagen 2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C21BAC7-7844-BC5B-A989-BBAE47116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2"/>
          <a:stretch/>
        </p:blipFill>
        <p:spPr bwMode="auto">
          <a:xfrm>
            <a:off x="1218598" y="2520964"/>
            <a:ext cx="4163052" cy="32985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484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7DDB236-BF18-A07D-4439-BC4BD4A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Clasificación</a:t>
            </a:r>
            <a:br>
              <a:rPr lang="en-US" dirty="0"/>
            </a:br>
            <a:r>
              <a:rPr lang="en-US" err="1"/>
              <a:t>Modelo</a:t>
            </a:r>
            <a:r>
              <a:rPr lang="en-US"/>
              <a:t> con Random Forest Classifier</a:t>
            </a:r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F78B305-0D6E-B637-80A2-677FBB9D8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2" t="-1" r="1" b="4719"/>
          <a:stretch/>
        </p:blipFill>
        <p:spPr>
          <a:xfrm>
            <a:off x="635000" y="2011680"/>
            <a:ext cx="5179356" cy="4158211"/>
          </a:xfrm>
          <a:prstGeom prst="rect">
            <a:avLst/>
          </a:prstGeom>
          <a:noFill/>
        </p:spPr>
      </p:pic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3F1650C6-4DB7-2835-3A96-D6915EAD85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1598" b="-7708"/>
          <a:stretch/>
        </p:blipFill>
        <p:spPr bwMode="auto">
          <a:xfrm>
            <a:off x="5966691" y="2078181"/>
            <a:ext cx="5390157" cy="44146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98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7883D1C-1E39-8EDD-8768-096B3153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i="1" kern="1200" dirty="0">
                <a:latin typeface="+mj-lt"/>
                <a:ea typeface="+mj-ea"/>
                <a:cs typeface="+mj-cs"/>
              </a:rPr>
              <a:t>Conclusiones </a:t>
            </a:r>
          </a:p>
        </p:txBody>
      </p:sp>
      <p:graphicFrame>
        <p:nvGraphicFramePr>
          <p:cNvPr id="14" name="CuadroTexto 7">
            <a:extLst>
              <a:ext uri="{FF2B5EF4-FFF2-40B4-BE49-F238E27FC236}">
                <a16:creationId xmlns:a16="http://schemas.microsoft.com/office/drawing/2014/main" id="{BD44E12B-7FCD-7224-3840-35413D0B3B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54247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0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 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3D0AE9-65BF-8391-0005-E8309C1D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165" y="2085569"/>
            <a:ext cx="6632944" cy="4160520"/>
          </a:xfrm>
        </p:spPr>
        <p:txBody>
          <a:bodyPr/>
          <a:lstStyle/>
          <a:p>
            <a:r>
              <a:rPr lang="ca-ES" dirty="0" err="1"/>
              <a:t>Introdución</a:t>
            </a:r>
            <a:r>
              <a:rPr lang="ca-ES" dirty="0"/>
              <a:t> BD</a:t>
            </a:r>
          </a:p>
          <a:p>
            <a:r>
              <a:rPr lang="ca-ES" dirty="0"/>
              <a:t>Data </a:t>
            </a:r>
            <a:r>
              <a:rPr lang="ca-ES" dirty="0" err="1"/>
              <a:t>cleaning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pre-processing</a:t>
            </a:r>
            <a:r>
              <a:rPr lang="ca-ES" dirty="0"/>
              <a:t> </a:t>
            </a:r>
          </a:p>
          <a:p>
            <a:r>
              <a:rPr lang="ca-ES" dirty="0"/>
              <a:t>EDA</a:t>
            </a:r>
          </a:p>
          <a:p>
            <a:r>
              <a:rPr lang="ca-ES" dirty="0" err="1"/>
              <a:t>Clasificación</a:t>
            </a:r>
            <a:endParaRPr lang="ca-ES" dirty="0"/>
          </a:p>
          <a:p>
            <a:r>
              <a:rPr lang="ca-ES" dirty="0" err="1"/>
              <a:t>Conclusión</a:t>
            </a:r>
            <a:endParaRPr lang="ca-ES" dirty="0"/>
          </a:p>
        </p:txBody>
      </p:sp>
      <p:pic>
        <p:nvPicPr>
          <p:cNvPr id="9" name="Imagen 8" descr="Imagen que contiene Flecha&#10;&#10;Descripción generada automáticamente">
            <a:extLst>
              <a:ext uri="{FF2B5EF4-FFF2-40B4-BE49-F238E27FC236}">
                <a16:creationId xmlns:a16="http://schemas.microsoft.com/office/drawing/2014/main" id="{D505CC65-F510-B775-48E7-F82EF311B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9" b="7640"/>
          <a:stretch/>
        </p:blipFill>
        <p:spPr>
          <a:xfrm>
            <a:off x="838200" y="2356222"/>
            <a:ext cx="4514850" cy="26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Base de datos</a:t>
            </a:r>
            <a:endParaRPr lang="es-ES" dirty="0">
              <a:latin typeface="+mn-lt"/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11563"/>
              </p:ext>
            </p:extLst>
          </p:nvPr>
        </p:nvGraphicFramePr>
        <p:xfrm>
          <a:off x="691245" y="1972127"/>
          <a:ext cx="10809510" cy="3135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951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  <a:gridCol w="1197065">
                  <a:extLst>
                    <a:ext uri="{9D8B030D-6E8A-4147-A177-3AD203B41FA5}">
                      <a16:colId xmlns:a16="http://schemas.microsoft.com/office/drawing/2014/main" val="2895995725"/>
                    </a:ext>
                  </a:extLst>
                </a:gridCol>
                <a:gridCol w="964837">
                  <a:extLst>
                    <a:ext uri="{9D8B030D-6E8A-4147-A177-3AD203B41FA5}">
                      <a16:colId xmlns:a16="http://schemas.microsoft.com/office/drawing/2014/main" val="2357072671"/>
                    </a:ext>
                  </a:extLst>
                </a:gridCol>
                <a:gridCol w="1371626">
                  <a:extLst>
                    <a:ext uri="{9D8B030D-6E8A-4147-A177-3AD203B41FA5}">
                      <a16:colId xmlns:a16="http://schemas.microsoft.com/office/drawing/2014/main" val="1266877220"/>
                    </a:ext>
                  </a:extLst>
                </a:gridCol>
                <a:gridCol w="886046">
                  <a:extLst>
                    <a:ext uri="{9D8B030D-6E8A-4147-A177-3AD203B41FA5}">
                      <a16:colId xmlns:a16="http://schemas.microsoft.com/office/drawing/2014/main" val="3037922427"/>
                    </a:ext>
                  </a:extLst>
                </a:gridCol>
                <a:gridCol w="985181">
                  <a:extLst>
                    <a:ext uri="{9D8B030D-6E8A-4147-A177-3AD203B41FA5}">
                      <a16:colId xmlns:a16="http://schemas.microsoft.com/office/drawing/2014/main" val="2949630548"/>
                    </a:ext>
                  </a:extLst>
                </a:gridCol>
                <a:gridCol w="1080951">
                  <a:extLst>
                    <a:ext uri="{9D8B030D-6E8A-4147-A177-3AD203B41FA5}">
                      <a16:colId xmlns:a16="http://schemas.microsoft.com/office/drawing/2014/main" val="1047834168"/>
                    </a:ext>
                  </a:extLst>
                </a:gridCol>
              </a:tblGrid>
              <a:tr h="490591"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Product</a:t>
                      </a:r>
                      <a:r>
                        <a:rPr lang="es-ES" sz="1600" noProof="0" dirty="0"/>
                        <a:t> </a:t>
                      </a:r>
                      <a:r>
                        <a:rPr lang="es-ES" sz="1600" noProof="0" dirty="0" err="1"/>
                        <a:t>Name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Product</a:t>
                      </a:r>
                      <a:r>
                        <a:rPr lang="es-ES" sz="1600" noProof="0" dirty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Listing</a:t>
                      </a:r>
                      <a:r>
                        <a:rPr lang="es-ES" sz="1600" noProof="0" dirty="0"/>
                        <a:t> ID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noProof="0" dirty="0"/>
                        <a:t>Sale Price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Discount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/>
                        <a:t>Brand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Description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/>
                        <a:t>Rating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Reviews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noProof="0" dirty="0" err="1"/>
                        <a:t>Last</a:t>
                      </a:r>
                      <a:r>
                        <a:rPr lang="es-ES" sz="1600" noProof="0" dirty="0"/>
                        <a:t> </a:t>
                      </a:r>
                      <a:r>
                        <a:rPr lang="es-ES" sz="1600" noProof="0" dirty="0" err="1"/>
                        <a:t>Visited</a:t>
                      </a:r>
                      <a:endParaRPr lang="es-ES" sz="16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/>
                      <a:r>
                        <a:rPr lang="ca-ES" sz="1200" dirty="0" err="1">
                          <a:effectLst/>
                        </a:rPr>
                        <a:t>Women's</a:t>
                      </a:r>
                      <a:r>
                        <a:rPr lang="ca-ES" sz="1200" dirty="0">
                          <a:effectLst/>
                        </a:rPr>
                        <a:t> </a:t>
                      </a:r>
                      <a:r>
                        <a:rPr lang="ca-ES" sz="1200" dirty="0" err="1">
                          <a:effectLst/>
                        </a:rPr>
                        <a:t>adidas</a:t>
                      </a:r>
                      <a:r>
                        <a:rPr lang="ca-ES" sz="1200" dirty="0">
                          <a:effectLst/>
                        </a:rPr>
                        <a:t> Originals </a:t>
                      </a:r>
                      <a:r>
                        <a:rPr lang="ca-ES" sz="1200" dirty="0" err="1">
                          <a:effectLst/>
                        </a:rPr>
                        <a:t>NMD_Racer</a:t>
                      </a:r>
                      <a:r>
                        <a:rPr lang="ca-ES" sz="1200" dirty="0">
                          <a:effectLst/>
                        </a:rPr>
                        <a:t> </a:t>
                      </a:r>
                      <a:r>
                        <a:rPr lang="ca-ES" sz="1200" dirty="0" err="1">
                          <a:effectLst/>
                        </a:rPr>
                        <a:t>Primeknit</a:t>
                      </a:r>
                      <a:r>
                        <a:rPr lang="ca-ES" sz="1200" dirty="0">
                          <a:effectLst/>
                        </a:rPr>
                        <a:t> S...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AH2430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ORIGINALS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Channeling the streamlined look of an '80s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4.8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2020-04-13T15:06:14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Women's adidas Originals Sleek Shoes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G27341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3799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Adidas</a:t>
                      </a:r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ORIGINALS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A modern take on adidas sport heritage, tailor...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3.3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200" noProof="0" dirty="0"/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ca-E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2020-04-13T15:06:15</a:t>
                      </a:r>
                      <a:endParaRPr lang="es-ES" sz="1200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49059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Women's adidas Swim Puka Slippers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CM0081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999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599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40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>
                          <a:effectLst/>
                        </a:rPr>
                        <a:t>Adidas CORE / NEO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These adidas Puka slippers for women's come wi...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2.6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37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>
                          <a:effectLst/>
                        </a:rPr>
                        <a:t>2020-04-13T15:06:15</a:t>
                      </a:r>
                    </a:p>
                  </a:txBody>
                  <a:tcPr marL="43543" marR="43543" marT="21771" marB="21771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68D5E6D-1C96-B0D7-BC26-BAD5B2BEFC73}"/>
              </a:ext>
            </a:extLst>
          </p:cNvPr>
          <p:cNvSpPr txBox="1"/>
          <p:nvPr/>
        </p:nvSpPr>
        <p:spPr>
          <a:xfrm>
            <a:off x="9748160" y="723412"/>
            <a:ext cx="23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 atributos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3268 entradas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sz="1400" dirty="0">
                <a:cs typeface="Times New Roman" panose="02020603050405020304" pitchFamily="18" charset="0"/>
              </a:rPr>
              <a:t>Target ??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5609773" y="2563142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 doblada 13">
            <a:extLst>
              <a:ext uri="{FF2B5EF4-FFF2-40B4-BE49-F238E27FC236}">
                <a16:creationId xmlns:a16="http://schemas.microsoft.com/office/drawing/2014/main" id="{F507A7CC-CC76-01BA-B2D3-8A0878D0D932}"/>
              </a:ext>
            </a:extLst>
          </p:cNvPr>
          <p:cNvSpPr/>
          <p:nvPr/>
        </p:nvSpPr>
        <p:spPr>
          <a:xfrm>
            <a:off x="1496198" y="2563142"/>
            <a:ext cx="2743200" cy="2649624"/>
          </a:xfrm>
          <a:prstGeom prst="foldedCorner">
            <a:avLst>
              <a:gd name="adj" fmla="val 17376"/>
            </a:avLst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Data </a:t>
            </a:r>
            <a:r>
              <a:rPr lang="es-ES" dirty="0" err="1"/>
              <a:t>Cleaning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788" y="2314067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Valores nulos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2447" y="2314067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Redundancias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2447" y="3429635"/>
            <a:ext cx="4937760" cy="3063240"/>
          </a:xfrm>
        </p:spPr>
        <p:txBody>
          <a:bodyPr rtlCol="0"/>
          <a:lstStyle/>
          <a:p>
            <a:pPr rtl="0"/>
            <a:r>
              <a:rPr lang="es-ES" sz="1800" dirty="0"/>
              <a:t>Atributo Brand</a:t>
            </a:r>
          </a:p>
          <a:p>
            <a:pPr lvl="1"/>
            <a:r>
              <a:rPr lang="es-ES" dirty="0"/>
              <a:t>Adidas </a:t>
            </a:r>
            <a:r>
              <a:rPr lang="es-ES" dirty="0" err="1"/>
              <a:t>Adidas</a:t>
            </a:r>
            <a:r>
              <a:rPr lang="es-ES" dirty="0"/>
              <a:t> ORIGINALS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Adidas ORIGINALS</a:t>
            </a:r>
          </a:p>
        </p:txBody>
      </p:sp>
      <p:sp>
        <p:nvSpPr>
          <p:cNvPr id="13" name="Es igual a 12">
            <a:extLst>
              <a:ext uri="{FF2B5EF4-FFF2-40B4-BE49-F238E27FC236}">
                <a16:creationId xmlns:a16="http://schemas.microsoft.com/office/drawing/2014/main" id="{ADACF4D8-22E8-B37C-59F1-D53DF32E1819}"/>
              </a:ext>
            </a:extLst>
          </p:cNvPr>
          <p:cNvSpPr/>
          <p:nvPr/>
        </p:nvSpPr>
        <p:spPr>
          <a:xfrm>
            <a:off x="7692573" y="4137497"/>
            <a:ext cx="493486" cy="3651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569290" y="3279076"/>
            <a:ext cx="2567281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3 </a:t>
            </a:r>
            <a:r>
              <a:rPr lang="es-ES" dirty="0" err="1"/>
              <a:t>nans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Eliminar fila </a:t>
            </a: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1A608-A975-7E2A-0867-634F4D92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4114800" cy="2373086"/>
          </a:xfrm>
        </p:spPr>
        <p:txBody>
          <a:bodyPr anchor="ctr">
            <a:normAutofit/>
          </a:bodyPr>
          <a:lstStyle/>
          <a:p>
            <a:r>
              <a:rPr lang="ca-ES" dirty="0" err="1"/>
              <a:t>Pre</a:t>
            </a:r>
            <a:r>
              <a:rPr lang="ca-ES" dirty="0"/>
              <a:t> </a:t>
            </a:r>
            <a:r>
              <a:rPr lang="ca-ES" dirty="0" err="1"/>
              <a:t>processing</a:t>
            </a:r>
            <a:r>
              <a:rPr lang="ca-ES" dirty="0"/>
              <a:t> </a:t>
            </a:r>
            <a:br>
              <a:rPr lang="ca-ES" dirty="0"/>
            </a:br>
            <a:r>
              <a:rPr lang="ca-ES" sz="2400" dirty="0" err="1">
                <a:solidFill>
                  <a:schemeClr val="accent1">
                    <a:lumMod val="50000"/>
                  </a:schemeClr>
                </a:solidFill>
              </a:rPr>
              <a:t>Matriz</a:t>
            </a:r>
            <a:r>
              <a:rPr lang="ca-E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ca-ES" sz="2400" dirty="0" err="1">
                <a:solidFill>
                  <a:schemeClr val="accent1">
                    <a:lumMod val="50000"/>
                  </a:schemeClr>
                </a:solidFill>
              </a:rPr>
              <a:t>correlación</a:t>
            </a:r>
            <a:endParaRPr lang="ca-E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Imagen 7" descr="Gráfico&#10;&#10;Descripción generada automáticamente">
            <a:extLst>
              <a:ext uri="{FF2B5EF4-FFF2-40B4-BE49-F238E27FC236}">
                <a16:creationId xmlns:a16="http://schemas.microsoft.com/office/drawing/2014/main" id="{9211069A-4E5E-7188-A8C0-160D023D8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21"/>
          <a:stretch/>
        </p:blipFill>
        <p:spPr>
          <a:xfrm>
            <a:off x="6735763" y="1264296"/>
            <a:ext cx="4618037" cy="4329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88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 doblada 3">
            <a:extLst>
              <a:ext uri="{FF2B5EF4-FFF2-40B4-BE49-F238E27FC236}">
                <a16:creationId xmlns:a16="http://schemas.microsoft.com/office/drawing/2014/main" id="{907A64E6-E192-5D5A-B2FA-B3245F30C1BF}"/>
              </a:ext>
            </a:extLst>
          </p:cNvPr>
          <p:cNvSpPr/>
          <p:nvPr/>
        </p:nvSpPr>
        <p:spPr>
          <a:xfrm>
            <a:off x="1005432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5" name="Rectángulo: esquina doblada 14">
            <a:extLst>
              <a:ext uri="{FF2B5EF4-FFF2-40B4-BE49-F238E27FC236}">
                <a16:creationId xmlns:a16="http://schemas.microsoft.com/office/drawing/2014/main" id="{99166E1F-2669-8C2B-F73F-FCCA8658C596}"/>
              </a:ext>
            </a:extLst>
          </p:cNvPr>
          <p:cNvSpPr/>
          <p:nvPr/>
        </p:nvSpPr>
        <p:spPr>
          <a:xfrm>
            <a:off x="6059488" y="2548096"/>
            <a:ext cx="4659086" cy="2680652"/>
          </a:xfrm>
          <a:prstGeom prst="foldedCorner">
            <a:avLst/>
          </a:prstGeom>
          <a:solidFill>
            <a:schemeClr val="accent1">
              <a:lumMod val="40000"/>
              <a:lumOff val="60000"/>
              <a:alpha val="4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Pre-Processing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73" y="2314067"/>
            <a:ext cx="4937760" cy="950976"/>
          </a:xfrm>
        </p:spPr>
        <p:txBody>
          <a:bodyPr rtlCol="0"/>
          <a:lstStyle/>
          <a:p>
            <a:pPr algn="ctr" rtl="0"/>
            <a:r>
              <a:rPr lang="es-ES" dirty="0"/>
              <a:t>Atributo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Visited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8217" y="2314067"/>
            <a:ext cx="4937760" cy="950976"/>
          </a:xfrm>
        </p:spPr>
        <p:txBody>
          <a:bodyPr rtlCol="0"/>
          <a:lstStyle/>
          <a:p>
            <a:pPr rtl="0"/>
            <a:r>
              <a:rPr lang="es-ES" dirty="0"/>
              <a:t>Atributo </a:t>
            </a:r>
            <a:r>
              <a:rPr lang="es-ES" dirty="0" err="1"/>
              <a:t>Listing</a:t>
            </a:r>
            <a:r>
              <a:rPr lang="es-ES" dirty="0"/>
              <a:t> Price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8217" y="3429635"/>
            <a:ext cx="4937760" cy="3063240"/>
          </a:xfrm>
        </p:spPr>
        <p:txBody>
          <a:bodyPr rtlCol="0"/>
          <a:lstStyle/>
          <a:p>
            <a:pPr rtl="0"/>
            <a:r>
              <a:rPr lang="es-ES" dirty="0"/>
              <a:t>Precio </a:t>
            </a:r>
            <a:r>
              <a:rPr lang="es-ES" dirty="0">
                <a:sym typeface="Wingdings" panose="05000000000000000000" pitchFamily="2" charset="2"/>
              </a:rPr>
              <a:t> 0€</a:t>
            </a:r>
            <a:endParaRPr lang="es-ES" dirty="0"/>
          </a:p>
        </p:txBody>
      </p:sp>
      <p:sp>
        <p:nvSpPr>
          <p:cNvPr id="16" name="Marcador de contenido 5">
            <a:extLst>
              <a:ext uri="{FF2B5EF4-FFF2-40B4-BE49-F238E27FC236}">
                <a16:creationId xmlns:a16="http://schemas.microsoft.com/office/drawing/2014/main" id="{7CDA2442-E3B7-7AB2-BEA8-3DE760E18657}"/>
              </a:ext>
            </a:extLst>
          </p:cNvPr>
          <p:cNvSpPr txBox="1">
            <a:spLocks/>
          </p:cNvSpPr>
          <p:nvPr/>
        </p:nvSpPr>
        <p:spPr>
          <a:xfrm>
            <a:off x="1128421" y="3368279"/>
            <a:ext cx="4483664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datatime64</a:t>
            </a:r>
            <a:r>
              <a:rPr lang="es-ES" dirty="0"/>
              <a:t> </a:t>
            </a:r>
          </a:p>
          <a:p>
            <a:r>
              <a:rPr lang="es-ES" dirty="0"/>
              <a:t>Diferencia entre fechas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00:36:43</a:t>
            </a:r>
          </a:p>
          <a:p>
            <a:pPr lvl="1">
              <a:lnSpc>
                <a:spcPct val="150000"/>
              </a:lnSpc>
            </a:pPr>
            <a:r>
              <a:rPr lang="ca-E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2020-04-13T15:06:14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54825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/>
          <a:p>
            <a:pPr rtl="0"/>
            <a:r>
              <a:rPr lang="es-ES" dirty="0"/>
              <a:t>EDA </a:t>
            </a:r>
            <a:br>
              <a:rPr lang="es-ES" dirty="0"/>
            </a:br>
            <a:r>
              <a:rPr lang="es-ES" dirty="0"/>
              <a:t>Descuentos </a:t>
            </a:r>
            <a:br>
              <a:rPr lang="es-ES" dirty="0"/>
            </a:br>
            <a:r>
              <a:rPr lang="es-ES" dirty="0"/>
              <a:t>Nike vs Adidas</a:t>
            </a:r>
          </a:p>
        </p:txBody>
      </p:sp>
      <p:pic>
        <p:nvPicPr>
          <p:cNvPr id="4" name="Imagen 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1A0934E7-558C-D05D-B125-44903A97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25" y="1464530"/>
            <a:ext cx="5400605" cy="3928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06AE3-AAF4-13F1-5D8B-BDD86968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r>
              <a:rPr lang="es-ES" sz="3100"/>
              <a:t>EDA </a:t>
            </a:r>
            <a:br>
              <a:rPr lang="es-ES" sz="3100"/>
            </a:br>
            <a:r>
              <a:rPr lang="es-ES" sz="3100" dirty="0" err="1"/>
              <a:t>Nº</a:t>
            </a:r>
            <a:r>
              <a:rPr lang="es-ES" sz="3100" dirty="0"/>
              <a:t> Artículos en venta </a:t>
            </a:r>
            <a:br>
              <a:rPr lang="es-ES" sz="3100" dirty="0"/>
            </a:br>
            <a:r>
              <a:rPr lang="es-ES" sz="3100" dirty="0"/>
              <a:t>Nike vs Adidas</a:t>
            </a:r>
            <a:br>
              <a:rPr lang="ca-ES" sz="3100"/>
            </a:br>
            <a:endParaRPr lang="ca-ES" sz="310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F298431-086C-B426-CBA9-2D179D8A7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"/>
          <a:stretch/>
        </p:blipFill>
        <p:spPr bwMode="auto">
          <a:xfrm>
            <a:off x="6484753" y="1765872"/>
            <a:ext cx="5632848" cy="31313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5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373421-C886-6E2F-D53F-07D11DBF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i="1" kern="1200" dirty="0">
                <a:latin typeface="+mj-lt"/>
                <a:ea typeface="+mj-ea"/>
                <a:cs typeface="+mj-cs"/>
              </a:rPr>
              <a:t>EDA</a:t>
            </a:r>
            <a:br>
              <a:rPr lang="es-ES" i="1" kern="1200" dirty="0">
                <a:latin typeface="+mj-lt"/>
                <a:ea typeface="+mj-ea"/>
                <a:cs typeface="+mj-cs"/>
              </a:rPr>
            </a:br>
            <a:r>
              <a:rPr lang="es-ES" sz="2800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Productos ofrecidos</a:t>
            </a:r>
            <a:endParaRPr lang="es-ES" i="1" kern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0DD5165-A1EA-5C47-50B5-C235A775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1855" y="1712704"/>
            <a:ext cx="4937760" cy="950976"/>
          </a:xfrm>
        </p:spPr>
        <p:txBody>
          <a:bodyPr/>
          <a:lstStyle/>
          <a:p>
            <a:r>
              <a:rPr lang="en-US" dirty="0"/>
              <a:t>Nike</a:t>
            </a:r>
          </a:p>
        </p:txBody>
      </p:sp>
      <p:pic>
        <p:nvPicPr>
          <p:cNvPr id="6" name="Imagen 5" descr="Gráfico, Gráfico de barras, Gráfico de cajas y bigotes&#10;&#10;Descripción generada automáticamente">
            <a:extLst>
              <a:ext uri="{FF2B5EF4-FFF2-40B4-BE49-F238E27FC236}">
                <a16:creationId xmlns:a16="http://schemas.microsoft.com/office/drawing/2014/main" id="{DF7213CF-6F00-88BD-6E08-963184280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06" y="2740273"/>
            <a:ext cx="5187854" cy="3229439"/>
          </a:xfrm>
          <a:prstGeom prst="rect">
            <a:avLst/>
          </a:prstGeom>
          <a:noFill/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04009107-608A-A522-C3F5-28F11C2E7310}"/>
              </a:ext>
            </a:extLst>
          </p:cNvPr>
          <p:cNvSpPr txBox="1">
            <a:spLocks/>
          </p:cNvSpPr>
          <p:nvPr/>
        </p:nvSpPr>
        <p:spPr>
          <a:xfrm>
            <a:off x="710965" y="1712704"/>
            <a:ext cx="4937760" cy="950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1000"/>
              </a:spcBef>
            </a:pPr>
            <a:r>
              <a:rPr lang="es-ES" sz="2800" b="1" kern="1200" dirty="0">
                <a:latin typeface="+mn-lt"/>
                <a:ea typeface="+mn-ea"/>
                <a:cs typeface="+mn-cs"/>
              </a:rPr>
              <a:t>Adidas</a:t>
            </a:r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9A86D95-F39F-3807-72A6-17C08309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3" y="2663680"/>
            <a:ext cx="5656641" cy="301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3211"/>
      </p:ext>
    </p:extLst>
  </p:cSld>
  <p:clrMapOvr>
    <a:masterClrMapping/>
  </p:clrMapOvr>
</p:sld>
</file>

<file path=ppt/theme/theme1.xml><?xml version="1.0" encoding="utf-8"?>
<a:theme xmlns:a="http://schemas.openxmlformats.org/drawingml/2006/main" name="Pincel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{5D9ACAD4-031E-4C5B-891E-DE66642C71C0}tf89080264_win32</Template>
  <TotalTime>563</TotalTime>
  <Words>510</Words>
  <Application>Microsoft Office PowerPoint</Application>
  <PresentationFormat>Panorámica</PresentationFormat>
  <Paragraphs>221</Paragraphs>
  <Slides>15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Elephant</vt:lpstr>
      <vt:lpstr>Pincel</vt:lpstr>
      <vt:lpstr>Caso Kaggle </vt:lpstr>
      <vt:lpstr>Índice </vt:lpstr>
      <vt:lpstr>Base de datos</vt:lpstr>
      <vt:lpstr>Data Cleaning</vt:lpstr>
      <vt:lpstr>Pre processing  Matriz correlación</vt:lpstr>
      <vt:lpstr>Pre-Processing </vt:lpstr>
      <vt:lpstr>EDA  Descuentos  Nike vs Adidas</vt:lpstr>
      <vt:lpstr>EDA  Nº Artículos en venta  Nike vs Adidas </vt:lpstr>
      <vt:lpstr>EDA Productos ofrecidos</vt:lpstr>
      <vt:lpstr>EDA Precios </vt:lpstr>
      <vt:lpstr>EDA Valoraciones y Reseñas </vt:lpstr>
      <vt:lpstr>Clasificación Target?</vt:lpstr>
      <vt:lpstr>Clasificación Modelo con Random Forest Regressor</vt:lpstr>
      <vt:lpstr>Clasificación Modelo con Random Forest Classifier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Kaggle </dc:title>
  <dc:creator>susan</dc:creator>
  <cp:lastModifiedBy>susan</cp:lastModifiedBy>
  <cp:revision>5</cp:revision>
  <dcterms:created xsi:type="dcterms:W3CDTF">2022-12-12T17:20:57Z</dcterms:created>
  <dcterms:modified xsi:type="dcterms:W3CDTF">2022-12-13T19:04:17Z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