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4660"/>
  </p:normalViewPr>
  <p:slideViewPr>
    <p:cSldViewPr snapToGrid="0">
      <p:cViewPr>
        <p:scale>
          <a:sx n="66" d="100"/>
          <a:sy n="66" d="100"/>
        </p:scale>
        <p:origin x="90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C477FF-81B2-408E-9D18-EAEA4E4EA4B9}"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B41E9-129B-4013-91AC-CB6976F91758}" type="slidenum">
              <a:rPr lang="en-US" smtClean="0"/>
              <a:t>‹#›</a:t>
            </a:fld>
            <a:endParaRPr lang="en-US"/>
          </a:p>
        </p:txBody>
      </p:sp>
    </p:spTree>
    <p:extLst>
      <p:ext uri="{BB962C8B-B14F-4D97-AF65-F5344CB8AC3E}">
        <p14:creationId xmlns:p14="http://schemas.microsoft.com/office/powerpoint/2010/main" val="151368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C477FF-81B2-408E-9D18-EAEA4E4EA4B9}" type="datetimeFigureOut">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B41E9-129B-4013-91AC-CB6976F91758}" type="slidenum">
              <a:rPr lang="en-US" smtClean="0"/>
              <a:t>‹#›</a:t>
            </a:fld>
            <a:endParaRPr lang="en-US"/>
          </a:p>
        </p:txBody>
      </p:sp>
    </p:spTree>
    <p:extLst>
      <p:ext uri="{BB962C8B-B14F-4D97-AF65-F5344CB8AC3E}">
        <p14:creationId xmlns:p14="http://schemas.microsoft.com/office/powerpoint/2010/main" val="264572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C477FF-81B2-408E-9D18-EAEA4E4EA4B9}"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B41E9-129B-4013-91AC-CB6976F91758}" type="slidenum">
              <a:rPr lang="en-US" smtClean="0"/>
              <a:t>‹#›</a:t>
            </a:fld>
            <a:endParaRPr lang="en-US"/>
          </a:p>
        </p:txBody>
      </p:sp>
    </p:spTree>
    <p:extLst>
      <p:ext uri="{BB962C8B-B14F-4D97-AF65-F5344CB8AC3E}">
        <p14:creationId xmlns:p14="http://schemas.microsoft.com/office/powerpoint/2010/main" val="3205149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C477FF-81B2-408E-9D18-EAEA4E4EA4B9}"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B41E9-129B-4013-91AC-CB6976F9175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03453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C477FF-81B2-408E-9D18-EAEA4E4EA4B9}"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B41E9-129B-4013-91AC-CB6976F91758}" type="slidenum">
              <a:rPr lang="en-US" smtClean="0"/>
              <a:t>‹#›</a:t>
            </a:fld>
            <a:endParaRPr lang="en-US"/>
          </a:p>
        </p:txBody>
      </p:sp>
    </p:spTree>
    <p:extLst>
      <p:ext uri="{BB962C8B-B14F-4D97-AF65-F5344CB8AC3E}">
        <p14:creationId xmlns:p14="http://schemas.microsoft.com/office/powerpoint/2010/main" val="1060750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C477FF-81B2-408E-9D18-EAEA4E4EA4B9}" type="datetimeFigureOut">
              <a:rPr lang="en-US" smtClean="0"/>
              <a:t>12/29/2023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B41E9-129B-4013-91AC-CB6976F91758}" type="slidenum">
              <a:rPr lang="en-US" smtClean="0"/>
              <a:t>‹#›</a:t>
            </a:fld>
            <a:endParaRPr lang="en-US"/>
          </a:p>
        </p:txBody>
      </p:sp>
    </p:spTree>
    <p:extLst>
      <p:ext uri="{BB962C8B-B14F-4D97-AF65-F5344CB8AC3E}">
        <p14:creationId xmlns:p14="http://schemas.microsoft.com/office/powerpoint/2010/main" val="1127953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C477FF-81B2-408E-9D18-EAEA4E4EA4B9}" type="datetimeFigureOut">
              <a:rPr lang="en-US" smtClean="0"/>
              <a:t>12/29/2023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B41E9-129B-4013-91AC-CB6976F91758}" type="slidenum">
              <a:rPr lang="en-US" smtClean="0"/>
              <a:t>‹#›</a:t>
            </a:fld>
            <a:endParaRPr lang="en-US"/>
          </a:p>
        </p:txBody>
      </p:sp>
    </p:spTree>
    <p:extLst>
      <p:ext uri="{BB962C8B-B14F-4D97-AF65-F5344CB8AC3E}">
        <p14:creationId xmlns:p14="http://schemas.microsoft.com/office/powerpoint/2010/main" val="3780703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C477FF-81B2-408E-9D18-EAEA4E4EA4B9}"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B41E9-129B-4013-91AC-CB6976F91758}" type="slidenum">
              <a:rPr lang="en-US" smtClean="0"/>
              <a:t>‹#›</a:t>
            </a:fld>
            <a:endParaRPr lang="en-US"/>
          </a:p>
        </p:txBody>
      </p:sp>
    </p:spTree>
    <p:extLst>
      <p:ext uri="{BB962C8B-B14F-4D97-AF65-F5344CB8AC3E}">
        <p14:creationId xmlns:p14="http://schemas.microsoft.com/office/powerpoint/2010/main" val="2437709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C477FF-81B2-408E-9D18-EAEA4E4EA4B9}"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B41E9-129B-4013-91AC-CB6976F91758}" type="slidenum">
              <a:rPr lang="en-US" smtClean="0"/>
              <a:t>‹#›</a:t>
            </a:fld>
            <a:endParaRPr lang="en-US"/>
          </a:p>
        </p:txBody>
      </p:sp>
    </p:spTree>
    <p:extLst>
      <p:ext uri="{BB962C8B-B14F-4D97-AF65-F5344CB8AC3E}">
        <p14:creationId xmlns:p14="http://schemas.microsoft.com/office/powerpoint/2010/main" val="355746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AC477FF-81B2-408E-9D18-EAEA4E4EA4B9}"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B41E9-129B-4013-91AC-CB6976F91758}" type="slidenum">
              <a:rPr lang="en-US" smtClean="0"/>
              <a:t>‹#›</a:t>
            </a:fld>
            <a:endParaRPr lang="en-US"/>
          </a:p>
        </p:txBody>
      </p:sp>
    </p:spTree>
    <p:extLst>
      <p:ext uri="{BB962C8B-B14F-4D97-AF65-F5344CB8AC3E}">
        <p14:creationId xmlns:p14="http://schemas.microsoft.com/office/powerpoint/2010/main" val="409239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C477FF-81B2-408E-9D18-EAEA4E4EA4B9}"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B41E9-129B-4013-91AC-CB6976F91758}" type="slidenum">
              <a:rPr lang="en-US" smtClean="0"/>
              <a:t>‹#›</a:t>
            </a:fld>
            <a:endParaRPr lang="en-US"/>
          </a:p>
        </p:txBody>
      </p:sp>
    </p:spTree>
    <p:extLst>
      <p:ext uri="{BB962C8B-B14F-4D97-AF65-F5344CB8AC3E}">
        <p14:creationId xmlns:p14="http://schemas.microsoft.com/office/powerpoint/2010/main" val="915510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C477FF-81B2-408E-9D18-EAEA4E4EA4B9}" type="datetimeFigureOut">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B41E9-129B-4013-91AC-CB6976F91758}" type="slidenum">
              <a:rPr lang="en-US" smtClean="0"/>
              <a:t>‹#›</a:t>
            </a:fld>
            <a:endParaRPr lang="en-US"/>
          </a:p>
        </p:txBody>
      </p:sp>
    </p:spTree>
    <p:extLst>
      <p:ext uri="{BB962C8B-B14F-4D97-AF65-F5344CB8AC3E}">
        <p14:creationId xmlns:p14="http://schemas.microsoft.com/office/powerpoint/2010/main" val="105839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C477FF-81B2-408E-9D18-EAEA4E4EA4B9}" type="datetimeFigureOut">
              <a:rPr lang="en-US" smtClean="0"/>
              <a:t>12/29/2023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3B41E9-129B-4013-91AC-CB6976F91758}" type="slidenum">
              <a:rPr lang="en-US" smtClean="0"/>
              <a:t>‹#›</a:t>
            </a:fld>
            <a:endParaRPr lang="en-US"/>
          </a:p>
        </p:txBody>
      </p:sp>
    </p:spTree>
    <p:extLst>
      <p:ext uri="{BB962C8B-B14F-4D97-AF65-F5344CB8AC3E}">
        <p14:creationId xmlns:p14="http://schemas.microsoft.com/office/powerpoint/2010/main" val="728454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AC477FF-81B2-408E-9D18-EAEA4E4EA4B9}" type="datetimeFigureOut">
              <a:rPr lang="en-US" smtClean="0"/>
              <a:t>12/29/2023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F3B41E9-129B-4013-91AC-CB6976F91758}" type="slidenum">
              <a:rPr lang="en-US" smtClean="0"/>
              <a:t>‹#›</a:t>
            </a:fld>
            <a:endParaRPr lang="en-US"/>
          </a:p>
        </p:txBody>
      </p:sp>
    </p:spTree>
    <p:extLst>
      <p:ext uri="{BB962C8B-B14F-4D97-AF65-F5344CB8AC3E}">
        <p14:creationId xmlns:p14="http://schemas.microsoft.com/office/powerpoint/2010/main" val="415656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C477FF-81B2-408E-9D18-EAEA4E4EA4B9}" type="datetimeFigureOut">
              <a:rPr lang="en-US" smtClean="0"/>
              <a:t>12/29/2023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F3B41E9-129B-4013-91AC-CB6976F91758}" type="slidenum">
              <a:rPr lang="en-US" smtClean="0"/>
              <a:t>‹#›</a:t>
            </a:fld>
            <a:endParaRPr lang="en-US"/>
          </a:p>
        </p:txBody>
      </p:sp>
    </p:spTree>
    <p:extLst>
      <p:ext uri="{BB962C8B-B14F-4D97-AF65-F5344CB8AC3E}">
        <p14:creationId xmlns:p14="http://schemas.microsoft.com/office/powerpoint/2010/main" val="1979507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AC477FF-81B2-408E-9D18-EAEA4E4EA4B9}" type="datetimeFigureOut">
              <a:rPr lang="en-US" smtClean="0"/>
              <a:t>12/29/2023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F3B41E9-129B-4013-91AC-CB6976F91758}" type="slidenum">
              <a:rPr lang="en-US" smtClean="0"/>
              <a:t>‹#›</a:t>
            </a:fld>
            <a:endParaRPr lang="en-US"/>
          </a:p>
        </p:txBody>
      </p:sp>
    </p:spTree>
    <p:extLst>
      <p:ext uri="{BB962C8B-B14F-4D97-AF65-F5344CB8AC3E}">
        <p14:creationId xmlns:p14="http://schemas.microsoft.com/office/powerpoint/2010/main" val="1221032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C477FF-81B2-408E-9D18-EAEA4E4EA4B9}" type="datetimeFigureOut">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B41E9-129B-4013-91AC-CB6976F91758}" type="slidenum">
              <a:rPr lang="en-US" smtClean="0"/>
              <a:t>‹#›</a:t>
            </a:fld>
            <a:endParaRPr lang="en-US"/>
          </a:p>
        </p:txBody>
      </p:sp>
    </p:spTree>
    <p:extLst>
      <p:ext uri="{BB962C8B-B14F-4D97-AF65-F5344CB8AC3E}">
        <p14:creationId xmlns:p14="http://schemas.microsoft.com/office/powerpoint/2010/main" val="5416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C477FF-81B2-408E-9D18-EAEA4E4EA4B9}" type="datetimeFigureOut">
              <a:rPr lang="en-US" smtClean="0"/>
              <a:t>12/29/2023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F3B41E9-129B-4013-91AC-CB6976F91758}" type="slidenum">
              <a:rPr lang="en-US" smtClean="0"/>
              <a:t>‹#›</a:t>
            </a:fld>
            <a:endParaRPr lang="en-US"/>
          </a:p>
        </p:txBody>
      </p:sp>
    </p:spTree>
    <p:extLst>
      <p:ext uri="{BB962C8B-B14F-4D97-AF65-F5344CB8AC3E}">
        <p14:creationId xmlns:p14="http://schemas.microsoft.com/office/powerpoint/2010/main" val="351768658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65E1BF-7795-9A00-4219-0A6F4B45E416}"/>
              </a:ext>
            </a:extLst>
          </p:cNvPr>
          <p:cNvSpPr txBox="1"/>
          <p:nvPr/>
        </p:nvSpPr>
        <p:spPr>
          <a:xfrm>
            <a:off x="130627" y="828871"/>
            <a:ext cx="6320971" cy="1200329"/>
          </a:xfrm>
          <a:prstGeom prst="rect">
            <a:avLst/>
          </a:prstGeom>
          <a:noFill/>
        </p:spPr>
        <p:txBody>
          <a:bodyPr wrap="square">
            <a:spAutoFit/>
          </a:bodyPr>
          <a:lstStyle/>
          <a:p>
            <a:r>
              <a:rPr lang="en-US" sz="2400" b="1" i="1" dirty="0">
                <a:effectLst>
                  <a:outerShdw blurRad="38100" dist="38100" dir="2700000" algn="tl">
                    <a:srgbClr val="000000">
                      <a:alpha val="43137"/>
                    </a:srgbClr>
                  </a:outerShdw>
                </a:effectLst>
                <a:latin typeface="Algerian" panose="04020705040A02060702" pitchFamily="82" charset="0"/>
                <a:ea typeface="ADLaM Display" panose="020F0502020204030204" pitchFamily="2" charset="0"/>
                <a:cs typeface="ADLaM Display" panose="020F0502020204030204" pitchFamily="2" charset="0"/>
              </a:rPr>
              <a:t>Welcome to Our </a:t>
            </a:r>
          </a:p>
          <a:p>
            <a:r>
              <a:rPr lang="en-US" sz="2400" b="1" i="1" dirty="0">
                <a:effectLst>
                  <a:outerShdw blurRad="38100" dist="38100" dir="2700000" algn="tl">
                    <a:srgbClr val="000000">
                      <a:alpha val="43137"/>
                    </a:srgbClr>
                  </a:outerShdw>
                </a:effectLst>
                <a:latin typeface="Algerian" panose="04020705040A02060702" pitchFamily="82" charset="0"/>
                <a:ea typeface="ADLaM Display" panose="020F0502020204030204" pitchFamily="2" charset="0"/>
                <a:cs typeface="ADLaM Display" panose="020F0502020204030204" pitchFamily="2" charset="0"/>
              </a:rPr>
              <a:t>Hotel Management </a:t>
            </a:r>
          </a:p>
          <a:p>
            <a:r>
              <a:rPr lang="en-US" sz="2400" b="1" i="1" dirty="0">
                <a:effectLst>
                  <a:outerShdw blurRad="38100" dist="38100" dir="2700000" algn="tl">
                    <a:srgbClr val="000000">
                      <a:alpha val="43137"/>
                    </a:srgbClr>
                  </a:outerShdw>
                </a:effectLst>
                <a:latin typeface="Algerian" panose="04020705040A02060702" pitchFamily="82" charset="0"/>
                <a:ea typeface="ADLaM Display" panose="020F0502020204030204" pitchFamily="2" charset="0"/>
                <a:cs typeface="ADLaM Display" panose="020F0502020204030204" pitchFamily="2" charset="0"/>
              </a:rPr>
              <a:t>System</a:t>
            </a:r>
          </a:p>
        </p:txBody>
      </p:sp>
      <p:sp>
        <p:nvSpPr>
          <p:cNvPr id="7" name="TextBox 6">
            <a:extLst>
              <a:ext uri="{FF2B5EF4-FFF2-40B4-BE49-F238E27FC236}">
                <a16:creationId xmlns:a16="http://schemas.microsoft.com/office/drawing/2014/main" id="{42BC59CD-FC66-483A-04A5-FCDEECD65FCD}"/>
              </a:ext>
            </a:extLst>
          </p:cNvPr>
          <p:cNvSpPr txBox="1"/>
          <p:nvPr/>
        </p:nvSpPr>
        <p:spPr>
          <a:xfrm>
            <a:off x="297544" y="2719680"/>
            <a:ext cx="4303485" cy="2308324"/>
          </a:xfrm>
          <a:prstGeom prst="rect">
            <a:avLst/>
          </a:prstGeom>
          <a:noFill/>
        </p:spPr>
        <p:txBody>
          <a:bodyPr wrap="square">
            <a:spAutoFit/>
          </a:bodyPr>
          <a:lstStyle/>
          <a:p>
            <a:r>
              <a:rPr lang="en-US" sz="2400" dirty="0"/>
              <a:t>We've created a powerful, yet easy to use system for managing hotels of all sizes. Our project utilizes C# and Microsoft Access for a seamless experience.</a:t>
            </a:r>
          </a:p>
        </p:txBody>
      </p:sp>
      <p:pic>
        <p:nvPicPr>
          <p:cNvPr id="15" name="Picture 14">
            <a:extLst>
              <a:ext uri="{FF2B5EF4-FFF2-40B4-BE49-F238E27FC236}">
                <a16:creationId xmlns:a16="http://schemas.microsoft.com/office/drawing/2014/main" id="{C0F04F8D-3B7C-FED1-68AD-E8C1471B66EA}"/>
              </a:ext>
            </a:extLst>
          </p:cNvPr>
          <p:cNvPicPr>
            <a:picLocks noChangeAspect="1"/>
          </p:cNvPicPr>
          <p:nvPr/>
        </p:nvPicPr>
        <p:blipFill>
          <a:blip r:embed="rId2"/>
          <a:stretch>
            <a:fillRect/>
          </a:stretch>
        </p:blipFill>
        <p:spPr>
          <a:xfrm>
            <a:off x="5573485" y="1405515"/>
            <a:ext cx="6320971" cy="4910140"/>
          </a:xfrm>
          <a:prstGeom prst="rect">
            <a:avLst/>
          </a:prstGeom>
        </p:spPr>
      </p:pic>
      <p:sp>
        <p:nvSpPr>
          <p:cNvPr id="16" name="TextBox 15">
            <a:extLst>
              <a:ext uri="{FF2B5EF4-FFF2-40B4-BE49-F238E27FC236}">
                <a16:creationId xmlns:a16="http://schemas.microsoft.com/office/drawing/2014/main" id="{03DBFD0A-A23F-33B6-DD1A-12BEABDD62BA}"/>
              </a:ext>
            </a:extLst>
          </p:cNvPr>
          <p:cNvSpPr txBox="1"/>
          <p:nvPr/>
        </p:nvSpPr>
        <p:spPr>
          <a:xfrm>
            <a:off x="6683827" y="226429"/>
            <a:ext cx="4303485" cy="830997"/>
          </a:xfrm>
          <a:prstGeom prst="rect">
            <a:avLst/>
          </a:prstGeom>
          <a:noFill/>
        </p:spPr>
        <p:txBody>
          <a:bodyPr wrap="square">
            <a:spAutoFit/>
          </a:bodyPr>
          <a:lstStyle/>
          <a:p>
            <a:r>
              <a:rPr lang="en-US" sz="2400" dirty="0" err="1">
                <a:latin typeface="Algerian" panose="04020705040A02060702" pitchFamily="82" charset="0"/>
              </a:rPr>
              <a:t>Name:Susan</a:t>
            </a:r>
            <a:r>
              <a:rPr lang="en-US" sz="2400" dirty="0">
                <a:latin typeface="Algerian" panose="04020705040A02060702" pitchFamily="82" charset="0"/>
              </a:rPr>
              <a:t> Abdullahi</a:t>
            </a:r>
          </a:p>
          <a:p>
            <a:r>
              <a:rPr lang="en-US" sz="2400" dirty="0" err="1">
                <a:latin typeface="Algerian" panose="04020705040A02060702" pitchFamily="82" charset="0"/>
              </a:rPr>
              <a:t>Name:Najah</a:t>
            </a:r>
            <a:r>
              <a:rPr lang="en-US" sz="2400" dirty="0">
                <a:latin typeface="Algerian" panose="04020705040A02060702" pitchFamily="82" charset="0"/>
              </a:rPr>
              <a:t> </a:t>
            </a:r>
            <a:r>
              <a:rPr lang="en-US" sz="2400" dirty="0" err="1">
                <a:latin typeface="Algerian" panose="04020705040A02060702" pitchFamily="82" charset="0"/>
              </a:rPr>
              <a:t>Shuke</a:t>
            </a:r>
            <a:endParaRPr lang="en-US" sz="2400" dirty="0">
              <a:latin typeface="Algerian" panose="04020705040A02060702" pitchFamily="82" charset="0"/>
            </a:endParaRPr>
          </a:p>
        </p:txBody>
      </p:sp>
    </p:spTree>
    <p:extLst>
      <p:ext uri="{BB962C8B-B14F-4D97-AF65-F5344CB8AC3E}">
        <p14:creationId xmlns:p14="http://schemas.microsoft.com/office/powerpoint/2010/main" val="3318776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C0244F-0FE8-4470-5C74-1D0AAEE88CC9}"/>
              </a:ext>
            </a:extLst>
          </p:cNvPr>
          <p:cNvPicPr>
            <a:picLocks noChangeAspect="1"/>
          </p:cNvPicPr>
          <p:nvPr/>
        </p:nvPicPr>
        <p:blipFill>
          <a:blip r:embed="rId2"/>
          <a:stretch>
            <a:fillRect/>
          </a:stretch>
        </p:blipFill>
        <p:spPr>
          <a:xfrm>
            <a:off x="2789494" y="3989437"/>
            <a:ext cx="6311880" cy="2614214"/>
          </a:xfrm>
          <a:prstGeom prst="rect">
            <a:avLst/>
          </a:prstGeom>
        </p:spPr>
      </p:pic>
      <p:pic>
        <p:nvPicPr>
          <p:cNvPr id="6" name="Picture 5">
            <a:extLst>
              <a:ext uri="{FF2B5EF4-FFF2-40B4-BE49-F238E27FC236}">
                <a16:creationId xmlns:a16="http://schemas.microsoft.com/office/drawing/2014/main" id="{E796F84E-3CBA-480D-3242-B3C29AE0CAA6}"/>
              </a:ext>
            </a:extLst>
          </p:cNvPr>
          <p:cNvPicPr>
            <a:picLocks noChangeAspect="1"/>
          </p:cNvPicPr>
          <p:nvPr/>
        </p:nvPicPr>
        <p:blipFill>
          <a:blip r:embed="rId3"/>
          <a:stretch>
            <a:fillRect/>
          </a:stretch>
        </p:blipFill>
        <p:spPr>
          <a:xfrm>
            <a:off x="6545943" y="372924"/>
            <a:ext cx="5540788" cy="3491504"/>
          </a:xfrm>
          <a:prstGeom prst="rect">
            <a:avLst/>
          </a:prstGeom>
        </p:spPr>
      </p:pic>
      <p:pic>
        <p:nvPicPr>
          <p:cNvPr id="7" name="Picture 6">
            <a:extLst>
              <a:ext uri="{FF2B5EF4-FFF2-40B4-BE49-F238E27FC236}">
                <a16:creationId xmlns:a16="http://schemas.microsoft.com/office/drawing/2014/main" id="{5178F42B-55DF-3218-142D-12C3B358408C}"/>
              </a:ext>
            </a:extLst>
          </p:cNvPr>
          <p:cNvPicPr>
            <a:picLocks noChangeAspect="1"/>
          </p:cNvPicPr>
          <p:nvPr/>
        </p:nvPicPr>
        <p:blipFill>
          <a:blip r:embed="rId4"/>
          <a:stretch>
            <a:fillRect/>
          </a:stretch>
        </p:blipFill>
        <p:spPr>
          <a:xfrm>
            <a:off x="105269" y="435428"/>
            <a:ext cx="4992914" cy="3429000"/>
          </a:xfrm>
          <a:prstGeom prst="rect">
            <a:avLst/>
          </a:prstGeom>
        </p:spPr>
      </p:pic>
      <p:sp>
        <p:nvSpPr>
          <p:cNvPr id="9" name="TextBox 8">
            <a:extLst>
              <a:ext uri="{FF2B5EF4-FFF2-40B4-BE49-F238E27FC236}">
                <a16:creationId xmlns:a16="http://schemas.microsoft.com/office/drawing/2014/main" id="{824C9213-BBEF-CD0D-4C39-C2A441ABC62B}"/>
              </a:ext>
            </a:extLst>
          </p:cNvPr>
          <p:cNvSpPr txBox="1"/>
          <p:nvPr/>
        </p:nvSpPr>
        <p:spPr>
          <a:xfrm>
            <a:off x="3497943" y="3592"/>
            <a:ext cx="6096000" cy="369332"/>
          </a:xfrm>
          <a:prstGeom prst="rect">
            <a:avLst/>
          </a:prstGeom>
          <a:noFill/>
        </p:spPr>
        <p:txBody>
          <a:bodyPr wrap="square">
            <a:spAutoFit/>
          </a:bodyPr>
          <a:lstStyle/>
          <a:p>
            <a:r>
              <a:rPr lang="en-US" sz="1800" b="1" i="1" dirty="0">
                <a:effectLst>
                  <a:outerShdw blurRad="38100" dist="38100" dir="2700000" algn="tl">
                    <a:srgbClr val="000000">
                      <a:alpha val="43137"/>
                    </a:srgbClr>
                  </a:outerShdw>
                </a:effectLst>
                <a:latin typeface="Algerian" panose="04020705040A02060702" pitchFamily="82" charset="0"/>
                <a:ea typeface="ADLaM Display" panose="020F0502020204030204" pitchFamily="2" charset="0"/>
                <a:cs typeface="ADLaM Display" panose="020F0502020204030204" pitchFamily="2" charset="0"/>
              </a:rPr>
              <a:t>Screenshot  of database</a:t>
            </a:r>
          </a:p>
        </p:txBody>
      </p:sp>
    </p:spTree>
    <p:extLst>
      <p:ext uri="{BB962C8B-B14F-4D97-AF65-F5344CB8AC3E}">
        <p14:creationId xmlns:p14="http://schemas.microsoft.com/office/powerpoint/2010/main" val="4107128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7AA46C-989E-0BB1-D890-BBA5911B2F04}"/>
              </a:ext>
            </a:extLst>
          </p:cNvPr>
          <p:cNvSpPr txBox="1"/>
          <p:nvPr/>
        </p:nvSpPr>
        <p:spPr>
          <a:xfrm>
            <a:off x="0" y="388870"/>
            <a:ext cx="6096000" cy="646331"/>
          </a:xfrm>
          <a:prstGeom prst="rect">
            <a:avLst/>
          </a:prstGeom>
          <a:noFill/>
        </p:spPr>
        <p:txBody>
          <a:bodyPr wrap="square">
            <a:spAutoFit/>
          </a:bodyPr>
          <a:lstStyle/>
          <a:p>
            <a:r>
              <a:rPr lang="en-US" sz="3600" b="1" dirty="0">
                <a:latin typeface="Algerian" panose="04020705040A02060702" pitchFamily="82" charset="0"/>
              </a:rPr>
              <a:t>Conclusion</a:t>
            </a:r>
          </a:p>
        </p:txBody>
      </p:sp>
      <p:graphicFrame>
        <p:nvGraphicFramePr>
          <p:cNvPr id="6" name="Table 5">
            <a:extLst>
              <a:ext uri="{FF2B5EF4-FFF2-40B4-BE49-F238E27FC236}">
                <a16:creationId xmlns:a16="http://schemas.microsoft.com/office/drawing/2014/main" id="{40329BED-B1E6-8496-8A15-B23179AE7399}"/>
              </a:ext>
            </a:extLst>
          </p:cNvPr>
          <p:cNvGraphicFramePr>
            <a:graphicFrameLocks noGrp="1"/>
          </p:cNvGraphicFramePr>
          <p:nvPr>
            <p:extLst>
              <p:ext uri="{D42A27DB-BD31-4B8C-83A1-F6EECF244321}">
                <p14:modId xmlns:p14="http://schemas.microsoft.com/office/powerpoint/2010/main" val="4159112681"/>
              </p:ext>
            </p:extLst>
          </p:nvPr>
        </p:nvGraphicFramePr>
        <p:xfrm>
          <a:off x="1582057" y="1554480"/>
          <a:ext cx="8127999" cy="3749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20292255"/>
                    </a:ext>
                  </a:extLst>
                </a:gridCol>
                <a:gridCol w="2709333">
                  <a:extLst>
                    <a:ext uri="{9D8B030D-6E8A-4147-A177-3AD203B41FA5}">
                      <a16:colId xmlns:a16="http://schemas.microsoft.com/office/drawing/2014/main" val="4218785419"/>
                    </a:ext>
                  </a:extLst>
                </a:gridCol>
                <a:gridCol w="2709333">
                  <a:extLst>
                    <a:ext uri="{9D8B030D-6E8A-4147-A177-3AD203B41FA5}">
                      <a16:colId xmlns:a16="http://schemas.microsoft.com/office/drawing/2014/main" val="2402374661"/>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Effortless Management</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Top of the Line Technology</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Seamless Experience</a:t>
                      </a:r>
                    </a:p>
                    <a:p>
                      <a:endParaRPr lang="en-US" dirty="0"/>
                    </a:p>
                  </a:txBody>
                  <a:tcPr/>
                </a:tc>
                <a:extLst>
                  <a:ext uri="{0D108BD9-81ED-4DB2-BD59-A6C34878D82A}">
                    <a16:rowId xmlns:a16="http://schemas.microsoft.com/office/drawing/2014/main" val="320010549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Our hotel management system streamlines the process of managing guest, staff, and room information while also ensuring total control over access to sensitive data.</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We've utilized top of the line technology to create a system that is both powerful and easy to use, making hotel management a breeze.</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Thanks to seamless interconnectivity between all database components, our system ensures that all hotel information is effortlessly managed and accessible.</a:t>
                      </a:r>
                    </a:p>
                    <a:p>
                      <a:endParaRPr lang="en-US" dirty="0"/>
                    </a:p>
                  </a:txBody>
                  <a:tcPr/>
                </a:tc>
                <a:extLst>
                  <a:ext uri="{0D108BD9-81ED-4DB2-BD59-A6C34878D82A}">
                    <a16:rowId xmlns:a16="http://schemas.microsoft.com/office/drawing/2014/main" val="531921962"/>
                  </a:ext>
                </a:extLst>
              </a:tr>
            </a:tbl>
          </a:graphicData>
        </a:graphic>
      </p:graphicFrame>
    </p:spTree>
    <p:extLst>
      <p:ext uri="{BB962C8B-B14F-4D97-AF65-F5344CB8AC3E}">
        <p14:creationId xmlns:p14="http://schemas.microsoft.com/office/powerpoint/2010/main" val="2726843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0C70C-DA4A-3690-901E-83B43E6B122E}"/>
              </a:ext>
            </a:extLst>
          </p:cNvPr>
          <p:cNvSpPr>
            <a:spLocks noGrp="1"/>
          </p:cNvSpPr>
          <p:nvPr>
            <p:ph idx="1"/>
          </p:nvPr>
        </p:nvSpPr>
        <p:spPr>
          <a:xfrm>
            <a:off x="4426858" y="2383971"/>
            <a:ext cx="2627086" cy="1045029"/>
          </a:xfrm>
        </p:spPr>
        <p:txBody>
          <a:bodyPr>
            <a:normAutofit fontScale="92500"/>
          </a:bodyPr>
          <a:lstStyle/>
          <a:p>
            <a:pPr marL="0" indent="0">
              <a:buNone/>
            </a:pPr>
            <a:r>
              <a:rPr lang="en-US" sz="5400" dirty="0"/>
              <a:t>THANKS</a:t>
            </a:r>
            <a:endParaRPr lang="en-US" dirty="0"/>
          </a:p>
        </p:txBody>
      </p:sp>
      <p:sp>
        <p:nvSpPr>
          <p:cNvPr id="4" name="Smiley Face 3">
            <a:extLst>
              <a:ext uri="{FF2B5EF4-FFF2-40B4-BE49-F238E27FC236}">
                <a16:creationId xmlns:a16="http://schemas.microsoft.com/office/drawing/2014/main" id="{A9BF5746-4DD8-9FED-0946-DDEFE78381D8}"/>
              </a:ext>
            </a:extLst>
          </p:cNvPr>
          <p:cNvSpPr/>
          <p:nvPr/>
        </p:nvSpPr>
        <p:spPr>
          <a:xfrm>
            <a:off x="4731658" y="3614057"/>
            <a:ext cx="2017486" cy="914400"/>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6171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36DF46-6A79-261A-ECD1-A027C949A24E}"/>
              </a:ext>
            </a:extLst>
          </p:cNvPr>
          <p:cNvSpPr txBox="1"/>
          <p:nvPr/>
        </p:nvSpPr>
        <p:spPr>
          <a:xfrm>
            <a:off x="0" y="501526"/>
            <a:ext cx="6096000" cy="584775"/>
          </a:xfrm>
          <a:prstGeom prst="rect">
            <a:avLst/>
          </a:prstGeom>
          <a:noFill/>
        </p:spPr>
        <p:txBody>
          <a:bodyPr wrap="square">
            <a:spAutoFit/>
          </a:bodyPr>
          <a:lstStyle/>
          <a:p>
            <a:r>
              <a:rPr lang="en-US" sz="3200" b="1" dirty="0">
                <a:latin typeface="Algerian" panose="04020705040A02060702" pitchFamily="82" charset="0"/>
                <a:ea typeface="ADLaM Display" panose="020F0502020204030204" pitchFamily="2" charset="0"/>
                <a:cs typeface="ADLaM Display" panose="020F0502020204030204" pitchFamily="2" charset="0"/>
              </a:rPr>
              <a:t>Project Overview</a:t>
            </a:r>
          </a:p>
        </p:txBody>
      </p:sp>
      <p:graphicFrame>
        <p:nvGraphicFramePr>
          <p:cNvPr id="8" name="Table 7">
            <a:extLst>
              <a:ext uri="{FF2B5EF4-FFF2-40B4-BE49-F238E27FC236}">
                <a16:creationId xmlns:a16="http://schemas.microsoft.com/office/drawing/2014/main" id="{71C92DD1-F6CD-E376-401A-98AEC8E70ABB}"/>
              </a:ext>
            </a:extLst>
          </p:cNvPr>
          <p:cNvGraphicFramePr>
            <a:graphicFrameLocks noGrp="1"/>
          </p:cNvGraphicFramePr>
          <p:nvPr>
            <p:extLst>
              <p:ext uri="{D42A27DB-BD31-4B8C-83A1-F6EECF244321}">
                <p14:modId xmlns:p14="http://schemas.microsoft.com/office/powerpoint/2010/main" val="1134868186"/>
              </p:ext>
            </p:extLst>
          </p:nvPr>
        </p:nvGraphicFramePr>
        <p:xfrm>
          <a:off x="1378857" y="1895323"/>
          <a:ext cx="8127999" cy="4053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12491528"/>
                    </a:ext>
                  </a:extLst>
                </a:gridCol>
                <a:gridCol w="2709333">
                  <a:extLst>
                    <a:ext uri="{9D8B030D-6E8A-4147-A177-3AD203B41FA5}">
                      <a16:colId xmlns:a16="http://schemas.microsoft.com/office/drawing/2014/main" val="1064920205"/>
                    </a:ext>
                  </a:extLst>
                </a:gridCol>
                <a:gridCol w="2709333">
                  <a:extLst>
                    <a:ext uri="{9D8B030D-6E8A-4147-A177-3AD203B41FA5}">
                      <a16:colId xmlns:a16="http://schemas.microsoft.com/office/drawing/2014/main" val="893263270"/>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Project Description</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Technology Stack Used</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Features Offered</a:t>
                      </a:r>
                    </a:p>
                    <a:p>
                      <a:endParaRPr lang="en-US" dirty="0"/>
                    </a:p>
                  </a:txBody>
                  <a:tcPr/>
                </a:tc>
                <a:extLst>
                  <a:ext uri="{0D108BD9-81ED-4DB2-BD59-A6C34878D82A}">
                    <a16:rowId xmlns:a16="http://schemas.microsoft.com/office/drawing/2014/main" val="163123771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Our hotel management system makes it easy to keep track of guests, rooms, and staff all in one place.</a:t>
                      </a:r>
                    </a:p>
                    <a:p>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We've utilized top of the line technology such as C# and Microsoft Access to create a powerful solution for hotel management.</a:t>
                      </a:r>
                    </a:p>
                    <a:p>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Our system allows for seamless management of guests, staff, and room availability so you can focus on providing a top-notch experience for your guests.</a:t>
                      </a:r>
                    </a:p>
                    <a:p>
                      <a:endParaRPr lang="en-US" sz="2000" dirty="0"/>
                    </a:p>
                  </a:txBody>
                  <a:tcPr/>
                </a:tc>
                <a:extLst>
                  <a:ext uri="{0D108BD9-81ED-4DB2-BD59-A6C34878D82A}">
                    <a16:rowId xmlns:a16="http://schemas.microsoft.com/office/drawing/2014/main" val="1423958752"/>
                  </a:ext>
                </a:extLst>
              </a:tr>
            </a:tbl>
          </a:graphicData>
        </a:graphic>
      </p:graphicFrame>
    </p:spTree>
    <p:extLst>
      <p:ext uri="{BB962C8B-B14F-4D97-AF65-F5344CB8AC3E}">
        <p14:creationId xmlns:p14="http://schemas.microsoft.com/office/powerpoint/2010/main" val="205330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499403-3EF5-684E-0389-D680936D3713}"/>
              </a:ext>
            </a:extLst>
          </p:cNvPr>
          <p:cNvSpPr txBox="1"/>
          <p:nvPr/>
        </p:nvSpPr>
        <p:spPr>
          <a:xfrm>
            <a:off x="130629" y="1733996"/>
            <a:ext cx="5471886" cy="1754326"/>
          </a:xfrm>
          <a:prstGeom prst="rect">
            <a:avLst/>
          </a:prstGeom>
          <a:noFill/>
        </p:spPr>
        <p:txBody>
          <a:bodyPr wrap="square">
            <a:spAutoFit/>
          </a:bodyPr>
          <a:lstStyle/>
          <a:p>
            <a:endParaRPr lang="en-US" b="1" dirty="0"/>
          </a:p>
          <a:p>
            <a:endParaRPr lang="en-US" b="1" dirty="0"/>
          </a:p>
          <a:p>
            <a:r>
              <a:rPr lang="en-US" b="1" dirty="0"/>
              <a:t>Login Mechanism</a:t>
            </a:r>
          </a:p>
          <a:p>
            <a:r>
              <a:rPr lang="en-US" dirty="0"/>
              <a:t>Admins can easily login to our system by entering their name and password. This ensures only authorized access to the dashboard.</a:t>
            </a:r>
          </a:p>
        </p:txBody>
      </p:sp>
      <p:sp>
        <p:nvSpPr>
          <p:cNvPr id="7" name="TextBox 6">
            <a:extLst>
              <a:ext uri="{FF2B5EF4-FFF2-40B4-BE49-F238E27FC236}">
                <a16:creationId xmlns:a16="http://schemas.microsoft.com/office/drawing/2014/main" id="{DAFEB15A-51A0-4F04-E6CB-741B9D7B8D6B}"/>
              </a:ext>
            </a:extLst>
          </p:cNvPr>
          <p:cNvSpPr txBox="1"/>
          <p:nvPr/>
        </p:nvSpPr>
        <p:spPr>
          <a:xfrm>
            <a:off x="0" y="330592"/>
            <a:ext cx="6096000" cy="584775"/>
          </a:xfrm>
          <a:prstGeom prst="rect">
            <a:avLst/>
          </a:prstGeom>
          <a:noFill/>
        </p:spPr>
        <p:txBody>
          <a:bodyPr wrap="square">
            <a:spAutoFit/>
          </a:bodyPr>
          <a:lstStyle/>
          <a:p>
            <a:r>
              <a:rPr lang="en-US" sz="3200" b="1" dirty="0">
                <a:latin typeface="Algerian" panose="04020705040A02060702" pitchFamily="82" charset="0"/>
              </a:rPr>
              <a:t>Admin</a:t>
            </a:r>
            <a:r>
              <a:rPr lang="en-US" b="1" dirty="0">
                <a:latin typeface="Algerian" panose="04020705040A02060702" pitchFamily="82" charset="0"/>
              </a:rPr>
              <a:t> </a:t>
            </a:r>
            <a:r>
              <a:rPr lang="en-US" sz="3200" b="1" dirty="0">
                <a:latin typeface="Algerian" panose="04020705040A02060702" pitchFamily="82" charset="0"/>
              </a:rPr>
              <a:t>Functionality</a:t>
            </a:r>
            <a:endParaRPr lang="en-US" b="1" dirty="0">
              <a:latin typeface="Algerian" panose="04020705040A02060702" pitchFamily="82" charset="0"/>
            </a:endParaRPr>
          </a:p>
        </p:txBody>
      </p:sp>
      <p:pic>
        <p:nvPicPr>
          <p:cNvPr id="9" name="Picture 8">
            <a:extLst>
              <a:ext uri="{FF2B5EF4-FFF2-40B4-BE49-F238E27FC236}">
                <a16:creationId xmlns:a16="http://schemas.microsoft.com/office/drawing/2014/main" id="{DFD0773F-69DF-15FB-DB2F-E7629C79126B}"/>
              </a:ext>
            </a:extLst>
          </p:cNvPr>
          <p:cNvPicPr>
            <a:picLocks noChangeAspect="1"/>
          </p:cNvPicPr>
          <p:nvPr/>
        </p:nvPicPr>
        <p:blipFill>
          <a:blip r:embed="rId2"/>
          <a:stretch>
            <a:fillRect/>
          </a:stretch>
        </p:blipFill>
        <p:spPr>
          <a:xfrm>
            <a:off x="5602515" y="1407886"/>
            <a:ext cx="5979885" cy="4607877"/>
          </a:xfrm>
          <a:prstGeom prst="rect">
            <a:avLst/>
          </a:prstGeom>
        </p:spPr>
      </p:pic>
    </p:spTree>
    <p:extLst>
      <p:ext uri="{BB962C8B-B14F-4D97-AF65-F5344CB8AC3E}">
        <p14:creationId xmlns:p14="http://schemas.microsoft.com/office/powerpoint/2010/main" val="2825201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1A63E6-7A21-7FF3-6BDF-3C743142D891}"/>
              </a:ext>
            </a:extLst>
          </p:cNvPr>
          <p:cNvSpPr txBox="1"/>
          <p:nvPr/>
        </p:nvSpPr>
        <p:spPr>
          <a:xfrm>
            <a:off x="2917371" y="343264"/>
            <a:ext cx="6096000" cy="1692771"/>
          </a:xfrm>
          <a:prstGeom prst="rect">
            <a:avLst/>
          </a:prstGeom>
          <a:noFill/>
        </p:spPr>
        <p:txBody>
          <a:bodyPr wrap="square">
            <a:spAutoFit/>
          </a:bodyPr>
          <a:lstStyle/>
          <a:p>
            <a:r>
              <a:rPr lang="en-US" sz="3200" b="1" dirty="0">
                <a:latin typeface="Algerian" panose="04020705040A02060702" pitchFamily="82" charset="0"/>
              </a:rPr>
              <a:t>Dashboard Management</a:t>
            </a:r>
          </a:p>
          <a:p>
            <a:endParaRPr lang="en-US" b="1" dirty="0"/>
          </a:p>
          <a:p>
            <a:r>
              <a:rPr lang="en-US" dirty="0"/>
              <a:t>Once logged in, admins have complete control over the dashboard where they can manage guests, Reception and room availability.</a:t>
            </a:r>
          </a:p>
        </p:txBody>
      </p:sp>
      <p:pic>
        <p:nvPicPr>
          <p:cNvPr id="8" name="Picture 7">
            <a:extLst>
              <a:ext uri="{FF2B5EF4-FFF2-40B4-BE49-F238E27FC236}">
                <a16:creationId xmlns:a16="http://schemas.microsoft.com/office/drawing/2014/main" id="{FB65FFE0-62F7-A840-FE01-BFBE4B1E0A4B}"/>
              </a:ext>
            </a:extLst>
          </p:cNvPr>
          <p:cNvPicPr>
            <a:picLocks noChangeAspect="1"/>
          </p:cNvPicPr>
          <p:nvPr/>
        </p:nvPicPr>
        <p:blipFill>
          <a:blip r:embed="rId2"/>
          <a:stretch>
            <a:fillRect/>
          </a:stretch>
        </p:blipFill>
        <p:spPr>
          <a:xfrm>
            <a:off x="1370940" y="2036035"/>
            <a:ext cx="9450119" cy="4478701"/>
          </a:xfrm>
          <a:prstGeom prst="rect">
            <a:avLst/>
          </a:prstGeom>
        </p:spPr>
      </p:pic>
    </p:spTree>
    <p:extLst>
      <p:ext uri="{BB962C8B-B14F-4D97-AF65-F5344CB8AC3E}">
        <p14:creationId xmlns:p14="http://schemas.microsoft.com/office/powerpoint/2010/main" val="3373070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524675-F599-895A-7104-F45040F4CD16}"/>
              </a:ext>
            </a:extLst>
          </p:cNvPr>
          <p:cNvSpPr txBox="1"/>
          <p:nvPr/>
        </p:nvSpPr>
        <p:spPr>
          <a:xfrm>
            <a:off x="0" y="604974"/>
            <a:ext cx="4949371" cy="5632311"/>
          </a:xfrm>
          <a:prstGeom prst="rect">
            <a:avLst/>
          </a:prstGeom>
          <a:noFill/>
        </p:spPr>
        <p:txBody>
          <a:bodyPr wrap="square">
            <a:spAutoFit/>
          </a:bodyPr>
          <a:lstStyle/>
          <a:p>
            <a:r>
              <a:rPr lang="en-US" sz="3600" b="1" dirty="0">
                <a:latin typeface="Algerian" panose="04020705040A02060702" pitchFamily="82" charset="0"/>
              </a:rPr>
              <a:t>Guest Management</a:t>
            </a:r>
          </a:p>
          <a:p>
            <a:endParaRPr lang="en-US" sz="3600" b="1" dirty="0">
              <a:latin typeface="Algerian" panose="04020705040A02060702" pitchFamily="82" charset="0"/>
            </a:endParaRPr>
          </a:p>
          <a:p>
            <a:r>
              <a:rPr lang="en-US" b="0" i="0" dirty="0">
                <a:solidFill>
                  <a:srgbClr val="374151"/>
                </a:solidFill>
                <a:effectLst/>
                <a:latin typeface="Söhne"/>
              </a:rPr>
              <a:t>Furthermore, our system enables admins to effortlessly manage guests by name or ID. </a:t>
            </a:r>
          </a:p>
          <a:p>
            <a:endParaRPr lang="en-US" b="0" i="0" dirty="0">
              <a:solidFill>
                <a:srgbClr val="374151"/>
              </a:solidFill>
              <a:effectLst/>
              <a:latin typeface="Söhne"/>
            </a:endParaRPr>
          </a:p>
          <a:p>
            <a:r>
              <a:rPr lang="en-US" b="0" i="0" dirty="0">
                <a:solidFill>
                  <a:srgbClr val="374151"/>
                </a:solidFill>
                <a:effectLst/>
                <a:latin typeface="Söhne"/>
              </a:rPr>
              <a:t>This streamlined functionality facilitates the addition, deletion, and updating of guest information, ensuring that our records remain accurate and up-to-date with minimal effort. </a:t>
            </a:r>
          </a:p>
          <a:p>
            <a:endParaRPr lang="en-US" dirty="0">
              <a:solidFill>
                <a:srgbClr val="374151"/>
              </a:solidFill>
              <a:latin typeface="Söhne"/>
            </a:endParaRPr>
          </a:p>
          <a:p>
            <a:r>
              <a:rPr lang="en-US" b="0" i="0" dirty="0">
                <a:solidFill>
                  <a:srgbClr val="374151"/>
                </a:solidFill>
                <a:effectLst/>
                <a:latin typeface="Söhne"/>
              </a:rPr>
              <a:t>In addition to our guest management system, we've implemented graphs that display the current breakdown of men and women staying in the hotel. Once the administrator inputs the guest numbers, these graphs provide a clear visual representation of the gender ratio among our guests, allowing for quick insights into our demographic distribution</a:t>
            </a:r>
            <a:endParaRPr lang="en-US" dirty="0"/>
          </a:p>
        </p:txBody>
      </p:sp>
      <p:pic>
        <p:nvPicPr>
          <p:cNvPr id="11" name="Picture 10">
            <a:extLst>
              <a:ext uri="{FF2B5EF4-FFF2-40B4-BE49-F238E27FC236}">
                <a16:creationId xmlns:a16="http://schemas.microsoft.com/office/drawing/2014/main" id="{24CAF9EA-CAA5-00C7-F3F2-F48BBCDA726C}"/>
              </a:ext>
            </a:extLst>
          </p:cNvPr>
          <p:cNvPicPr>
            <a:picLocks noChangeAspect="1"/>
          </p:cNvPicPr>
          <p:nvPr/>
        </p:nvPicPr>
        <p:blipFill>
          <a:blip r:embed="rId2"/>
          <a:stretch>
            <a:fillRect/>
          </a:stretch>
        </p:blipFill>
        <p:spPr>
          <a:xfrm>
            <a:off x="5152572" y="1114201"/>
            <a:ext cx="6016606" cy="4921564"/>
          </a:xfrm>
          <a:prstGeom prst="rect">
            <a:avLst/>
          </a:prstGeom>
        </p:spPr>
      </p:pic>
    </p:spTree>
    <p:extLst>
      <p:ext uri="{BB962C8B-B14F-4D97-AF65-F5344CB8AC3E}">
        <p14:creationId xmlns:p14="http://schemas.microsoft.com/office/powerpoint/2010/main" val="35553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020F6-0DC4-A13A-9FB2-064616C47957}"/>
              </a:ext>
            </a:extLst>
          </p:cNvPr>
          <p:cNvSpPr txBox="1"/>
          <p:nvPr/>
        </p:nvSpPr>
        <p:spPr>
          <a:xfrm>
            <a:off x="0" y="952865"/>
            <a:ext cx="5515429" cy="4524315"/>
          </a:xfrm>
          <a:prstGeom prst="rect">
            <a:avLst/>
          </a:prstGeom>
          <a:noFill/>
        </p:spPr>
        <p:txBody>
          <a:bodyPr wrap="square">
            <a:spAutoFit/>
          </a:bodyPr>
          <a:lstStyle/>
          <a:p>
            <a:r>
              <a:rPr lang="en-US" sz="3600" b="1" dirty="0">
                <a:latin typeface="Algerian" panose="04020705040A02060702" pitchFamily="82" charset="0"/>
              </a:rPr>
              <a:t>Room Management</a:t>
            </a:r>
          </a:p>
          <a:p>
            <a:endParaRPr lang="en-US" sz="3600" b="1" dirty="0">
              <a:latin typeface="Algerian" panose="04020705040A02060702" pitchFamily="82" charset="0"/>
            </a:endParaRPr>
          </a:p>
          <a:p>
            <a:r>
              <a:rPr lang="en-US" b="0" i="0" dirty="0">
                <a:solidFill>
                  <a:srgbClr val="374151"/>
                </a:solidFill>
                <a:effectLst/>
                <a:latin typeface="Söhne"/>
              </a:rPr>
              <a:t>Admins have the ability to delete, update, and add rooms as well as clear the form, allowing for effortless management of room information. </a:t>
            </a:r>
          </a:p>
          <a:p>
            <a:endParaRPr lang="en-US" b="0" i="0" dirty="0">
              <a:solidFill>
                <a:srgbClr val="374151"/>
              </a:solidFill>
              <a:effectLst/>
              <a:latin typeface="Söhne"/>
            </a:endParaRPr>
          </a:p>
          <a:p>
            <a:r>
              <a:rPr lang="en-US" b="0" i="0" dirty="0">
                <a:solidFill>
                  <a:srgbClr val="374151"/>
                </a:solidFill>
                <a:effectLst/>
                <a:latin typeface="Söhne"/>
              </a:rPr>
              <a:t>They can conveniently add rooms by selecting specific room types and entering relevant details, along with assigning phone numbers to each room for efficient communication with guests. </a:t>
            </a:r>
          </a:p>
          <a:p>
            <a:endParaRPr lang="en-US" b="0" i="0" dirty="0">
              <a:solidFill>
                <a:srgbClr val="374151"/>
              </a:solidFill>
              <a:effectLst/>
              <a:latin typeface="Söhne"/>
            </a:endParaRPr>
          </a:p>
          <a:p>
            <a:r>
              <a:rPr lang="en-US" b="0" i="0" dirty="0">
                <a:solidFill>
                  <a:srgbClr val="374151"/>
                </a:solidFill>
                <a:effectLst/>
                <a:latin typeface="Söhne"/>
              </a:rPr>
              <a:t>This comprehensive system ensures not only the smooth handling of room inventory but also facilitates guest interaction through designated room phone numbers.</a:t>
            </a:r>
            <a:endParaRPr lang="en-US" dirty="0"/>
          </a:p>
        </p:txBody>
      </p:sp>
      <p:pic>
        <p:nvPicPr>
          <p:cNvPr id="11" name="Picture 10">
            <a:extLst>
              <a:ext uri="{FF2B5EF4-FFF2-40B4-BE49-F238E27FC236}">
                <a16:creationId xmlns:a16="http://schemas.microsoft.com/office/drawing/2014/main" id="{D37638E7-6BB2-3F8D-F593-0282BBAAB43A}"/>
              </a:ext>
            </a:extLst>
          </p:cNvPr>
          <p:cNvPicPr>
            <a:picLocks noChangeAspect="1"/>
          </p:cNvPicPr>
          <p:nvPr/>
        </p:nvPicPr>
        <p:blipFill>
          <a:blip r:embed="rId2"/>
          <a:stretch>
            <a:fillRect/>
          </a:stretch>
        </p:blipFill>
        <p:spPr>
          <a:xfrm>
            <a:off x="5515429" y="952865"/>
            <a:ext cx="6458857" cy="5114106"/>
          </a:xfrm>
          <a:prstGeom prst="rect">
            <a:avLst/>
          </a:prstGeom>
        </p:spPr>
      </p:pic>
    </p:spTree>
    <p:extLst>
      <p:ext uri="{BB962C8B-B14F-4D97-AF65-F5344CB8AC3E}">
        <p14:creationId xmlns:p14="http://schemas.microsoft.com/office/powerpoint/2010/main" val="3525380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EF60E5-C9F3-9F9F-2390-F0691968F131}"/>
              </a:ext>
            </a:extLst>
          </p:cNvPr>
          <p:cNvSpPr txBox="1"/>
          <p:nvPr/>
        </p:nvSpPr>
        <p:spPr>
          <a:xfrm>
            <a:off x="2336799" y="468476"/>
            <a:ext cx="6096000" cy="646331"/>
          </a:xfrm>
          <a:prstGeom prst="rect">
            <a:avLst/>
          </a:prstGeom>
          <a:noFill/>
        </p:spPr>
        <p:txBody>
          <a:bodyPr wrap="square">
            <a:spAutoFit/>
          </a:bodyPr>
          <a:lstStyle/>
          <a:p>
            <a:r>
              <a:rPr lang="en-US" sz="3600" b="1" dirty="0">
                <a:latin typeface="Algerian" panose="04020705040A02060702" pitchFamily="82" charset="0"/>
              </a:rPr>
              <a:t>Reception Functionality</a:t>
            </a:r>
          </a:p>
        </p:txBody>
      </p:sp>
      <p:sp>
        <p:nvSpPr>
          <p:cNvPr id="7" name="TextBox 6">
            <a:extLst>
              <a:ext uri="{FF2B5EF4-FFF2-40B4-BE49-F238E27FC236}">
                <a16:creationId xmlns:a16="http://schemas.microsoft.com/office/drawing/2014/main" id="{42089AEC-0CB7-AE9E-F072-E03E33BF61F3}"/>
              </a:ext>
            </a:extLst>
          </p:cNvPr>
          <p:cNvSpPr txBox="1"/>
          <p:nvPr/>
        </p:nvSpPr>
        <p:spPr>
          <a:xfrm>
            <a:off x="130628" y="1487713"/>
            <a:ext cx="6096000" cy="923330"/>
          </a:xfrm>
          <a:prstGeom prst="rect">
            <a:avLst/>
          </a:prstGeom>
          <a:noFill/>
        </p:spPr>
        <p:txBody>
          <a:bodyPr wrap="square">
            <a:spAutoFit/>
          </a:bodyPr>
          <a:lstStyle/>
          <a:p>
            <a:r>
              <a:rPr lang="en-US" b="1" dirty="0"/>
              <a:t>Room Status Display</a:t>
            </a:r>
          </a:p>
          <a:p>
            <a:r>
              <a:rPr lang="en-US" dirty="0"/>
              <a:t>In the reception portion of our system, staff can quickly see which rooms are free or busy.</a:t>
            </a:r>
          </a:p>
        </p:txBody>
      </p:sp>
      <p:pic>
        <p:nvPicPr>
          <p:cNvPr id="13" name="Picture 12">
            <a:extLst>
              <a:ext uri="{FF2B5EF4-FFF2-40B4-BE49-F238E27FC236}">
                <a16:creationId xmlns:a16="http://schemas.microsoft.com/office/drawing/2014/main" id="{1818B278-6778-3351-FC55-A1427704C1E6}"/>
              </a:ext>
            </a:extLst>
          </p:cNvPr>
          <p:cNvPicPr>
            <a:picLocks noChangeAspect="1"/>
          </p:cNvPicPr>
          <p:nvPr/>
        </p:nvPicPr>
        <p:blipFill>
          <a:blip r:embed="rId2"/>
          <a:stretch>
            <a:fillRect/>
          </a:stretch>
        </p:blipFill>
        <p:spPr>
          <a:xfrm>
            <a:off x="1079982" y="2429186"/>
            <a:ext cx="9364382" cy="4428814"/>
          </a:xfrm>
          <a:prstGeom prst="rect">
            <a:avLst/>
          </a:prstGeom>
        </p:spPr>
      </p:pic>
    </p:spTree>
    <p:extLst>
      <p:ext uri="{BB962C8B-B14F-4D97-AF65-F5344CB8AC3E}">
        <p14:creationId xmlns:p14="http://schemas.microsoft.com/office/powerpoint/2010/main" val="229352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9617E5-95D5-EDE1-0055-9623F4DA162A}"/>
              </a:ext>
            </a:extLst>
          </p:cNvPr>
          <p:cNvSpPr txBox="1"/>
          <p:nvPr/>
        </p:nvSpPr>
        <p:spPr>
          <a:xfrm>
            <a:off x="4281713" y="453963"/>
            <a:ext cx="6096000" cy="646331"/>
          </a:xfrm>
          <a:prstGeom prst="rect">
            <a:avLst/>
          </a:prstGeom>
          <a:noFill/>
        </p:spPr>
        <p:txBody>
          <a:bodyPr wrap="square">
            <a:spAutoFit/>
          </a:bodyPr>
          <a:lstStyle/>
          <a:p>
            <a:r>
              <a:rPr lang="en-US" sz="3600" b="1" dirty="0">
                <a:latin typeface="Algerian" panose="04020705040A02060702" pitchFamily="82" charset="0"/>
              </a:rPr>
              <a:t>Log Out</a:t>
            </a:r>
          </a:p>
        </p:txBody>
      </p:sp>
      <p:sp>
        <p:nvSpPr>
          <p:cNvPr id="7" name="TextBox 6">
            <a:extLst>
              <a:ext uri="{FF2B5EF4-FFF2-40B4-BE49-F238E27FC236}">
                <a16:creationId xmlns:a16="http://schemas.microsoft.com/office/drawing/2014/main" id="{E15A243A-AF82-2717-30CB-A58C69C0F3E0}"/>
              </a:ext>
            </a:extLst>
          </p:cNvPr>
          <p:cNvSpPr txBox="1"/>
          <p:nvPr/>
        </p:nvSpPr>
        <p:spPr>
          <a:xfrm>
            <a:off x="2307771" y="1251020"/>
            <a:ext cx="6096000" cy="923330"/>
          </a:xfrm>
          <a:prstGeom prst="rect">
            <a:avLst/>
          </a:prstGeom>
          <a:noFill/>
        </p:spPr>
        <p:txBody>
          <a:bodyPr wrap="square">
            <a:spAutoFit/>
          </a:bodyPr>
          <a:lstStyle/>
          <a:p>
            <a:r>
              <a:rPr lang="en-US" dirty="0"/>
              <a:t>At any time, admins or staff members can log out of our system, ensuring complete control over access to sensitive information.</a:t>
            </a:r>
          </a:p>
        </p:txBody>
      </p:sp>
      <p:pic>
        <p:nvPicPr>
          <p:cNvPr id="9" name="Picture 8">
            <a:extLst>
              <a:ext uri="{FF2B5EF4-FFF2-40B4-BE49-F238E27FC236}">
                <a16:creationId xmlns:a16="http://schemas.microsoft.com/office/drawing/2014/main" id="{6B00EF86-2C32-6185-8AD5-C46FBB14BE26}"/>
              </a:ext>
            </a:extLst>
          </p:cNvPr>
          <p:cNvPicPr>
            <a:picLocks noChangeAspect="1"/>
          </p:cNvPicPr>
          <p:nvPr/>
        </p:nvPicPr>
        <p:blipFill>
          <a:blip r:embed="rId2"/>
          <a:stretch>
            <a:fillRect/>
          </a:stretch>
        </p:blipFill>
        <p:spPr>
          <a:xfrm>
            <a:off x="1436913" y="2521174"/>
            <a:ext cx="7837715" cy="3085806"/>
          </a:xfrm>
          <a:prstGeom prst="rect">
            <a:avLst/>
          </a:prstGeom>
        </p:spPr>
      </p:pic>
    </p:spTree>
    <p:extLst>
      <p:ext uri="{BB962C8B-B14F-4D97-AF65-F5344CB8AC3E}">
        <p14:creationId xmlns:p14="http://schemas.microsoft.com/office/powerpoint/2010/main" val="3294310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F5F84D-E7ED-D683-C967-746CAE54F952}"/>
              </a:ext>
            </a:extLst>
          </p:cNvPr>
          <p:cNvPicPr>
            <a:picLocks noChangeAspect="1"/>
          </p:cNvPicPr>
          <p:nvPr/>
        </p:nvPicPr>
        <p:blipFill>
          <a:blip r:embed="rId2"/>
          <a:stretch>
            <a:fillRect/>
          </a:stretch>
        </p:blipFill>
        <p:spPr>
          <a:xfrm>
            <a:off x="6347597" y="831537"/>
            <a:ext cx="5341258" cy="2667402"/>
          </a:xfrm>
          <a:prstGeom prst="rect">
            <a:avLst/>
          </a:prstGeom>
        </p:spPr>
      </p:pic>
      <p:pic>
        <p:nvPicPr>
          <p:cNvPr id="7" name="Picture 6">
            <a:extLst>
              <a:ext uri="{FF2B5EF4-FFF2-40B4-BE49-F238E27FC236}">
                <a16:creationId xmlns:a16="http://schemas.microsoft.com/office/drawing/2014/main" id="{0E82432C-B9E8-CF0D-FBF0-C051B6D44F72}"/>
              </a:ext>
            </a:extLst>
          </p:cNvPr>
          <p:cNvPicPr>
            <a:picLocks noChangeAspect="1"/>
          </p:cNvPicPr>
          <p:nvPr/>
        </p:nvPicPr>
        <p:blipFill>
          <a:blip r:embed="rId3"/>
          <a:stretch>
            <a:fillRect/>
          </a:stretch>
        </p:blipFill>
        <p:spPr>
          <a:xfrm>
            <a:off x="3057660" y="3957343"/>
            <a:ext cx="6076680" cy="2667402"/>
          </a:xfrm>
          <a:prstGeom prst="rect">
            <a:avLst/>
          </a:prstGeom>
        </p:spPr>
      </p:pic>
      <p:pic>
        <p:nvPicPr>
          <p:cNvPr id="11" name="Picture 10">
            <a:extLst>
              <a:ext uri="{FF2B5EF4-FFF2-40B4-BE49-F238E27FC236}">
                <a16:creationId xmlns:a16="http://schemas.microsoft.com/office/drawing/2014/main" id="{BB53DCEB-BCA1-9C30-6294-FC6154DCFA45}"/>
              </a:ext>
            </a:extLst>
          </p:cNvPr>
          <p:cNvPicPr>
            <a:picLocks noChangeAspect="1"/>
          </p:cNvPicPr>
          <p:nvPr/>
        </p:nvPicPr>
        <p:blipFill>
          <a:blip r:embed="rId4"/>
          <a:stretch>
            <a:fillRect/>
          </a:stretch>
        </p:blipFill>
        <p:spPr>
          <a:xfrm>
            <a:off x="15953" y="911367"/>
            <a:ext cx="5489816" cy="2507743"/>
          </a:xfrm>
          <a:prstGeom prst="rect">
            <a:avLst/>
          </a:prstGeom>
        </p:spPr>
      </p:pic>
      <p:sp>
        <p:nvSpPr>
          <p:cNvPr id="13" name="TextBox 12">
            <a:extLst>
              <a:ext uri="{FF2B5EF4-FFF2-40B4-BE49-F238E27FC236}">
                <a16:creationId xmlns:a16="http://schemas.microsoft.com/office/drawing/2014/main" id="{50F6231F-0C65-DDD5-AB93-79E069F3C1DE}"/>
              </a:ext>
            </a:extLst>
          </p:cNvPr>
          <p:cNvSpPr txBox="1"/>
          <p:nvPr/>
        </p:nvSpPr>
        <p:spPr>
          <a:xfrm>
            <a:off x="3701143" y="108437"/>
            <a:ext cx="6096000" cy="369332"/>
          </a:xfrm>
          <a:prstGeom prst="rect">
            <a:avLst/>
          </a:prstGeom>
          <a:noFill/>
        </p:spPr>
        <p:txBody>
          <a:bodyPr wrap="square">
            <a:spAutoFit/>
          </a:bodyPr>
          <a:lstStyle/>
          <a:p>
            <a:r>
              <a:rPr lang="en-US" sz="1800" b="1" i="1" dirty="0">
                <a:effectLst>
                  <a:outerShdw blurRad="38100" dist="38100" dir="2700000" algn="tl">
                    <a:srgbClr val="000000">
                      <a:alpha val="43137"/>
                    </a:srgbClr>
                  </a:outerShdw>
                </a:effectLst>
                <a:latin typeface="Algerian" panose="04020705040A02060702" pitchFamily="82" charset="0"/>
                <a:ea typeface="ADLaM Display" panose="020F0502020204030204" pitchFamily="2" charset="0"/>
                <a:cs typeface="ADLaM Display" panose="020F0502020204030204" pitchFamily="2" charset="0"/>
              </a:rPr>
              <a:t>Screenshot  of database</a:t>
            </a:r>
          </a:p>
        </p:txBody>
      </p:sp>
    </p:spTree>
    <p:extLst>
      <p:ext uri="{BB962C8B-B14F-4D97-AF65-F5344CB8AC3E}">
        <p14:creationId xmlns:p14="http://schemas.microsoft.com/office/powerpoint/2010/main" val="2125883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1294</TotalTime>
  <Words>499</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Century Gothic</vt:lpstr>
      <vt:lpstr>Söhne</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 ABDULLAHI MOHAMED</dc:creator>
  <cp:lastModifiedBy>SUSAN ABDULLAHI MOHAMED</cp:lastModifiedBy>
  <cp:revision>2</cp:revision>
  <dcterms:created xsi:type="dcterms:W3CDTF">2023-12-28T23:01:15Z</dcterms:created>
  <dcterms:modified xsi:type="dcterms:W3CDTF">2023-12-29T20:35:35Z</dcterms:modified>
</cp:coreProperties>
</file>