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9" r:id="rId6"/>
    <p:sldId id="271" r:id="rId7"/>
    <p:sldId id="270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503030501040103" pitchFamily="34" charset="0"/>
      <p:regular r:id="rId15"/>
    </p:embeddedFont>
    <p:embeddedFont>
      <p:font typeface="Canva Sans Bold" panose="020B0803030501040103" pitchFamily="34" charset="0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  <p:embeddedFont>
      <p:font typeface="Nunito Bold" pitchFamily="2" charset="7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1D18E-6C12-757D-8C33-523E0C740825}" v="440" dt="2023-06-01T19:19:02.948"/>
    <p1510:client id="{FBE8C7BC-2A93-486F-8910-60D3DE00FE08}" v="23" dt="2023-06-01T20:25:1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1884" autoAdjust="0"/>
  </p:normalViewPr>
  <p:slideViewPr>
    <p:cSldViewPr>
      <p:cViewPr varScale="1">
        <p:scale>
          <a:sx n="77" d="100"/>
          <a:sy n="77" d="100"/>
        </p:scale>
        <p:origin x="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1D10-D3EB-584B-B882-8E69BF57E1D2}" type="datetimeFigureOut">
              <a:rPr lang="pt-PT" smtClean="0"/>
              <a:t>01/06/23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B14C-D9FF-1943-A0BD-C7C1506D3B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18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9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1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82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78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09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1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6136" y="8353252"/>
            <a:ext cx="19974273" cy="1420979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16949" y="1896628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7754" y="6303952"/>
            <a:ext cx="3395204" cy="10494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16912" y="-911620"/>
            <a:ext cx="2942276" cy="29422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589438" y="2633906"/>
            <a:ext cx="11109123" cy="36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4"/>
              </a:lnSpc>
            </a:pPr>
            <a:endParaRPr dirty="0"/>
          </a:p>
          <a:p>
            <a:pPr algn="ctr">
              <a:lnSpc>
                <a:spcPts val="6664"/>
              </a:lnSpc>
            </a:pPr>
            <a:r>
              <a:rPr lang="en-US" sz="4760" dirty="0">
                <a:solidFill>
                  <a:srgbClr val="000000"/>
                </a:solidFill>
                <a:latin typeface="Nunito Bold"/>
              </a:rPr>
              <a:t>NATURAL LANGUAGE PROCESSING </a:t>
            </a:r>
          </a:p>
          <a:p>
            <a:pPr algn="ctr">
              <a:lnSpc>
                <a:spcPts val="5544"/>
              </a:lnSpc>
            </a:pPr>
            <a:r>
              <a:rPr lang="en-US" sz="3960" dirty="0">
                <a:solidFill>
                  <a:srgbClr val="000000"/>
                </a:solidFill>
                <a:latin typeface="Nunito Bold"/>
              </a:rPr>
              <a:t>ASSIGNMENT 2</a:t>
            </a:r>
          </a:p>
          <a:p>
            <a:pPr algn="ctr">
              <a:lnSpc>
                <a:spcPts val="10863"/>
              </a:lnSpc>
            </a:pPr>
            <a:endParaRPr lang="en-US" sz="3960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76276" y="5105400"/>
            <a:ext cx="5735448" cy="120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317" dirty="0">
                <a:solidFill>
                  <a:srgbClr val="000000"/>
                </a:solidFill>
                <a:latin typeface="Nunito"/>
              </a:rPr>
              <a:t>Maria da </a:t>
            </a:r>
            <a:r>
              <a:rPr lang="en-US" sz="2317" dirty="0" err="1">
                <a:solidFill>
                  <a:srgbClr val="000000"/>
                </a:solidFill>
                <a:latin typeface="Nunito"/>
              </a:rPr>
              <a:t>Conceição</a:t>
            </a:r>
            <a:r>
              <a:rPr lang="en-US" sz="2317" dirty="0">
                <a:solidFill>
                  <a:srgbClr val="000000"/>
                </a:solidFill>
                <a:latin typeface="Nunito"/>
              </a:rPr>
              <a:t> Vieira </a:t>
            </a:r>
            <a:r>
              <a:rPr lang="en-US" sz="2317" dirty="0" err="1">
                <a:solidFill>
                  <a:srgbClr val="000000"/>
                </a:solidFill>
                <a:latin typeface="Nunito"/>
              </a:rPr>
              <a:t>Mota</a:t>
            </a:r>
            <a:r>
              <a:rPr lang="en-US" sz="2317" dirty="0">
                <a:solidFill>
                  <a:srgbClr val="000000"/>
                </a:solidFill>
                <a:latin typeface="Nunito"/>
              </a:rPr>
              <a:t>, PG51210</a:t>
            </a:r>
          </a:p>
          <a:p>
            <a:pPr algn="ctr">
              <a:lnSpc>
                <a:spcPts val="3244"/>
              </a:lnSpc>
            </a:pPr>
            <a:r>
              <a:rPr lang="en-US" sz="2317" dirty="0">
                <a:solidFill>
                  <a:srgbClr val="000000"/>
                </a:solidFill>
                <a:latin typeface="Nunito"/>
              </a:rPr>
              <a:t>Susana Isabel Pereira Martins, A03790</a:t>
            </a:r>
          </a:p>
          <a:p>
            <a:pPr algn="ctr">
              <a:lnSpc>
                <a:spcPts val="3244"/>
              </a:lnSpc>
            </a:pPr>
            <a:endParaRPr lang="en-US" sz="2317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8600191"/>
            <a:ext cx="6835830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77754" y="8739891"/>
            <a:ext cx="4481546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"/>
              </a:rPr>
              <a:t>Informática Médica</a:t>
            </a:r>
          </a:p>
          <a:p>
            <a:pPr algn="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Nunito"/>
            </a:endParaRPr>
          </a:p>
          <a:p>
            <a:pPr algn="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92245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21145" y="3621585"/>
            <a:ext cx="3787035" cy="304383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543721" y="904875"/>
            <a:ext cx="9200557" cy="112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Nunito Bold"/>
              </a:rPr>
              <a:t>OBJETIVO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59411" y="9163367"/>
            <a:ext cx="23701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56094" y="4058121"/>
            <a:ext cx="9446099" cy="2175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51"/>
              </a:lnSpc>
              <a:spcBef>
                <a:spcPct val="0"/>
              </a:spcBef>
              <a:buFont typeface="Arial"/>
              <a:buChar char="•"/>
            </a:pPr>
            <a:r>
              <a:rPr lang="pt-PT" sz="2800" b="1" dirty="0">
                <a:solidFill>
                  <a:srgbClr val="000000"/>
                </a:solidFill>
                <a:latin typeface="Nunito" pitchFamily="2" charset="77"/>
              </a:rPr>
              <a:t>Enriquecer o conjunto de dados;</a:t>
            </a:r>
            <a:endParaRPr lang="pt-PT" b="1" dirty="0">
              <a:latin typeface="Nunito" pitchFamily="2" charset="77"/>
              <a:cs typeface="Calibri"/>
            </a:endParaRPr>
          </a:p>
          <a:p>
            <a:pPr algn="just">
              <a:lnSpc>
                <a:spcPts val="4251"/>
              </a:lnSpc>
              <a:spcBef>
                <a:spcPct val="0"/>
              </a:spcBef>
            </a:pPr>
            <a:endParaRPr lang="pt-PT" sz="2800" b="1" dirty="0">
              <a:solidFill>
                <a:srgbClr val="000000"/>
              </a:solidFill>
              <a:latin typeface="Nunito" pitchFamily="2" charset="77"/>
            </a:endParaRPr>
          </a:p>
          <a:p>
            <a:pPr marL="457200" indent="-457200" algn="just">
              <a:lnSpc>
                <a:spcPts val="425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rgbClr val="000000"/>
                </a:solidFill>
                <a:latin typeface="Nunito" pitchFamily="2" charset="77"/>
              </a:rPr>
              <a:t>Desenvolvimento de uma ferramenta que possa manipular e representar o conjunto de dados.</a:t>
            </a:r>
            <a:endParaRPr lang="en-US" sz="2800" b="1" dirty="0">
              <a:solidFill>
                <a:srgbClr val="000000"/>
              </a:solidFill>
              <a:latin typeface="Nunito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12111" y="3978076"/>
            <a:ext cx="3490544" cy="4208359"/>
            <a:chOff x="0" y="0"/>
            <a:chExt cx="919320" cy="11083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536545" flipH="1">
            <a:off x="16487867" y="-61854"/>
            <a:ext cx="2537840" cy="22978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480829" y="1140400"/>
            <a:ext cx="11326342" cy="738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307">
                <a:solidFill>
                  <a:srgbClr val="000000"/>
                </a:solidFill>
                <a:latin typeface="Nunito Bold"/>
              </a:rPr>
              <a:t>ABORDAGEM E IMPLEMENTAÇÃO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4379973" y="3253263"/>
            <a:ext cx="9488427" cy="6783"/>
          </a:xfrm>
          <a:prstGeom prst="line">
            <a:avLst/>
          </a:prstGeom>
          <a:ln w="133350" cap="flat">
            <a:solidFill>
              <a:srgbClr val="8B9EF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999176" flipH="1">
            <a:off x="-1316676" y="1716564"/>
            <a:ext cx="2537840" cy="2297899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6072906" y="3326721"/>
            <a:ext cx="480294" cy="655427"/>
            <a:chOff x="0" y="0"/>
            <a:chExt cx="126497" cy="17262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3400" y="3326721"/>
            <a:ext cx="480294" cy="655427"/>
            <a:chOff x="0" y="0"/>
            <a:chExt cx="126497" cy="1726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399289" y="3982147"/>
            <a:ext cx="3490544" cy="4208359"/>
            <a:chOff x="0" y="0"/>
            <a:chExt cx="919320" cy="11083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552664" y="9163367"/>
            <a:ext cx="2505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3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C36B1D6B-6621-C940-BD09-E44F07692A74}"/>
              </a:ext>
            </a:extLst>
          </p:cNvPr>
          <p:cNvSpPr txBox="1"/>
          <p:nvPr/>
        </p:nvSpPr>
        <p:spPr>
          <a:xfrm>
            <a:off x="5554881" y="4115735"/>
            <a:ext cx="1516343" cy="1080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Nunito" pitchFamily="2" charset="77"/>
              </a:rPr>
              <a:t>Tarefa 1</a:t>
            </a:r>
          </a:p>
          <a:p>
            <a:pPr>
              <a:lnSpc>
                <a:spcPts val="4251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Nunito" pitchFamily="2" charset="77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57BD1709-17D1-6546-BCE9-FE70F06134F2}"/>
              </a:ext>
            </a:extLst>
          </p:cNvPr>
          <p:cNvSpPr txBox="1"/>
          <p:nvPr/>
        </p:nvSpPr>
        <p:spPr>
          <a:xfrm>
            <a:off x="11386389" y="4120817"/>
            <a:ext cx="1516343" cy="1080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Nunito" pitchFamily="2" charset="77"/>
              </a:rPr>
              <a:t>Tarefa 2</a:t>
            </a:r>
          </a:p>
          <a:p>
            <a:pPr>
              <a:lnSpc>
                <a:spcPts val="4251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Nunito" pitchFamily="2" charset="77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07E34A-22BE-DC4F-AF79-A53CA3F127AE}"/>
              </a:ext>
            </a:extLst>
          </p:cNvPr>
          <p:cNvSpPr txBox="1"/>
          <p:nvPr/>
        </p:nvSpPr>
        <p:spPr>
          <a:xfrm>
            <a:off x="4612111" y="5143500"/>
            <a:ext cx="34905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latin typeface="Nunito" pitchFamily="2" charset="77"/>
              </a:rPr>
              <a:t>Análise e extração de informação através de web scraping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3571A8A-A4D2-3D4E-865D-F90DF8987DC4}"/>
              </a:ext>
            </a:extLst>
          </p:cNvPr>
          <p:cNvSpPr txBox="1"/>
          <p:nvPr/>
        </p:nvSpPr>
        <p:spPr>
          <a:xfrm>
            <a:off x="10399288" y="5196159"/>
            <a:ext cx="34905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latin typeface="Nunito" pitchFamily="2" charset="77"/>
              </a:rPr>
              <a:t>Desenvolvimento da aplicação utilizando o Flask do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95704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JJ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60060" y="2844521"/>
            <a:ext cx="11465340" cy="514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Canva Sans Bold"/>
              </a:rPr>
              <a:t>url</a:t>
            </a:r>
            <a:r>
              <a:rPr lang="en-US" sz="3000" dirty="0">
                <a:solidFill>
                  <a:srgbClr val="000000"/>
                </a:solidFill>
                <a:latin typeface="Canva Sans Bold"/>
              </a:rPr>
              <a:t> = “https://</a:t>
            </a:r>
            <a:r>
              <a:rPr lang="en-US" sz="3000" dirty="0" err="1">
                <a:solidFill>
                  <a:srgbClr val="000000"/>
                </a:solidFill>
                <a:latin typeface="Canva Sans Bold"/>
              </a:rPr>
              <a:t>reference.medscape.com</a:t>
            </a:r>
            <a:r>
              <a:rPr lang="en-US" sz="3000" dirty="0">
                <a:solidFill>
                  <a:srgbClr val="000000"/>
                </a:solidFill>
                <a:latin typeface="Canva Sans Bold"/>
              </a:rPr>
              <a:t>/guide/anatomy”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FC314B-C61F-B744-5FA8-8ADD3EF4892E}"/>
              </a:ext>
            </a:extLst>
          </p:cNvPr>
          <p:cNvGrpSpPr/>
          <p:nvPr/>
        </p:nvGrpSpPr>
        <p:grpSpPr>
          <a:xfrm>
            <a:off x="2113424" y="559518"/>
            <a:ext cx="16466489" cy="1937384"/>
            <a:chOff x="2113424" y="559518"/>
            <a:chExt cx="16466489" cy="1937384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F0E54287-8BF1-4C30-96BA-1754AE0BF437}"/>
                </a:ext>
              </a:extLst>
            </p:cNvPr>
            <p:cNvGrpSpPr/>
            <p:nvPr/>
          </p:nvGrpSpPr>
          <p:grpSpPr>
            <a:xfrm>
              <a:off x="2113424" y="559518"/>
              <a:ext cx="12783682" cy="1256760"/>
              <a:chOff x="0" y="0"/>
              <a:chExt cx="3366896" cy="330999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15090EF7-ABC2-F4BF-0A41-BA9923A8AE59}"/>
                  </a:ext>
                </a:extLst>
              </p:cNvPr>
              <p:cNvSpPr/>
              <p:nvPr/>
            </p:nvSpPr>
            <p:spPr>
              <a:xfrm>
                <a:off x="0" y="0"/>
                <a:ext cx="3366896" cy="330999"/>
              </a:xfrm>
              <a:custGeom>
                <a:avLst/>
                <a:gdLst/>
                <a:ahLst/>
                <a:cxnLst/>
                <a:rect l="l" t="t" r="r" b="b"/>
                <a:pathLst>
                  <a:path w="3366896" h="330999">
                    <a:moveTo>
                      <a:pt x="0" y="0"/>
                    </a:moveTo>
                    <a:lnTo>
                      <a:pt x="3366896" y="0"/>
                    </a:lnTo>
                    <a:lnTo>
                      <a:pt x="3366896" y="330999"/>
                    </a:lnTo>
                    <a:lnTo>
                      <a:pt x="0" y="330999"/>
                    </a:lnTo>
                    <a:close/>
                  </a:path>
                </a:pathLst>
              </a:custGeom>
              <a:solidFill>
                <a:srgbClr val="8B9EF3"/>
              </a:solidFill>
              <a:ln w="38100">
                <a:solidFill>
                  <a:srgbClr val="F1F2F2"/>
                </a:solidFill>
              </a:ln>
            </p:spPr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0E476D2F-C5E6-C8AB-76F7-0F048A18756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F9F9F32B-4D74-5EBD-BE97-23E9681AA725}"/>
                </a:ext>
              </a:extLst>
            </p:cNvPr>
            <p:cNvSpPr txBox="1"/>
            <p:nvPr/>
          </p:nvSpPr>
          <p:spPr>
            <a:xfrm>
              <a:off x="2407193" y="824713"/>
              <a:ext cx="16172720" cy="167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15"/>
                </a:lnSpc>
              </a:pPr>
              <a:r>
                <a:rPr lang="pt-PT" sz="3750" dirty="0">
                  <a:solidFill>
                    <a:srgbClr val="000000"/>
                  </a:solidFill>
                  <a:latin typeface="Nunito Bold"/>
                  <a:ea typeface="+mn-lt"/>
                  <a:cs typeface="+mn-lt"/>
                </a:rPr>
                <a:t>Web Scraping</a:t>
              </a:r>
              <a:endParaRPr lang="pt-PT" dirty="0"/>
            </a:p>
            <a:p>
              <a:pPr algn="ctr">
                <a:lnSpc>
                  <a:spcPts val="8764"/>
                </a:lnSpc>
              </a:pPr>
              <a:endParaRPr lang="en-US" sz="3797" dirty="0">
                <a:solidFill>
                  <a:srgbClr val="000000"/>
                </a:solidFill>
                <a:latin typeface="Nunito"/>
              </a:endParaRPr>
            </a:p>
          </p:txBody>
        </p:sp>
      </p:grp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8B49B776-1036-D84A-A068-8CC93B3A8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25" y="4066173"/>
            <a:ext cx="4902200" cy="3733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B8A80F-63A2-AA46-AB2F-484D8971228C}"/>
              </a:ext>
            </a:extLst>
          </p:cNvPr>
          <p:cNvSpPr/>
          <p:nvPr/>
        </p:nvSpPr>
        <p:spPr>
          <a:xfrm>
            <a:off x="1600200" y="6081288"/>
            <a:ext cx="3366910" cy="6096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m 24" descr="Uma imagem com texto, esqueleto, diagrama, captura de ecrã&#10;&#10;Descrição gerada automaticamente">
            <a:extLst>
              <a:ext uri="{FF2B5EF4-FFF2-40B4-BE49-F238E27FC236}">
                <a16:creationId xmlns:a16="http://schemas.microsoft.com/office/drawing/2014/main" id="{D80C87AB-C98F-1143-872D-87589780F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49" y="3640629"/>
            <a:ext cx="4902200" cy="4478918"/>
          </a:xfrm>
          <a:prstGeom prst="rect">
            <a:avLst/>
          </a:prstGeom>
        </p:spPr>
      </p:pic>
      <p:sp>
        <p:nvSpPr>
          <p:cNvPr id="29" name="Seta para a Direita 28">
            <a:extLst>
              <a:ext uri="{FF2B5EF4-FFF2-40B4-BE49-F238E27FC236}">
                <a16:creationId xmlns:a16="http://schemas.microsoft.com/office/drawing/2014/main" id="{308CD78D-9ADC-BE4E-B560-990FC8AABE94}"/>
              </a:ext>
            </a:extLst>
          </p:cNvPr>
          <p:cNvSpPr/>
          <p:nvPr/>
        </p:nvSpPr>
        <p:spPr>
          <a:xfrm>
            <a:off x="5169065" y="6260388"/>
            <a:ext cx="5294029" cy="304800"/>
          </a:xfrm>
          <a:prstGeom prst="rightArrow">
            <a:avLst/>
          </a:prstGeom>
          <a:solidFill>
            <a:srgbClr val="8C9EF4"/>
          </a:solidFill>
          <a:ln>
            <a:solidFill>
              <a:srgbClr val="8C9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487350"/>
            <a:ext cx="16422148" cy="5840348"/>
          </a:xfrm>
          <a:custGeom>
            <a:avLst/>
            <a:gdLst/>
            <a:ahLst/>
            <a:cxnLst/>
            <a:rect l="l" t="t" r="r" b="b"/>
            <a:pathLst>
              <a:path w="4325175" h="1538199">
                <a:moveTo>
                  <a:pt x="0" y="0"/>
                </a:moveTo>
                <a:lnTo>
                  <a:pt x="4325175" y="0"/>
                </a:lnTo>
                <a:lnTo>
                  <a:pt x="4325175" y="1538199"/>
                </a:lnTo>
                <a:lnTo>
                  <a:pt x="0" y="1538199"/>
                </a:lnTo>
                <a:close/>
              </a:path>
            </a:pathLst>
          </a:custGeom>
          <a:solidFill>
            <a:srgbClr val="F4F6FF"/>
          </a:solidFill>
        </p:spPr>
      </p: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A45221-20AE-E40D-4193-CAD8B80987D7}"/>
              </a:ext>
            </a:extLst>
          </p:cNvPr>
          <p:cNvGrpSpPr/>
          <p:nvPr/>
        </p:nvGrpSpPr>
        <p:grpSpPr>
          <a:xfrm>
            <a:off x="2113424" y="559518"/>
            <a:ext cx="16466489" cy="1937384"/>
            <a:chOff x="2113424" y="559518"/>
            <a:chExt cx="16466489" cy="1937384"/>
          </a:xfrm>
        </p:grpSpPr>
        <p:grpSp>
          <p:nvGrpSpPr>
            <p:cNvPr id="5" name="Group 5"/>
            <p:cNvGrpSpPr/>
            <p:nvPr/>
          </p:nvGrpSpPr>
          <p:grpSpPr>
            <a:xfrm>
              <a:off x="2113424" y="559518"/>
              <a:ext cx="12783682" cy="1256760"/>
              <a:chOff x="0" y="0"/>
              <a:chExt cx="3366896" cy="33099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366896" cy="330999"/>
              </a:xfrm>
              <a:custGeom>
                <a:avLst/>
                <a:gdLst/>
                <a:ahLst/>
                <a:cxnLst/>
                <a:rect l="l" t="t" r="r" b="b"/>
                <a:pathLst>
                  <a:path w="3366896" h="330999">
                    <a:moveTo>
                      <a:pt x="0" y="0"/>
                    </a:moveTo>
                    <a:lnTo>
                      <a:pt x="3366896" y="0"/>
                    </a:lnTo>
                    <a:lnTo>
                      <a:pt x="3366896" y="330999"/>
                    </a:lnTo>
                    <a:lnTo>
                      <a:pt x="0" y="330999"/>
                    </a:lnTo>
                    <a:close/>
                  </a:path>
                </a:pathLst>
              </a:custGeom>
              <a:solidFill>
                <a:srgbClr val="8B9EF3"/>
              </a:solidFill>
              <a:ln w="38100">
                <a:solidFill>
                  <a:srgbClr val="F1F2F2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407193" y="824713"/>
              <a:ext cx="16172720" cy="167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15"/>
                </a:lnSpc>
              </a:pPr>
              <a:r>
                <a:rPr lang="en-US" sz="3750" dirty="0">
                  <a:solidFill>
                    <a:srgbClr val="000000"/>
                  </a:solidFill>
                  <a:latin typeface="Nunito Bold"/>
                  <a:ea typeface="+mn-lt"/>
                  <a:cs typeface="+mn-lt"/>
                </a:rPr>
                <a:t>APLICAÇÃO WEB</a:t>
              </a:r>
              <a:endParaRPr lang="pt-PT" dirty="0"/>
            </a:p>
            <a:p>
              <a:pPr algn="ctr">
                <a:lnSpc>
                  <a:spcPts val="8764"/>
                </a:lnSpc>
              </a:pPr>
              <a:endParaRPr lang="en-US" sz="3797" dirty="0">
                <a:solidFill>
                  <a:srgbClr val="000000"/>
                </a:solidFill>
                <a:latin typeface="Nunito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50362" y="9163367"/>
            <a:ext cx="2551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227608" y="3094244"/>
            <a:ext cx="162306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66D01-C2D1-80F3-3071-0AA03B7AAC6F}"/>
              </a:ext>
            </a:extLst>
          </p:cNvPr>
          <p:cNvSpPr txBox="1"/>
          <p:nvPr/>
        </p:nvSpPr>
        <p:spPr>
          <a:xfrm>
            <a:off x="1385353" y="2529519"/>
            <a:ext cx="66943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b="1" dirty="0" err="1">
                <a:latin typeface="Nunito" pitchFamily="2" charset="77"/>
                <a:ea typeface="+mn-lt"/>
                <a:cs typeface="+mn-lt"/>
              </a:rPr>
              <a:t>Propósito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 </a:t>
            </a:r>
          </a:p>
          <a:p>
            <a:pPr>
              <a:lnSpc>
                <a:spcPts val="4759"/>
              </a:lnSpc>
            </a:pPr>
            <a:endParaRPr lang="pt-PT" sz="2800" dirty="0">
              <a:latin typeface="Nunito" pitchFamily="2" charset="77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Fornecer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um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recurso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abrangente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e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centralizado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para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termos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médicos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,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permitindo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que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profissionais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da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área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de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saúde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e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estudantes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encontrem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facilmente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traduções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,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definições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e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informações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 </a:t>
            </a:r>
            <a:r>
              <a:rPr lang="en-US" sz="2800" dirty="0" err="1">
                <a:latin typeface="Nunito" pitchFamily="2" charset="77"/>
                <a:ea typeface="+mn-lt"/>
                <a:cs typeface="+mn-lt"/>
              </a:rPr>
              <a:t>relacionadas</a:t>
            </a:r>
            <a:r>
              <a:rPr lang="en-US" sz="2800" dirty="0">
                <a:latin typeface="Nunito" pitchFamily="2" charset="77"/>
                <a:ea typeface="+mn-lt"/>
                <a:cs typeface="+mn-lt"/>
              </a:rPr>
              <a:t>.</a:t>
            </a:r>
            <a:endParaRPr lang="pt-PT" sz="2800" dirty="0">
              <a:latin typeface="Nunito" pitchFamily="2" charset="77"/>
              <a:cs typeface="Calibri"/>
            </a:endParaRPr>
          </a:p>
        </p:txBody>
      </p:sp>
      <p:pic>
        <p:nvPicPr>
          <p:cNvPr id="16" name="Picture 15" descr="A picture containing skull, text, bone, skeleton&#10;&#10;Description automatically generated">
            <a:extLst>
              <a:ext uri="{FF2B5EF4-FFF2-40B4-BE49-F238E27FC236}">
                <a16:creationId xmlns:a16="http://schemas.microsoft.com/office/drawing/2014/main" id="{F01C3E57-B410-1E1A-85CA-E7A1591DD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334339"/>
            <a:ext cx="8179198" cy="46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536545" flipH="1">
            <a:off x="16487867" y="-61854"/>
            <a:ext cx="2537840" cy="229789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999176" flipH="1">
            <a:off x="-1316676" y="1716564"/>
            <a:ext cx="2537840" cy="2297899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552664" y="9163367"/>
            <a:ext cx="2505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3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B43F2DC9-181C-21BE-D781-68C31BF5FD4F}"/>
              </a:ext>
            </a:extLst>
          </p:cNvPr>
          <p:cNvSpPr txBox="1"/>
          <p:nvPr/>
        </p:nvSpPr>
        <p:spPr>
          <a:xfrm>
            <a:off x="2113424" y="414857"/>
            <a:ext cx="3086100" cy="323075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A9B573-E9D9-F2E8-0846-F99AE13A547B}"/>
              </a:ext>
            </a:extLst>
          </p:cNvPr>
          <p:cNvGrpSpPr/>
          <p:nvPr/>
        </p:nvGrpSpPr>
        <p:grpSpPr>
          <a:xfrm>
            <a:off x="2113424" y="559518"/>
            <a:ext cx="16466489" cy="1937384"/>
            <a:chOff x="2113424" y="559518"/>
            <a:chExt cx="16466489" cy="1937384"/>
          </a:xfrm>
        </p:grpSpPr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1AB055BF-1379-07B6-30D2-61C0718BE6F6}"/>
                </a:ext>
              </a:extLst>
            </p:cNvPr>
            <p:cNvGrpSpPr/>
            <p:nvPr/>
          </p:nvGrpSpPr>
          <p:grpSpPr>
            <a:xfrm>
              <a:off x="2113424" y="559518"/>
              <a:ext cx="12783682" cy="1256760"/>
              <a:chOff x="0" y="0"/>
              <a:chExt cx="3366896" cy="330999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0B8B6E0-BE8F-AA12-1D27-2D139037178F}"/>
                  </a:ext>
                </a:extLst>
              </p:cNvPr>
              <p:cNvSpPr/>
              <p:nvPr/>
            </p:nvSpPr>
            <p:spPr>
              <a:xfrm>
                <a:off x="0" y="0"/>
                <a:ext cx="3366896" cy="330999"/>
              </a:xfrm>
              <a:custGeom>
                <a:avLst/>
                <a:gdLst/>
                <a:ahLst/>
                <a:cxnLst/>
                <a:rect l="l" t="t" r="r" b="b"/>
                <a:pathLst>
                  <a:path w="3366896" h="330999">
                    <a:moveTo>
                      <a:pt x="0" y="0"/>
                    </a:moveTo>
                    <a:lnTo>
                      <a:pt x="3366896" y="0"/>
                    </a:lnTo>
                    <a:lnTo>
                      <a:pt x="3366896" y="330999"/>
                    </a:lnTo>
                    <a:lnTo>
                      <a:pt x="0" y="330999"/>
                    </a:lnTo>
                    <a:close/>
                  </a:path>
                </a:pathLst>
              </a:custGeom>
              <a:solidFill>
                <a:srgbClr val="8B9EF3"/>
              </a:solidFill>
              <a:ln w="38100">
                <a:solidFill>
                  <a:srgbClr val="F1F2F2"/>
                </a:solidFill>
              </a:ln>
            </p:spPr>
          </p:sp>
          <p:sp>
            <p:nvSpPr>
              <p:cNvPr id="31" name="TextBox 7">
                <a:extLst>
                  <a:ext uri="{FF2B5EF4-FFF2-40B4-BE49-F238E27FC236}">
                    <a16:creationId xmlns:a16="http://schemas.microsoft.com/office/drawing/2014/main" id="{3C7EC610-5259-374F-4965-CB9E644DD3E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3143B50E-3AB8-841D-A073-B9AEB3AA0086}"/>
                </a:ext>
              </a:extLst>
            </p:cNvPr>
            <p:cNvSpPr txBox="1"/>
            <p:nvPr/>
          </p:nvSpPr>
          <p:spPr>
            <a:xfrm>
              <a:off x="2407193" y="824713"/>
              <a:ext cx="16172720" cy="167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15"/>
                </a:lnSpc>
              </a:pPr>
              <a:r>
                <a:rPr lang="en-US" sz="3750" dirty="0">
                  <a:solidFill>
                    <a:srgbClr val="000000"/>
                  </a:solidFill>
                  <a:latin typeface="Nunito Bold"/>
                  <a:ea typeface="+mn-lt"/>
                  <a:cs typeface="+mn-lt"/>
                </a:rPr>
                <a:t>APLICAÇÃO WEB</a:t>
              </a:r>
              <a:endParaRPr lang="pt-PT" dirty="0"/>
            </a:p>
            <a:p>
              <a:pPr algn="ctr">
                <a:lnSpc>
                  <a:spcPts val="8764"/>
                </a:lnSpc>
              </a:pPr>
              <a:endParaRPr lang="en-US" sz="3797" dirty="0">
                <a:solidFill>
                  <a:srgbClr val="000000"/>
                </a:solidFill>
                <a:latin typeface="Nunito"/>
              </a:endParaRPr>
            </a:p>
          </p:txBody>
        </p:sp>
      </p:grpSp>
      <p:grpSp>
        <p:nvGrpSpPr>
          <p:cNvPr id="39" name="Group 16">
            <a:extLst>
              <a:ext uri="{FF2B5EF4-FFF2-40B4-BE49-F238E27FC236}">
                <a16:creationId xmlns:a16="http://schemas.microsoft.com/office/drawing/2014/main" id="{CD60919C-36FC-467A-B1A0-7251F97B02F4}"/>
              </a:ext>
            </a:extLst>
          </p:cNvPr>
          <p:cNvGrpSpPr/>
          <p:nvPr/>
        </p:nvGrpSpPr>
        <p:grpSpPr>
          <a:xfrm>
            <a:off x="2111084" y="2650250"/>
            <a:ext cx="12783681" cy="655427"/>
            <a:chOff x="0" y="0"/>
            <a:chExt cx="126497" cy="172623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14D3E891-1FE2-E365-3259-7297894A1CEB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  <p:txBody>
            <a:bodyPr/>
            <a:lstStyle/>
            <a:p>
              <a:pPr algn="ctr"/>
              <a:r>
                <a:rPr lang="pt-PT" sz="3200" dirty="0">
                  <a:latin typeface="Canva Sans" panose="020B0604020202020204" charset="0"/>
                </a:rPr>
                <a:t>Funcionalidades da Aplicação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787847CE-1A7F-E508-BA38-9FD952598DA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3061F770-B058-AF97-B162-34631AF92E77}"/>
              </a:ext>
            </a:extLst>
          </p:cNvPr>
          <p:cNvGrpSpPr/>
          <p:nvPr/>
        </p:nvGrpSpPr>
        <p:grpSpPr>
          <a:xfrm>
            <a:off x="1219200" y="3747207"/>
            <a:ext cx="2764866" cy="4357090"/>
            <a:chOff x="0" y="-38100"/>
            <a:chExt cx="919320" cy="1147546"/>
          </a:xfrm>
        </p:grpSpPr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661D2C1-15BD-C342-4AB3-14DA664F3645}"/>
                </a:ext>
              </a:extLst>
            </p:cNvPr>
            <p:cNvSpPr/>
            <p:nvPr/>
          </p:nvSpPr>
          <p:spPr>
            <a:xfrm>
              <a:off x="0" y="1072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804126E3-41D8-526E-35C5-5AF02F9E059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16">
            <a:extLst>
              <a:ext uri="{FF2B5EF4-FFF2-40B4-BE49-F238E27FC236}">
                <a16:creationId xmlns:a16="http://schemas.microsoft.com/office/drawing/2014/main" id="{AB1DA93B-C555-A4C8-7861-EC8A61DCA41B}"/>
              </a:ext>
            </a:extLst>
          </p:cNvPr>
          <p:cNvGrpSpPr/>
          <p:nvPr/>
        </p:nvGrpSpPr>
        <p:grpSpPr>
          <a:xfrm>
            <a:off x="2362200" y="3289906"/>
            <a:ext cx="480294" cy="655427"/>
            <a:chOff x="0" y="0"/>
            <a:chExt cx="126497" cy="172623"/>
          </a:xfrm>
        </p:grpSpPr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5D46C983-1884-3DDD-C8F4-FAD52DC9FF84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0C8157CA-B249-DCD7-F656-98D86C87CB5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EB4E6BD-429E-EFBD-0B1A-6E2FE0C0738D}"/>
              </a:ext>
            </a:extLst>
          </p:cNvPr>
          <p:cNvSpPr txBox="1"/>
          <p:nvPr/>
        </p:nvSpPr>
        <p:spPr>
          <a:xfrm>
            <a:off x="1295400" y="4229100"/>
            <a:ext cx="2662293" cy="128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>
                <a:latin typeface="Canva Sans" panose="020B0604020202020204" charset="0"/>
                <a:ea typeface="+mn-lt"/>
                <a:cs typeface="+mn-lt"/>
              </a:rPr>
              <a:t>Menu</a:t>
            </a:r>
          </a:p>
          <a:p>
            <a:pPr algn="ctr">
              <a:lnSpc>
                <a:spcPts val="4759"/>
              </a:lnSpc>
            </a:pPr>
            <a:r>
              <a:rPr lang="en-US" sz="3600" dirty="0" err="1">
                <a:latin typeface="Canva Sans" panose="020B0604020202020204" charset="0"/>
                <a:ea typeface="+mn-lt"/>
                <a:cs typeface="+mn-lt"/>
              </a:rPr>
              <a:t>Inicial</a:t>
            </a:r>
            <a:endParaRPr lang="en-US" sz="3600" dirty="0">
              <a:latin typeface="Canva Sans" panose="020B0604020202020204" charset="0"/>
              <a:ea typeface="+mn-lt"/>
              <a:cs typeface="+mn-lt"/>
            </a:endParaRPr>
          </a:p>
        </p:txBody>
      </p:sp>
      <p:grpSp>
        <p:nvGrpSpPr>
          <p:cNvPr id="49" name="Group 2">
            <a:extLst>
              <a:ext uri="{FF2B5EF4-FFF2-40B4-BE49-F238E27FC236}">
                <a16:creationId xmlns:a16="http://schemas.microsoft.com/office/drawing/2014/main" id="{99354D97-A5B6-C870-8A6E-78BD6E158B60}"/>
              </a:ext>
            </a:extLst>
          </p:cNvPr>
          <p:cNvGrpSpPr/>
          <p:nvPr/>
        </p:nvGrpSpPr>
        <p:grpSpPr>
          <a:xfrm>
            <a:off x="4191000" y="3747207"/>
            <a:ext cx="2941054" cy="4357090"/>
            <a:chOff x="0" y="-38100"/>
            <a:chExt cx="919320" cy="1147546"/>
          </a:xfrm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CAB7F755-BF38-A34D-0C6E-DD55C5E0A38F}"/>
                </a:ext>
              </a:extLst>
            </p:cNvPr>
            <p:cNvSpPr/>
            <p:nvPr/>
          </p:nvSpPr>
          <p:spPr>
            <a:xfrm>
              <a:off x="0" y="1072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51" name="TextBox 4">
              <a:extLst>
                <a:ext uri="{FF2B5EF4-FFF2-40B4-BE49-F238E27FC236}">
                  <a16:creationId xmlns:a16="http://schemas.microsoft.com/office/drawing/2014/main" id="{97876A17-6655-23C1-431F-EA01AFE7F7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CF7A77E-78C2-7A78-1267-DACB8FF5C945}"/>
              </a:ext>
            </a:extLst>
          </p:cNvPr>
          <p:cNvSpPr txBox="1"/>
          <p:nvPr/>
        </p:nvSpPr>
        <p:spPr>
          <a:xfrm>
            <a:off x="4300109" y="4229100"/>
            <a:ext cx="2662293" cy="128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 err="1">
                <a:latin typeface="Canva Sans" panose="020B0604020202020204" charset="0"/>
                <a:ea typeface="+mn-lt"/>
                <a:cs typeface="+mn-lt"/>
              </a:rPr>
              <a:t>Glossário</a:t>
            </a:r>
            <a:r>
              <a:rPr lang="en-US" sz="3600" dirty="0">
                <a:latin typeface="Canva Sans" panose="020B0604020202020204" charset="0"/>
                <a:ea typeface="+mn-lt"/>
                <a:cs typeface="+mn-lt"/>
              </a:rPr>
              <a:t> Médico</a:t>
            </a:r>
          </a:p>
        </p:txBody>
      </p:sp>
      <p:grpSp>
        <p:nvGrpSpPr>
          <p:cNvPr id="53" name="Group 2">
            <a:extLst>
              <a:ext uri="{FF2B5EF4-FFF2-40B4-BE49-F238E27FC236}">
                <a16:creationId xmlns:a16="http://schemas.microsoft.com/office/drawing/2014/main" id="{AAA306A3-8479-115A-0139-37B189425442}"/>
              </a:ext>
            </a:extLst>
          </p:cNvPr>
          <p:cNvGrpSpPr/>
          <p:nvPr/>
        </p:nvGrpSpPr>
        <p:grpSpPr>
          <a:xfrm>
            <a:off x="7291741" y="3747207"/>
            <a:ext cx="2764866" cy="4357090"/>
            <a:chOff x="0" y="-38100"/>
            <a:chExt cx="919320" cy="1147546"/>
          </a:xfrm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9FF7DB18-DE0B-7437-2F4E-E8120FBEBD5F}"/>
                </a:ext>
              </a:extLst>
            </p:cNvPr>
            <p:cNvSpPr/>
            <p:nvPr/>
          </p:nvSpPr>
          <p:spPr>
            <a:xfrm>
              <a:off x="0" y="1072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0695E3DD-7FFC-3637-6F34-8160269BDEC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9D9EFA-CDF4-2B4C-481C-714865B216A4}"/>
              </a:ext>
            </a:extLst>
          </p:cNvPr>
          <p:cNvSpPr txBox="1"/>
          <p:nvPr/>
        </p:nvSpPr>
        <p:spPr>
          <a:xfrm>
            <a:off x="7400850" y="4229100"/>
            <a:ext cx="2662293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 err="1">
                <a:latin typeface="Canva Sans" panose="020B0604020202020204" charset="0"/>
                <a:ea typeface="+mn-lt"/>
                <a:cs typeface="+mn-lt"/>
              </a:rPr>
              <a:t>Dicionário</a:t>
            </a:r>
            <a:endParaRPr lang="en-US" sz="3600" dirty="0">
              <a:latin typeface="Canva Sans" panose="020B0604020202020204" charset="0"/>
              <a:ea typeface="+mn-lt"/>
              <a:cs typeface="+mn-lt"/>
            </a:endParaRPr>
          </a:p>
        </p:txBody>
      </p:sp>
      <p:grpSp>
        <p:nvGrpSpPr>
          <p:cNvPr id="57" name="Group 2">
            <a:extLst>
              <a:ext uri="{FF2B5EF4-FFF2-40B4-BE49-F238E27FC236}">
                <a16:creationId xmlns:a16="http://schemas.microsoft.com/office/drawing/2014/main" id="{EB4C89F0-BD7C-0CB1-3DDB-6E58E83AE4C9}"/>
              </a:ext>
            </a:extLst>
          </p:cNvPr>
          <p:cNvGrpSpPr/>
          <p:nvPr/>
        </p:nvGrpSpPr>
        <p:grpSpPr>
          <a:xfrm>
            <a:off x="10222934" y="3747207"/>
            <a:ext cx="2764866" cy="4357090"/>
            <a:chOff x="0" y="-38100"/>
            <a:chExt cx="919320" cy="1147546"/>
          </a:xfrm>
        </p:grpSpPr>
        <p:sp>
          <p:nvSpPr>
            <p:cNvPr id="58" name="Freeform 3">
              <a:extLst>
                <a:ext uri="{FF2B5EF4-FFF2-40B4-BE49-F238E27FC236}">
                  <a16:creationId xmlns:a16="http://schemas.microsoft.com/office/drawing/2014/main" id="{C72E01DE-C696-9B5E-9221-7549C15BBB55}"/>
                </a:ext>
              </a:extLst>
            </p:cNvPr>
            <p:cNvSpPr/>
            <p:nvPr/>
          </p:nvSpPr>
          <p:spPr>
            <a:xfrm>
              <a:off x="0" y="1072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59" name="TextBox 4">
              <a:extLst>
                <a:ext uri="{FF2B5EF4-FFF2-40B4-BE49-F238E27FC236}">
                  <a16:creationId xmlns:a16="http://schemas.microsoft.com/office/drawing/2014/main" id="{03F08B8D-E5A6-4581-70A3-6CCA4FDCB43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31B55EC-B9E9-0922-6FBD-7DAAD8FC5C54}"/>
              </a:ext>
            </a:extLst>
          </p:cNvPr>
          <p:cNvSpPr txBox="1"/>
          <p:nvPr/>
        </p:nvSpPr>
        <p:spPr>
          <a:xfrm>
            <a:off x="10332043" y="4229100"/>
            <a:ext cx="2662293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 err="1">
                <a:latin typeface="Canva Sans" panose="020B0604020202020204" charset="0"/>
                <a:ea typeface="+mn-lt"/>
                <a:cs typeface="+mn-lt"/>
              </a:rPr>
              <a:t>Anatomia</a:t>
            </a:r>
            <a:endParaRPr lang="en-US" sz="3600" dirty="0">
              <a:latin typeface="Canva Sans" panose="020B0604020202020204" charset="0"/>
              <a:ea typeface="+mn-lt"/>
              <a:cs typeface="+mn-lt"/>
            </a:endParaRPr>
          </a:p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6F98317A-B9FF-5868-E864-ECEBE0ADA0A9}"/>
              </a:ext>
            </a:extLst>
          </p:cNvPr>
          <p:cNvGrpSpPr/>
          <p:nvPr/>
        </p:nvGrpSpPr>
        <p:grpSpPr>
          <a:xfrm>
            <a:off x="13147591" y="3747207"/>
            <a:ext cx="2764866" cy="4357090"/>
            <a:chOff x="0" y="-38100"/>
            <a:chExt cx="919320" cy="1147546"/>
          </a:xfrm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B965D2B5-8EC8-3690-B621-EE7CDD4CC5DE}"/>
                </a:ext>
              </a:extLst>
            </p:cNvPr>
            <p:cNvSpPr/>
            <p:nvPr/>
          </p:nvSpPr>
          <p:spPr>
            <a:xfrm>
              <a:off x="0" y="1072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3A34D151-146D-5171-88FF-8739F6A6B97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5FBF3C1-5F4D-0908-551C-2E06CE704C41}"/>
              </a:ext>
            </a:extLst>
          </p:cNvPr>
          <p:cNvSpPr txBox="1"/>
          <p:nvPr/>
        </p:nvSpPr>
        <p:spPr>
          <a:xfrm>
            <a:off x="13256700" y="4229100"/>
            <a:ext cx="2662293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 err="1">
                <a:latin typeface="Canva Sans" panose="020B0604020202020204" charset="0"/>
                <a:ea typeface="+mn-lt"/>
                <a:cs typeface="+mn-lt"/>
              </a:rPr>
              <a:t>Ossos</a:t>
            </a:r>
            <a:endParaRPr lang="en-US" sz="3600" dirty="0">
              <a:latin typeface="Canva Sans" panose="020B0604020202020204" charset="0"/>
              <a:ea typeface="+mn-lt"/>
              <a:cs typeface="+mn-lt"/>
            </a:endParaRPr>
          </a:p>
        </p:txBody>
      </p:sp>
      <p:grpSp>
        <p:nvGrpSpPr>
          <p:cNvPr id="71" name="Group 16">
            <a:extLst>
              <a:ext uri="{FF2B5EF4-FFF2-40B4-BE49-F238E27FC236}">
                <a16:creationId xmlns:a16="http://schemas.microsoft.com/office/drawing/2014/main" id="{BC3088E5-F9C8-7652-DF74-B973BF93599C}"/>
              </a:ext>
            </a:extLst>
          </p:cNvPr>
          <p:cNvGrpSpPr/>
          <p:nvPr/>
        </p:nvGrpSpPr>
        <p:grpSpPr>
          <a:xfrm>
            <a:off x="5402265" y="3274134"/>
            <a:ext cx="480294" cy="655427"/>
            <a:chOff x="0" y="0"/>
            <a:chExt cx="126497" cy="172623"/>
          </a:xfrm>
        </p:grpSpPr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80A262ED-8FFF-6DE2-4E57-ACBAF046B51E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73" name="TextBox 18">
              <a:extLst>
                <a:ext uri="{FF2B5EF4-FFF2-40B4-BE49-F238E27FC236}">
                  <a16:creationId xmlns:a16="http://schemas.microsoft.com/office/drawing/2014/main" id="{8E36D0BC-6E89-38AB-5F4E-87B15F4AE0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4" name="Group 16">
            <a:extLst>
              <a:ext uri="{FF2B5EF4-FFF2-40B4-BE49-F238E27FC236}">
                <a16:creationId xmlns:a16="http://schemas.microsoft.com/office/drawing/2014/main" id="{690D6E9C-DD86-9450-90C8-194CE2714D61}"/>
              </a:ext>
            </a:extLst>
          </p:cNvPr>
          <p:cNvGrpSpPr/>
          <p:nvPr/>
        </p:nvGrpSpPr>
        <p:grpSpPr>
          <a:xfrm>
            <a:off x="8434027" y="3277502"/>
            <a:ext cx="480294" cy="655427"/>
            <a:chOff x="0" y="0"/>
            <a:chExt cx="126497" cy="172623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1209285-620B-CC52-FE08-ACCA564B921E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76" name="TextBox 18">
              <a:extLst>
                <a:ext uri="{FF2B5EF4-FFF2-40B4-BE49-F238E27FC236}">
                  <a16:creationId xmlns:a16="http://schemas.microsoft.com/office/drawing/2014/main" id="{F773187C-B789-F3BF-FCE4-DF0AD07729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7" name="Group 16">
            <a:extLst>
              <a:ext uri="{FF2B5EF4-FFF2-40B4-BE49-F238E27FC236}">
                <a16:creationId xmlns:a16="http://schemas.microsoft.com/office/drawing/2014/main" id="{9F940B67-EE46-D73D-D99F-E550C7756D66}"/>
              </a:ext>
            </a:extLst>
          </p:cNvPr>
          <p:cNvGrpSpPr/>
          <p:nvPr/>
        </p:nvGrpSpPr>
        <p:grpSpPr>
          <a:xfrm>
            <a:off x="11359881" y="3277501"/>
            <a:ext cx="480294" cy="655427"/>
            <a:chOff x="0" y="0"/>
            <a:chExt cx="126497" cy="172623"/>
          </a:xfrm>
        </p:grpSpPr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3069B591-2DB5-22EC-116A-19564D918262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79" name="TextBox 18">
              <a:extLst>
                <a:ext uri="{FF2B5EF4-FFF2-40B4-BE49-F238E27FC236}">
                  <a16:creationId xmlns:a16="http://schemas.microsoft.com/office/drawing/2014/main" id="{38A03D00-B5BE-6803-3EC0-2A74C561AD1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0" name="Group 16">
            <a:extLst>
              <a:ext uri="{FF2B5EF4-FFF2-40B4-BE49-F238E27FC236}">
                <a16:creationId xmlns:a16="http://schemas.microsoft.com/office/drawing/2014/main" id="{4EA6B109-C9F6-E15A-CFDE-930BD43C6A1A}"/>
              </a:ext>
            </a:extLst>
          </p:cNvPr>
          <p:cNvGrpSpPr/>
          <p:nvPr/>
        </p:nvGrpSpPr>
        <p:grpSpPr>
          <a:xfrm>
            <a:off x="14231880" y="3221619"/>
            <a:ext cx="480294" cy="655427"/>
            <a:chOff x="0" y="0"/>
            <a:chExt cx="126497" cy="172623"/>
          </a:xfrm>
        </p:grpSpPr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EF2165A-996E-022C-A542-0046425F85A7}"/>
                </a:ext>
              </a:extLst>
            </p:cNvPr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82" name="TextBox 18">
              <a:extLst>
                <a:ext uri="{FF2B5EF4-FFF2-40B4-BE49-F238E27FC236}">
                  <a16:creationId xmlns:a16="http://schemas.microsoft.com/office/drawing/2014/main" id="{4060B7A2-4787-B78F-C027-AB15ED7AEBD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649BCB6-8749-A73E-85E2-64856B01F71B}"/>
              </a:ext>
            </a:extLst>
          </p:cNvPr>
          <p:cNvSpPr txBox="1"/>
          <p:nvPr/>
        </p:nvSpPr>
        <p:spPr>
          <a:xfrm>
            <a:off x="1221860" y="5534101"/>
            <a:ext cx="2735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Canva Sans" panose="020B0604020202020204" charset="0"/>
                <a:ea typeface="+mn-lt"/>
                <a:cs typeface="+mn-lt"/>
              </a:rPr>
              <a:t>Visão geral das principais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Canva Sans" panose="020B0604020202020204" charset="0"/>
                <a:ea typeface="+mn-lt"/>
                <a:cs typeface="+mn-lt"/>
              </a:rPr>
              <a:t>Permite </a:t>
            </a:r>
            <a:r>
              <a:rPr lang="pt-PT" sz="2000">
                <a:latin typeface="Canva Sans" panose="020B0604020202020204" charset="0"/>
                <a:ea typeface="+mn-lt"/>
                <a:cs typeface="+mn-lt"/>
              </a:rPr>
              <a:t>navegação para </a:t>
            </a:r>
            <a:r>
              <a:rPr lang="pt-PT" sz="2000" dirty="0">
                <a:latin typeface="Canva Sans" panose="020B0604020202020204" charset="0"/>
                <a:ea typeface="+mn-lt"/>
                <a:cs typeface="+mn-lt"/>
              </a:rPr>
              <a:t>outras seções</a:t>
            </a:r>
            <a:endParaRPr lang="en-US" sz="2000" dirty="0">
              <a:latin typeface="Canva Sans" panose="020B060402020202020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49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2000" y="2510618"/>
            <a:ext cx="16422148" cy="5840348"/>
          </a:xfrm>
          <a:custGeom>
            <a:avLst/>
            <a:gdLst/>
            <a:ahLst/>
            <a:cxnLst/>
            <a:rect l="l" t="t" r="r" b="b"/>
            <a:pathLst>
              <a:path w="4325175" h="1538199">
                <a:moveTo>
                  <a:pt x="0" y="0"/>
                </a:moveTo>
                <a:lnTo>
                  <a:pt x="4325175" y="0"/>
                </a:lnTo>
                <a:lnTo>
                  <a:pt x="4325175" y="1538199"/>
                </a:lnTo>
                <a:lnTo>
                  <a:pt x="0" y="1538199"/>
                </a:lnTo>
                <a:close/>
              </a:path>
            </a:pathLst>
          </a:custGeom>
          <a:solidFill>
            <a:srgbClr val="F4F6FF"/>
          </a:solidFill>
        </p:spPr>
      </p:sp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67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50" dirty="0">
                <a:solidFill>
                  <a:srgbClr val="000000"/>
                </a:solidFill>
                <a:latin typeface="Nunito Bold"/>
                <a:ea typeface="+mn-lt"/>
                <a:cs typeface="+mn-lt"/>
              </a:rPr>
              <a:t>APLICAÇÃO WEB</a:t>
            </a:r>
            <a:endParaRPr lang="pt-PT" dirty="0"/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50362" y="9163367"/>
            <a:ext cx="2551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227608" y="3094244"/>
            <a:ext cx="162306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407020" y="2793889"/>
            <a:ext cx="15561029" cy="4215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50" dirty="0" err="1">
                <a:ea typeface="+mn-lt"/>
                <a:cs typeface="+mn-lt"/>
              </a:rPr>
              <a:t>Funcionalidades</a:t>
            </a:r>
            <a:r>
              <a:rPr lang="en-US" sz="3350" dirty="0">
                <a:ea typeface="+mn-lt"/>
                <a:cs typeface="+mn-lt"/>
              </a:rPr>
              <a:t> da </a:t>
            </a:r>
            <a:r>
              <a:rPr lang="en-US" sz="3350" dirty="0" err="1">
                <a:ea typeface="+mn-lt"/>
                <a:cs typeface="+mn-lt"/>
              </a:rPr>
              <a:t>Aplicação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50" dirty="0" err="1">
                <a:ea typeface="+mn-lt"/>
                <a:cs typeface="+mn-lt"/>
              </a:rPr>
              <a:t>Glossário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médico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abrangente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50" dirty="0" err="1">
                <a:ea typeface="+mn-lt"/>
                <a:cs typeface="+mn-lt"/>
              </a:rPr>
              <a:t>Dicionário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pt-PT" sz="3350" dirty="0">
                <a:ea typeface="+mn-lt"/>
                <a:cs typeface="+mn-lt"/>
              </a:rPr>
              <a:t>com traduções em diferentes idiomas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PT" sz="3350" dirty="0">
                <a:ea typeface="+mn-lt"/>
                <a:cs typeface="+mn-lt"/>
              </a:rPr>
              <a:t>Acesso a informações detalhadas sobre</a:t>
            </a:r>
          </a:p>
          <a:p>
            <a:pPr marL="914400" lvl="1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50" dirty="0" err="1">
                <a:ea typeface="+mn-lt"/>
                <a:cs typeface="+mn-lt"/>
              </a:rPr>
              <a:t>Anatomia</a:t>
            </a:r>
            <a:endParaRPr lang="en-US" sz="3350" dirty="0">
              <a:ea typeface="+mn-lt"/>
              <a:cs typeface="+mn-lt"/>
            </a:endParaRPr>
          </a:p>
          <a:p>
            <a:pPr marL="914400" lvl="1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50" dirty="0" err="1">
                <a:ea typeface="+mn-lt"/>
                <a:cs typeface="+mn-lt"/>
              </a:rPr>
              <a:t>Ossos</a:t>
            </a:r>
            <a:endParaRPr lang="en-US" sz="3350" dirty="0">
              <a:ea typeface="+mn-lt"/>
              <a:cs typeface="+mn-lt"/>
            </a:endParaRPr>
          </a:p>
          <a:p>
            <a:pPr>
              <a:lnSpc>
                <a:spcPts val="4759"/>
              </a:lnSpc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6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76611" y="8866021"/>
            <a:ext cx="19974273" cy="1420979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76251" y="1662606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2120044" y="6010601"/>
            <a:ext cx="3395204" cy="10494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69473" y="2924194"/>
            <a:ext cx="11749054" cy="1792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Nunito Bold"/>
              </a:rPr>
              <a:t>OBRIGADA!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25032" y="5038946"/>
            <a:ext cx="7037936" cy="1207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 Bold"/>
              </a:rPr>
              <a:t>Maria da Conceição Vieira Mota, PG51210</a:t>
            </a:r>
          </a:p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 Bold"/>
              </a:rPr>
              <a:t>Susana Isabel Pereira Martins, A03790</a:t>
            </a:r>
          </a:p>
          <a:p>
            <a:pPr algn="ctr">
              <a:lnSpc>
                <a:spcPts val="3244"/>
              </a:lnSpc>
            </a:pPr>
            <a:endParaRPr lang="en-US" sz="2317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256</Words>
  <Application>Microsoft Macintosh PowerPoint</Application>
  <PresentationFormat>Personalizados</PresentationFormat>
  <Paragraphs>62</Paragraphs>
  <Slides>8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Nunito</vt:lpstr>
      <vt:lpstr>Calibri</vt:lpstr>
      <vt:lpstr>Nunito Bold</vt:lpstr>
      <vt:lpstr>Canva Sans Bold</vt:lpstr>
      <vt:lpstr>Arial</vt:lpstr>
      <vt:lpstr>Canva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cp:lastModifiedBy>Susana Isabel Pereira Martins</cp:lastModifiedBy>
  <cp:revision>98</cp:revision>
  <dcterms:created xsi:type="dcterms:W3CDTF">2006-08-16T00:00:00Z</dcterms:created>
  <dcterms:modified xsi:type="dcterms:W3CDTF">2023-06-01T20:49:42Z</dcterms:modified>
  <dc:identifier>DAFgiWPgtqQ</dc:identifier>
</cp:coreProperties>
</file>