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5" r:id="rId9"/>
    <p:sldId id="266" r:id="rId10"/>
    <p:sldId id="268" r:id="rId11"/>
    <p:sldId id="267" r:id="rId12"/>
    <p:sldId id="261" r:id="rId13"/>
    <p:sldId id="262" r:id="rId14"/>
    <p:sldId id="263" r:id="rId15"/>
    <p:sldId id="264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nva Sans" panose="020B0604020202020204" charset="0"/>
      <p:regular r:id="rId22"/>
    </p:embeddedFont>
    <p:embeddedFont>
      <p:font typeface="Canva Sans Bold" panose="020B0604020202020204" charset="0"/>
      <p:regular r:id="rId23"/>
      <p:bold r:id="rId24"/>
    </p:embeddedFont>
    <p:embeddedFont>
      <p:font typeface="Canva Sans Italics" panose="020B0604020202020204" charset="0"/>
      <p:regular r:id="rId25"/>
      <p:italic r:id="rId26"/>
    </p:embeddedFont>
    <p:embeddedFont>
      <p:font typeface="Nunito" pitchFamily="2" charset="0"/>
      <p:regular r:id="rId27"/>
      <p:bold r:id="rId28"/>
      <p:italic r:id="rId29"/>
      <p:boldItalic r:id="rId30"/>
    </p:embeddedFont>
    <p:embeddedFont>
      <p:font typeface="Nunito Bold" charset="0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3053" autoAdjust="0"/>
  </p:normalViewPr>
  <p:slideViewPr>
    <p:cSldViewPr>
      <p:cViewPr varScale="1">
        <p:scale>
          <a:sx n="56" d="100"/>
          <a:sy n="56" d="100"/>
        </p:scale>
        <p:origin x="161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E1D10-D3EB-584B-B882-8E69BF57E1D2}" type="datetimeFigureOut">
              <a:rPr lang="pt-PT" smtClean="0"/>
              <a:t>20/04/2023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AB14C-D9FF-1943-A0BD-C7C1506D3B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818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398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Nesta fase foi feita a análise detalhada dos arquivos JSON previamente gerados na fase 1 onde procuramos identificar as relações entre eles. Por último procedemos à correlação dos dados presentes em cada arquivo de modo a identificar informações redundantes e que poderiam ser combinadas.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5369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Na terceira, e última fase, criamos então a estrutura de dados que tem vários objetos como, glossário, prefixos, </a:t>
            </a:r>
            <a:r>
              <a:rPr lang="pt-PT" dirty="0" err="1"/>
              <a:t>roots</a:t>
            </a:r>
            <a:r>
              <a:rPr lang="pt-PT" dirty="0"/>
              <a:t>, sufixos, dicionário, anatomia e ossos.</a:t>
            </a:r>
            <a:br>
              <a:rPr lang="pt-PT" dirty="0"/>
            </a:br>
            <a:r>
              <a:rPr lang="pt-PT" dirty="0"/>
              <a:t>Na imagem ao lado, que corresponde ao Arquivo JSON consolidado, podemos ver que a informação extraída dos ficheiros que eram dicionários foi toda reunida neste objeto dicionário da estrutura de dados, uma vez que por exemplo, o termo abasia apenas aparecia no dicionário (</a:t>
            </a:r>
            <a:r>
              <a:rPr lang="pt-PT" dirty="0" err="1"/>
              <a:t>ficheiro.pdf</a:t>
            </a:r>
            <a:r>
              <a:rPr lang="pt-PT" dirty="0"/>
              <a:t>) e por isso tem apenas o seu significado em português enquanto que o termo abdominal aparecia no </a:t>
            </a:r>
            <a:r>
              <a:rPr lang="pt-PT" dirty="0" err="1"/>
              <a:t>dicionario</a:t>
            </a:r>
            <a:r>
              <a:rPr lang="pt-PT" dirty="0"/>
              <a:t> de termos </a:t>
            </a:r>
            <a:r>
              <a:rPr lang="pt-PT" dirty="0" err="1"/>
              <a:t>pt</a:t>
            </a:r>
            <a:r>
              <a:rPr lang="pt-PT" dirty="0"/>
              <a:t> </a:t>
            </a:r>
            <a:r>
              <a:rPr lang="pt-PT" dirty="0" err="1"/>
              <a:t>en</a:t>
            </a:r>
            <a:r>
              <a:rPr lang="pt-PT" dirty="0"/>
              <a:t> </a:t>
            </a:r>
            <a:r>
              <a:rPr lang="pt-PT" dirty="0" err="1"/>
              <a:t>es</a:t>
            </a:r>
            <a:r>
              <a:rPr lang="pt-PT" dirty="0"/>
              <a:t> e no dicionário de termos populares.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445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 este trabalho concluímos então a importância do uso de expressões regulares, uma vez que se tratam de uma ferramenta altamente eficaz na extração de informação relevante de ficheiros com uma grande quantidade de dados.</a:t>
            </a:r>
            <a:br>
              <a:rPr lang="pt-PT" dirty="0"/>
            </a:br>
            <a:r>
              <a:rPr lang="pt-PT" dirty="0"/>
              <a:t>A consolidação dos dados num único ficheiro JSON permite-nos o fácil acesso e uso desses dados, uma vez que uma das grandes vantagens do formato JSON é que ele é compatível com diversas linguagens de programação o que facilita a sua manipulação e integração em diversos sistemas. </a:t>
            </a:r>
          </a:p>
          <a:p>
            <a:r>
              <a:rPr lang="pt-PT" dirty="0"/>
              <a:t>Por último, a realização deste trabalho foi uma vais valia no sentido em que nos permitiu aplicar os conhecimentos obtidos nesta unidade curricular.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04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Primeiramente, os ficheiros </a:t>
            </a:r>
            <a:r>
              <a:rPr lang="pt-PT" dirty="0" err="1"/>
              <a:t>pdf</a:t>
            </a:r>
            <a:r>
              <a:rPr lang="pt-PT" dirty="0"/>
              <a:t> foram convertidos nos formatos </a:t>
            </a:r>
            <a:r>
              <a:rPr lang="pt-PT" dirty="0" err="1"/>
              <a:t>txt</a:t>
            </a:r>
            <a:r>
              <a:rPr lang="pt-PT" dirty="0"/>
              <a:t>, </a:t>
            </a:r>
            <a:r>
              <a:rPr lang="pt-PT" dirty="0" err="1"/>
              <a:t>xml</a:t>
            </a:r>
            <a:r>
              <a:rPr lang="pt-PT" dirty="0"/>
              <a:t> e </a:t>
            </a:r>
            <a:r>
              <a:rPr lang="pt-PT" dirty="0" err="1"/>
              <a:t>html</a:t>
            </a:r>
            <a:r>
              <a:rPr lang="pt-PT" dirty="0"/>
              <a:t> para, com isto, percebermos qual o que faria mais sentido utilizar na extração de dados de acordo com a sua complexidade. Tivemos casos em que usamos ficheiros </a:t>
            </a:r>
            <a:r>
              <a:rPr lang="pt-PT" dirty="0" err="1"/>
              <a:t>txt</a:t>
            </a:r>
            <a:r>
              <a:rPr lang="pt-PT" dirty="0"/>
              <a:t> mas no caso da informação no ficheiro </a:t>
            </a:r>
            <a:r>
              <a:rPr lang="pt-PT" dirty="0" err="1"/>
              <a:t>pdf</a:t>
            </a:r>
            <a:r>
              <a:rPr lang="pt-PT" dirty="0"/>
              <a:t> ser agrupada em duas colunas utilizamos o ficheiro </a:t>
            </a:r>
            <a:r>
              <a:rPr lang="pt-PT" dirty="0" err="1"/>
              <a:t>xml</a:t>
            </a:r>
            <a:r>
              <a:rPr lang="pt-PT" dirty="0"/>
              <a:t>, uma vez que o ficheiro </a:t>
            </a:r>
            <a:r>
              <a:rPr lang="pt-PT" dirty="0" err="1"/>
              <a:t>txt</a:t>
            </a:r>
            <a:r>
              <a:rPr lang="pt-PT" dirty="0"/>
              <a:t> assumiu que no </a:t>
            </a:r>
            <a:r>
              <a:rPr lang="pt-PT" dirty="0" err="1"/>
              <a:t>pdf</a:t>
            </a:r>
            <a:r>
              <a:rPr lang="pt-PT" dirty="0"/>
              <a:t> a informação estava escrita na horizontal.</a:t>
            </a:r>
            <a:br>
              <a:rPr lang="pt-PT" dirty="0"/>
            </a:br>
            <a:r>
              <a:rPr lang="pt-PT" dirty="0"/>
              <a:t>Para procedermos à extração de informação recorremos ao uso de expressões regulares para definirmos os padrões da informação a ser extraída. As funções que mais utilizamos para manipular essas expressões regulares foram a </a:t>
            </a:r>
            <a:r>
              <a:rPr lang="pt-PT" dirty="0" err="1"/>
              <a:t>re.findall</a:t>
            </a:r>
            <a:r>
              <a:rPr lang="pt-PT" dirty="0"/>
              <a:t> ( que nos permite encontrar todas as ocorrências de um padrão) e a </a:t>
            </a:r>
            <a:r>
              <a:rPr lang="pt-PT" dirty="0" err="1"/>
              <a:t>re.sub</a:t>
            </a:r>
            <a:r>
              <a:rPr lang="pt-PT" dirty="0"/>
              <a:t> (que nos permite substituir todas as ocorrências desse padrão, esta é muito útil para limpar os dados e padronizá-los de acordo com o formato desejado). Para identificarmos os padrões, no caso do </a:t>
            </a:r>
            <a:r>
              <a:rPr lang="pt-PT" dirty="0" err="1"/>
              <a:t>xml</a:t>
            </a:r>
            <a:r>
              <a:rPr lang="pt-PT" dirty="0"/>
              <a:t> procuramos por termos entre as </a:t>
            </a:r>
            <a:r>
              <a:rPr lang="pt-PT" dirty="0" err="1"/>
              <a:t>tags</a:t>
            </a:r>
            <a:r>
              <a:rPr lang="pt-PT" dirty="0"/>
              <a:t> bold e as características que as </a:t>
            </a:r>
            <a:r>
              <a:rPr lang="pt-PT" dirty="0" err="1"/>
              <a:t>tags</a:t>
            </a:r>
            <a:r>
              <a:rPr lang="pt-PT" dirty="0"/>
              <a:t> tinham em comum, por exemplo valores de top e de </a:t>
            </a:r>
            <a:r>
              <a:rPr lang="pt-PT" dirty="0" err="1"/>
              <a:t>left</a:t>
            </a:r>
            <a:r>
              <a:rPr lang="pt-PT" dirty="0"/>
              <a:t>.</a:t>
            </a:r>
            <a:br>
              <a:rPr lang="pt-PT" dirty="0"/>
            </a:br>
            <a:r>
              <a:rPr lang="pt-PT" dirty="0"/>
              <a:t>Finalmente convertemos a informação extraída num formato json.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082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Aqui está representada o output da extração de informação do dicionário de termos médicos em </a:t>
            </a:r>
            <a:r>
              <a:rPr lang="pt-PT" dirty="0" err="1"/>
              <a:t>pt</a:t>
            </a:r>
            <a:r>
              <a:rPr lang="pt-PT" dirty="0"/>
              <a:t>, </a:t>
            </a:r>
            <a:r>
              <a:rPr lang="pt-PT" dirty="0" err="1"/>
              <a:t>es</a:t>
            </a:r>
            <a:r>
              <a:rPr lang="pt-PT" dirty="0"/>
              <a:t> e </a:t>
            </a:r>
            <a:r>
              <a:rPr lang="pt-PT" dirty="0" err="1"/>
              <a:t>en</a:t>
            </a:r>
            <a:r>
              <a:rPr lang="pt-PT" dirty="0"/>
              <a:t>, como este se tratava do ficheiro </a:t>
            </a:r>
            <a:r>
              <a:rPr lang="pt-PT" dirty="0" err="1"/>
              <a:t>pdf</a:t>
            </a:r>
            <a:r>
              <a:rPr lang="pt-PT" dirty="0"/>
              <a:t> obrigatório começamos por ele. O </a:t>
            </a:r>
            <a:r>
              <a:rPr lang="pt-PT" dirty="0" err="1"/>
              <a:t>pdf</a:t>
            </a:r>
            <a:r>
              <a:rPr lang="pt-PT" dirty="0"/>
              <a:t> apresentava três dicionários e portanto geramos três ficheiros </a:t>
            </a:r>
            <a:r>
              <a:rPr lang="pt-PT" dirty="0" err="1"/>
              <a:t>json</a:t>
            </a:r>
            <a:r>
              <a:rPr lang="pt-PT" dirty="0"/>
              <a:t>, um para cada dicionário.</a:t>
            </a:r>
          </a:p>
          <a:p>
            <a:r>
              <a:rPr lang="pt-PT" dirty="0"/>
              <a:t>Decidimos não colocar o output de todos os ficheiros que processamos para evitar que a apresentação ficasse muito extensa e por isso vamos avançar para a fase 2 deste trabalho.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5783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Aqui está representada o output da extração de informação do dicionário de termos médicos em </a:t>
            </a:r>
            <a:r>
              <a:rPr lang="pt-PT" dirty="0" err="1"/>
              <a:t>pt</a:t>
            </a:r>
            <a:r>
              <a:rPr lang="pt-PT" dirty="0"/>
              <a:t>, </a:t>
            </a:r>
            <a:r>
              <a:rPr lang="pt-PT" dirty="0" err="1"/>
              <a:t>es</a:t>
            </a:r>
            <a:r>
              <a:rPr lang="pt-PT" dirty="0"/>
              <a:t> e </a:t>
            </a:r>
            <a:r>
              <a:rPr lang="pt-PT" dirty="0" err="1"/>
              <a:t>en</a:t>
            </a:r>
            <a:r>
              <a:rPr lang="pt-PT" dirty="0"/>
              <a:t>, como este se tratava do ficheiro </a:t>
            </a:r>
            <a:r>
              <a:rPr lang="pt-PT" dirty="0" err="1"/>
              <a:t>pdf</a:t>
            </a:r>
            <a:r>
              <a:rPr lang="pt-PT" dirty="0"/>
              <a:t> obrigatório começamos por ele. O </a:t>
            </a:r>
            <a:r>
              <a:rPr lang="pt-PT" dirty="0" err="1"/>
              <a:t>pdf</a:t>
            </a:r>
            <a:r>
              <a:rPr lang="pt-PT" dirty="0"/>
              <a:t> apresentava três dicionários e portanto geramos três ficheiros </a:t>
            </a:r>
            <a:r>
              <a:rPr lang="pt-PT" dirty="0" err="1"/>
              <a:t>json</a:t>
            </a:r>
            <a:r>
              <a:rPr lang="pt-PT" dirty="0"/>
              <a:t>, um para cada dicionário.</a:t>
            </a:r>
          </a:p>
          <a:p>
            <a:r>
              <a:rPr lang="pt-PT" dirty="0"/>
              <a:t>Decidimos não colocar o output de todos os ficheiros que processamos para evitar que a apresentação ficasse muito extensa e por isso vamos avançar para a fase 2 deste trabalho.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1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Aqui está representada o output da extração de informação do dicionário de termos médicos em </a:t>
            </a:r>
            <a:r>
              <a:rPr lang="pt-PT" dirty="0" err="1"/>
              <a:t>pt</a:t>
            </a:r>
            <a:r>
              <a:rPr lang="pt-PT" dirty="0"/>
              <a:t>, </a:t>
            </a:r>
            <a:r>
              <a:rPr lang="pt-PT" dirty="0" err="1"/>
              <a:t>es</a:t>
            </a:r>
            <a:r>
              <a:rPr lang="pt-PT" dirty="0"/>
              <a:t> e </a:t>
            </a:r>
            <a:r>
              <a:rPr lang="pt-PT" dirty="0" err="1"/>
              <a:t>en</a:t>
            </a:r>
            <a:r>
              <a:rPr lang="pt-PT" dirty="0"/>
              <a:t>, como este se tratava do ficheiro </a:t>
            </a:r>
            <a:r>
              <a:rPr lang="pt-PT" dirty="0" err="1"/>
              <a:t>pdf</a:t>
            </a:r>
            <a:r>
              <a:rPr lang="pt-PT" dirty="0"/>
              <a:t> obrigatório começamos por ele. O </a:t>
            </a:r>
            <a:r>
              <a:rPr lang="pt-PT" dirty="0" err="1"/>
              <a:t>pdf</a:t>
            </a:r>
            <a:r>
              <a:rPr lang="pt-PT" dirty="0"/>
              <a:t> apresentava três dicionários e portanto geramos três ficheiros </a:t>
            </a:r>
            <a:r>
              <a:rPr lang="pt-PT" dirty="0" err="1"/>
              <a:t>json</a:t>
            </a:r>
            <a:r>
              <a:rPr lang="pt-PT" dirty="0"/>
              <a:t>, um para cada dicionário.</a:t>
            </a:r>
          </a:p>
          <a:p>
            <a:r>
              <a:rPr lang="pt-PT" dirty="0"/>
              <a:t>Decidimos não colocar o output de todos os ficheiros que processamos para evitar que a apresentação ficasse muito extensa e por isso vamos avançar para a fase 2 deste trabalho.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6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Deparamo-nos com algumas adversidades como foi o caso da identificação desses mesmo padrões, quebra de linhas a meio de uma palavra mas conseguimos resolver a maior parte dos problemas com remoção de linhas específicas.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6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047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“1.1 CRÂNIO: VISTA ANTERIOR - I” e na designação “1.1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CRÂNIO: VISTA ANTERIOR - I” com um ponto no meio, o que fazia</a:t>
            </a:r>
            <a:r>
              <a:rPr lang="pt-PT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logo com que não conseguíssemos fazer a correspondência. Outros casos onde numa seção tinha no final do titulo “ – I” ou “ – II” e depois na outra secção não tinha. Para estes casos implementamos uma função para uniformizar e retirar o último “.” na numeração e o titulo “ – I” ou “ – II” no final do titulo. No entanto entramos casos mais complicados que não conseguimos fazer o mapeamento. Por exemplo, na imagem em cima podemos ter que o titulo é “1.6 MAXILA: VISTA ANTERIOR” só que depois na designação o titulo é “1.6 </a:t>
            </a:r>
            <a:r>
              <a:rPr lang="pt-PT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OSSO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MAXILA: VISTA ANTERIOR”.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AB14C-D9FF-1943-A0BD-C7C1506D3BB1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577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sv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hyperlink" Target="project/output/database.js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2.sv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6136" y="8353252"/>
            <a:ext cx="19974273" cy="1420979"/>
            <a:chOff x="0" y="0"/>
            <a:chExt cx="5260714" cy="374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16949" y="1896628"/>
            <a:ext cx="2942276" cy="294227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777754" y="6303952"/>
            <a:ext cx="3395204" cy="104942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216912" y="-911620"/>
            <a:ext cx="2942276" cy="294227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589438" y="2633906"/>
            <a:ext cx="11109123" cy="367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4"/>
              </a:lnSpc>
            </a:pPr>
            <a:endParaRPr/>
          </a:p>
          <a:p>
            <a:pPr algn="ctr">
              <a:lnSpc>
                <a:spcPts val="6664"/>
              </a:lnSpc>
            </a:pPr>
            <a:r>
              <a:rPr lang="en-US" sz="4760">
                <a:solidFill>
                  <a:srgbClr val="000000"/>
                </a:solidFill>
                <a:latin typeface="Nunito Bold"/>
              </a:rPr>
              <a:t>NATURAL LANGUAGE PROCESSING </a:t>
            </a:r>
          </a:p>
          <a:p>
            <a:pPr algn="ctr">
              <a:lnSpc>
                <a:spcPts val="5544"/>
              </a:lnSpc>
            </a:pPr>
            <a:r>
              <a:rPr lang="en-US" sz="3960">
                <a:solidFill>
                  <a:srgbClr val="000000"/>
                </a:solidFill>
                <a:latin typeface="Nunito Bold"/>
              </a:rPr>
              <a:t>ASSIGNMENT 1</a:t>
            </a:r>
          </a:p>
          <a:p>
            <a:pPr algn="ctr">
              <a:lnSpc>
                <a:spcPts val="10863"/>
              </a:lnSpc>
            </a:pPr>
            <a:endParaRPr lang="en-US" sz="3960">
              <a:solidFill>
                <a:srgbClr val="000000"/>
              </a:solidFill>
              <a:latin typeface="Nuni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76276" y="5105400"/>
            <a:ext cx="5735448" cy="1207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4"/>
              </a:lnSpc>
            </a:pPr>
            <a:r>
              <a:rPr lang="en-US" sz="2317">
                <a:solidFill>
                  <a:srgbClr val="000000"/>
                </a:solidFill>
                <a:latin typeface="Nunito"/>
              </a:rPr>
              <a:t>Maria da Conceição Vieira Mota, PG51210</a:t>
            </a:r>
          </a:p>
          <a:p>
            <a:pPr algn="ctr">
              <a:lnSpc>
                <a:spcPts val="3244"/>
              </a:lnSpc>
            </a:pPr>
            <a:r>
              <a:rPr lang="en-US" sz="2317">
                <a:solidFill>
                  <a:srgbClr val="000000"/>
                </a:solidFill>
                <a:latin typeface="Nunito"/>
              </a:rPr>
              <a:t>Susana Isabel Pereira Martins, A03790</a:t>
            </a:r>
          </a:p>
          <a:p>
            <a:pPr algn="ctr">
              <a:lnSpc>
                <a:spcPts val="3244"/>
              </a:lnSpc>
            </a:pPr>
            <a:endParaRPr lang="en-US" sz="2317">
              <a:solidFill>
                <a:srgbClr val="000000"/>
              </a:solidFill>
              <a:latin typeface="Nunit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8600191"/>
            <a:ext cx="6835830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77754" y="8739891"/>
            <a:ext cx="4481546" cy="130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Nunito"/>
              </a:rPr>
              <a:t>Informática Médica</a:t>
            </a:r>
          </a:p>
          <a:p>
            <a:pPr algn="r"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Nunito"/>
            </a:endParaRPr>
          </a:p>
          <a:p>
            <a:pPr algn="r"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113424" y="559518"/>
            <a:ext cx="12783682" cy="1256760"/>
            <a:chOff x="0" y="0"/>
            <a:chExt cx="3366896" cy="3309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66896" cy="330999"/>
            </a:xfrm>
            <a:custGeom>
              <a:avLst/>
              <a:gdLst/>
              <a:ahLst/>
              <a:cxnLst/>
              <a:rect l="l" t="t" r="r" b="b"/>
              <a:pathLst>
                <a:path w="3366896" h="330999">
                  <a:moveTo>
                    <a:pt x="0" y="0"/>
                  </a:moveTo>
                  <a:lnTo>
                    <a:pt x="3366896" y="0"/>
                  </a:lnTo>
                  <a:lnTo>
                    <a:pt x="3366896" y="330999"/>
                  </a:lnTo>
                  <a:lnTo>
                    <a:pt x="0" y="330999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07193" y="824713"/>
            <a:ext cx="16172720" cy="17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5"/>
              </a:lnSpc>
            </a:pPr>
            <a:r>
              <a:rPr lang="en-US" sz="3797">
                <a:solidFill>
                  <a:srgbClr val="000000"/>
                </a:solidFill>
                <a:latin typeface="Nunito Bold"/>
              </a:rPr>
              <a:t>FASE 1 -</a:t>
            </a:r>
            <a:r>
              <a:rPr lang="en-US" sz="3797">
                <a:solidFill>
                  <a:srgbClr val="000000"/>
                </a:solidFill>
                <a:latin typeface="Nunito"/>
              </a:rPr>
              <a:t> ANÁLISE E EXTRAÇÃO DE INFORMAÇÃO</a:t>
            </a:r>
          </a:p>
          <a:p>
            <a:pPr algn="ctr">
              <a:lnSpc>
                <a:spcPts val="8764"/>
              </a:lnSpc>
            </a:pPr>
            <a:endParaRPr lang="en-US" sz="3797">
              <a:solidFill>
                <a:srgbClr val="000000"/>
              </a:solidFill>
              <a:latin typeface="Nunito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08180" y="8271117"/>
            <a:ext cx="3429299" cy="105996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38647" y="2761534"/>
            <a:ext cx="1349553" cy="1349553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867081" y="2857500"/>
            <a:ext cx="14941488" cy="2919947"/>
            <a:chOff x="0" y="-57150"/>
            <a:chExt cx="8724593" cy="389326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57150"/>
              <a:ext cx="6528240" cy="665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51"/>
                </a:lnSpc>
                <a:spcBef>
                  <a:spcPct val="0"/>
                </a:spcBef>
              </a:pPr>
              <a:r>
                <a:rPr lang="en-US" sz="3037" dirty="0" err="1">
                  <a:solidFill>
                    <a:srgbClr val="000000"/>
                  </a:solidFill>
                  <a:latin typeface="Canva Sans Bold"/>
                </a:rPr>
                <a:t>Dificuldades</a:t>
              </a:r>
              <a:endParaRPr lang="en-US" sz="3037" dirty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44894"/>
              <a:ext cx="8724593" cy="2891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pt-PT" sz="3037" dirty="0">
                  <a:solidFill>
                    <a:srgbClr val="000000"/>
                  </a:solidFill>
                  <a:latin typeface="Canva Sans"/>
                </a:rPr>
                <a:t>Sem de padrão aparente</a:t>
              </a:r>
            </a:p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  <a:p>
              <a:pPr>
                <a:lnSpc>
                  <a:spcPts val="4251"/>
                </a:lnSpc>
                <a:spcBef>
                  <a:spcPct val="0"/>
                </a:spcBef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7547266" y="9163367"/>
            <a:ext cx="2613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8E944-9A46-EF6F-12B6-BFB0A7C650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18" y="3507716"/>
            <a:ext cx="7633887" cy="906859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2A157B5D-C4EB-B89B-14BD-DED3CCDB26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768" y="4823180"/>
            <a:ext cx="14501513" cy="28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2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113424" y="559518"/>
            <a:ext cx="12783682" cy="1256760"/>
            <a:chOff x="0" y="0"/>
            <a:chExt cx="3366896" cy="3309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66896" cy="330999"/>
            </a:xfrm>
            <a:custGeom>
              <a:avLst/>
              <a:gdLst/>
              <a:ahLst/>
              <a:cxnLst/>
              <a:rect l="l" t="t" r="r" b="b"/>
              <a:pathLst>
                <a:path w="3366896" h="330999">
                  <a:moveTo>
                    <a:pt x="0" y="0"/>
                  </a:moveTo>
                  <a:lnTo>
                    <a:pt x="3366896" y="0"/>
                  </a:lnTo>
                  <a:lnTo>
                    <a:pt x="3366896" y="330999"/>
                  </a:lnTo>
                  <a:lnTo>
                    <a:pt x="0" y="330999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07193" y="824713"/>
            <a:ext cx="16172720" cy="17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5"/>
              </a:lnSpc>
            </a:pPr>
            <a:r>
              <a:rPr lang="en-US" sz="3797">
                <a:solidFill>
                  <a:srgbClr val="000000"/>
                </a:solidFill>
                <a:latin typeface="Nunito Bold"/>
              </a:rPr>
              <a:t>FASE 1 -</a:t>
            </a:r>
            <a:r>
              <a:rPr lang="en-US" sz="3797">
                <a:solidFill>
                  <a:srgbClr val="000000"/>
                </a:solidFill>
                <a:latin typeface="Nunito"/>
              </a:rPr>
              <a:t> ANÁLISE E EXTRAÇÃO DE INFORMAÇÃO</a:t>
            </a:r>
          </a:p>
          <a:p>
            <a:pPr algn="ctr">
              <a:lnSpc>
                <a:spcPts val="8764"/>
              </a:lnSpc>
            </a:pPr>
            <a:endParaRPr lang="en-US" sz="3797">
              <a:solidFill>
                <a:srgbClr val="000000"/>
              </a:solidFill>
              <a:latin typeface="Nunito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08180" y="8271117"/>
            <a:ext cx="3429299" cy="105996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38647" y="2761534"/>
            <a:ext cx="1349553" cy="1349553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867081" y="2857500"/>
            <a:ext cx="14941488" cy="4022813"/>
            <a:chOff x="0" y="-57150"/>
            <a:chExt cx="8724593" cy="5363751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57150"/>
              <a:ext cx="6528240" cy="665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51"/>
                </a:lnSpc>
                <a:spcBef>
                  <a:spcPct val="0"/>
                </a:spcBef>
              </a:pPr>
              <a:r>
                <a:rPr lang="en-US" sz="3037" dirty="0" err="1">
                  <a:solidFill>
                    <a:srgbClr val="000000"/>
                  </a:solidFill>
                  <a:latin typeface="Canva Sans Bold"/>
                </a:rPr>
                <a:t>Dificuldades</a:t>
              </a:r>
              <a:endParaRPr lang="en-US" sz="3037" dirty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44894"/>
              <a:ext cx="8724593" cy="43617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pt-PT" sz="3037" dirty="0">
                  <a:solidFill>
                    <a:srgbClr val="000000"/>
                  </a:solidFill>
                  <a:latin typeface="Canva Sans"/>
                </a:rPr>
                <a:t>Como organizar e relacionar a informação nos documentos de imagens</a:t>
              </a:r>
            </a:p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  <a:p>
              <a:pPr>
                <a:lnSpc>
                  <a:spcPts val="4251"/>
                </a:lnSpc>
                <a:spcBef>
                  <a:spcPct val="0"/>
                </a:spcBef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7547266" y="9163367"/>
            <a:ext cx="2613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2BE14-DEF6-F3D1-2845-3FED0EEBD0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19" y="5151104"/>
            <a:ext cx="5860940" cy="3649995"/>
          </a:xfrm>
          <a:prstGeom prst="rect">
            <a:avLst/>
          </a:prstGeom>
        </p:spPr>
      </p:pic>
      <p:pic>
        <p:nvPicPr>
          <p:cNvPr id="20" name="Picture 19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F94258E6-6441-C2A9-CBC8-4EC446895F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31" y="4692711"/>
            <a:ext cx="8412732" cy="24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3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8225" y="2192245"/>
            <a:ext cx="16230600" cy="5840348"/>
            <a:chOff x="0" y="0"/>
            <a:chExt cx="4274726" cy="15381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538199"/>
            </a:xfrm>
            <a:custGeom>
              <a:avLst/>
              <a:gdLst/>
              <a:ahLst/>
              <a:cxnLst/>
              <a:rect l="l" t="t" r="r" b="b"/>
              <a:pathLst>
                <a:path w="4274726" h="1538199">
                  <a:moveTo>
                    <a:pt x="0" y="0"/>
                  </a:moveTo>
                  <a:lnTo>
                    <a:pt x="4274726" y="0"/>
                  </a:lnTo>
                  <a:lnTo>
                    <a:pt x="4274726" y="1538199"/>
                  </a:lnTo>
                  <a:lnTo>
                    <a:pt x="0" y="1538199"/>
                  </a:lnTo>
                  <a:close/>
                </a:path>
              </a:pathLst>
            </a:custGeom>
            <a:solidFill>
              <a:srgbClr val="F4F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52941" y="542304"/>
            <a:ext cx="12783682" cy="1256760"/>
            <a:chOff x="0" y="0"/>
            <a:chExt cx="3366896" cy="3309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66896" cy="330999"/>
            </a:xfrm>
            <a:custGeom>
              <a:avLst/>
              <a:gdLst/>
              <a:ahLst/>
              <a:cxnLst/>
              <a:rect l="l" t="t" r="r" b="b"/>
              <a:pathLst>
                <a:path w="3366896" h="330999">
                  <a:moveTo>
                    <a:pt x="0" y="0"/>
                  </a:moveTo>
                  <a:lnTo>
                    <a:pt x="3366896" y="0"/>
                  </a:lnTo>
                  <a:lnTo>
                    <a:pt x="3366896" y="330999"/>
                  </a:lnTo>
                  <a:lnTo>
                    <a:pt x="0" y="330999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541663" y="968533"/>
            <a:ext cx="16172720" cy="1603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5"/>
              </a:lnSpc>
            </a:pPr>
            <a:r>
              <a:rPr lang="en-US" sz="3197">
                <a:solidFill>
                  <a:srgbClr val="000000"/>
                </a:solidFill>
                <a:latin typeface="Nunito Bold"/>
              </a:rPr>
              <a:t>FASE 2 -</a:t>
            </a:r>
            <a:r>
              <a:rPr lang="en-US" sz="3197">
                <a:solidFill>
                  <a:srgbClr val="000000"/>
                </a:solidFill>
                <a:latin typeface="Nunito"/>
              </a:rPr>
              <a:t> ANÁLISE E CORRELAÇÃO ENTRE OS FICHEIROS JSON</a:t>
            </a:r>
          </a:p>
          <a:p>
            <a:pPr algn="ctr">
              <a:lnSpc>
                <a:spcPts val="8764"/>
              </a:lnSpc>
            </a:pPr>
            <a:endParaRPr lang="en-US" sz="3197">
              <a:solidFill>
                <a:srgbClr val="000000"/>
              </a:solidFill>
              <a:latin typeface="Nunito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90398" y="6983167"/>
            <a:ext cx="3395204" cy="1049427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820582" y="2540793"/>
            <a:ext cx="14757784" cy="318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51"/>
              </a:lnSpc>
            </a:pP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Análise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detalhada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dos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arquivos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JSON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previamente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gerados</a:t>
            </a:r>
            <a:endParaRPr lang="en-US" sz="3037" dirty="0">
              <a:solidFill>
                <a:srgbClr val="000000"/>
              </a:solidFill>
              <a:latin typeface="Canva Sans Bold"/>
            </a:endParaRPr>
          </a:p>
          <a:p>
            <a:pPr marL="655714" lvl="1" indent="-327857">
              <a:lnSpc>
                <a:spcPts val="4251"/>
              </a:lnSpc>
              <a:buFont typeface="Arial"/>
              <a:buChar char="•"/>
            </a:pP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Identificar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as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relações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entre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eles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.</a:t>
            </a:r>
          </a:p>
          <a:p>
            <a:pPr>
              <a:lnSpc>
                <a:spcPts val="4251"/>
              </a:lnSpc>
            </a:pPr>
            <a:endParaRPr lang="en-US" sz="3037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4251"/>
              </a:lnSpc>
            </a:pPr>
            <a:endParaRPr lang="en-US" sz="3037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4251"/>
              </a:lnSpc>
            </a:pP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Correlação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dos dados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presentes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em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cada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arquivo</a:t>
            </a:r>
            <a:endParaRPr lang="en-US" sz="3037" dirty="0">
              <a:solidFill>
                <a:srgbClr val="000000"/>
              </a:solidFill>
              <a:latin typeface="Canva Sans Bold"/>
            </a:endParaRPr>
          </a:p>
          <a:p>
            <a:pPr marL="655714" lvl="1" indent="-327857">
              <a:lnSpc>
                <a:spcPts val="4251"/>
              </a:lnSpc>
              <a:spcBef>
                <a:spcPct val="0"/>
              </a:spcBef>
              <a:buFont typeface="Arial"/>
              <a:buChar char="•"/>
            </a:pP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Identificar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as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informações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redundantes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e que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poderiam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ser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combinadas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539091" y="9163367"/>
            <a:ext cx="27765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BB29903-F03F-6242-A695-0765DE214C08}"/>
              </a:ext>
            </a:extLst>
          </p:cNvPr>
          <p:cNvSpPr txBox="1"/>
          <p:nvPr/>
        </p:nvSpPr>
        <p:spPr>
          <a:xfrm>
            <a:off x="1736483" y="6443388"/>
            <a:ext cx="7620075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b="1" dirty="0">
                <a:effectLst/>
                <a:latin typeface="+mj-lt"/>
              </a:rPr>
              <a:t>• RU5HW615037 (Inglês - Português)</a:t>
            </a:r>
          </a:p>
          <a:p>
            <a:pPr>
              <a:lnSpc>
                <a:spcPct val="150000"/>
              </a:lnSpc>
            </a:pPr>
            <a:r>
              <a:rPr lang="pt-PT" sz="1600" b="1" dirty="0">
                <a:effectLst/>
                <a:latin typeface="+mj-lt"/>
              </a:rPr>
              <a:t>• CIH </a:t>
            </a:r>
            <a:r>
              <a:rPr lang="pt-PT" sz="1600" b="1" dirty="0" err="1">
                <a:effectLst/>
                <a:latin typeface="+mj-lt"/>
              </a:rPr>
              <a:t>Bilingual</a:t>
            </a:r>
            <a:r>
              <a:rPr lang="pt-PT" sz="1600" b="1" dirty="0">
                <a:effectLst/>
                <a:latin typeface="+mj-lt"/>
              </a:rPr>
              <a:t> Medical </a:t>
            </a:r>
            <a:r>
              <a:rPr lang="pt-PT" sz="1600" b="1" dirty="0" err="1">
                <a:effectLst/>
                <a:latin typeface="+mj-lt"/>
              </a:rPr>
              <a:t>Glossary</a:t>
            </a:r>
            <a:r>
              <a:rPr lang="pt-PT" sz="1600" b="1" dirty="0">
                <a:effectLst/>
                <a:latin typeface="+mj-lt"/>
              </a:rPr>
              <a:t> </a:t>
            </a:r>
            <a:r>
              <a:rPr lang="pt-PT" sz="1600" b="1" dirty="0" err="1">
                <a:effectLst/>
                <a:latin typeface="+mj-lt"/>
              </a:rPr>
              <a:t>English-Spanish</a:t>
            </a:r>
            <a:r>
              <a:rPr lang="pt-PT" sz="1600" b="1" dirty="0">
                <a:effectLst/>
                <a:latin typeface="+mj-lt"/>
              </a:rPr>
              <a:t> (Inglês - Espanhol)</a:t>
            </a:r>
          </a:p>
          <a:p>
            <a:pPr>
              <a:lnSpc>
                <a:spcPct val="150000"/>
              </a:lnSpc>
            </a:pPr>
            <a:r>
              <a:rPr lang="pt-PT" sz="1600" b="1" dirty="0">
                <a:effectLst/>
                <a:latin typeface="+mj-lt"/>
              </a:rPr>
              <a:t>• WIPOPearl_COVID-19_Glossary (Inglês – Português, Espanhol, Francês…)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C29C90C-369D-9142-916E-B813C098C579}"/>
              </a:ext>
            </a:extLst>
          </p:cNvPr>
          <p:cNvSpPr txBox="1"/>
          <p:nvPr/>
        </p:nvSpPr>
        <p:spPr>
          <a:xfrm>
            <a:off x="10326030" y="6367487"/>
            <a:ext cx="10551694" cy="883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effectLst/>
                <a:latin typeface="+mj-lt"/>
              </a:rPr>
              <a:t>• </a:t>
            </a:r>
            <a:r>
              <a:rPr lang="pt-PT" b="1" dirty="0" err="1">
                <a:effectLst/>
                <a:latin typeface="+mj-lt"/>
              </a:rPr>
              <a:t>dicionario_termos_medicos_pt_en_es</a:t>
            </a:r>
            <a:endParaRPr lang="pt-PT" b="1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b="1" dirty="0">
                <a:effectLst/>
                <a:latin typeface="+mj-lt"/>
              </a:rPr>
              <a:t>• </a:t>
            </a:r>
            <a:r>
              <a:rPr lang="pt-PT" b="1" dirty="0" err="1">
                <a:effectLst/>
                <a:latin typeface="+mj-lt"/>
              </a:rPr>
              <a:t>Dicionario_de_termos_medicos_e_de_enfermagem</a:t>
            </a:r>
            <a:endParaRPr lang="pt-PT" b="1" dirty="0">
              <a:effectLst/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ABAE32-99C7-9544-93CF-C3793C3BA5A3}"/>
              </a:ext>
            </a:extLst>
          </p:cNvPr>
          <p:cNvSpPr txBox="1"/>
          <p:nvPr/>
        </p:nvSpPr>
        <p:spPr>
          <a:xfrm>
            <a:off x="10326030" y="7323007"/>
            <a:ext cx="131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effectLst/>
                <a:latin typeface="+mj-lt"/>
              </a:rPr>
              <a:t>Glossário de Termos Médicos</a:t>
            </a:r>
            <a:r>
              <a:rPr lang="pt-PT" b="1" dirty="0">
                <a:latin typeface="+mj-lt"/>
              </a:rPr>
              <a:t> </a:t>
            </a:r>
            <a:r>
              <a:rPr lang="pt-PT" b="1" dirty="0">
                <a:effectLst/>
                <a:latin typeface="+mj-lt"/>
              </a:rPr>
              <a:t>Técnicos e Populares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255DB85-5D8A-E846-A8FF-413AB1197E81}"/>
              </a:ext>
            </a:extLst>
          </p:cNvPr>
          <p:cNvSpPr/>
          <p:nvPr/>
        </p:nvSpPr>
        <p:spPr>
          <a:xfrm>
            <a:off x="1389149" y="6471090"/>
            <a:ext cx="7810325" cy="12489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5A34584-5FEB-204F-9EE9-FF48DB5552F8}"/>
              </a:ext>
            </a:extLst>
          </p:cNvPr>
          <p:cNvSpPr/>
          <p:nvPr/>
        </p:nvSpPr>
        <p:spPr>
          <a:xfrm>
            <a:off x="10021779" y="6480405"/>
            <a:ext cx="5980222" cy="12489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9735" y="2137337"/>
            <a:ext cx="16230600" cy="5840348"/>
            <a:chOff x="0" y="0"/>
            <a:chExt cx="4274726" cy="15381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538199"/>
            </a:xfrm>
            <a:custGeom>
              <a:avLst/>
              <a:gdLst/>
              <a:ahLst/>
              <a:cxnLst/>
              <a:rect l="l" t="t" r="r" b="b"/>
              <a:pathLst>
                <a:path w="4274726" h="1538199">
                  <a:moveTo>
                    <a:pt x="0" y="0"/>
                  </a:moveTo>
                  <a:lnTo>
                    <a:pt x="4274726" y="0"/>
                  </a:lnTo>
                  <a:lnTo>
                    <a:pt x="4274726" y="1538199"/>
                  </a:lnTo>
                  <a:lnTo>
                    <a:pt x="0" y="1538199"/>
                  </a:lnTo>
                  <a:close/>
                </a:path>
              </a:pathLst>
            </a:custGeom>
            <a:solidFill>
              <a:srgbClr val="F4F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044176" y="559518"/>
            <a:ext cx="13410762" cy="1256760"/>
            <a:chOff x="0" y="0"/>
            <a:chExt cx="3532052" cy="3309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32053" cy="330999"/>
            </a:xfrm>
            <a:custGeom>
              <a:avLst/>
              <a:gdLst/>
              <a:ahLst/>
              <a:cxnLst/>
              <a:rect l="l" t="t" r="r" b="b"/>
              <a:pathLst>
                <a:path w="3532053" h="330999">
                  <a:moveTo>
                    <a:pt x="0" y="0"/>
                  </a:moveTo>
                  <a:lnTo>
                    <a:pt x="3532053" y="0"/>
                  </a:lnTo>
                  <a:lnTo>
                    <a:pt x="3532053" y="330999"/>
                  </a:lnTo>
                  <a:lnTo>
                    <a:pt x="0" y="330999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339957" y="989790"/>
            <a:ext cx="16172720" cy="1550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5"/>
              </a:lnSpc>
            </a:pPr>
            <a:r>
              <a:rPr lang="en-US" sz="2697">
                <a:solidFill>
                  <a:srgbClr val="000000"/>
                </a:solidFill>
                <a:latin typeface="Nunito Bold"/>
              </a:rPr>
              <a:t>FASE 3 -</a:t>
            </a:r>
            <a:r>
              <a:rPr lang="en-US" sz="2697">
                <a:solidFill>
                  <a:srgbClr val="000000"/>
                </a:solidFill>
                <a:latin typeface="Nunito"/>
              </a:rPr>
              <a:t> CRIAÇÃO DE ESTRUTURA E ARMAZENAMENTO DOS DADOS EM JSON.</a:t>
            </a:r>
          </a:p>
          <a:p>
            <a:pPr algn="ctr">
              <a:lnSpc>
                <a:spcPts val="9044"/>
              </a:lnSpc>
            </a:pPr>
            <a:endParaRPr lang="en-US" sz="2697">
              <a:solidFill>
                <a:srgbClr val="000000"/>
              </a:solidFill>
              <a:latin typeface="Nunito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90398" y="6983167"/>
            <a:ext cx="3395204" cy="104942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666500" y="559518"/>
            <a:ext cx="2102461" cy="138454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347670" y="3206852"/>
            <a:ext cx="9063182" cy="2957682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93290" y="2340593"/>
            <a:ext cx="4896180" cy="4642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7" dirty="0">
                <a:solidFill>
                  <a:srgbClr val="000000"/>
                </a:solidFill>
                <a:latin typeface="Canva Sans"/>
              </a:rPr>
              <a:t>{</a:t>
            </a:r>
          </a:p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7" dirty="0">
                <a:solidFill>
                  <a:srgbClr val="000000"/>
                </a:solidFill>
                <a:latin typeface="Canva Sans"/>
              </a:rPr>
              <a:t>  "Glossary":{...</a:t>
            </a:r>
          </a:p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7" dirty="0">
                <a:solidFill>
                  <a:srgbClr val="000000"/>
                </a:solidFill>
                <a:latin typeface="Canva Sans"/>
              </a:rPr>
              <a:t>  "Prefixes":{...</a:t>
            </a:r>
          </a:p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7" dirty="0">
                <a:solidFill>
                  <a:srgbClr val="000000"/>
                </a:solidFill>
                <a:latin typeface="Canva Sans"/>
              </a:rPr>
              <a:t>  "Roots":{...</a:t>
            </a:r>
          </a:p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7" dirty="0">
                <a:solidFill>
                  <a:srgbClr val="000000"/>
                </a:solidFill>
                <a:latin typeface="Canva Sans"/>
              </a:rPr>
              <a:t>  "Suffixes":{...</a:t>
            </a:r>
          </a:p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7" dirty="0">
                <a:solidFill>
                  <a:srgbClr val="000000"/>
                </a:solidFill>
                <a:latin typeface="Canva Sans"/>
              </a:rPr>
              <a:t>  "dictionary":{</a:t>
            </a:r>
          </a:p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7" dirty="0">
                <a:solidFill>
                  <a:srgbClr val="000000"/>
                </a:solidFill>
                <a:latin typeface="Canva Sans"/>
              </a:rPr>
              <a:t>    "</a:t>
            </a:r>
            <a:r>
              <a:rPr lang="en-US" sz="2037" dirty="0" err="1">
                <a:solidFill>
                  <a:srgbClr val="000000"/>
                </a:solidFill>
                <a:latin typeface="Canva Sans"/>
              </a:rPr>
              <a:t>pt</a:t>
            </a:r>
            <a:r>
              <a:rPr lang="en-US" sz="2037" dirty="0">
                <a:solidFill>
                  <a:srgbClr val="000000"/>
                </a:solidFill>
                <a:latin typeface="Canva Sans"/>
              </a:rPr>
              <a:t>":{</a:t>
            </a:r>
          </a:p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7" dirty="0">
                <a:solidFill>
                  <a:srgbClr val="000000"/>
                </a:solidFill>
                <a:latin typeface="Canva Sans"/>
              </a:rPr>
              <a:t>    "</a:t>
            </a:r>
            <a:r>
              <a:rPr lang="en-US" sz="2037" dirty="0" err="1">
                <a:solidFill>
                  <a:srgbClr val="000000"/>
                </a:solidFill>
                <a:latin typeface="Canva Sans"/>
              </a:rPr>
              <a:t>en</a:t>
            </a:r>
            <a:r>
              <a:rPr lang="en-US" sz="2037" dirty="0">
                <a:solidFill>
                  <a:srgbClr val="000000"/>
                </a:solidFill>
                <a:latin typeface="Canva Sans"/>
              </a:rPr>
              <a:t>":{...</a:t>
            </a:r>
          </a:p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7" dirty="0">
                <a:solidFill>
                  <a:srgbClr val="000000"/>
                </a:solidFill>
                <a:latin typeface="Canva Sans"/>
              </a:rPr>
              <a:t>    "es":{...</a:t>
            </a:r>
          </a:p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7" dirty="0">
                <a:solidFill>
                  <a:srgbClr val="000000"/>
                </a:solidFill>
                <a:latin typeface="Canva Sans"/>
              </a:rPr>
              <a:t>  },</a:t>
            </a:r>
          </a:p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7" dirty="0">
                <a:solidFill>
                  <a:srgbClr val="000000"/>
                </a:solidFill>
                <a:latin typeface="Canva Sans"/>
              </a:rPr>
              <a:t>  "anatomy": [...</a:t>
            </a:r>
          </a:p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7" dirty="0">
                <a:solidFill>
                  <a:srgbClr val="000000"/>
                </a:solidFill>
                <a:latin typeface="Canva Sans"/>
              </a:rPr>
              <a:t>  "bones":{...</a:t>
            </a:r>
          </a:p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7" dirty="0">
                <a:solidFill>
                  <a:srgbClr val="000000"/>
                </a:solidFill>
                <a:latin typeface="Canva Sans"/>
              </a:rPr>
              <a:t>}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93290" y="7287967"/>
            <a:ext cx="4896180" cy="513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1"/>
              </a:lnSpc>
              <a:spcBef>
                <a:spcPct val="0"/>
              </a:spcBef>
            </a:pPr>
            <a:r>
              <a:rPr lang="en-US" sz="3037">
                <a:solidFill>
                  <a:srgbClr val="000000"/>
                </a:solidFill>
                <a:latin typeface="Canva Sans Bold"/>
              </a:rPr>
              <a:t>Estrutura de dados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10525" y="7047948"/>
            <a:ext cx="4896180" cy="1065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1"/>
              </a:lnSpc>
            </a:pPr>
            <a:r>
              <a:rPr lang="en-US" sz="3037" dirty="0" err="1">
                <a:solidFill>
                  <a:srgbClr val="000000"/>
                </a:solidFill>
                <a:latin typeface="Canva Sans Bold"/>
                <a:hlinkClick r:id="rId9" action="ppaction://hlinkfile"/>
              </a:rPr>
              <a:t>Ficheiro</a:t>
            </a:r>
            <a:r>
              <a:rPr lang="en-US" sz="3037" dirty="0">
                <a:solidFill>
                  <a:srgbClr val="000000"/>
                </a:solidFill>
                <a:latin typeface="Canva Sans Bold"/>
                <a:hlinkClick r:id="rId9" action="ppaction://hlinkfile"/>
              </a:rPr>
              <a:t> JSON</a:t>
            </a:r>
            <a:endParaRPr lang="en-US" sz="3037" dirty="0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4251"/>
              </a:lnSpc>
              <a:spcBef>
                <a:spcPct val="0"/>
              </a:spcBef>
            </a:pPr>
            <a:endParaRPr lang="en-US" sz="3037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571476" y="9163367"/>
            <a:ext cx="21288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4F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824275" y="6533193"/>
            <a:ext cx="1949375" cy="194937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668902" y="1028700"/>
            <a:ext cx="3395204" cy="1049427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4543721" y="904875"/>
            <a:ext cx="9200557" cy="1127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Nunito Bold"/>
              </a:rPr>
              <a:t>CONCLUSÃO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547504" y="9163367"/>
            <a:ext cx="2608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8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95400" y="2757897"/>
            <a:ext cx="12973101" cy="4925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51"/>
              </a:lnSpc>
            </a:pP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Importância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do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uso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de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expressões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regulares</a:t>
            </a:r>
            <a:endParaRPr lang="en-US" sz="3037" dirty="0">
              <a:solidFill>
                <a:srgbClr val="000000"/>
              </a:solidFill>
              <a:latin typeface="Canva Sans Bold"/>
            </a:endParaRPr>
          </a:p>
          <a:p>
            <a:pPr marL="655714" lvl="1" indent="-327857">
              <a:lnSpc>
                <a:spcPts val="4251"/>
              </a:lnSpc>
              <a:buFont typeface="Arial"/>
              <a:buChar char="•"/>
            </a:pPr>
            <a:r>
              <a:rPr lang="en-US" sz="3037" dirty="0">
                <a:solidFill>
                  <a:srgbClr val="000000"/>
                </a:solidFill>
                <a:latin typeface="Canva Sans"/>
              </a:rPr>
              <a:t>Ferramenta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eficaz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para a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extração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de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informações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relevantes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.</a:t>
            </a:r>
          </a:p>
          <a:p>
            <a:pPr>
              <a:lnSpc>
                <a:spcPts val="4251"/>
              </a:lnSpc>
            </a:pPr>
            <a:endParaRPr lang="en-US" sz="3037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4251"/>
              </a:lnSpc>
            </a:pPr>
            <a:endParaRPr lang="en-US" sz="3037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4251"/>
              </a:lnSpc>
            </a:pP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Consolidação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dos dados num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único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ficheiro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JSON</a:t>
            </a:r>
          </a:p>
          <a:p>
            <a:pPr marL="655714" lvl="1" indent="-327857">
              <a:lnSpc>
                <a:spcPts val="4251"/>
              </a:lnSpc>
              <a:buFont typeface="Arial"/>
              <a:buChar char="•"/>
            </a:pP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Permite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o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fácil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acesso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e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uso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desses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dados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em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trabalhos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futuros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.</a:t>
            </a:r>
          </a:p>
          <a:p>
            <a:pPr>
              <a:lnSpc>
                <a:spcPts val="4251"/>
              </a:lnSpc>
            </a:pPr>
            <a:endParaRPr lang="en-US" sz="3037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4251"/>
              </a:lnSpc>
            </a:pPr>
            <a:endParaRPr lang="en-US" sz="3037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4251"/>
              </a:lnSpc>
              <a:spcBef>
                <a:spcPct val="0"/>
              </a:spcBef>
            </a:pP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Aplicação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dos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conhecimentos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obtidos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na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UC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76611" y="8866021"/>
            <a:ext cx="19974273" cy="1420979"/>
            <a:chOff x="0" y="0"/>
            <a:chExt cx="5260714" cy="374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76251" y="1662606"/>
            <a:ext cx="2942276" cy="294227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2120044" y="6010601"/>
            <a:ext cx="3395204" cy="104942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269473" y="2924194"/>
            <a:ext cx="11749054" cy="1792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Nunito Bold"/>
              </a:rPr>
              <a:t>OBRIGADA!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76276" y="5105400"/>
            <a:ext cx="5735448" cy="1207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4"/>
              </a:lnSpc>
            </a:pPr>
            <a:r>
              <a:rPr lang="en-US" sz="2317">
                <a:solidFill>
                  <a:srgbClr val="000000"/>
                </a:solidFill>
                <a:latin typeface="Nunito Bold"/>
              </a:rPr>
              <a:t>Maria da Conceição Vieira Mota, PG51210</a:t>
            </a:r>
          </a:p>
          <a:p>
            <a:pPr algn="ctr">
              <a:lnSpc>
                <a:spcPts val="3244"/>
              </a:lnSpc>
            </a:pPr>
            <a:r>
              <a:rPr lang="en-US" sz="2317">
                <a:solidFill>
                  <a:srgbClr val="000000"/>
                </a:solidFill>
                <a:latin typeface="Nunito Bold"/>
              </a:rPr>
              <a:t>Susana Isabel Pereira Martins, A03790</a:t>
            </a:r>
          </a:p>
          <a:p>
            <a:pPr algn="ctr">
              <a:lnSpc>
                <a:spcPts val="3244"/>
              </a:lnSpc>
            </a:pPr>
            <a:endParaRPr lang="en-US" sz="2317">
              <a:solidFill>
                <a:srgbClr val="000000"/>
              </a:solidFill>
              <a:latin typeface="Nunit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192245"/>
            <a:ext cx="16230600" cy="5840348"/>
            <a:chOff x="0" y="0"/>
            <a:chExt cx="4274726" cy="15381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538199"/>
            </a:xfrm>
            <a:custGeom>
              <a:avLst/>
              <a:gdLst/>
              <a:ahLst/>
              <a:cxnLst/>
              <a:rect l="l" t="t" r="r" b="b"/>
              <a:pathLst>
                <a:path w="4274726" h="1538199">
                  <a:moveTo>
                    <a:pt x="0" y="0"/>
                  </a:moveTo>
                  <a:lnTo>
                    <a:pt x="4274726" y="0"/>
                  </a:lnTo>
                  <a:lnTo>
                    <a:pt x="4274726" y="1538199"/>
                  </a:lnTo>
                  <a:lnTo>
                    <a:pt x="0" y="1538199"/>
                  </a:lnTo>
                  <a:close/>
                </a:path>
              </a:pathLst>
            </a:custGeom>
            <a:solidFill>
              <a:srgbClr val="F4F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721145" y="3621585"/>
            <a:ext cx="3787035" cy="304383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543721" y="904875"/>
            <a:ext cx="9200557" cy="1127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Nunito Bold"/>
              </a:rPr>
              <a:t>OBJETIVO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559411" y="9163367"/>
            <a:ext cx="23701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56094" y="4058121"/>
            <a:ext cx="9446099" cy="2113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51"/>
              </a:lnSpc>
              <a:spcBef>
                <a:spcPct val="0"/>
              </a:spcBef>
            </a:pPr>
            <a:r>
              <a:rPr lang="en-US" sz="3037">
                <a:solidFill>
                  <a:srgbClr val="000000"/>
                </a:solidFill>
                <a:latin typeface="Canva Sans Bold"/>
              </a:rPr>
              <a:t>Extração de informação relevante de vários ficheiros PDF e consolidação dos dados em formato JSON para poderem ser utilizados em trabalhos futuros.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4F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536545" flipH="1">
            <a:off x="16487867" y="-61854"/>
            <a:ext cx="2537840" cy="229789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480829" y="1140400"/>
            <a:ext cx="11326342" cy="738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0"/>
              </a:lnSpc>
            </a:pPr>
            <a:r>
              <a:rPr lang="en-US" sz="4307">
                <a:solidFill>
                  <a:srgbClr val="000000"/>
                </a:solidFill>
                <a:latin typeface="Nunito Bold"/>
              </a:rPr>
              <a:t>ABORDAGEM E IMPLEMENTAÇÃO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Nunito Bold"/>
              </a:rPr>
              <a:t>FASE 1</a:t>
            </a:r>
          </a:p>
        </p:txBody>
      </p:sp>
      <p:sp>
        <p:nvSpPr>
          <p:cNvPr id="14" name="AutoShape 14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8B9EF3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999176" flipH="1">
            <a:off x="-1316676" y="1716564"/>
            <a:ext cx="2537840" cy="2297899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8B9EF3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8B9EF3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8B9EF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4F6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4F6F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587070" y="5204809"/>
            <a:ext cx="3163708" cy="2306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dirty="0" err="1">
                <a:solidFill>
                  <a:srgbClr val="000000"/>
                </a:solidFill>
                <a:latin typeface="Nunito"/>
              </a:rPr>
              <a:t>Análise</a:t>
            </a:r>
            <a:r>
              <a:rPr lang="en-US" sz="3300" dirty="0">
                <a:solidFill>
                  <a:srgbClr val="000000"/>
                </a:solidFill>
                <a:latin typeface="Nunito"/>
              </a:rPr>
              <a:t> e </a:t>
            </a:r>
            <a:r>
              <a:rPr lang="en-US" sz="3300" dirty="0" err="1">
                <a:solidFill>
                  <a:srgbClr val="000000"/>
                </a:solidFill>
                <a:latin typeface="Nunito"/>
              </a:rPr>
              <a:t>extração</a:t>
            </a:r>
            <a:r>
              <a:rPr lang="en-US" sz="3300" dirty="0">
                <a:solidFill>
                  <a:srgbClr val="000000"/>
                </a:solidFill>
                <a:latin typeface="Nunito"/>
              </a:rPr>
              <a:t> de </a:t>
            </a:r>
            <a:r>
              <a:rPr lang="en-US" sz="3300" dirty="0" err="1">
                <a:solidFill>
                  <a:srgbClr val="000000"/>
                </a:solidFill>
                <a:latin typeface="Nunito"/>
              </a:rPr>
              <a:t>informação</a:t>
            </a:r>
            <a:r>
              <a:rPr lang="en-US" sz="3300" dirty="0">
                <a:solidFill>
                  <a:srgbClr val="000000"/>
                </a:solidFill>
                <a:latin typeface="Nunito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Nunito"/>
              </a:rPr>
              <a:t>mais</a:t>
            </a:r>
            <a:r>
              <a:rPr lang="en-US" sz="3300" dirty="0">
                <a:solidFill>
                  <a:srgbClr val="000000"/>
                </a:solidFill>
                <a:latin typeface="Nunito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Nunito"/>
              </a:rPr>
              <a:t>relevante</a:t>
            </a:r>
            <a:r>
              <a:rPr lang="en-US" sz="3300" dirty="0">
                <a:solidFill>
                  <a:srgbClr val="000000"/>
                </a:solidFill>
                <a:latin typeface="Nunito"/>
              </a:rPr>
              <a:t>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Nunito Bold"/>
              </a:rPr>
              <a:t>FASE 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Nunito Bold"/>
              </a:rPr>
              <a:t>FASE 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562146" y="5204809"/>
            <a:ext cx="3163708" cy="2306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Nunito"/>
              </a:rPr>
              <a:t>Análise e correlação entre os ficheiros JSON.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533826" y="5075188"/>
            <a:ext cx="3163708" cy="288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Nunito"/>
              </a:rPr>
              <a:t>Criação de estrutura e armazenamento dos dados em JSON.</a:t>
            </a: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7552664" y="9163367"/>
            <a:ext cx="25050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495704"/>
            <a:ext cx="16230600" cy="5840348"/>
            <a:chOff x="0" y="0"/>
            <a:chExt cx="4274726" cy="15381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538199"/>
            </a:xfrm>
            <a:custGeom>
              <a:avLst/>
              <a:gdLst/>
              <a:ahLst/>
              <a:cxnLst/>
              <a:rect l="l" t="t" r="r" b="b"/>
              <a:pathLst>
                <a:path w="4274726" h="1538199">
                  <a:moveTo>
                    <a:pt x="0" y="0"/>
                  </a:moveTo>
                  <a:lnTo>
                    <a:pt x="4274726" y="0"/>
                  </a:lnTo>
                  <a:lnTo>
                    <a:pt x="4274726" y="1538199"/>
                  </a:lnTo>
                  <a:lnTo>
                    <a:pt x="0" y="1538199"/>
                  </a:lnTo>
                  <a:close/>
                </a:path>
              </a:pathLst>
            </a:custGeom>
            <a:solidFill>
              <a:srgbClr val="F4F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JJ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13424" y="559518"/>
            <a:ext cx="12783682" cy="1256760"/>
            <a:chOff x="0" y="0"/>
            <a:chExt cx="3366896" cy="3309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66896" cy="330999"/>
            </a:xfrm>
            <a:custGeom>
              <a:avLst/>
              <a:gdLst/>
              <a:ahLst/>
              <a:cxnLst/>
              <a:rect l="l" t="t" r="r" b="b"/>
              <a:pathLst>
                <a:path w="3366896" h="330999">
                  <a:moveTo>
                    <a:pt x="0" y="0"/>
                  </a:moveTo>
                  <a:lnTo>
                    <a:pt x="3366896" y="0"/>
                  </a:lnTo>
                  <a:lnTo>
                    <a:pt x="3366896" y="330999"/>
                  </a:lnTo>
                  <a:lnTo>
                    <a:pt x="0" y="330999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07193" y="824713"/>
            <a:ext cx="16172720" cy="17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5"/>
              </a:lnSpc>
            </a:pPr>
            <a:r>
              <a:rPr lang="en-US" sz="3797">
                <a:solidFill>
                  <a:srgbClr val="000000"/>
                </a:solidFill>
                <a:latin typeface="Nunito Bold"/>
              </a:rPr>
              <a:t>FASE 1 -</a:t>
            </a:r>
            <a:r>
              <a:rPr lang="en-US" sz="3797">
                <a:solidFill>
                  <a:srgbClr val="000000"/>
                </a:solidFill>
                <a:latin typeface="Nunito"/>
              </a:rPr>
              <a:t> ANÁLISE E EXTRAÇÃO DE INFORMAÇÃO</a:t>
            </a:r>
          </a:p>
          <a:p>
            <a:pPr algn="ctr">
              <a:lnSpc>
                <a:spcPts val="8764"/>
              </a:lnSpc>
            </a:pPr>
            <a:endParaRPr lang="en-US" sz="3797">
              <a:solidFill>
                <a:srgbClr val="000000"/>
              </a:solidFill>
              <a:latin typeface="Nunito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08180" y="8271117"/>
            <a:ext cx="3429299" cy="105996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60060" y="2844521"/>
            <a:ext cx="11465340" cy="514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51"/>
              </a:lnSpc>
              <a:spcBef>
                <a:spcPct val="0"/>
              </a:spcBef>
            </a:pP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Conversão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do PDF para o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formato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txt, xml e html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0060" y="3723610"/>
            <a:ext cx="12455940" cy="3271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51"/>
              </a:lnSpc>
            </a:pP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Identificação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de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padrões</a:t>
            </a:r>
            <a:endParaRPr lang="en-US" sz="3037" dirty="0">
              <a:solidFill>
                <a:srgbClr val="000000"/>
              </a:solidFill>
              <a:latin typeface="Canva Sans Bold"/>
            </a:endParaRPr>
          </a:p>
          <a:p>
            <a:pPr marL="655714" lvl="1" indent="-327857">
              <a:lnSpc>
                <a:spcPts val="4251"/>
              </a:lnSpc>
              <a:buFont typeface="Arial"/>
              <a:buChar char="•"/>
            </a:pP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Características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especificas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de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cada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bloco</a:t>
            </a:r>
            <a:r>
              <a:rPr lang="en-US" sz="3037" dirty="0">
                <a:solidFill>
                  <a:srgbClr val="000000"/>
                </a:solidFill>
                <a:latin typeface="Canva Sans"/>
              </a:rPr>
              <a:t> de </a:t>
            </a:r>
            <a:r>
              <a:rPr lang="en-US" sz="3037" dirty="0" err="1">
                <a:solidFill>
                  <a:srgbClr val="000000"/>
                </a:solidFill>
                <a:latin typeface="Canva Sans"/>
              </a:rPr>
              <a:t>informação</a:t>
            </a:r>
            <a:endParaRPr lang="en-US" sz="3037" dirty="0">
              <a:solidFill>
                <a:srgbClr val="000000"/>
              </a:solidFill>
              <a:latin typeface="Canva Sans"/>
            </a:endParaRPr>
          </a:p>
          <a:p>
            <a:pPr marL="1112914" lvl="2" indent="-327857">
              <a:lnSpc>
                <a:spcPts val="4251"/>
              </a:lnSpc>
              <a:buFont typeface="Arial"/>
              <a:buChar char="•"/>
            </a:pPr>
            <a:r>
              <a:rPr lang="en-US" sz="3037" dirty="0">
                <a:solidFill>
                  <a:srgbClr val="000000"/>
                </a:solidFill>
                <a:latin typeface="Canva Sans"/>
              </a:rPr>
              <a:t>bold</a:t>
            </a:r>
          </a:p>
          <a:p>
            <a:pPr marL="1112914" lvl="2" indent="-327857">
              <a:lnSpc>
                <a:spcPts val="4251"/>
              </a:lnSpc>
              <a:buFont typeface="Arial"/>
              <a:buChar char="•"/>
            </a:pPr>
            <a:r>
              <a:rPr lang="en-US" sz="3037" i="1" dirty="0" err="1">
                <a:solidFill>
                  <a:srgbClr val="000000"/>
                </a:solidFill>
                <a:latin typeface="Canva Sans Italics"/>
              </a:rPr>
              <a:t>quebras</a:t>
            </a:r>
            <a:r>
              <a:rPr lang="en-US" sz="3037" i="1" dirty="0">
                <a:solidFill>
                  <a:srgbClr val="000000"/>
                </a:solidFill>
                <a:latin typeface="Canva Sans Italics"/>
              </a:rPr>
              <a:t> de </a:t>
            </a:r>
            <a:r>
              <a:rPr lang="en-US" sz="3037" i="1" dirty="0" err="1">
                <a:solidFill>
                  <a:srgbClr val="000000"/>
                </a:solidFill>
                <a:latin typeface="Canva Sans Italics"/>
              </a:rPr>
              <a:t>linha</a:t>
            </a:r>
            <a:endParaRPr lang="en-US" sz="3037" i="1" dirty="0">
              <a:solidFill>
                <a:srgbClr val="000000"/>
              </a:solidFill>
              <a:latin typeface="Canva Sans Italics"/>
            </a:endParaRPr>
          </a:p>
          <a:p>
            <a:pPr marL="785057" lvl="2">
              <a:lnSpc>
                <a:spcPts val="4251"/>
              </a:lnSpc>
            </a:pPr>
            <a:endParaRPr lang="en-US" sz="3037" dirty="0">
              <a:solidFill>
                <a:srgbClr val="000000"/>
              </a:solidFill>
              <a:latin typeface="Canva Sans Italics"/>
            </a:endParaRPr>
          </a:p>
          <a:p>
            <a:pPr>
              <a:lnSpc>
                <a:spcPts val="4251"/>
              </a:lnSpc>
              <a:spcBef>
                <a:spcPct val="0"/>
              </a:spcBef>
            </a:pP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Aplicação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de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expressões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regulares</a:t>
            </a:r>
            <a:endParaRPr lang="en-US" sz="3037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60060" y="7459938"/>
            <a:ext cx="10322340" cy="514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51"/>
              </a:lnSpc>
              <a:spcBef>
                <a:spcPct val="0"/>
              </a:spcBef>
            </a:pP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Criação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de um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ficheiro</a:t>
            </a:r>
            <a:r>
              <a:rPr lang="en-US" sz="3037" dirty="0">
                <a:solidFill>
                  <a:srgbClr val="000000"/>
                </a:solidFill>
                <a:latin typeface="Canva Sans Bold"/>
              </a:rPr>
              <a:t> JSON com dados </a:t>
            </a:r>
            <a:r>
              <a:rPr lang="en-US" sz="3037" dirty="0" err="1">
                <a:solidFill>
                  <a:srgbClr val="000000"/>
                </a:solidFill>
                <a:latin typeface="Canva Sans Bold"/>
              </a:rPr>
              <a:t>extraídos</a:t>
            </a:r>
            <a:endParaRPr lang="en-US" sz="3037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7547266" y="9163367"/>
            <a:ext cx="2613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2487350"/>
            <a:ext cx="16422148" cy="5840348"/>
          </a:xfrm>
          <a:custGeom>
            <a:avLst/>
            <a:gdLst/>
            <a:ahLst/>
            <a:cxnLst/>
            <a:rect l="l" t="t" r="r" b="b"/>
            <a:pathLst>
              <a:path w="4325175" h="1538199">
                <a:moveTo>
                  <a:pt x="0" y="0"/>
                </a:moveTo>
                <a:lnTo>
                  <a:pt x="4325175" y="0"/>
                </a:lnTo>
                <a:lnTo>
                  <a:pt x="4325175" y="1538199"/>
                </a:lnTo>
                <a:lnTo>
                  <a:pt x="0" y="1538199"/>
                </a:lnTo>
                <a:close/>
              </a:path>
            </a:pathLst>
          </a:custGeom>
          <a:solidFill>
            <a:srgbClr val="F4F6FF"/>
          </a:solidFill>
        </p:spPr>
      </p:sp>
      <p:grpSp>
        <p:nvGrpSpPr>
          <p:cNvPr id="5" name="Group 5"/>
          <p:cNvGrpSpPr/>
          <p:nvPr/>
        </p:nvGrpSpPr>
        <p:grpSpPr>
          <a:xfrm>
            <a:off x="2113424" y="559518"/>
            <a:ext cx="12783682" cy="1256760"/>
            <a:chOff x="0" y="0"/>
            <a:chExt cx="3366896" cy="3309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66896" cy="330999"/>
            </a:xfrm>
            <a:custGeom>
              <a:avLst/>
              <a:gdLst/>
              <a:ahLst/>
              <a:cxnLst/>
              <a:rect l="l" t="t" r="r" b="b"/>
              <a:pathLst>
                <a:path w="3366896" h="330999">
                  <a:moveTo>
                    <a:pt x="0" y="0"/>
                  </a:moveTo>
                  <a:lnTo>
                    <a:pt x="3366896" y="0"/>
                  </a:lnTo>
                  <a:lnTo>
                    <a:pt x="3366896" y="330999"/>
                  </a:lnTo>
                  <a:lnTo>
                    <a:pt x="0" y="330999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07193" y="824713"/>
            <a:ext cx="16172720" cy="17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5"/>
              </a:lnSpc>
            </a:pPr>
            <a:r>
              <a:rPr lang="en-US" sz="3797">
                <a:solidFill>
                  <a:srgbClr val="000000"/>
                </a:solidFill>
                <a:latin typeface="Nunito Bold"/>
              </a:rPr>
              <a:t>FASE 1 -</a:t>
            </a:r>
            <a:r>
              <a:rPr lang="en-US" sz="3797">
                <a:solidFill>
                  <a:srgbClr val="000000"/>
                </a:solidFill>
                <a:latin typeface="Nunito"/>
              </a:rPr>
              <a:t> ANÁLISE E EXTRAÇÃO DE INFORMAÇÃO</a:t>
            </a:r>
          </a:p>
          <a:p>
            <a:pPr algn="ctr">
              <a:lnSpc>
                <a:spcPts val="8764"/>
              </a:lnSpc>
            </a:pPr>
            <a:endParaRPr lang="en-US" sz="3797">
              <a:solidFill>
                <a:srgbClr val="000000"/>
              </a:solidFill>
              <a:latin typeface="Nunito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08180" y="8271117"/>
            <a:ext cx="3429299" cy="105996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550362" y="9163367"/>
            <a:ext cx="2551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-2227608" y="3094244"/>
            <a:ext cx="1623060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1407020" y="2793889"/>
            <a:ext cx="880935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dicionario_termos_medicos_pt_es_en.pdf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 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081DE-13A5-078E-E208-CABBD903C6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6143" y="3645613"/>
            <a:ext cx="6852014" cy="38222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61701C-FF02-ED3C-656D-81A4E2766C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5844" y="3722846"/>
            <a:ext cx="4961234" cy="33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5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2487350"/>
            <a:ext cx="16422148" cy="5840348"/>
          </a:xfrm>
          <a:custGeom>
            <a:avLst/>
            <a:gdLst/>
            <a:ahLst/>
            <a:cxnLst/>
            <a:rect l="l" t="t" r="r" b="b"/>
            <a:pathLst>
              <a:path w="4325175" h="1538199">
                <a:moveTo>
                  <a:pt x="0" y="0"/>
                </a:moveTo>
                <a:lnTo>
                  <a:pt x="4325175" y="0"/>
                </a:lnTo>
                <a:lnTo>
                  <a:pt x="4325175" y="1538199"/>
                </a:lnTo>
                <a:lnTo>
                  <a:pt x="0" y="1538199"/>
                </a:lnTo>
                <a:close/>
              </a:path>
            </a:pathLst>
          </a:custGeom>
          <a:solidFill>
            <a:srgbClr val="F4F6FF"/>
          </a:solidFill>
        </p:spPr>
      </p:sp>
      <p:grpSp>
        <p:nvGrpSpPr>
          <p:cNvPr id="5" name="Group 5"/>
          <p:cNvGrpSpPr/>
          <p:nvPr/>
        </p:nvGrpSpPr>
        <p:grpSpPr>
          <a:xfrm>
            <a:off x="2113424" y="559518"/>
            <a:ext cx="12783682" cy="1256760"/>
            <a:chOff x="0" y="0"/>
            <a:chExt cx="3366896" cy="3309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66896" cy="330999"/>
            </a:xfrm>
            <a:custGeom>
              <a:avLst/>
              <a:gdLst/>
              <a:ahLst/>
              <a:cxnLst/>
              <a:rect l="l" t="t" r="r" b="b"/>
              <a:pathLst>
                <a:path w="3366896" h="330999">
                  <a:moveTo>
                    <a:pt x="0" y="0"/>
                  </a:moveTo>
                  <a:lnTo>
                    <a:pt x="3366896" y="0"/>
                  </a:lnTo>
                  <a:lnTo>
                    <a:pt x="3366896" y="330999"/>
                  </a:lnTo>
                  <a:lnTo>
                    <a:pt x="0" y="330999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07193" y="824713"/>
            <a:ext cx="16172720" cy="17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5"/>
              </a:lnSpc>
            </a:pPr>
            <a:r>
              <a:rPr lang="en-US" sz="3797">
                <a:solidFill>
                  <a:srgbClr val="000000"/>
                </a:solidFill>
                <a:latin typeface="Nunito Bold"/>
              </a:rPr>
              <a:t>FASE 1 -</a:t>
            </a:r>
            <a:r>
              <a:rPr lang="en-US" sz="3797">
                <a:solidFill>
                  <a:srgbClr val="000000"/>
                </a:solidFill>
                <a:latin typeface="Nunito"/>
              </a:rPr>
              <a:t> ANÁLISE E EXTRAÇÃO DE INFORMAÇÃO</a:t>
            </a:r>
          </a:p>
          <a:p>
            <a:pPr algn="ctr">
              <a:lnSpc>
                <a:spcPts val="8764"/>
              </a:lnSpc>
            </a:pPr>
            <a:endParaRPr lang="en-US" sz="3797">
              <a:solidFill>
                <a:srgbClr val="000000"/>
              </a:solidFill>
              <a:latin typeface="Nunito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08180" y="8271117"/>
            <a:ext cx="3429299" cy="105996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550362" y="9163367"/>
            <a:ext cx="2551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-2227608" y="3094244"/>
            <a:ext cx="1623060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1407020" y="2793889"/>
            <a:ext cx="880935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dicionario_termos_medicos_pt_es_en.pdf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 Bold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5C227C8-B0B3-3088-C2E0-3D947CA342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8166" y="3682219"/>
            <a:ext cx="12035725" cy="41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9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37152" y="2495704"/>
            <a:ext cx="16422148" cy="5840348"/>
          </a:xfrm>
          <a:custGeom>
            <a:avLst/>
            <a:gdLst/>
            <a:ahLst/>
            <a:cxnLst/>
            <a:rect l="l" t="t" r="r" b="b"/>
            <a:pathLst>
              <a:path w="4325175" h="1538199">
                <a:moveTo>
                  <a:pt x="0" y="0"/>
                </a:moveTo>
                <a:lnTo>
                  <a:pt x="4325175" y="0"/>
                </a:lnTo>
                <a:lnTo>
                  <a:pt x="4325175" y="1538199"/>
                </a:lnTo>
                <a:lnTo>
                  <a:pt x="0" y="1538199"/>
                </a:lnTo>
                <a:close/>
              </a:path>
            </a:pathLst>
          </a:custGeom>
          <a:solidFill>
            <a:srgbClr val="F4F6FF"/>
          </a:solidFill>
        </p:spPr>
      </p:sp>
      <p:grpSp>
        <p:nvGrpSpPr>
          <p:cNvPr id="5" name="Group 5"/>
          <p:cNvGrpSpPr/>
          <p:nvPr/>
        </p:nvGrpSpPr>
        <p:grpSpPr>
          <a:xfrm>
            <a:off x="2113424" y="559518"/>
            <a:ext cx="12783682" cy="1256760"/>
            <a:chOff x="0" y="0"/>
            <a:chExt cx="3366896" cy="3309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66896" cy="330999"/>
            </a:xfrm>
            <a:custGeom>
              <a:avLst/>
              <a:gdLst/>
              <a:ahLst/>
              <a:cxnLst/>
              <a:rect l="l" t="t" r="r" b="b"/>
              <a:pathLst>
                <a:path w="3366896" h="330999">
                  <a:moveTo>
                    <a:pt x="0" y="0"/>
                  </a:moveTo>
                  <a:lnTo>
                    <a:pt x="3366896" y="0"/>
                  </a:lnTo>
                  <a:lnTo>
                    <a:pt x="3366896" y="330999"/>
                  </a:lnTo>
                  <a:lnTo>
                    <a:pt x="0" y="330999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07193" y="824713"/>
            <a:ext cx="16172720" cy="17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5"/>
              </a:lnSpc>
            </a:pPr>
            <a:r>
              <a:rPr lang="en-US" sz="3797">
                <a:solidFill>
                  <a:srgbClr val="000000"/>
                </a:solidFill>
                <a:latin typeface="Nunito Bold"/>
              </a:rPr>
              <a:t>FASE 1 -</a:t>
            </a:r>
            <a:r>
              <a:rPr lang="en-US" sz="3797">
                <a:solidFill>
                  <a:srgbClr val="000000"/>
                </a:solidFill>
                <a:latin typeface="Nunito"/>
              </a:rPr>
              <a:t> ANÁLISE E EXTRAÇÃO DE INFORMAÇÃO</a:t>
            </a:r>
          </a:p>
          <a:p>
            <a:pPr algn="ctr">
              <a:lnSpc>
                <a:spcPts val="8764"/>
              </a:lnSpc>
            </a:pPr>
            <a:endParaRPr lang="en-US" sz="3797">
              <a:solidFill>
                <a:srgbClr val="000000"/>
              </a:solidFill>
              <a:latin typeface="Nunito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08180" y="8271117"/>
            <a:ext cx="3429299" cy="105996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31525" y="4278275"/>
            <a:ext cx="5075069" cy="2792109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487595" y="4278275"/>
            <a:ext cx="5075069" cy="279210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1946489" y="4279155"/>
            <a:ext cx="5073471" cy="279123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550362" y="9163367"/>
            <a:ext cx="2551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-2227608" y="3094244"/>
            <a:ext cx="1623060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1407020" y="2793889"/>
            <a:ext cx="880935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dicionario_termos_medicos_pt_es_en.pdf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184128" y="7346610"/>
            <a:ext cx="4598194" cy="28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Canva Sans"/>
              </a:rPr>
              <a:t>    dicionario_termos_medicos_pt_en_es.json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487595" y="7346610"/>
            <a:ext cx="4598194" cy="28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Canva Sans"/>
              </a:rPr>
              <a:t>    dicionario_termos_medicos_es_en_pt.json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69963" y="7346610"/>
            <a:ext cx="4598194" cy="28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Canva Sans"/>
              </a:rPr>
              <a:t>    dicionario_termos_medicos_en_es_pt.json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113424" y="559518"/>
            <a:ext cx="12783682" cy="1256760"/>
            <a:chOff x="0" y="0"/>
            <a:chExt cx="3366896" cy="3309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66896" cy="330999"/>
            </a:xfrm>
            <a:custGeom>
              <a:avLst/>
              <a:gdLst/>
              <a:ahLst/>
              <a:cxnLst/>
              <a:rect l="l" t="t" r="r" b="b"/>
              <a:pathLst>
                <a:path w="3366896" h="330999">
                  <a:moveTo>
                    <a:pt x="0" y="0"/>
                  </a:moveTo>
                  <a:lnTo>
                    <a:pt x="3366896" y="0"/>
                  </a:lnTo>
                  <a:lnTo>
                    <a:pt x="3366896" y="330999"/>
                  </a:lnTo>
                  <a:lnTo>
                    <a:pt x="0" y="330999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07193" y="824713"/>
            <a:ext cx="16172720" cy="17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5"/>
              </a:lnSpc>
            </a:pPr>
            <a:r>
              <a:rPr lang="en-US" sz="3797">
                <a:solidFill>
                  <a:srgbClr val="000000"/>
                </a:solidFill>
                <a:latin typeface="Nunito Bold"/>
              </a:rPr>
              <a:t>FASE 1 -</a:t>
            </a:r>
            <a:r>
              <a:rPr lang="en-US" sz="3797">
                <a:solidFill>
                  <a:srgbClr val="000000"/>
                </a:solidFill>
                <a:latin typeface="Nunito"/>
              </a:rPr>
              <a:t> ANÁLISE E EXTRAÇÃO DE INFORMAÇÃO</a:t>
            </a:r>
          </a:p>
          <a:p>
            <a:pPr algn="ctr">
              <a:lnSpc>
                <a:spcPts val="8764"/>
              </a:lnSpc>
            </a:pPr>
            <a:endParaRPr lang="en-US" sz="3797">
              <a:solidFill>
                <a:srgbClr val="000000"/>
              </a:solidFill>
              <a:latin typeface="Nunito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08180" y="8271117"/>
            <a:ext cx="3429299" cy="105996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38647" y="2761534"/>
            <a:ext cx="1349553" cy="1349553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867081" y="2857500"/>
            <a:ext cx="14941488" cy="4022813"/>
            <a:chOff x="0" y="-57150"/>
            <a:chExt cx="8724593" cy="5363751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57150"/>
              <a:ext cx="6528240" cy="665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51"/>
                </a:lnSpc>
                <a:spcBef>
                  <a:spcPct val="0"/>
                </a:spcBef>
              </a:pPr>
              <a:r>
                <a:rPr lang="en-US" sz="3037" dirty="0" err="1">
                  <a:solidFill>
                    <a:srgbClr val="000000"/>
                  </a:solidFill>
                  <a:latin typeface="Canva Sans Bold"/>
                </a:rPr>
                <a:t>Dificuldades</a:t>
              </a:r>
              <a:endParaRPr lang="en-US" sz="3037" dirty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44894"/>
              <a:ext cx="8724593" cy="43617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pt-PT" sz="3037" dirty="0">
                  <a:solidFill>
                    <a:srgbClr val="000000"/>
                  </a:solidFill>
                  <a:latin typeface="Canva Sans"/>
                </a:rPr>
                <a:t>Padrões irregulares: quebras de linha no meio das palavras</a:t>
              </a:r>
            </a:p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pt-PT" sz="3037" dirty="0">
                  <a:solidFill>
                    <a:srgbClr val="000000"/>
                  </a:solidFill>
                  <a:latin typeface="Canva Sans"/>
                </a:rPr>
                <a:t>Identificação de padrões para remoção de informações no meio dos dados</a:t>
              </a:r>
            </a:p>
            <a:p>
              <a:pPr marL="1371600" lvl="2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pt-PT" sz="3037" dirty="0">
                  <a:solidFill>
                    <a:srgbClr val="000000"/>
                  </a:solidFill>
                  <a:latin typeface="Canva Sans"/>
                </a:rPr>
                <a:t> cabeçalhos, rodapés, numeração de páginas</a:t>
              </a:r>
              <a:endParaRPr lang="en-US" sz="3037" dirty="0">
                <a:solidFill>
                  <a:srgbClr val="000000"/>
                </a:solidFill>
                <a:latin typeface="Canva Sans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7547266" y="9163367"/>
            <a:ext cx="2613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4</a:t>
            </a: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0D8BF267-CBCA-40A5-0FB0-7C96BCED2B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229100"/>
            <a:ext cx="4419600" cy="138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8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113424" y="559518"/>
            <a:ext cx="12783682" cy="1256760"/>
            <a:chOff x="0" y="0"/>
            <a:chExt cx="3366896" cy="3309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66896" cy="330999"/>
            </a:xfrm>
            <a:custGeom>
              <a:avLst/>
              <a:gdLst/>
              <a:ahLst/>
              <a:cxnLst/>
              <a:rect l="l" t="t" r="r" b="b"/>
              <a:pathLst>
                <a:path w="3366896" h="330999">
                  <a:moveTo>
                    <a:pt x="0" y="0"/>
                  </a:moveTo>
                  <a:lnTo>
                    <a:pt x="3366896" y="0"/>
                  </a:lnTo>
                  <a:lnTo>
                    <a:pt x="3366896" y="330999"/>
                  </a:lnTo>
                  <a:lnTo>
                    <a:pt x="0" y="330999"/>
                  </a:lnTo>
                  <a:close/>
                </a:path>
              </a:pathLst>
            </a:custGeom>
            <a:solidFill>
              <a:srgbClr val="8B9EF3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C5CFF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07193" y="824713"/>
            <a:ext cx="16172720" cy="172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5"/>
              </a:lnSpc>
            </a:pPr>
            <a:r>
              <a:rPr lang="en-US" sz="3797">
                <a:solidFill>
                  <a:srgbClr val="000000"/>
                </a:solidFill>
                <a:latin typeface="Nunito Bold"/>
              </a:rPr>
              <a:t>FASE 1 -</a:t>
            </a:r>
            <a:r>
              <a:rPr lang="en-US" sz="3797">
                <a:solidFill>
                  <a:srgbClr val="000000"/>
                </a:solidFill>
                <a:latin typeface="Nunito"/>
              </a:rPr>
              <a:t> ANÁLISE E EXTRAÇÃO DE INFORMAÇÃO</a:t>
            </a:r>
          </a:p>
          <a:p>
            <a:pPr algn="ctr">
              <a:lnSpc>
                <a:spcPts val="8764"/>
              </a:lnSpc>
            </a:pPr>
            <a:endParaRPr lang="en-US" sz="3797">
              <a:solidFill>
                <a:srgbClr val="000000"/>
              </a:solidFill>
              <a:latin typeface="Nunito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109662" y="-911620"/>
            <a:ext cx="2942276" cy="294227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508180" y="8271117"/>
            <a:ext cx="3429299" cy="105996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456950" y="559518"/>
            <a:ext cx="2102461" cy="138454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38647" y="2761534"/>
            <a:ext cx="1349553" cy="1349553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968046" y="9201150"/>
            <a:ext cx="1531995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878786"/>
                </a:solidFill>
                <a:latin typeface="Nunito"/>
              </a:rPr>
              <a:t>Processamento de Linguagem Natural em Engenharia Biomédica | 2023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867081" y="2857500"/>
            <a:ext cx="14941488" cy="2919947"/>
            <a:chOff x="0" y="-57150"/>
            <a:chExt cx="8724593" cy="389326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57150"/>
              <a:ext cx="6528240" cy="665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51"/>
                </a:lnSpc>
                <a:spcBef>
                  <a:spcPct val="0"/>
                </a:spcBef>
              </a:pPr>
              <a:r>
                <a:rPr lang="en-US" sz="3037" dirty="0" err="1">
                  <a:solidFill>
                    <a:srgbClr val="000000"/>
                  </a:solidFill>
                  <a:latin typeface="Canva Sans Bold"/>
                </a:rPr>
                <a:t>Dificuldades</a:t>
              </a:r>
              <a:endParaRPr lang="en-US" sz="3037" dirty="0">
                <a:solidFill>
                  <a:srgbClr val="000000"/>
                </a:solidFill>
                <a:latin typeface="Canva Sans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44894"/>
              <a:ext cx="8724593" cy="2891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pt-PT" sz="3037" dirty="0">
                  <a:solidFill>
                    <a:srgbClr val="000000"/>
                  </a:solidFill>
                  <a:latin typeface="Canva Sans"/>
                </a:rPr>
                <a:t>Sem de padrão aparente</a:t>
              </a:r>
            </a:p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  <a:p>
              <a:pPr marL="457200" indent="-457200">
                <a:lnSpc>
                  <a:spcPts val="4251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  <a:p>
              <a:pPr>
                <a:lnSpc>
                  <a:spcPts val="4251"/>
                </a:lnSpc>
                <a:spcBef>
                  <a:spcPct val="0"/>
                </a:spcBef>
              </a:pPr>
              <a:endParaRPr lang="pt-PT" sz="3037" dirty="0">
                <a:solidFill>
                  <a:srgbClr val="000000"/>
                </a:solidFill>
                <a:latin typeface="Canva Sans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7547266" y="9163367"/>
            <a:ext cx="2613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78786"/>
                </a:solidFill>
                <a:latin typeface="Canva Sans"/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5D052-872C-E97D-ED48-7CFE09A6F6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0581" y="3531135"/>
            <a:ext cx="8518772" cy="774543"/>
          </a:xfrm>
          <a:prstGeom prst="rect">
            <a:avLst/>
          </a:prstGeom>
        </p:spPr>
      </p:pic>
      <p:pic>
        <p:nvPicPr>
          <p:cNvPr id="3" name="Picture 2" descr="Calendar&#10;&#10;Description automatically generated with low confidence">
            <a:extLst>
              <a:ext uri="{FF2B5EF4-FFF2-40B4-BE49-F238E27FC236}">
                <a16:creationId xmlns:a16="http://schemas.microsoft.com/office/drawing/2014/main" id="{1E3B675D-A71E-3215-C092-09AA7FE935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6013" y="4636156"/>
            <a:ext cx="10629900" cy="387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2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1607</Words>
  <Application>Microsoft Office PowerPoint</Application>
  <PresentationFormat>Custom</PresentationFormat>
  <Paragraphs>151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Nunito</vt:lpstr>
      <vt:lpstr>Canva Sans</vt:lpstr>
      <vt:lpstr>Calibri</vt:lpstr>
      <vt:lpstr>Canva Sans Italics</vt:lpstr>
      <vt:lpstr>Canva Sans Bold</vt:lpstr>
      <vt:lpstr>Arial</vt:lpstr>
      <vt:lpstr>Nunito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cp:lastModifiedBy>Maria da Conceição Vieira Mota</cp:lastModifiedBy>
  <cp:revision>10</cp:revision>
  <dcterms:created xsi:type="dcterms:W3CDTF">2006-08-16T00:00:00Z</dcterms:created>
  <dcterms:modified xsi:type="dcterms:W3CDTF">2023-04-20T08:39:21Z</dcterms:modified>
  <dc:identifier>DAFgiWPgtqQ</dc:identifier>
</cp:coreProperties>
</file>