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Ex2.xml" ContentType="application/vnd.ms-office.chartex+xml"/>
  <Override PartName="/ppt/charts/style4.xml" ContentType="application/vnd.ms-office.chartstyle+xml"/>
  <Override PartName="/ppt/charts/colors4.xml" ContentType="application/vnd.ms-office.chartcolorstyle+xml"/>
  <Override PartName="/ppt/charts/chart3.xml" ContentType="application/vnd.openxmlformats-officedocument.drawingml.chart+xml"/>
  <Override PartName="/ppt/charts/style5.xml" ContentType="application/vnd.ms-office.chartstyle+xml"/>
  <Override PartName="/ppt/charts/colors5.xml" ContentType="application/vnd.ms-office.chartcolorstyle+xml"/>
  <Override PartName="/ppt/charts/chart4.xml" ContentType="application/vnd.openxmlformats-officedocument.drawingml.chart+xml"/>
  <Override PartName="/ppt/charts/style6.xml" ContentType="application/vnd.ms-office.chartstyle+xml"/>
  <Override PartName="/ppt/charts/colors6.xml" ContentType="application/vnd.ms-office.chartcolorstyle+xml"/>
  <Override PartName="/ppt/charts/chart5.xml" ContentType="application/vnd.openxmlformats-officedocument.drawingml.chart+xml"/>
  <Override PartName="/ppt/charts/chartEx3.xml" ContentType="application/vnd.ms-office.chartex+xml"/>
  <Override PartName="/ppt/charts/style7.xml" ContentType="application/vnd.ms-office.chartstyle+xml"/>
  <Override PartName="/ppt/charts/colors7.xml" ContentType="application/vnd.ms-office.chartcolorstyle+xml"/>
  <Override PartName="/ppt/charts/chart6.xml" ContentType="application/vnd.openxmlformats-officedocument.drawingml.chart+xml"/>
  <Override PartName="/ppt/charts/style8.xml" ContentType="application/vnd.ms-office.chartstyle+xml"/>
  <Override PartName="/ppt/charts/colors8.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70" r:id="rId3"/>
    <p:sldId id="269" r:id="rId4"/>
    <p:sldId id="275" r:id="rId5"/>
    <p:sldId id="268" r:id="rId6"/>
    <p:sldId id="260" r:id="rId7"/>
    <p:sldId id="267" r:id="rId8"/>
    <p:sldId id="261" r:id="rId9"/>
    <p:sldId id="262" r:id="rId10"/>
    <p:sldId id="271" r:id="rId11"/>
    <p:sldId id="265" r:id="rId12"/>
    <p:sldId id="277"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A63E99-C226-4546-9D81-A98501CA4F0C}" v="43" dt="2025-08-04T04:34:31.9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 Dania" userId="dbbccd8cce0a853a" providerId="LiveId" clId="{49A63E99-C226-4546-9D81-A98501CA4F0C}"/>
    <pc:docChg chg="custSel addSld delSld modSld sldOrd">
      <pc:chgData name="Susan Dania" userId="dbbccd8cce0a853a" providerId="LiveId" clId="{49A63E99-C226-4546-9D81-A98501CA4F0C}" dt="2025-08-04T05:24:47.445" v="378" actId="1076"/>
      <pc:docMkLst>
        <pc:docMk/>
      </pc:docMkLst>
      <pc:sldChg chg="modSp mod">
        <pc:chgData name="Susan Dania" userId="dbbccd8cce0a853a" providerId="LiveId" clId="{49A63E99-C226-4546-9D81-A98501CA4F0C}" dt="2025-08-04T03:23:20.540" v="286" actId="20577"/>
        <pc:sldMkLst>
          <pc:docMk/>
          <pc:sldMk cId="449906725" sldId="259"/>
        </pc:sldMkLst>
        <pc:spChg chg="mod">
          <ac:chgData name="Susan Dania" userId="dbbccd8cce0a853a" providerId="LiveId" clId="{49A63E99-C226-4546-9D81-A98501CA4F0C}" dt="2025-08-04T03:23:20.540" v="286" actId="20577"/>
          <ac:spMkLst>
            <pc:docMk/>
            <pc:sldMk cId="449906725" sldId="259"/>
            <ac:spMk id="17" creationId="{C78EA34C-D45F-96E8-BEBC-23131BE5BA6A}"/>
          </ac:spMkLst>
        </pc:spChg>
      </pc:sldChg>
      <pc:sldChg chg="modSp mod">
        <pc:chgData name="Susan Dania" userId="dbbccd8cce0a853a" providerId="LiveId" clId="{49A63E99-C226-4546-9D81-A98501CA4F0C}" dt="2025-08-04T05:24:47.445" v="378" actId="1076"/>
        <pc:sldMkLst>
          <pc:docMk/>
          <pc:sldMk cId="1862403937" sldId="260"/>
        </pc:sldMkLst>
        <pc:spChg chg="mod">
          <ac:chgData name="Susan Dania" userId="dbbccd8cce0a853a" providerId="LiveId" clId="{49A63E99-C226-4546-9D81-A98501CA4F0C}" dt="2025-08-03T22:59:13.502" v="154" actId="20577"/>
          <ac:spMkLst>
            <pc:docMk/>
            <pc:sldMk cId="1862403937" sldId="260"/>
            <ac:spMk id="2" creationId="{5C7F9886-96D3-6C58-6633-B593A663874D}"/>
          </ac:spMkLst>
        </pc:spChg>
        <pc:spChg chg="mod">
          <ac:chgData name="Susan Dania" userId="dbbccd8cce0a853a" providerId="LiveId" clId="{49A63E99-C226-4546-9D81-A98501CA4F0C}" dt="2025-08-04T04:12:41.944" v="357" actId="20577"/>
          <ac:spMkLst>
            <pc:docMk/>
            <pc:sldMk cId="1862403937" sldId="260"/>
            <ac:spMk id="8" creationId="{DB0D2CF7-D4A7-1130-2DC3-346153AF5487}"/>
          </ac:spMkLst>
        </pc:spChg>
        <pc:graphicFrameChg chg="mod">
          <ac:chgData name="Susan Dania" userId="dbbccd8cce0a853a" providerId="LiveId" clId="{49A63E99-C226-4546-9D81-A98501CA4F0C}" dt="2025-08-04T05:24:47.445" v="378" actId="1076"/>
          <ac:graphicFrameMkLst>
            <pc:docMk/>
            <pc:sldMk cId="1862403937" sldId="260"/>
            <ac:graphicFrameMk id="7" creationId="{5E74DA2F-D3D6-A427-CA58-B3EB54DFC10C}"/>
          </ac:graphicFrameMkLst>
        </pc:graphicFrameChg>
      </pc:sldChg>
      <pc:sldChg chg="modSp mod">
        <pc:chgData name="Susan Dania" userId="dbbccd8cce0a853a" providerId="LiveId" clId="{49A63E99-C226-4546-9D81-A98501CA4F0C}" dt="2025-08-04T02:22:45.903" v="197" actId="20577"/>
        <pc:sldMkLst>
          <pc:docMk/>
          <pc:sldMk cId="746827534" sldId="262"/>
        </pc:sldMkLst>
        <pc:spChg chg="mod">
          <ac:chgData name="Susan Dania" userId="dbbccd8cce0a853a" providerId="LiveId" clId="{49A63E99-C226-4546-9D81-A98501CA4F0C}" dt="2025-08-04T02:20:03.608" v="196" actId="20577"/>
          <ac:spMkLst>
            <pc:docMk/>
            <pc:sldMk cId="746827534" sldId="262"/>
            <ac:spMk id="12" creationId="{AE3896A4-3911-4001-09D2-791C02CE3CDF}"/>
          </ac:spMkLst>
        </pc:spChg>
        <pc:graphicFrameChg chg="mod">
          <ac:chgData name="Susan Dania" userId="dbbccd8cce0a853a" providerId="LiveId" clId="{49A63E99-C226-4546-9D81-A98501CA4F0C}" dt="2025-08-04T02:22:45.903" v="197" actId="20577"/>
          <ac:graphicFrameMkLst>
            <pc:docMk/>
            <pc:sldMk cId="746827534" sldId="262"/>
            <ac:graphicFrameMk id="7" creationId="{178F9355-C737-611E-C3E4-F0BBEE0ABEE1}"/>
          </ac:graphicFrameMkLst>
        </pc:graphicFrameChg>
      </pc:sldChg>
      <pc:sldChg chg="modSp mod">
        <pc:chgData name="Susan Dania" userId="dbbccd8cce0a853a" providerId="LiveId" clId="{49A63E99-C226-4546-9D81-A98501CA4F0C}" dt="2025-08-04T03:17:02.595" v="230" actId="14100"/>
        <pc:sldMkLst>
          <pc:docMk/>
          <pc:sldMk cId="3397173786" sldId="265"/>
        </pc:sldMkLst>
        <pc:spChg chg="mod">
          <ac:chgData name="Susan Dania" userId="dbbccd8cce0a853a" providerId="LiveId" clId="{49A63E99-C226-4546-9D81-A98501CA4F0C}" dt="2025-08-04T03:16:51.847" v="228" actId="27636"/>
          <ac:spMkLst>
            <pc:docMk/>
            <pc:sldMk cId="3397173786" sldId="265"/>
            <ac:spMk id="2" creationId="{0D6CF4A2-804D-6630-74BB-A845A9EA0829}"/>
          </ac:spMkLst>
        </pc:spChg>
        <pc:spChg chg="mod">
          <ac:chgData name="Susan Dania" userId="dbbccd8cce0a853a" providerId="LiveId" clId="{49A63E99-C226-4546-9D81-A98501CA4F0C}" dt="2025-08-04T03:16:43.862" v="222" actId="21"/>
          <ac:spMkLst>
            <pc:docMk/>
            <pc:sldMk cId="3397173786" sldId="265"/>
            <ac:spMk id="9" creationId="{40AF518B-3876-061B-6BC0-C52BEA5A8E88}"/>
          </ac:spMkLst>
        </pc:spChg>
        <pc:picChg chg="mod">
          <ac:chgData name="Susan Dania" userId="dbbccd8cce0a853a" providerId="LiveId" clId="{49A63E99-C226-4546-9D81-A98501CA4F0C}" dt="2025-08-04T03:17:02.595" v="230" actId="14100"/>
          <ac:picMkLst>
            <pc:docMk/>
            <pc:sldMk cId="3397173786" sldId="265"/>
            <ac:picMk id="12" creationId="{27C9AAAD-4294-FE13-9370-CE9F5206A626}"/>
          </ac:picMkLst>
        </pc:picChg>
      </pc:sldChg>
      <pc:sldChg chg="modSp mod">
        <pc:chgData name="Susan Dania" userId="dbbccd8cce0a853a" providerId="LiveId" clId="{49A63E99-C226-4546-9D81-A98501CA4F0C}" dt="2025-08-04T03:55:20.286" v="313" actId="20577"/>
        <pc:sldMkLst>
          <pc:docMk/>
          <pc:sldMk cId="931678068" sldId="267"/>
        </pc:sldMkLst>
        <pc:spChg chg="mod">
          <ac:chgData name="Susan Dania" userId="dbbccd8cce0a853a" providerId="LiveId" clId="{49A63E99-C226-4546-9D81-A98501CA4F0C}" dt="2025-08-04T03:55:20.286" v="313" actId="20577"/>
          <ac:spMkLst>
            <pc:docMk/>
            <pc:sldMk cId="931678068" sldId="267"/>
            <ac:spMk id="2" creationId="{FFF31D50-0AC3-5C6E-3D18-42F48E9F4FB5}"/>
          </ac:spMkLst>
        </pc:spChg>
      </pc:sldChg>
      <pc:sldChg chg="modSp mod">
        <pc:chgData name="Susan Dania" userId="dbbccd8cce0a853a" providerId="LiveId" clId="{49A63E99-C226-4546-9D81-A98501CA4F0C}" dt="2025-08-03T22:55:15.091" v="152" actId="20577"/>
        <pc:sldMkLst>
          <pc:docMk/>
          <pc:sldMk cId="4189460754" sldId="268"/>
        </pc:sldMkLst>
        <pc:spChg chg="mod">
          <ac:chgData name="Susan Dania" userId="dbbccd8cce0a853a" providerId="LiveId" clId="{49A63E99-C226-4546-9D81-A98501CA4F0C}" dt="2025-08-03T22:55:15.091" v="152" actId="20577"/>
          <ac:spMkLst>
            <pc:docMk/>
            <pc:sldMk cId="4189460754" sldId="268"/>
            <ac:spMk id="2" creationId="{D4C164CD-A8F9-344A-2775-BD6FE3801062}"/>
          </ac:spMkLst>
        </pc:spChg>
      </pc:sldChg>
      <pc:sldChg chg="modSp mod">
        <pc:chgData name="Susan Dania" userId="dbbccd8cce0a853a" providerId="LiveId" clId="{49A63E99-C226-4546-9D81-A98501CA4F0C}" dt="2025-07-12T18:01:13.764" v="50" actId="113"/>
        <pc:sldMkLst>
          <pc:docMk/>
          <pc:sldMk cId="2905536293" sldId="271"/>
        </pc:sldMkLst>
        <pc:graphicFrameChg chg="modGraphic">
          <ac:chgData name="Susan Dania" userId="dbbccd8cce0a853a" providerId="LiveId" clId="{49A63E99-C226-4546-9D81-A98501CA4F0C}" dt="2025-07-12T18:01:13.764" v="50" actId="113"/>
          <ac:graphicFrameMkLst>
            <pc:docMk/>
            <pc:sldMk cId="2905536293" sldId="271"/>
            <ac:graphicFrameMk id="8" creationId="{1A46BB72-C586-2181-E22A-495506E33E44}"/>
          </ac:graphicFrameMkLst>
        </pc:graphicFrameChg>
      </pc:sldChg>
      <pc:sldChg chg="modSp mod">
        <pc:chgData name="Susan Dania" userId="dbbccd8cce0a853a" providerId="LiveId" clId="{49A63E99-C226-4546-9D81-A98501CA4F0C}" dt="2025-07-13T13:24:29.169" v="87" actId="20577"/>
        <pc:sldMkLst>
          <pc:docMk/>
          <pc:sldMk cId="2869508597" sldId="272"/>
        </pc:sldMkLst>
        <pc:spChg chg="mod">
          <ac:chgData name="Susan Dania" userId="dbbccd8cce0a853a" providerId="LiveId" clId="{49A63E99-C226-4546-9D81-A98501CA4F0C}" dt="2025-07-13T13:24:29.169" v="87" actId="20577"/>
          <ac:spMkLst>
            <pc:docMk/>
            <pc:sldMk cId="2869508597" sldId="272"/>
            <ac:spMk id="16" creationId="{F397EFC7-32EF-13B1-A98A-73B0BF4F43FD}"/>
          </ac:spMkLst>
        </pc:spChg>
      </pc:sldChg>
      <pc:sldChg chg="modSp del mod ord">
        <pc:chgData name="Susan Dania" userId="dbbccd8cce0a853a" providerId="LiveId" clId="{49A63E99-C226-4546-9D81-A98501CA4F0C}" dt="2025-07-13T13:25:16.623" v="91" actId="2696"/>
        <pc:sldMkLst>
          <pc:docMk/>
          <pc:sldMk cId="116485300" sldId="273"/>
        </pc:sldMkLst>
      </pc:sldChg>
      <pc:sldChg chg="modSp del mod">
        <pc:chgData name="Susan Dania" userId="dbbccd8cce0a853a" providerId="LiveId" clId="{49A63E99-C226-4546-9D81-A98501CA4F0C}" dt="2025-08-04T03:22:18.671" v="284" actId="2696"/>
        <pc:sldMkLst>
          <pc:docMk/>
          <pc:sldMk cId="2730503374" sldId="274"/>
        </pc:sldMkLst>
      </pc:sldChg>
      <pc:sldChg chg="addSp delSp modSp add mod">
        <pc:chgData name="Susan Dania" userId="dbbccd8cce0a853a" providerId="LiveId" clId="{49A63E99-C226-4546-9D81-A98501CA4F0C}" dt="2025-08-04T04:35:44.542" v="377" actId="14100"/>
        <pc:sldMkLst>
          <pc:docMk/>
          <pc:sldMk cId="3289679525" sldId="275"/>
        </pc:sldMkLst>
        <pc:spChg chg="mod">
          <ac:chgData name="Susan Dania" userId="dbbccd8cce0a853a" providerId="LiveId" clId="{49A63E99-C226-4546-9D81-A98501CA4F0C}" dt="2025-07-13T13:25:54.311" v="92" actId="26606"/>
          <ac:spMkLst>
            <pc:docMk/>
            <pc:sldMk cId="3289679525" sldId="275"/>
            <ac:spMk id="2" creationId="{9AE57ED8-54BB-6CBF-E463-A48C07572D6B}"/>
          </ac:spMkLst>
        </pc:spChg>
        <pc:spChg chg="mod">
          <ac:chgData name="Susan Dania" userId="dbbccd8cce0a853a" providerId="LiveId" clId="{49A63E99-C226-4546-9D81-A98501CA4F0C}" dt="2025-08-04T04:35:44.542" v="377" actId="14100"/>
          <ac:spMkLst>
            <pc:docMk/>
            <pc:sldMk cId="3289679525" sldId="275"/>
            <ac:spMk id="16" creationId="{753E7559-01BF-15C7-B7C5-9E92988F37F9}"/>
          </ac:spMkLst>
        </pc:spChg>
        <pc:spChg chg="add">
          <ac:chgData name="Susan Dania" userId="dbbccd8cce0a853a" providerId="LiveId" clId="{49A63E99-C226-4546-9D81-A98501CA4F0C}" dt="2025-07-13T13:25:54.311" v="92" actId="26606"/>
          <ac:spMkLst>
            <pc:docMk/>
            <pc:sldMk cId="3289679525" sldId="275"/>
            <ac:spMk id="50" creationId="{327D73B4-9F5C-4A64-A179-51B9500CB8B5}"/>
          </ac:spMkLst>
        </pc:spChg>
        <pc:spChg chg="add">
          <ac:chgData name="Susan Dania" userId="dbbccd8cce0a853a" providerId="LiveId" clId="{49A63E99-C226-4546-9D81-A98501CA4F0C}" dt="2025-07-13T13:25:54.311" v="92" actId="26606"/>
          <ac:spMkLst>
            <pc:docMk/>
            <pc:sldMk cId="3289679525" sldId="275"/>
            <ac:spMk id="52" creationId="{C1F06963-6374-4B48-844F-071A9BAAAE02}"/>
          </ac:spMkLst>
        </pc:spChg>
        <pc:spChg chg="add">
          <ac:chgData name="Susan Dania" userId="dbbccd8cce0a853a" providerId="LiveId" clId="{49A63E99-C226-4546-9D81-A98501CA4F0C}" dt="2025-07-13T13:25:54.311" v="92" actId="26606"/>
          <ac:spMkLst>
            <pc:docMk/>
            <pc:sldMk cId="3289679525" sldId="275"/>
            <ac:spMk id="54" creationId="{6CB927A4-E432-4310-9CD5-E89FF5063179}"/>
          </ac:spMkLst>
        </pc:spChg>
        <pc:spChg chg="add">
          <ac:chgData name="Susan Dania" userId="dbbccd8cce0a853a" providerId="LiveId" clId="{49A63E99-C226-4546-9D81-A98501CA4F0C}" dt="2025-07-13T13:25:54.311" v="92" actId="26606"/>
          <ac:spMkLst>
            <pc:docMk/>
            <pc:sldMk cId="3289679525" sldId="275"/>
            <ac:spMk id="56" creationId="{1453BF6C-B012-48B7-B4E8-6D7AC7C27D02}"/>
          </ac:spMkLst>
        </pc:spChg>
        <pc:spChg chg="add">
          <ac:chgData name="Susan Dania" userId="dbbccd8cce0a853a" providerId="LiveId" clId="{49A63E99-C226-4546-9D81-A98501CA4F0C}" dt="2025-07-13T13:25:54.311" v="92" actId="26606"/>
          <ac:spMkLst>
            <pc:docMk/>
            <pc:sldMk cId="3289679525" sldId="275"/>
            <ac:spMk id="58" creationId="{E3020543-B24B-4EC4-8FFC-8DD88EEA91A8}"/>
          </ac:spMkLst>
        </pc:spChg>
      </pc:sldChg>
      <pc:sldChg chg="modSp add del mod">
        <pc:chgData name="Susan Dania" userId="dbbccd8cce0a853a" providerId="LiveId" clId="{49A63E99-C226-4546-9D81-A98501CA4F0C}" dt="2025-08-04T03:22:18.671" v="284" actId="2696"/>
        <pc:sldMkLst>
          <pc:docMk/>
          <pc:sldMk cId="1952352502" sldId="276"/>
        </pc:sldMkLst>
        <pc:spChg chg="mod">
          <ac:chgData name="Susan Dania" userId="dbbccd8cce0a853a" providerId="LiveId" clId="{49A63E99-C226-4546-9D81-A98501CA4F0C}" dt="2025-08-04T03:22:02.988" v="283" actId="27636"/>
          <ac:spMkLst>
            <pc:docMk/>
            <pc:sldMk cId="1952352502" sldId="276"/>
            <ac:spMk id="4" creationId="{A6C5E4F0-4AB4-4139-A0CA-6EF5B6D2E847}"/>
          </ac:spMkLst>
        </pc:spChg>
      </pc:sldChg>
      <pc:sldChg chg="addSp delSp modSp add mod">
        <pc:chgData name="Susan Dania" userId="dbbccd8cce0a853a" providerId="LiveId" clId="{49A63E99-C226-4546-9D81-A98501CA4F0C}" dt="2025-08-04T03:21:15.694" v="281" actId="14100"/>
        <pc:sldMkLst>
          <pc:docMk/>
          <pc:sldMk cId="3551391248" sldId="277"/>
        </pc:sldMkLst>
        <pc:spChg chg="mod">
          <ac:chgData name="Susan Dania" userId="dbbccd8cce0a853a" providerId="LiveId" clId="{49A63E99-C226-4546-9D81-A98501CA4F0C}" dt="2025-08-04T03:18:53.342" v="234"/>
          <ac:spMkLst>
            <pc:docMk/>
            <pc:sldMk cId="3551391248" sldId="277"/>
            <ac:spMk id="2" creationId="{A71E6B35-7606-8D3B-9A3E-346203465B22}"/>
          </ac:spMkLst>
        </pc:spChg>
        <pc:spChg chg="add">
          <ac:chgData name="Susan Dania" userId="dbbccd8cce0a853a" providerId="LiveId" clId="{49A63E99-C226-4546-9D81-A98501CA4F0C}" dt="2025-08-04T03:15:05.165" v="210"/>
          <ac:spMkLst>
            <pc:docMk/>
            <pc:sldMk cId="3551391248" sldId="277"/>
            <ac:spMk id="4" creationId="{3A01CC42-1F03-679D-123F-B79F1C3B54D4}"/>
          </ac:spMkLst>
        </pc:spChg>
        <pc:spChg chg="add">
          <ac:chgData name="Susan Dania" userId="dbbccd8cce0a853a" providerId="LiveId" clId="{49A63E99-C226-4546-9D81-A98501CA4F0C}" dt="2025-08-04T03:15:41.236" v="216"/>
          <ac:spMkLst>
            <pc:docMk/>
            <pc:sldMk cId="3551391248" sldId="277"/>
            <ac:spMk id="5" creationId="{6DD567AE-2C87-7CF4-20E3-8DA3B935F892}"/>
          </ac:spMkLst>
        </pc:spChg>
        <pc:spChg chg="mod">
          <ac:chgData name="Susan Dania" userId="dbbccd8cce0a853a" providerId="LiveId" clId="{49A63E99-C226-4546-9D81-A98501CA4F0C}" dt="2025-08-04T03:21:15.694" v="281" actId="14100"/>
          <ac:spMkLst>
            <pc:docMk/>
            <pc:sldMk cId="3551391248" sldId="277"/>
            <ac:spMk id="9" creationId="{6DACA0B7-EE5B-6873-5E55-A47471A43877}"/>
          </ac:spMkLst>
        </pc:spChg>
        <pc:graphicFrameChg chg="add mod">
          <ac:chgData name="Susan Dania" userId="dbbccd8cce0a853a" providerId="LiveId" clId="{49A63E99-C226-4546-9D81-A98501CA4F0C}" dt="2025-08-04T03:20:40.249" v="280"/>
          <ac:graphicFrameMkLst>
            <pc:docMk/>
            <pc:sldMk cId="3551391248" sldId="277"/>
            <ac:graphicFrameMk id="3" creationId="{5DFC65C1-E809-2050-98DE-B1887107E664}"/>
          </ac:graphicFrameMkLst>
        </pc:graphicFrameChg>
        <pc:picChg chg="del">
          <ac:chgData name="Susan Dania" userId="dbbccd8cce0a853a" providerId="LiveId" clId="{49A63E99-C226-4546-9D81-A98501CA4F0C}" dt="2025-08-04T03:11:16.807" v="199" actId="478"/>
          <ac:picMkLst>
            <pc:docMk/>
            <pc:sldMk cId="3551391248" sldId="277"/>
            <ac:picMk id="12" creationId="{17B16A00-BE6F-06F8-0823-CA6A76C626DD}"/>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estee\Downloads\data-1752290198061.csv"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estee\Downloads\data-1752293668280.csv"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C:\Users\estee\Downloads\data-1752296441318.csv" TargetMode="External"/><Relationship Id="rId2" Type="http://schemas.microsoft.com/office/2011/relationships/chartColorStyle" Target="colors5.xml"/><Relationship Id="rId1" Type="http://schemas.microsoft.com/office/2011/relationships/chartStyle" Target="style5.xml"/></Relationships>
</file>

<file path=ppt/charts/_rels/chart4.xml.rels><?xml version="1.0" encoding="UTF-8" standalone="yes"?>
<Relationships xmlns="http://schemas.openxmlformats.org/package/2006/relationships"><Relationship Id="rId3" Type="http://schemas.openxmlformats.org/officeDocument/2006/relationships/oleObject" Target="file:///C:\Users\estee\Downloads\data-1752296423910.csv" TargetMode="External"/><Relationship Id="rId2" Type="http://schemas.microsoft.com/office/2011/relationships/chartColorStyle" Target="colors6.xml"/><Relationship Id="rId1" Type="http://schemas.microsoft.com/office/2011/relationships/chartStyle" Target="style6.xml"/></Relationships>
</file>

<file path=ppt/charts/_rels/chart5.xml.rels><?xml version="1.0" encoding="UTF-8" standalone="yes"?>
<Relationships xmlns="http://schemas.openxmlformats.org/package/2006/relationships"><Relationship Id="rId1" Type="http://schemas.openxmlformats.org/officeDocument/2006/relationships/oleObject" Target="file:///C:\Users\estee\Downloads\data-1752298090488.csv" TargetMode="External"/></Relationships>
</file>

<file path=ppt/charts/_rels/chart6.xml.rels><?xml version="1.0" encoding="UTF-8" standalone="yes"?>
<Relationships xmlns="http://schemas.openxmlformats.org/package/2006/relationships"><Relationship Id="rId3" Type="http://schemas.openxmlformats.org/officeDocument/2006/relationships/oleObject" Target="file:///C:\Users\estee\Downloads\skin_cancer_region.csv" TargetMode="External"/><Relationship Id="rId2" Type="http://schemas.microsoft.com/office/2011/relationships/chartColorStyle" Target="colors8.xml"/><Relationship Id="rId1" Type="http://schemas.microsoft.com/office/2011/relationships/chartStyle" Target="style8.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estee\Downloads\data-1752288633648.csv"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estee\Downloads\data-1752295821901.csv"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C:\Users\estee\Downloads\data-1752299541624.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400" b="1" i="0" u="none" strike="noStrike" kern="1200" spc="0" baseline="0" dirty="0">
                <a:solidFill>
                  <a:prstClr val="black">
                    <a:lumMod val="65000"/>
                    <a:lumOff val="35000"/>
                  </a:prstClr>
                </a:solidFill>
              </a:rPr>
              <a:t>Biopsied vs Not-Biopsied Cases</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lotArea>
      <c:layout/>
      <c:doughnutChart>
        <c:varyColors val="1"/>
        <c:ser>
          <c:idx val="0"/>
          <c:order val="0"/>
          <c:tx>
            <c:strRef>
              <c:f>'data-1752290198061'!$B$1</c:f>
              <c:strCache>
                <c:ptCount val="1"/>
                <c:pt idx="0">
                  <c:v>LesionCount</c:v>
                </c:pt>
              </c:strCache>
            </c:strRef>
          </c:tx>
          <c:dPt>
            <c:idx val="0"/>
            <c:bubble3D val="0"/>
            <c:spPr>
              <a:solidFill>
                <a:srgbClr val="9C6644"/>
              </a:solidFill>
              <a:ln w="19050">
                <a:solidFill>
                  <a:schemeClr val="lt1"/>
                </a:solidFill>
              </a:ln>
              <a:effectLst/>
            </c:spPr>
            <c:extLst>
              <c:ext xmlns:c16="http://schemas.microsoft.com/office/drawing/2014/chart" uri="{C3380CC4-5D6E-409C-BE32-E72D297353CC}">
                <c16:uniqueId val="{00000001-4EC0-448F-8406-8316BDFFA334}"/>
              </c:ext>
            </c:extLst>
          </c:dPt>
          <c:dPt>
            <c:idx val="1"/>
            <c:bubble3D val="0"/>
            <c:spPr>
              <a:solidFill>
                <a:srgbClr val="B08968"/>
              </a:solidFill>
              <a:ln w="19050">
                <a:solidFill>
                  <a:schemeClr val="lt1"/>
                </a:solidFill>
              </a:ln>
              <a:effectLst/>
            </c:spPr>
            <c:extLst>
              <c:ext xmlns:c16="http://schemas.microsoft.com/office/drawing/2014/chart" uri="{C3380CC4-5D6E-409C-BE32-E72D297353CC}">
                <c16:uniqueId val="{00000003-4EC0-448F-8406-8316BDFFA334}"/>
              </c:ext>
            </c:extLst>
          </c:dPt>
          <c:dLbls>
            <c:dLbl>
              <c:idx val="0"/>
              <c:layout>
                <c:manualLayout>
                  <c:x val="0.19171245466718534"/>
                  <c:y val="-0.21591828058919676"/>
                </c:manualLayout>
              </c:layout>
              <c:tx>
                <c:rich>
                  <a:bodyPr/>
                  <a:lstStyle/>
                  <a:p>
                    <a:fld id="{C6AEF79B-FB5E-480B-A09C-CA0B25CD91E3}" type="CATEGORYNAME">
                      <a:rPr lang="en-US">
                        <a:solidFill>
                          <a:schemeClr val="tx1"/>
                        </a:solidFill>
                      </a:rPr>
                      <a:pPr/>
                      <a:t>[CATEGORY NAME]</a:t>
                    </a:fld>
                    <a:r>
                      <a:rPr lang="en-US" baseline="0" dirty="0">
                        <a:solidFill>
                          <a:schemeClr val="tx1"/>
                        </a:solidFill>
                      </a:rPr>
                      <a:t>
</a:t>
                    </a:r>
                    <a:fld id="{DF4C555C-D760-4076-B18F-9A3A389C079B}" type="VALUE">
                      <a:rPr lang="en-US" baseline="0">
                        <a:solidFill>
                          <a:schemeClr val="tx1"/>
                        </a:solidFill>
                      </a:rPr>
                      <a:pPr/>
                      <a:t>[VALUE]</a:t>
                    </a:fld>
                    <a:r>
                      <a:rPr lang="en-US" baseline="0" dirty="0"/>
                      <a:t>
</a:t>
                    </a:r>
                    <a:fld id="{504DF174-124F-489A-A845-8F039FB5DA7F}" type="PERCENTAGE">
                      <a:rPr lang="en-US" baseline="0"/>
                      <a:pPr/>
                      <a:t>[PERCENTAGE]</a:t>
                    </a:fld>
                    <a:endParaRPr lang="en-US" baseline="0" dirty="0"/>
                  </a:p>
                </c:rich>
              </c:tx>
              <c:showLegendKey val="0"/>
              <c:showVal val="1"/>
              <c:showCatName val="1"/>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1-4EC0-448F-8406-8316BDFFA334}"/>
                </c:ext>
              </c:extLst>
            </c:dLbl>
            <c:dLbl>
              <c:idx val="1"/>
              <c:layout>
                <c:manualLayout>
                  <c:x val="-0.21586459923182236"/>
                  <c:y val="-0.10037453915558889"/>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3-4EC0-448F-8406-8316BDFFA33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'data-1752290198061'!$A$2:$A$3</c:f>
              <c:strCache>
                <c:ptCount val="2"/>
                <c:pt idx="0">
                  <c:v>Not Biopsied</c:v>
                </c:pt>
                <c:pt idx="1">
                  <c:v>Biopsied</c:v>
                </c:pt>
              </c:strCache>
            </c:strRef>
          </c:cat>
          <c:val>
            <c:numRef>
              <c:f>'data-1752290198061'!$B$2:$B$3</c:f>
              <c:numCache>
                <c:formatCode>General</c:formatCode>
                <c:ptCount val="2"/>
                <c:pt idx="0">
                  <c:v>630</c:v>
                </c:pt>
                <c:pt idx="1">
                  <c:v>458</c:v>
                </c:pt>
              </c:numCache>
            </c:numRef>
          </c:val>
          <c:extLst>
            <c:ext xmlns:c16="http://schemas.microsoft.com/office/drawing/2014/chart" uri="{C3380CC4-5D6E-409C-BE32-E72D297353CC}">
              <c16:uniqueId val="{00000004-4EC0-448F-8406-8316BDFFA334}"/>
            </c:ext>
          </c:extLst>
        </c:ser>
        <c:dLbls>
          <c:showLegendKey val="0"/>
          <c:showVal val="1"/>
          <c:showCatName val="0"/>
          <c:showSerName val="0"/>
          <c:showPercent val="0"/>
          <c:showBubbleSize val="0"/>
          <c:showLeaderLines val="1"/>
        </c:dLbls>
        <c:firstSliceAng val="0"/>
        <c:holeSize val="53"/>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[data-1752293668280.csv]Sheet1!PivotTable7</c:name>
    <c:fmtId val="3"/>
  </c:pivotSource>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b="1" dirty="0" err="1"/>
              <a:t>Biopsed</a:t>
            </a:r>
            <a:r>
              <a:rPr lang="en-US" sz="1800" b="1" dirty="0"/>
              <a:t> Cases by Skin &amp; Lesion Type</a:t>
            </a:r>
          </a:p>
        </c:rich>
      </c:tx>
      <c:layout>
        <c:manualLayout>
          <c:xMode val="edge"/>
          <c:yMode val="edge"/>
          <c:x val="0.12609531702642196"/>
          <c:y val="1.7241371508113175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1167409463019846"/>
          <c:y val="0.16210579836157146"/>
          <c:w val="0.63018207547226346"/>
          <c:h val="0.803325021354244"/>
        </c:manualLayout>
      </c:layout>
      <c:barChart>
        <c:barDir val="bar"/>
        <c:grouping val="clustered"/>
        <c:varyColors val="0"/>
        <c:ser>
          <c:idx val="0"/>
          <c:order val="0"/>
          <c:tx>
            <c:strRef>
              <c:f>Sheet1!$B$3</c:f>
              <c:strCache>
                <c:ptCount val="1"/>
                <c:pt idx="0">
                  <c:v>Total</c:v>
                </c:pt>
              </c:strCache>
            </c:strRef>
          </c:tx>
          <c:spPr>
            <a:solidFill>
              <a:srgbClr val="E6CCB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Sheet1!$A$4:$A$19</c:f>
              <c:multiLvlStrCache>
                <c:ptCount val="11"/>
                <c:lvl>
                  <c:pt idx="0">
                    <c:v>2</c:v>
                  </c:pt>
                  <c:pt idx="1">
                    <c:v>1</c:v>
                  </c:pt>
                  <c:pt idx="2">
                    <c:v>3</c:v>
                  </c:pt>
                  <c:pt idx="3">
                    <c:v>2</c:v>
                  </c:pt>
                  <c:pt idx="4">
                    <c:v>4</c:v>
                  </c:pt>
                  <c:pt idx="5">
                    <c:v>3</c:v>
                  </c:pt>
                  <c:pt idx="6">
                    <c:v>2</c:v>
                  </c:pt>
                  <c:pt idx="7">
                    <c:v>4</c:v>
                  </c:pt>
                  <c:pt idx="8">
                    <c:v>1</c:v>
                  </c:pt>
                  <c:pt idx="9">
                    <c:v>3</c:v>
                  </c:pt>
                  <c:pt idx="10">
                    <c:v>2</c:v>
                  </c:pt>
                </c:lvl>
                <c:lvl>
                  <c:pt idx="0">
                    <c:v>MEL</c:v>
                  </c:pt>
                  <c:pt idx="1">
                    <c:v>SCC</c:v>
                  </c:pt>
                  <c:pt idx="4">
                    <c:v>ACK</c:v>
                  </c:pt>
                  <c:pt idx="7">
                    <c:v>BCC</c:v>
                  </c:pt>
                </c:lvl>
              </c:multiLvlStrCache>
            </c:multiLvlStrRef>
          </c:cat>
          <c:val>
            <c:numRef>
              <c:f>Sheet1!$B$4:$B$19</c:f>
              <c:numCache>
                <c:formatCode>General</c:formatCode>
                <c:ptCount val="11"/>
                <c:pt idx="0">
                  <c:v>11</c:v>
                </c:pt>
                <c:pt idx="1">
                  <c:v>5</c:v>
                </c:pt>
                <c:pt idx="2">
                  <c:v>17</c:v>
                </c:pt>
                <c:pt idx="3">
                  <c:v>32</c:v>
                </c:pt>
                <c:pt idx="4">
                  <c:v>6</c:v>
                </c:pt>
                <c:pt idx="5">
                  <c:v>32</c:v>
                </c:pt>
                <c:pt idx="6">
                  <c:v>55</c:v>
                </c:pt>
                <c:pt idx="7">
                  <c:v>12</c:v>
                </c:pt>
                <c:pt idx="8">
                  <c:v>32</c:v>
                </c:pt>
                <c:pt idx="9">
                  <c:v>71</c:v>
                </c:pt>
                <c:pt idx="10">
                  <c:v>156</c:v>
                </c:pt>
              </c:numCache>
            </c:numRef>
          </c:val>
          <c:extLst>
            <c:ext xmlns:c16="http://schemas.microsoft.com/office/drawing/2014/chart" uri="{C3380CC4-5D6E-409C-BE32-E72D297353CC}">
              <c16:uniqueId val="{00000000-0228-4EAF-B221-CE6E44690F72}"/>
            </c:ext>
          </c:extLst>
        </c:ser>
        <c:dLbls>
          <c:dLblPos val="outEnd"/>
          <c:showLegendKey val="0"/>
          <c:showVal val="1"/>
          <c:showCatName val="0"/>
          <c:showSerName val="0"/>
          <c:showPercent val="0"/>
          <c:showBubbleSize val="0"/>
        </c:dLbls>
        <c:gapWidth val="20"/>
        <c:axId val="95424176"/>
        <c:axId val="95424656"/>
      </c:barChart>
      <c:catAx>
        <c:axId val="954241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95424656"/>
        <c:crosses val="autoZero"/>
        <c:auto val="1"/>
        <c:lblAlgn val="ctr"/>
        <c:lblOffset val="100"/>
        <c:noMultiLvlLbl val="0"/>
      </c:catAx>
      <c:valAx>
        <c:axId val="95424656"/>
        <c:scaling>
          <c:orientation val="minMax"/>
        </c:scaling>
        <c:delete val="1"/>
        <c:axPos val="b"/>
        <c:numFmt formatCode="General" sourceLinked="1"/>
        <c:majorTickMark val="none"/>
        <c:minorTickMark val="none"/>
        <c:tickLblPos val="nextTo"/>
        <c:crossAx val="9542417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'data-1752296441318'!$A$2</c:f>
              <c:strCache>
                <c:ptCount val="1"/>
                <c:pt idx="0">
                  <c:v>Malignant</c:v>
                </c:pt>
              </c:strCache>
            </c:strRef>
          </c:tx>
          <c:spPr>
            <a:solidFill>
              <a:srgbClr val="B08968"/>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'data-1752296441318'!$B$1:$G$1</c:f>
              <c:strCache>
                <c:ptCount val="6"/>
                <c:pt idx="0">
                  <c:v>PctGrew</c:v>
                </c:pt>
                <c:pt idx="1">
                  <c:v>PctBleed</c:v>
                </c:pt>
                <c:pt idx="2">
                  <c:v>PctItch</c:v>
                </c:pt>
                <c:pt idx="3">
                  <c:v>PctHurt</c:v>
                </c:pt>
                <c:pt idx="4">
                  <c:v>PctChanged</c:v>
                </c:pt>
                <c:pt idx="5">
                  <c:v>PctElevation</c:v>
                </c:pt>
              </c:strCache>
            </c:strRef>
          </c:cat>
          <c:val>
            <c:numRef>
              <c:f>'data-1752296441318'!$B$2:$G$2</c:f>
              <c:numCache>
                <c:formatCode>0%</c:formatCode>
                <c:ptCount val="6"/>
                <c:pt idx="0">
                  <c:v>0.75</c:v>
                </c:pt>
                <c:pt idx="1">
                  <c:v>0.52</c:v>
                </c:pt>
                <c:pt idx="2">
                  <c:v>0.75</c:v>
                </c:pt>
                <c:pt idx="3">
                  <c:v>0.37</c:v>
                </c:pt>
                <c:pt idx="4">
                  <c:v>0.18</c:v>
                </c:pt>
                <c:pt idx="5">
                  <c:v>0.83</c:v>
                </c:pt>
              </c:numCache>
            </c:numRef>
          </c:val>
          <c:extLst>
            <c:ext xmlns:c16="http://schemas.microsoft.com/office/drawing/2014/chart" uri="{C3380CC4-5D6E-409C-BE32-E72D297353CC}">
              <c16:uniqueId val="{00000000-6823-41E1-AF94-29C0573861D6}"/>
            </c:ext>
          </c:extLst>
        </c:ser>
        <c:ser>
          <c:idx val="1"/>
          <c:order val="1"/>
          <c:tx>
            <c:strRef>
              <c:f>'data-1752296441318'!$A$3</c:f>
              <c:strCache>
                <c:ptCount val="1"/>
                <c:pt idx="0">
                  <c:v>Benign</c:v>
                </c:pt>
              </c:strCache>
            </c:strRef>
          </c:tx>
          <c:spPr>
            <a:solidFill>
              <a:srgbClr val="9C664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'data-1752296441318'!$B$1:$G$1</c:f>
              <c:strCache>
                <c:ptCount val="6"/>
                <c:pt idx="0">
                  <c:v>PctGrew</c:v>
                </c:pt>
                <c:pt idx="1">
                  <c:v>PctBleed</c:v>
                </c:pt>
                <c:pt idx="2">
                  <c:v>PctItch</c:v>
                </c:pt>
                <c:pt idx="3">
                  <c:v>PctHurt</c:v>
                </c:pt>
                <c:pt idx="4">
                  <c:v>PctChanged</c:v>
                </c:pt>
                <c:pt idx="5">
                  <c:v>PctElevation</c:v>
                </c:pt>
              </c:strCache>
            </c:strRef>
          </c:cat>
          <c:val>
            <c:numRef>
              <c:f>'data-1752296441318'!$B$3:$G$3</c:f>
              <c:numCache>
                <c:formatCode>0%</c:formatCode>
                <c:ptCount val="6"/>
                <c:pt idx="0">
                  <c:v>0.62</c:v>
                </c:pt>
                <c:pt idx="1">
                  <c:v>0.01</c:v>
                </c:pt>
                <c:pt idx="2">
                  <c:v>0.21</c:v>
                </c:pt>
                <c:pt idx="3">
                  <c:v>0.02</c:v>
                </c:pt>
                <c:pt idx="4">
                  <c:v>7.0000000000000007E-2</c:v>
                </c:pt>
                <c:pt idx="5">
                  <c:v>0.72</c:v>
                </c:pt>
              </c:numCache>
            </c:numRef>
          </c:val>
          <c:extLst>
            <c:ext xmlns:c16="http://schemas.microsoft.com/office/drawing/2014/chart" uri="{C3380CC4-5D6E-409C-BE32-E72D297353CC}">
              <c16:uniqueId val="{00000001-6823-41E1-AF94-29C0573861D6}"/>
            </c:ext>
          </c:extLst>
        </c:ser>
        <c:ser>
          <c:idx val="2"/>
          <c:order val="2"/>
          <c:tx>
            <c:strRef>
              <c:f>'data-1752296441318'!$A$4</c:f>
              <c:strCache>
                <c:ptCount val="1"/>
                <c:pt idx="0">
                  <c:v>Pre-malignant</c:v>
                </c:pt>
              </c:strCache>
            </c:strRef>
          </c:tx>
          <c:spPr>
            <a:solidFill>
              <a:srgbClr val="E6CCB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'data-1752296441318'!$B$1:$G$1</c:f>
              <c:strCache>
                <c:ptCount val="6"/>
                <c:pt idx="0">
                  <c:v>PctGrew</c:v>
                </c:pt>
                <c:pt idx="1">
                  <c:v>PctBleed</c:v>
                </c:pt>
                <c:pt idx="2">
                  <c:v>PctItch</c:v>
                </c:pt>
                <c:pt idx="3">
                  <c:v>PctHurt</c:v>
                </c:pt>
                <c:pt idx="4">
                  <c:v>PctChanged</c:v>
                </c:pt>
                <c:pt idx="5">
                  <c:v>PctElevation</c:v>
                </c:pt>
              </c:strCache>
            </c:strRef>
          </c:cat>
          <c:val>
            <c:numRef>
              <c:f>'data-1752296441318'!$B$4:$G$4</c:f>
              <c:numCache>
                <c:formatCode>0%</c:formatCode>
                <c:ptCount val="6"/>
                <c:pt idx="0">
                  <c:v>0.17</c:v>
                </c:pt>
                <c:pt idx="1">
                  <c:v>0.08</c:v>
                </c:pt>
                <c:pt idx="2">
                  <c:v>0.76</c:v>
                </c:pt>
                <c:pt idx="3">
                  <c:v>0.04</c:v>
                </c:pt>
                <c:pt idx="4">
                  <c:v>0.04</c:v>
                </c:pt>
                <c:pt idx="5">
                  <c:v>0.26</c:v>
                </c:pt>
              </c:numCache>
            </c:numRef>
          </c:val>
          <c:extLst>
            <c:ext xmlns:c16="http://schemas.microsoft.com/office/drawing/2014/chart" uri="{C3380CC4-5D6E-409C-BE32-E72D297353CC}">
              <c16:uniqueId val="{00000002-6823-41E1-AF94-29C0573861D6}"/>
            </c:ext>
          </c:extLst>
        </c:ser>
        <c:dLbls>
          <c:showLegendKey val="0"/>
          <c:showVal val="1"/>
          <c:showCatName val="0"/>
          <c:showSerName val="0"/>
          <c:showPercent val="0"/>
          <c:showBubbleSize val="0"/>
        </c:dLbls>
        <c:gapWidth val="68"/>
        <c:axId val="1896114848"/>
        <c:axId val="1896113408"/>
      </c:barChart>
      <c:catAx>
        <c:axId val="189611484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6113408"/>
        <c:crosses val="autoZero"/>
        <c:auto val="1"/>
        <c:lblAlgn val="ctr"/>
        <c:lblOffset val="100"/>
        <c:noMultiLvlLbl val="0"/>
      </c:catAx>
      <c:valAx>
        <c:axId val="1896113408"/>
        <c:scaling>
          <c:orientation val="minMax"/>
        </c:scaling>
        <c:delete val="1"/>
        <c:axPos val="b"/>
        <c:numFmt formatCode="0%" sourceLinked="1"/>
        <c:majorTickMark val="none"/>
        <c:minorTickMark val="none"/>
        <c:tickLblPos val="nextTo"/>
        <c:crossAx val="18961148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'data-1752296423910'!$A$2</c:f>
              <c:strCache>
                <c:ptCount val="1"/>
                <c:pt idx="0">
                  <c:v>Malignant</c:v>
                </c:pt>
              </c:strCache>
            </c:strRef>
          </c:tx>
          <c:spPr>
            <a:solidFill>
              <a:srgbClr val="B08968"/>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'data-1752296423910'!$B$1:$F$1</c:f>
              <c:strCache>
                <c:ptCount val="5"/>
                <c:pt idx="0">
                  <c:v>PestExposure</c:v>
                </c:pt>
                <c:pt idx="1">
                  <c:v>SmokeExposure</c:v>
                </c:pt>
                <c:pt idx="2">
                  <c:v>DrinkExposure</c:v>
                </c:pt>
                <c:pt idx="3">
                  <c:v>NoPipedWater</c:v>
                </c:pt>
                <c:pt idx="4">
                  <c:v>NoSewage</c:v>
                </c:pt>
              </c:strCache>
            </c:strRef>
          </c:cat>
          <c:val>
            <c:numRef>
              <c:f>'data-1752296423910'!$B$2:$F$2</c:f>
              <c:numCache>
                <c:formatCode>0%</c:formatCode>
                <c:ptCount val="5"/>
                <c:pt idx="0">
                  <c:v>0.45</c:v>
                </c:pt>
                <c:pt idx="1">
                  <c:v>0.13</c:v>
                </c:pt>
                <c:pt idx="2">
                  <c:v>0.28000000000000003</c:v>
                </c:pt>
                <c:pt idx="3">
                  <c:v>0.43</c:v>
                </c:pt>
                <c:pt idx="4">
                  <c:v>0.5</c:v>
                </c:pt>
              </c:numCache>
            </c:numRef>
          </c:val>
          <c:extLst>
            <c:ext xmlns:c16="http://schemas.microsoft.com/office/drawing/2014/chart" uri="{C3380CC4-5D6E-409C-BE32-E72D297353CC}">
              <c16:uniqueId val="{00000000-D5FE-48B1-832A-8903BF34F409}"/>
            </c:ext>
          </c:extLst>
        </c:ser>
        <c:ser>
          <c:idx val="1"/>
          <c:order val="1"/>
          <c:tx>
            <c:strRef>
              <c:f>'data-1752296423910'!$A$3</c:f>
              <c:strCache>
                <c:ptCount val="1"/>
                <c:pt idx="0">
                  <c:v>Pre-malignant</c:v>
                </c:pt>
              </c:strCache>
            </c:strRef>
          </c:tx>
          <c:spPr>
            <a:solidFill>
              <a:srgbClr val="E6CCB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'data-1752296423910'!$B$1:$F$1</c:f>
              <c:strCache>
                <c:ptCount val="5"/>
                <c:pt idx="0">
                  <c:v>PestExposure</c:v>
                </c:pt>
                <c:pt idx="1">
                  <c:v>SmokeExposure</c:v>
                </c:pt>
                <c:pt idx="2">
                  <c:v>DrinkExposure</c:v>
                </c:pt>
                <c:pt idx="3">
                  <c:v>NoPipedWater</c:v>
                </c:pt>
                <c:pt idx="4">
                  <c:v>NoSewage</c:v>
                </c:pt>
              </c:strCache>
            </c:strRef>
          </c:cat>
          <c:val>
            <c:numRef>
              <c:f>'data-1752296423910'!$B$3:$F$3</c:f>
              <c:numCache>
                <c:formatCode>0%</c:formatCode>
                <c:ptCount val="5"/>
                <c:pt idx="0">
                  <c:v>0.13</c:v>
                </c:pt>
                <c:pt idx="1">
                  <c:v>0.02</c:v>
                </c:pt>
                <c:pt idx="2">
                  <c:v>7.0000000000000007E-2</c:v>
                </c:pt>
                <c:pt idx="3">
                  <c:v>0.8</c:v>
                </c:pt>
                <c:pt idx="4">
                  <c:v>0.81</c:v>
                </c:pt>
              </c:numCache>
            </c:numRef>
          </c:val>
          <c:extLst>
            <c:ext xmlns:c16="http://schemas.microsoft.com/office/drawing/2014/chart" uri="{C3380CC4-5D6E-409C-BE32-E72D297353CC}">
              <c16:uniqueId val="{00000001-D5FE-48B1-832A-8903BF34F409}"/>
            </c:ext>
          </c:extLst>
        </c:ser>
        <c:ser>
          <c:idx val="2"/>
          <c:order val="2"/>
          <c:tx>
            <c:strRef>
              <c:f>'data-1752296423910'!$A$4</c:f>
              <c:strCache>
                <c:ptCount val="1"/>
                <c:pt idx="0">
                  <c:v>Benign</c:v>
                </c:pt>
              </c:strCache>
            </c:strRef>
          </c:tx>
          <c:spPr>
            <a:solidFill>
              <a:srgbClr val="9C664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'data-1752296423910'!$B$1:$F$1</c:f>
              <c:strCache>
                <c:ptCount val="5"/>
                <c:pt idx="0">
                  <c:v>PestExposure</c:v>
                </c:pt>
                <c:pt idx="1">
                  <c:v>SmokeExposure</c:v>
                </c:pt>
                <c:pt idx="2">
                  <c:v>DrinkExposure</c:v>
                </c:pt>
                <c:pt idx="3">
                  <c:v>NoPipedWater</c:v>
                </c:pt>
                <c:pt idx="4">
                  <c:v>NoSewage</c:v>
                </c:pt>
              </c:strCache>
            </c:strRef>
          </c:cat>
          <c:val>
            <c:numRef>
              <c:f>'data-1752296423910'!$B$4:$F$4</c:f>
              <c:numCache>
                <c:formatCode>0%</c:formatCode>
                <c:ptCount val="5"/>
                <c:pt idx="0">
                  <c:v>0.01</c:v>
                </c:pt>
                <c:pt idx="1">
                  <c:v>0</c:v>
                </c:pt>
                <c:pt idx="2">
                  <c:v>0.02</c:v>
                </c:pt>
                <c:pt idx="3">
                  <c:v>0.92</c:v>
                </c:pt>
                <c:pt idx="4">
                  <c:v>0.93</c:v>
                </c:pt>
              </c:numCache>
            </c:numRef>
          </c:val>
          <c:extLst>
            <c:ext xmlns:c16="http://schemas.microsoft.com/office/drawing/2014/chart" uri="{C3380CC4-5D6E-409C-BE32-E72D297353CC}">
              <c16:uniqueId val="{00000002-D5FE-48B1-832A-8903BF34F409}"/>
            </c:ext>
          </c:extLst>
        </c:ser>
        <c:dLbls>
          <c:showLegendKey val="0"/>
          <c:showVal val="1"/>
          <c:showCatName val="0"/>
          <c:showSerName val="0"/>
          <c:showPercent val="0"/>
          <c:showBubbleSize val="0"/>
        </c:dLbls>
        <c:gapWidth val="42"/>
        <c:axId val="91671072"/>
        <c:axId val="91669152"/>
      </c:barChart>
      <c:catAx>
        <c:axId val="916710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669152"/>
        <c:crosses val="autoZero"/>
        <c:auto val="1"/>
        <c:lblAlgn val="ctr"/>
        <c:lblOffset val="100"/>
        <c:noMultiLvlLbl val="0"/>
      </c:catAx>
      <c:valAx>
        <c:axId val="91669152"/>
        <c:scaling>
          <c:orientation val="minMax"/>
        </c:scaling>
        <c:delete val="1"/>
        <c:axPos val="b"/>
        <c:numFmt formatCode="0%" sourceLinked="1"/>
        <c:majorTickMark val="none"/>
        <c:minorTickMark val="none"/>
        <c:tickLblPos val="nextTo"/>
        <c:crossAx val="916710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[data-1752298090488.csv]Sheet1!PivotTable26</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0" u="none" strike="noStrike" baseline="0" dirty="0"/>
              <a:t>Cancer History by Age Group</a:t>
            </a:r>
            <a:endParaRPr lang="en-US" sz="1800" b="1" dirty="0"/>
          </a:p>
        </c:rich>
      </c:tx>
      <c:overlay val="0"/>
      <c:spPr>
        <a:noFill/>
        <a:ln>
          <a:noFill/>
        </a:ln>
        <a:effectLst/>
      </c:spPr>
    </c:title>
    <c:autoTitleDeleted val="0"/>
    <c:pivotFmts>
      <c:pivotFmt>
        <c:idx val="0"/>
        <c:spPr>
          <a:solidFill>
            <a:schemeClr val="accent1"/>
          </a:solidFill>
          <a:ln>
            <a:noFill/>
          </a:ln>
          <a:effectLst/>
        </c:spPr>
        <c:marker>
          <c:symbol val="none"/>
        </c:marker>
      </c:pivotFmt>
      <c:pivotFmt>
        <c:idx val="1"/>
        <c:spPr>
          <a:solidFill>
            <a:schemeClr val="accent2"/>
          </a:solidFill>
          <a:ln>
            <a:noFill/>
          </a:ln>
          <a:effectLst/>
        </c:spPr>
        <c:marker>
          <c:symbol val="none"/>
        </c:marker>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Sum of PctSkinCancer</c:v>
                </c:pt>
              </c:strCache>
            </c:strRef>
          </c:tx>
          <c:spPr>
            <a:solidFill>
              <a:srgbClr val="E6CCB2"/>
            </a:solidFill>
            <a:ln>
              <a:noFill/>
            </a:ln>
            <a:effectLst/>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multiLvlStrRef>
              <c:f>Sheet1!$A$4:$A$14</c:f>
              <c:multiLvlStrCache>
                <c:ptCount val="7"/>
                <c:lvl>
                  <c:pt idx="0">
                    <c:v>Aged</c:v>
                  </c:pt>
                  <c:pt idx="1">
                    <c:v>Children</c:v>
                  </c:pt>
                  <c:pt idx="2">
                    <c:v>Middle Aged</c:v>
                  </c:pt>
                  <c:pt idx="3">
                    <c:v>Aged</c:v>
                  </c:pt>
                  <c:pt idx="4">
                    <c:v>Middle Aged</c:v>
                  </c:pt>
                  <c:pt idx="5">
                    <c:v>Aged</c:v>
                  </c:pt>
                  <c:pt idx="6">
                    <c:v>Middle Aged</c:v>
                  </c:pt>
                </c:lvl>
                <c:lvl>
                  <c:pt idx="0">
                    <c:v>Benign</c:v>
                  </c:pt>
                  <c:pt idx="3">
                    <c:v>Malignant</c:v>
                  </c:pt>
                  <c:pt idx="5">
                    <c:v>Pre-Malignant</c:v>
                  </c:pt>
                </c:lvl>
              </c:multiLvlStrCache>
            </c:multiLvlStrRef>
          </c:cat>
          <c:val>
            <c:numRef>
              <c:f>Sheet1!$B$4:$B$14</c:f>
              <c:numCache>
                <c:formatCode>0%</c:formatCode>
                <c:ptCount val="7"/>
                <c:pt idx="0">
                  <c:v>0.06</c:v>
                </c:pt>
                <c:pt idx="1">
                  <c:v>0.05</c:v>
                </c:pt>
                <c:pt idx="2">
                  <c:v>0.02</c:v>
                </c:pt>
                <c:pt idx="3">
                  <c:v>0.44</c:v>
                </c:pt>
                <c:pt idx="4">
                  <c:v>0.5</c:v>
                </c:pt>
                <c:pt idx="5">
                  <c:v>0.13</c:v>
                </c:pt>
                <c:pt idx="6">
                  <c:v>0.06</c:v>
                </c:pt>
              </c:numCache>
            </c:numRef>
          </c:val>
          <c:extLst>
            <c:ext xmlns:c16="http://schemas.microsoft.com/office/drawing/2014/chart" uri="{C3380CC4-5D6E-409C-BE32-E72D297353CC}">
              <c16:uniqueId val="{00000000-ABC0-413D-9016-12A967FF77A6}"/>
            </c:ext>
          </c:extLst>
        </c:ser>
        <c:ser>
          <c:idx val="1"/>
          <c:order val="1"/>
          <c:tx>
            <c:strRef>
              <c:f>Sheet1!$C$3</c:f>
              <c:strCache>
                <c:ptCount val="1"/>
                <c:pt idx="0">
                  <c:v>Sum of PctCancerHist</c:v>
                </c:pt>
              </c:strCache>
            </c:strRef>
          </c:tx>
          <c:spPr>
            <a:solidFill>
              <a:srgbClr val="9C6644"/>
            </a:solidFill>
            <a:ln>
              <a:noFill/>
            </a:ln>
            <a:effectLst/>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multiLvlStrRef>
              <c:f>Sheet1!$A$4:$A$14</c:f>
              <c:multiLvlStrCache>
                <c:ptCount val="7"/>
                <c:lvl>
                  <c:pt idx="0">
                    <c:v>Aged</c:v>
                  </c:pt>
                  <c:pt idx="1">
                    <c:v>Children</c:v>
                  </c:pt>
                  <c:pt idx="2">
                    <c:v>Middle Aged</c:v>
                  </c:pt>
                  <c:pt idx="3">
                    <c:v>Aged</c:v>
                  </c:pt>
                  <c:pt idx="4">
                    <c:v>Middle Aged</c:v>
                  </c:pt>
                  <c:pt idx="5">
                    <c:v>Aged</c:v>
                  </c:pt>
                  <c:pt idx="6">
                    <c:v>Middle Aged</c:v>
                  </c:pt>
                </c:lvl>
                <c:lvl>
                  <c:pt idx="0">
                    <c:v>Benign</c:v>
                  </c:pt>
                  <c:pt idx="3">
                    <c:v>Malignant</c:v>
                  </c:pt>
                  <c:pt idx="5">
                    <c:v>Pre-Malignant</c:v>
                  </c:pt>
                </c:lvl>
              </c:multiLvlStrCache>
            </c:multiLvlStrRef>
          </c:cat>
          <c:val>
            <c:numRef>
              <c:f>Sheet1!$C$4:$C$14</c:f>
              <c:numCache>
                <c:formatCode>0%</c:formatCode>
                <c:ptCount val="7"/>
                <c:pt idx="0">
                  <c:v>7.0000000000000007E-2</c:v>
                </c:pt>
                <c:pt idx="1">
                  <c:v>0.05</c:v>
                </c:pt>
                <c:pt idx="2">
                  <c:v>0.04</c:v>
                </c:pt>
                <c:pt idx="3">
                  <c:v>0.55000000000000004</c:v>
                </c:pt>
                <c:pt idx="4">
                  <c:v>0.46</c:v>
                </c:pt>
                <c:pt idx="5">
                  <c:v>0.17</c:v>
                </c:pt>
                <c:pt idx="6">
                  <c:v>7.0000000000000007E-2</c:v>
                </c:pt>
              </c:numCache>
            </c:numRef>
          </c:val>
          <c:extLst>
            <c:ext xmlns:c16="http://schemas.microsoft.com/office/drawing/2014/chart" uri="{C3380CC4-5D6E-409C-BE32-E72D297353CC}">
              <c16:uniqueId val="{00000001-ABC0-413D-9016-12A967FF77A6}"/>
            </c:ext>
          </c:extLst>
        </c:ser>
        <c:dLbls>
          <c:showLegendKey val="0"/>
          <c:showVal val="0"/>
          <c:showCatName val="0"/>
          <c:showSerName val="0"/>
          <c:showPercent val="0"/>
          <c:showBubbleSize val="0"/>
        </c:dLbls>
        <c:gapWidth val="81"/>
        <c:overlap val="-27"/>
        <c:axId val="91660032"/>
        <c:axId val="91643712"/>
      </c:barChart>
      <c:catAx>
        <c:axId val="91660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643712"/>
        <c:crosses val="autoZero"/>
        <c:auto val="1"/>
        <c:lblAlgn val="ctr"/>
        <c:lblOffset val="100"/>
        <c:noMultiLvlLbl val="0"/>
      </c:catAx>
      <c:valAx>
        <c:axId val="91643712"/>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660032"/>
        <c:crosses val="autoZero"/>
        <c:crossBetween val="between"/>
      </c:valAx>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a:solidFill>
                  <a:schemeClr val="tx1">
                    <a:lumMod val="65000"/>
                    <a:lumOff val="35000"/>
                  </a:schemeClr>
                </a:solidFill>
              </a:rPr>
              <a:t>Lesion Count by Region</a:t>
            </a:r>
          </a:p>
        </c:rich>
      </c:tx>
      <c:layout>
        <c:manualLayout>
          <c:xMode val="edge"/>
          <c:yMode val="edge"/>
          <c:x val="0.37619881640591318"/>
          <c:y val="0.11224319949092848"/>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1.3829022792941912E-2"/>
          <c:y val="0.12613329542793089"/>
          <c:w val="0.97234195441411619"/>
          <c:h val="0.77438343573193025"/>
        </c:manualLayout>
      </c:layout>
      <c:barChart>
        <c:barDir val="col"/>
        <c:grouping val="clustered"/>
        <c:varyColors val="0"/>
        <c:ser>
          <c:idx val="0"/>
          <c:order val="0"/>
          <c:tx>
            <c:strRef>
              <c:f>skin_cancer_region!$B$1</c:f>
              <c:strCache>
                <c:ptCount val="1"/>
                <c:pt idx="0">
                  <c:v>lesioncount</c:v>
                </c:pt>
              </c:strCache>
            </c:strRef>
          </c:tx>
          <c:spPr>
            <a:solidFill>
              <a:srgbClr val="9C664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skin_cancer_region!$A$2:$A$15</c:f>
              <c:strCache>
                <c:ptCount val="14"/>
                <c:pt idx="0">
                  <c:v>FACE</c:v>
                </c:pt>
                <c:pt idx="1">
                  <c:v>FOREARM</c:v>
                </c:pt>
                <c:pt idx="2">
                  <c:v>CHEST</c:v>
                </c:pt>
                <c:pt idx="3">
                  <c:v>BACK</c:v>
                </c:pt>
                <c:pt idx="4">
                  <c:v>ARM</c:v>
                </c:pt>
                <c:pt idx="5">
                  <c:v>NOSE</c:v>
                </c:pt>
                <c:pt idx="6">
                  <c:v>HAND</c:v>
                </c:pt>
                <c:pt idx="7">
                  <c:v>NECK</c:v>
                </c:pt>
                <c:pt idx="8">
                  <c:v>THIGH</c:v>
                </c:pt>
                <c:pt idx="9">
                  <c:v>EAR</c:v>
                </c:pt>
                <c:pt idx="10">
                  <c:v>ABDOMEN</c:v>
                </c:pt>
                <c:pt idx="11">
                  <c:v>SCALP</c:v>
                </c:pt>
                <c:pt idx="12">
                  <c:v>LIP</c:v>
                </c:pt>
                <c:pt idx="13">
                  <c:v>FOOT</c:v>
                </c:pt>
              </c:strCache>
            </c:strRef>
          </c:cat>
          <c:val>
            <c:numRef>
              <c:f>skin_cancer_region!$B$2:$B$15</c:f>
              <c:numCache>
                <c:formatCode>General</c:formatCode>
                <c:ptCount val="14"/>
                <c:pt idx="0">
                  <c:v>278</c:v>
                </c:pt>
                <c:pt idx="1">
                  <c:v>219</c:v>
                </c:pt>
                <c:pt idx="2">
                  <c:v>124</c:v>
                </c:pt>
                <c:pt idx="3">
                  <c:v>105</c:v>
                </c:pt>
                <c:pt idx="4">
                  <c:v>92</c:v>
                </c:pt>
                <c:pt idx="5">
                  <c:v>68</c:v>
                </c:pt>
                <c:pt idx="6">
                  <c:v>55</c:v>
                </c:pt>
                <c:pt idx="7">
                  <c:v>37</c:v>
                </c:pt>
                <c:pt idx="8">
                  <c:v>35</c:v>
                </c:pt>
                <c:pt idx="9">
                  <c:v>32</c:v>
                </c:pt>
                <c:pt idx="10">
                  <c:v>20</c:v>
                </c:pt>
                <c:pt idx="11">
                  <c:v>11</c:v>
                </c:pt>
                <c:pt idx="12">
                  <c:v>7</c:v>
                </c:pt>
                <c:pt idx="13">
                  <c:v>5</c:v>
                </c:pt>
              </c:numCache>
            </c:numRef>
          </c:val>
          <c:extLst>
            <c:ext xmlns:c16="http://schemas.microsoft.com/office/drawing/2014/chart" uri="{C3380CC4-5D6E-409C-BE32-E72D297353CC}">
              <c16:uniqueId val="{00000000-42FC-41E8-9096-8CC115793291}"/>
            </c:ext>
          </c:extLst>
        </c:ser>
        <c:dLbls>
          <c:showLegendKey val="0"/>
          <c:showVal val="1"/>
          <c:showCatName val="0"/>
          <c:showSerName val="0"/>
          <c:showPercent val="0"/>
          <c:showBubbleSize val="0"/>
        </c:dLbls>
        <c:gapWidth val="105"/>
        <c:overlap val="-27"/>
        <c:axId val="1516776671"/>
        <c:axId val="1516782911"/>
      </c:barChart>
      <c:lineChart>
        <c:grouping val="standard"/>
        <c:varyColors val="0"/>
        <c:ser>
          <c:idx val="1"/>
          <c:order val="1"/>
          <c:tx>
            <c:strRef>
              <c:f>skin_cancer_region!#REF!</c:f>
              <c:strCache>
                <c:ptCount val="1"/>
                <c:pt idx="0">
                  <c:v>#REF!</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skin_cancer_region!$A$2:$A$15</c:f>
              <c:strCache>
                <c:ptCount val="14"/>
                <c:pt idx="0">
                  <c:v>FACE</c:v>
                </c:pt>
                <c:pt idx="1">
                  <c:v>FOREARM</c:v>
                </c:pt>
                <c:pt idx="2">
                  <c:v>CHEST</c:v>
                </c:pt>
                <c:pt idx="3">
                  <c:v>BACK</c:v>
                </c:pt>
                <c:pt idx="4">
                  <c:v>ARM</c:v>
                </c:pt>
                <c:pt idx="5">
                  <c:v>NOSE</c:v>
                </c:pt>
                <c:pt idx="6">
                  <c:v>HAND</c:v>
                </c:pt>
                <c:pt idx="7">
                  <c:v>NECK</c:v>
                </c:pt>
                <c:pt idx="8">
                  <c:v>THIGH</c:v>
                </c:pt>
                <c:pt idx="9">
                  <c:v>EAR</c:v>
                </c:pt>
                <c:pt idx="10">
                  <c:v>ABDOMEN</c:v>
                </c:pt>
                <c:pt idx="11">
                  <c:v>SCALP</c:v>
                </c:pt>
                <c:pt idx="12">
                  <c:v>LIP</c:v>
                </c:pt>
                <c:pt idx="13">
                  <c:v>FOOT</c:v>
                </c:pt>
              </c:strCache>
            </c:strRef>
          </c:cat>
          <c:val>
            <c:numRef>
              <c:f>skin_cancer_region!#REF!</c:f>
              <c:numCache>
                <c:formatCode>General</c:formatCode>
                <c:ptCount val="1"/>
                <c:pt idx="0">
                  <c:v>1</c:v>
                </c:pt>
              </c:numCache>
            </c:numRef>
          </c:val>
          <c:smooth val="0"/>
          <c:extLst>
            <c:ext xmlns:c16="http://schemas.microsoft.com/office/drawing/2014/chart" uri="{C3380CC4-5D6E-409C-BE32-E72D297353CC}">
              <c16:uniqueId val="{00000001-42FC-41E8-9096-8CC115793291}"/>
            </c:ext>
          </c:extLst>
        </c:ser>
        <c:dLbls>
          <c:showLegendKey val="0"/>
          <c:showVal val="1"/>
          <c:showCatName val="0"/>
          <c:showSerName val="0"/>
          <c:showPercent val="0"/>
          <c:showBubbleSize val="0"/>
        </c:dLbls>
        <c:marker val="1"/>
        <c:smooth val="0"/>
        <c:axId val="1516783391"/>
        <c:axId val="1516786271"/>
      </c:lineChart>
      <c:catAx>
        <c:axId val="15167766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mn-lt"/>
                <a:ea typeface="+mn-ea"/>
                <a:cs typeface="+mn-cs"/>
              </a:defRPr>
            </a:pPr>
            <a:endParaRPr lang="en-US"/>
          </a:p>
        </c:txPr>
        <c:crossAx val="1516782911"/>
        <c:crosses val="autoZero"/>
        <c:auto val="1"/>
        <c:lblAlgn val="ctr"/>
        <c:lblOffset val="100"/>
        <c:noMultiLvlLbl val="0"/>
      </c:catAx>
      <c:valAx>
        <c:axId val="1516782911"/>
        <c:scaling>
          <c:orientation val="minMax"/>
        </c:scaling>
        <c:delete val="1"/>
        <c:axPos val="l"/>
        <c:numFmt formatCode="General" sourceLinked="1"/>
        <c:majorTickMark val="none"/>
        <c:minorTickMark val="none"/>
        <c:tickLblPos val="nextTo"/>
        <c:crossAx val="1516776671"/>
        <c:crosses val="autoZero"/>
        <c:crossBetween val="between"/>
      </c:valAx>
      <c:valAx>
        <c:axId val="1516786271"/>
        <c:scaling>
          <c:orientation val="minMax"/>
        </c:scaling>
        <c:delete val="1"/>
        <c:axPos val="r"/>
        <c:numFmt formatCode="General" sourceLinked="1"/>
        <c:majorTickMark val="none"/>
        <c:minorTickMark val="none"/>
        <c:tickLblPos val="nextTo"/>
        <c:crossAx val="1516783391"/>
        <c:crosses val="max"/>
        <c:crossBetween val="between"/>
      </c:valAx>
      <c:catAx>
        <c:axId val="1516783391"/>
        <c:scaling>
          <c:orientation val="minMax"/>
        </c:scaling>
        <c:delete val="1"/>
        <c:axPos val="b"/>
        <c:numFmt formatCode="General" sourceLinked="1"/>
        <c:majorTickMark val="none"/>
        <c:minorTickMark val="none"/>
        <c:tickLblPos val="nextTo"/>
        <c:crossAx val="1516786271"/>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'data-1752288633648'!$A$2:$B$7</cx:f>
        <cx:lvl ptCount="6">
          <cx:pt idx="0">NEV</cx:pt>
          <cx:pt idx="1">SEK</cx:pt>
          <cx:pt idx="2">BCC</cx:pt>
          <cx:pt idx="3">SCC</cx:pt>
          <cx:pt idx="4">MEL</cx:pt>
          <cx:pt idx="5">ACK</cx:pt>
        </cx:lvl>
        <cx:lvl ptCount="6">
          <cx:pt idx="0">Benign</cx:pt>
          <cx:pt idx="1">Benign</cx:pt>
          <cx:pt idx="2">Malignant</cx:pt>
          <cx:pt idx="3">Malignant</cx:pt>
          <cx:pt idx="4">Malignant</cx:pt>
          <cx:pt idx="5">Pre-Malignant</cx:pt>
        </cx:lvl>
      </cx:strDim>
      <cx:numDim type="size">
        <cx:f>'data-1752288633648'!$C$2:$C$7</cx:f>
        <cx:lvl ptCount="6" formatCode="0.0%">
          <cx:pt idx="0">0.13200000000000001</cx:pt>
          <cx:pt idx="1">0.126</cx:pt>
          <cx:pt idx="2">0.251</cx:pt>
          <cx:pt idx="3">0.050999999999999997</cx:pt>
          <cx:pt idx="4">0.016</cx:pt>
          <cx:pt idx="5">0.42399999999999999</cx:pt>
        </cx:lvl>
      </cx:numDim>
    </cx:data>
    <cx:data id="1">
      <cx:strDim type="cat">
        <cx:f>'data-1752288633648'!$A$2:$B$7</cx:f>
        <cx:lvl ptCount="6">
          <cx:pt idx="0">NEV</cx:pt>
          <cx:pt idx="1">SEK</cx:pt>
          <cx:pt idx="2">BCC</cx:pt>
          <cx:pt idx="3">SCC</cx:pt>
          <cx:pt idx="4">MEL</cx:pt>
          <cx:pt idx="5">ACK</cx:pt>
        </cx:lvl>
        <cx:lvl ptCount="6">
          <cx:pt idx="0">Benign</cx:pt>
          <cx:pt idx="1">Benign</cx:pt>
          <cx:pt idx="2">Malignant</cx:pt>
          <cx:pt idx="3">Malignant</cx:pt>
          <cx:pt idx="4">Malignant</cx:pt>
          <cx:pt idx="5">Pre-Malignant</cx:pt>
        </cx:lvl>
      </cx:strDim>
      <cx:numDim type="size">
        <cx:f>'data-1752288633648'!$D$2:$D$7</cx:f>
        <cx:lvl ptCount="6" formatCode="General">
          <cx:pt idx="0">144</cx:pt>
          <cx:pt idx="1">137</cx:pt>
          <cx:pt idx="2">273</cx:pt>
          <cx:pt idx="3">56</cx:pt>
          <cx:pt idx="4">17</cx:pt>
          <cx:pt idx="5">461</cx:pt>
        </cx:lvl>
      </cx:numDim>
    </cx:data>
  </cx:chartData>
  <cx:chart>
    <cx:title pos="t" align="ctr" overlay="0">
      <cx:tx>
        <cx:txData>
          <cx:v>Lesion Type Categorization</cx:v>
        </cx:txData>
      </cx:tx>
      <cx:txPr>
        <a:bodyPr spcFirstLastPara="1" vertOverflow="ellipsis" horzOverflow="overflow" wrap="square" lIns="0" tIns="0" rIns="0" bIns="0" anchor="ctr" anchorCtr="1"/>
        <a:lstStyle/>
        <a:p>
          <a:pPr algn="ctr" rtl="0">
            <a:defRPr/>
          </a:pPr>
          <a:r>
            <a:rPr lang="en-US" sz="2200" b="1" i="0" u="none" strike="noStrike" baseline="0" dirty="0">
              <a:solidFill>
                <a:sysClr val="windowText" lastClr="000000">
                  <a:lumMod val="65000"/>
                  <a:lumOff val="35000"/>
                </a:sysClr>
              </a:solidFill>
              <a:latin typeface="Aptos Narrow" panose="02110004020202020204"/>
            </a:rPr>
            <a:t>Lesion Type Categorization</a:t>
          </a:r>
        </a:p>
      </cx:txPr>
    </cx:title>
    <cx:plotArea>
      <cx:plotAreaRegion>
        <cx:series layoutId="treemap" uniqueId="{40AE4710-571F-4886-882A-FF26B49E5906}" formatIdx="0">
          <cx:tx>
            <cx:txData>
              <cx:f>'data-1752288633648'!$C$1</cx:f>
              <cx:v>LesionPct</cx:v>
            </cx:txData>
          </cx:tx>
          <cx:dataPt idx="0">
            <cx:spPr>
              <a:solidFill>
                <a:srgbClr val="9C6644"/>
              </a:solidFill>
            </cx:spPr>
          </cx:dataPt>
          <cx:dataPt idx="3">
            <cx:spPr>
              <a:solidFill>
                <a:srgbClr val="B08968"/>
              </a:solidFill>
            </cx:spPr>
          </cx:dataPt>
          <cx:dataPt idx="7">
            <cx:spPr>
              <a:solidFill>
                <a:srgbClr val="E6CCB2"/>
              </a:solidFill>
            </cx:spPr>
          </cx:dataPt>
          <cx:dataLabels pos="inEnd">
            <cx:txPr>
              <a:bodyPr spcFirstLastPara="1" vertOverflow="ellipsis" horzOverflow="overflow" wrap="square" lIns="0" tIns="0" rIns="0" bIns="0" anchor="ctr" anchorCtr="1"/>
              <a:lstStyle/>
              <a:p>
                <a:pPr algn="ctr" rtl="0">
                  <a:defRPr sz="900">
                    <a:solidFill>
                      <a:schemeClr val="tx1"/>
                    </a:solidFill>
                  </a:defRPr>
                </a:pPr>
                <a:endParaRPr lang="en-US" sz="900" b="0" i="0" u="none" strike="noStrike" baseline="0">
                  <a:solidFill>
                    <a:schemeClr val="tx1"/>
                  </a:solidFill>
                  <a:latin typeface="Aptos Narrow" panose="02110004020202020204"/>
                </a:endParaRPr>
              </a:p>
            </cx:txPr>
            <cx:visibility seriesName="0" categoryName="1" value="1"/>
            <cx:separator>
</cx:separator>
          </cx:dataLabels>
          <cx:dataId val="0"/>
          <cx:layoutPr>
            <cx:parentLabelLayout val="overlapping"/>
          </cx:layoutPr>
        </cx:series>
        <cx:series layoutId="treemap" hidden="1" uniqueId="{E7A93D32-DAE3-423E-B0BD-68D74F42095D}" formatIdx="1">
          <cx:tx>
            <cx:txData>
              <cx:f>'data-1752288633648'!$D$1</cx:f>
              <cx:v>LesionCount</cx:v>
            </cx:txData>
          </cx:tx>
          <cx:dataLabels pos="inEnd">
            <cx:visibility seriesName="0" categoryName="1" value="0"/>
          </cx:dataLabels>
          <cx:dataId val="1"/>
          <cx:layoutPr>
            <cx:parentLabelLayout val="overlapping"/>
          </cx:layoutPr>
        </cx:series>
      </cx:plotAreaRegion>
    </cx:plotArea>
  </cx:chart>
  <cx:spPr>
    <a:ln>
      <a:noFill/>
    </a:ln>
  </cx:spPr>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'data-1752295821901'!$A$2:$A$7</cx:f>
        <cx:lvl ptCount="6">
          <cx:pt idx="0">MEL</cx:pt>
          <cx:pt idx="1">SCC</cx:pt>
          <cx:pt idx="2">BCC</cx:pt>
          <cx:pt idx="3">ACK</cx:pt>
          <cx:pt idx="4">SEK</cx:pt>
          <cx:pt idx="5">NEV</cx:pt>
        </cx:lvl>
      </cx:strDim>
      <cx:numDim type="val">
        <cx:f>'data-1752295821901'!$B$2:$B$7</cx:f>
        <cx:lvl ptCount="6" formatCode="0.0">
          <cx:pt idx="0">14.09</cx:pt>
          <cx:pt idx="1">10.460000000000001</cx:pt>
          <cx:pt idx="2">9.9700000000000006</cx:pt>
          <cx:pt idx="3">2.6200000000000001</cx:pt>
          <cx:pt idx="4">0.80000000000000004</cx:pt>
          <cx:pt idx="5">0.67000000000000004</cx:pt>
        </cx:lvl>
      </cx:numDim>
    </cx:data>
  </cx:chartData>
  <cx:chart>
    <cx:title pos="t" align="ctr" overlay="0">
      <cx:tx>
        <cx:txData>
          <cx:v>Average Lesion Size</cx:v>
        </cx:txData>
      </cx:tx>
      <cx:txPr>
        <a:bodyPr spcFirstLastPara="1" vertOverflow="ellipsis" horzOverflow="overflow" wrap="square" lIns="0" tIns="0" rIns="0" bIns="0" anchor="ctr" anchorCtr="1"/>
        <a:lstStyle/>
        <a:p>
          <a:pPr algn="ctr" rtl="0">
            <a:defRPr sz="1800"/>
          </a:pPr>
          <a:r>
            <a:rPr lang="en-US" sz="1800" b="1" i="0" u="none" strike="noStrike" baseline="0" dirty="0">
              <a:solidFill>
                <a:sysClr val="windowText" lastClr="000000">
                  <a:lumMod val="65000"/>
                  <a:lumOff val="35000"/>
                </a:sysClr>
              </a:solidFill>
              <a:latin typeface="Aptos Narrow" panose="02110004020202020204"/>
            </a:rPr>
            <a:t>Average Lesion Size</a:t>
          </a:r>
        </a:p>
      </cx:txPr>
    </cx:title>
    <cx:plotArea>
      <cx:plotAreaRegion>
        <cx:series layoutId="funnel" uniqueId="{87085F8F-FD6C-4593-B0AC-757E31CDE8A4}">
          <cx:tx>
            <cx:txData>
              <cx:f>'data-1752295821901'!$B$1</cx:f>
              <cx:v>AvgDiameter</cx:v>
            </cx:txData>
          </cx:tx>
          <cx:spPr>
            <a:solidFill>
              <a:srgbClr val="B08968"/>
            </a:solidFill>
          </cx:spPr>
          <cx:dataLabels>
            <cx:txPr>
              <a:bodyPr spcFirstLastPara="1" vertOverflow="ellipsis" horzOverflow="overflow" wrap="square" lIns="0" tIns="0" rIns="0" bIns="0" anchor="ctr" anchorCtr="1"/>
              <a:lstStyle/>
              <a:p>
                <a:pPr algn="ctr" rtl="0">
                  <a:defRPr>
                    <a:solidFill>
                      <a:schemeClr val="tx1"/>
                    </a:solidFill>
                  </a:defRPr>
                </a:pPr>
                <a:endParaRPr lang="en-US" sz="900" b="0" i="0" u="none" strike="noStrike" baseline="0">
                  <a:solidFill>
                    <a:schemeClr val="tx1"/>
                  </a:solidFill>
                  <a:latin typeface="Aptos" panose="02110004020202020204"/>
                </a:endParaRPr>
              </a:p>
            </cx:txPr>
            <cx:visibility seriesName="0" categoryName="0" value="1"/>
          </cx:dataLabels>
          <cx:dataId val="0"/>
        </cx:series>
      </cx:plotAreaRegion>
      <cx:axis id="0">
        <cx:catScaling gapWidth="0.0599999987"/>
        <cx:tickLabels/>
        <cx:txPr>
          <a:bodyPr spcFirstLastPara="1" vertOverflow="ellipsis" horzOverflow="overflow" wrap="square" lIns="0" tIns="0" rIns="0" bIns="0" anchor="ctr" anchorCtr="1"/>
          <a:lstStyle/>
          <a:p>
            <a:pPr algn="ctr" rtl="0">
              <a:defRPr>
                <a:solidFill>
                  <a:schemeClr val="tx1"/>
                </a:solidFill>
              </a:defRPr>
            </a:pPr>
            <a:endParaRPr lang="en-US" sz="900" b="0" i="0" u="none" strike="noStrike" baseline="0">
              <a:solidFill>
                <a:schemeClr val="tx1"/>
              </a:solidFill>
              <a:latin typeface="Aptos" panose="02110004020202020204"/>
            </a:endParaRPr>
          </a:p>
        </cx:txPr>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'data-1752299541624'!$A$2:$C$77</cx:f>
        <cx:lvl ptCount="76">
          <cx:pt idx="0">POMERANIA</cx:pt>
          <cx:pt idx="1">GERMANY</cx:pt>
          <cx:pt idx="2">POMERANIA</cx:pt>
          <cx:pt idx="3">ITALY</cx:pt>
          <cx:pt idx="4">GERMANY</cx:pt>
          <cx:pt idx="5">GERMANY</cx:pt>
          <cx:pt idx="6">POMERANIA</cx:pt>
          <cx:pt idx="7">BRAZIL</cx:pt>
          <cx:pt idx="8">UNK</cx:pt>
          <cx:pt idx="9">ITALY</cx:pt>
        </cx:lvl>
        <cx:lvl ptCount="76">
          <cx:pt idx="0">POMERANIA</cx:pt>
          <cx:pt idx="1">GERMANY</cx:pt>
          <cx:pt idx="2">POMERANIA</cx:pt>
          <cx:pt idx="3">ITALY</cx:pt>
          <cx:pt idx="4">GERMANY</cx:pt>
          <cx:pt idx="5">GERMANY</cx:pt>
          <cx:pt idx="6">POMERANIA</cx:pt>
          <cx:pt idx="7">BRAZIL</cx:pt>
          <cx:pt idx="8">UNK</cx:pt>
          <cx:pt idx="9">ITALY</cx:pt>
        </cx:lvl>
        <cx:lvl ptCount="76">
          <cx:pt idx="0">BCC</cx:pt>
          <cx:pt idx="1">BCC</cx:pt>
          <cx:pt idx="2">ACK</cx:pt>
          <cx:pt idx="3">BCC</cx:pt>
          <cx:pt idx="4">ACK</cx:pt>
          <cx:pt idx="5">SCC</cx:pt>
          <cx:pt idx="6">SCC</cx:pt>
          <cx:pt idx="7">BCC</cx:pt>
          <cx:pt idx="8">BCC</cx:pt>
          <cx:pt idx="9">SCC</cx:pt>
        </cx:lvl>
      </cx:strDim>
      <cx:numDim type="size">
        <cx:f>'data-1752299541624'!$D$2:$D$77</cx:f>
        <cx:lvl ptCount="76" formatCode="General">
          <cx:pt idx="0">98</cx:pt>
          <cx:pt idx="1">77</cx:pt>
          <cx:pt idx="2">39</cx:pt>
          <cx:pt idx="3">31</cx:pt>
          <cx:pt idx="4">24</cx:pt>
          <cx:pt idx="5">16</cx:pt>
          <cx:pt idx="6">12</cx:pt>
          <cx:pt idx="7">11</cx:pt>
          <cx:pt idx="8">9</cx:pt>
          <cx:pt idx="9">9</cx:pt>
        </cx:lvl>
      </cx:numDim>
    </cx:data>
  </cx:chartData>
  <cx:chart>
    <cx:title pos="t" align="ctr" overlay="0">
      <cx:tx>
        <cx:txData>
          <cx:v>Top 10 Ethnic Background &amp; Lesion Distribution</cx:v>
        </cx:txData>
      </cx:tx>
      <cx:txPr>
        <a:bodyPr spcFirstLastPara="1" vertOverflow="ellipsis" horzOverflow="overflow" wrap="square" lIns="0" tIns="0" rIns="0" bIns="0" anchor="ctr" anchorCtr="1"/>
        <a:lstStyle/>
        <a:p>
          <a:pPr algn="ctr" rtl="0">
            <a:defRPr/>
          </a:pPr>
          <a:r>
            <a:rPr lang="en-US" sz="1800" b="1" i="0" u="none" strike="noStrike" baseline="0" dirty="0">
              <a:solidFill>
                <a:prstClr val="black">
                  <a:lumMod val="65000"/>
                  <a:lumOff val="35000"/>
                </a:prstClr>
              </a:solidFill>
              <a:latin typeface="Aptos" panose="02110004020202020204"/>
            </a:rPr>
            <a:t>Top 10 Ethnic Background &amp; Lesion Distribution</a:t>
          </a:r>
        </a:p>
      </cx:txPr>
    </cx:title>
    <cx:plotArea>
      <cx:plotAreaRegion>
        <cx:series layoutId="treemap" uniqueId="{789F3F7D-58C5-4228-92E8-483FC56D2F98}">
          <cx:tx>
            <cx:txData>
              <cx:f>'data-1752299541624'!$D$1</cx:f>
              <cx:v>Lesion_Count</cx:v>
            </cx:txData>
          </cx:tx>
          <cx:dataPt idx="0">
            <cx:spPr>
              <a:solidFill>
                <a:srgbClr val="B08968"/>
              </a:solidFill>
            </cx:spPr>
          </cx:dataPt>
          <cx:dataPt idx="5">
            <cx:spPr>
              <a:solidFill>
                <a:srgbClr val="9C6644"/>
              </a:solidFill>
            </cx:spPr>
          </cx:dataPt>
          <cx:dataPt idx="8">
            <cx:spPr>
              <a:solidFill>
                <a:srgbClr val="B08968"/>
              </a:solidFill>
            </cx:spPr>
          </cx:dataPt>
          <cx:dataPt idx="11">
            <cx:spPr>
              <a:solidFill>
                <a:srgbClr val="E6CCB2"/>
              </a:solidFill>
            </cx:spPr>
          </cx:dataPt>
          <cx:dataPt idx="14">
            <cx:spPr>
              <a:solidFill>
                <a:srgbClr val="9C6644"/>
              </a:solidFill>
            </cx:spPr>
          </cx:dataPt>
          <cx:dataPt idx="19">
            <cx:spPr>
              <a:solidFill>
                <a:srgbClr val="B08968"/>
              </a:solidFill>
            </cx:spPr>
          </cx:dataPt>
          <cx:dataPt idx="24">
            <cx:spPr>
              <a:solidFill>
                <a:srgbClr val="9C6644"/>
              </a:solidFill>
            </cx:spPr>
          </cx:dataPt>
          <cx:dataLabels pos="inEnd">
            <cx:visibility seriesName="0" categoryName="1" value="1"/>
            <cx:separator>
</cx:separator>
          </cx:dataLabels>
          <cx:dataId val="0"/>
          <cx:layoutPr>
            <cx:parentLabelLayout val="overlapping"/>
          </cx:layoutPr>
        </cx:series>
      </cx:plotAreaRegion>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4373B-2D1F-98A0-734C-164CBF3DE8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379C5C-F761-9FB7-60EC-7F564F44D5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B5C437-A330-9619-09DB-67282BA32DF3}"/>
              </a:ext>
            </a:extLst>
          </p:cNvPr>
          <p:cNvSpPr>
            <a:spLocks noGrp="1"/>
          </p:cNvSpPr>
          <p:nvPr>
            <p:ph type="dt" sz="half" idx="10"/>
          </p:nvPr>
        </p:nvSpPr>
        <p:spPr/>
        <p:txBody>
          <a:bodyPr/>
          <a:lstStyle/>
          <a:p>
            <a:fld id="{81917CB4-F524-4669-A3A4-D923E42EC447}" type="datetimeFigureOut">
              <a:rPr lang="en-US" smtClean="0"/>
              <a:t>8/3/2025</a:t>
            </a:fld>
            <a:endParaRPr lang="en-US"/>
          </a:p>
        </p:txBody>
      </p:sp>
      <p:sp>
        <p:nvSpPr>
          <p:cNvPr id="5" name="Footer Placeholder 4">
            <a:extLst>
              <a:ext uri="{FF2B5EF4-FFF2-40B4-BE49-F238E27FC236}">
                <a16:creationId xmlns:a16="http://schemas.microsoft.com/office/drawing/2014/main" id="{4CE10DEC-9DFA-B0FF-CF0A-50D0988C0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DE8CEC-E326-11B0-1E8A-F854BF2F2323}"/>
              </a:ext>
            </a:extLst>
          </p:cNvPr>
          <p:cNvSpPr>
            <a:spLocks noGrp="1"/>
          </p:cNvSpPr>
          <p:nvPr>
            <p:ph type="sldNum" sz="quarter" idx="12"/>
          </p:nvPr>
        </p:nvSpPr>
        <p:spPr/>
        <p:txBody>
          <a:bodyPr/>
          <a:lstStyle/>
          <a:p>
            <a:fld id="{0375D05B-D4C8-4AD1-923E-2E10E3DC25F5}" type="slidenum">
              <a:rPr lang="en-US" smtClean="0"/>
              <a:t>‹#›</a:t>
            </a:fld>
            <a:endParaRPr lang="en-US"/>
          </a:p>
        </p:txBody>
      </p:sp>
    </p:spTree>
    <p:extLst>
      <p:ext uri="{BB962C8B-B14F-4D97-AF65-F5344CB8AC3E}">
        <p14:creationId xmlns:p14="http://schemas.microsoft.com/office/powerpoint/2010/main" val="1449565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C33C-C8A8-410C-0B14-DA407B6D93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8514AB-A158-280D-68CE-89641BBDEB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5A98C5-8BB5-4C65-3324-DB8B565B9A66}"/>
              </a:ext>
            </a:extLst>
          </p:cNvPr>
          <p:cNvSpPr>
            <a:spLocks noGrp="1"/>
          </p:cNvSpPr>
          <p:nvPr>
            <p:ph type="dt" sz="half" idx="10"/>
          </p:nvPr>
        </p:nvSpPr>
        <p:spPr/>
        <p:txBody>
          <a:bodyPr/>
          <a:lstStyle/>
          <a:p>
            <a:fld id="{81917CB4-F524-4669-A3A4-D923E42EC447}" type="datetimeFigureOut">
              <a:rPr lang="en-US" smtClean="0"/>
              <a:t>8/3/2025</a:t>
            </a:fld>
            <a:endParaRPr lang="en-US"/>
          </a:p>
        </p:txBody>
      </p:sp>
      <p:sp>
        <p:nvSpPr>
          <p:cNvPr id="5" name="Footer Placeholder 4">
            <a:extLst>
              <a:ext uri="{FF2B5EF4-FFF2-40B4-BE49-F238E27FC236}">
                <a16:creationId xmlns:a16="http://schemas.microsoft.com/office/drawing/2014/main" id="{BE747ABF-9290-7D4D-55A9-72AAFE975C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EEE6D8-0592-4228-B531-BFF2C7D4E076}"/>
              </a:ext>
            </a:extLst>
          </p:cNvPr>
          <p:cNvSpPr>
            <a:spLocks noGrp="1"/>
          </p:cNvSpPr>
          <p:nvPr>
            <p:ph type="sldNum" sz="quarter" idx="12"/>
          </p:nvPr>
        </p:nvSpPr>
        <p:spPr/>
        <p:txBody>
          <a:bodyPr/>
          <a:lstStyle/>
          <a:p>
            <a:fld id="{0375D05B-D4C8-4AD1-923E-2E10E3DC25F5}" type="slidenum">
              <a:rPr lang="en-US" smtClean="0"/>
              <a:t>‹#›</a:t>
            </a:fld>
            <a:endParaRPr lang="en-US"/>
          </a:p>
        </p:txBody>
      </p:sp>
    </p:spTree>
    <p:extLst>
      <p:ext uri="{BB962C8B-B14F-4D97-AF65-F5344CB8AC3E}">
        <p14:creationId xmlns:p14="http://schemas.microsoft.com/office/powerpoint/2010/main" val="839224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B2599D-B87B-DF82-5A43-779BEE9D15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FCA490-86EC-FE4B-DDB4-C03EB91AF6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40B922-FA24-6072-A856-CB7A2FD4E829}"/>
              </a:ext>
            </a:extLst>
          </p:cNvPr>
          <p:cNvSpPr>
            <a:spLocks noGrp="1"/>
          </p:cNvSpPr>
          <p:nvPr>
            <p:ph type="dt" sz="half" idx="10"/>
          </p:nvPr>
        </p:nvSpPr>
        <p:spPr/>
        <p:txBody>
          <a:bodyPr/>
          <a:lstStyle/>
          <a:p>
            <a:fld id="{81917CB4-F524-4669-A3A4-D923E42EC447}" type="datetimeFigureOut">
              <a:rPr lang="en-US" smtClean="0"/>
              <a:t>8/3/2025</a:t>
            </a:fld>
            <a:endParaRPr lang="en-US"/>
          </a:p>
        </p:txBody>
      </p:sp>
      <p:sp>
        <p:nvSpPr>
          <p:cNvPr id="5" name="Footer Placeholder 4">
            <a:extLst>
              <a:ext uri="{FF2B5EF4-FFF2-40B4-BE49-F238E27FC236}">
                <a16:creationId xmlns:a16="http://schemas.microsoft.com/office/drawing/2014/main" id="{03083C06-439E-0471-8F36-853DC9DDF9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7799C3-17B6-6722-2C05-A772D6B6D520}"/>
              </a:ext>
            </a:extLst>
          </p:cNvPr>
          <p:cNvSpPr>
            <a:spLocks noGrp="1"/>
          </p:cNvSpPr>
          <p:nvPr>
            <p:ph type="sldNum" sz="quarter" idx="12"/>
          </p:nvPr>
        </p:nvSpPr>
        <p:spPr/>
        <p:txBody>
          <a:bodyPr/>
          <a:lstStyle/>
          <a:p>
            <a:fld id="{0375D05B-D4C8-4AD1-923E-2E10E3DC25F5}" type="slidenum">
              <a:rPr lang="en-US" smtClean="0"/>
              <a:t>‹#›</a:t>
            </a:fld>
            <a:endParaRPr lang="en-US"/>
          </a:p>
        </p:txBody>
      </p:sp>
    </p:spTree>
    <p:extLst>
      <p:ext uri="{BB962C8B-B14F-4D97-AF65-F5344CB8AC3E}">
        <p14:creationId xmlns:p14="http://schemas.microsoft.com/office/powerpoint/2010/main" val="2681487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785D-4584-FAFF-3D02-91AF3349A7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3CAD5D-C575-2780-3EA2-86A1D8930F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56E935-7184-3940-96B9-1CBC72A6007A}"/>
              </a:ext>
            </a:extLst>
          </p:cNvPr>
          <p:cNvSpPr>
            <a:spLocks noGrp="1"/>
          </p:cNvSpPr>
          <p:nvPr>
            <p:ph type="dt" sz="half" idx="10"/>
          </p:nvPr>
        </p:nvSpPr>
        <p:spPr/>
        <p:txBody>
          <a:bodyPr/>
          <a:lstStyle/>
          <a:p>
            <a:fld id="{81917CB4-F524-4669-A3A4-D923E42EC447}" type="datetimeFigureOut">
              <a:rPr lang="en-US" smtClean="0"/>
              <a:t>8/3/2025</a:t>
            </a:fld>
            <a:endParaRPr lang="en-US"/>
          </a:p>
        </p:txBody>
      </p:sp>
      <p:sp>
        <p:nvSpPr>
          <p:cNvPr id="5" name="Footer Placeholder 4">
            <a:extLst>
              <a:ext uri="{FF2B5EF4-FFF2-40B4-BE49-F238E27FC236}">
                <a16:creationId xmlns:a16="http://schemas.microsoft.com/office/drawing/2014/main" id="{9DE69C20-384B-6C15-39A7-01F36F2CC5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0A26D9-80B5-C3E3-5B65-F33B42BF92D1}"/>
              </a:ext>
            </a:extLst>
          </p:cNvPr>
          <p:cNvSpPr>
            <a:spLocks noGrp="1"/>
          </p:cNvSpPr>
          <p:nvPr>
            <p:ph type="sldNum" sz="quarter" idx="12"/>
          </p:nvPr>
        </p:nvSpPr>
        <p:spPr/>
        <p:txBody>
          <a:bodyPr/>
          <a:lstStyle/>
          <a:p>
            <a:fld id="{0375D05B-D4C8-4AD1-923E-2E10E3DC25F5}" type="slidenum">
              <a:rPr lang="en-US" smtClean="0"/>
              <a:t>‹#›</a:t>
            </a:fld>
            <a:endParaRPr lang="en-US"/>
          </a:p>
        </p:txBody>
      </p:sp>
    </p:spTree>
    <p:extLst>
      <p:ext uri="{BB962C8B-B14F-4D97-AF65-F5344CB8AC3E}">
        <p14:creationId xmlns:p14="http://schemas.microsoft.com/office/powerpoint/2010/main" val="1835049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C907E-A3DD-354C-E0D6-4CA4134460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F112B9-4666-8B32-E34A-E25B0417EBD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CD5A0C-61C8-3C02-9F7A-DAEF042DF714}"/>
              </a:ext>
            </a:extLst>
          </p:cNvPr>
          <p:cNvSpPr>
            <a:spLocks noGrp="1"/>
          </p:cNvSpPr>
          <p:nvPr>
            <p:ph type="dt" sz="half" idx="10"/>
          </p:nvPr>
        </p:nvSpPr>
        <p:spPr/>
        <p:txBody>
          <a:bodyPr/>
          <a:lstStyle/>
          <a:p>
            <a:fld id="{81917CB4-F524-4669-A3A4-D923E42EC447}" type="datetimeFigureOut">
              <a:rPr lang="en-US" smtClean="0"/>
              <a:t>8/3/2025</a:t>
            </a:fld>
            <a:endParaRPr lang="en-US"/>
          </a:p>
        </p:txBody>
      </p:sp>
      <p:sp>
        <p:nvSpPr>
          <p:cNvPr id="5" name="Footer Placeholder 4">
            <a:extLst>
              <a:ext uri="{FF2B5EF4-FFF2-40B4-BE49-F238E27FC236}">
                <a16:creationId xmlns:a16="http://schemas.microsoft.com/office/drawing/2014/main" id="{C33CE2FC-2DC7-6660-65DD-724DFF32A0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2D8558-5B3D-FC29-B14F-D7DEDA35BDB0}"/>
              </a:ext>
            </a:extLst>
          </p:cNvPr>
          <p:cNvSpPr>
            <a:spLocks noGrp="1"/>
          </p:cNvSpPr>
          <p:nvPr>
            <p:ph type="sldNum" sz="quarter" idx="12"/>
          </p:nvPr>
        </p:nvSpPr>
        <p:spPr/>
        <p:txBody>
          <a:bodyPr/>
          <a:lstStyle/>
          <a:p>
            <a:fld id="{0375D05B-D4C8-4AD1-923E-2E10E3DC25F5}" type="slidenum">
              <a:rPr lang="en-US" smtClean="0"/>
              <a:t>‹#›</a:t>
            </a:fld>
            <a:endParaRPr lang="en-US"/>
          </a:p>
        </p:txBody>
      </p:sp>
    </p:spTree>
    <p:extLst>
      <p:ext uri="{BB962C8B-B14F-4D97-AF65-F5344CB8AC3E}">
        <p14:creationId xmlns:p14="http://schemas.microsoft.com/office/powerpoint/2010/main" val="4130785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01ED6-B99A-0FAA-2B73-297CD44E94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C3EE2F-C81E-EA2A-C516-7822C9E380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06A2CF-A0D3-DACE-0CA0-25E8842432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D5B90F-16AE-4C0E-3FE6-AFBB22FD3F2E}"/>
              </a:ext>
            </a:extLst>
          </p:cNvPr>
          <p:cNvSpPr>
            <a:spLocks noGrp="1"/>
          </p:cNvSpPr>
          <p:nvPr>
            <p:ph type="dt" sz="half" idx="10"/>
          </p:nvPr>
        </p:nvSpPr>
        <p:spPr/>
        <p:txBody>
          <a:bodyPr/>
          <a:lstStyle/>
          <a:p>
            <a:fld id="{81917CB4-F524-4669-A3A4-D923E42EC447}" type="datetimeFigureOut">
              <a:rPr lang="en-US" smtClean="0"/>
              <a:t>8/3/2025</a:t>
            </a:fld>
            <a:endParaRPr lang="en-US"/>
          </a:p>
        </p:txBody>
      </p:sp>
      <p:sp>
        <p:nvSpPr>
          <p:cNvPr id="6" name="Footer Placeholder 5">
            <a:extLst>
              <a:ext uri="{FF2B5EF4-FFF2-40B4-BE49-F238E27FC236}">
                <a16:creationId xmlns:a16="http://schemas.microsoft.com/office/drawing/2014/main" id="{213B8800-861A-5F74-A7FE-6E783E7378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D13DE-5BBC-8B41-DD6E-DA76EA14D50B}"/>
              </a:ext>
            </a:extLst>
          </p:cNvPr>
          <p:cNvSpPr>
            <a:spLocks noGrp="1"/>
          </p:cNvSpPr>
          <p:nvPr>
            <p:ph type="sldNum" sz="quarter" idx="12"/>
          </p:nvPr>
        </p:nvSpPr>
        <p:spPr/>
        <p:txBody>
          <a:bodyPr/>
          <a:lstStyle/>
          <a:p>
            <a:fld id="{0375D05B-D4C8-4AD1-923E-2E10E3DC25F5}" type="slidenum">
              <a:rPr lang="en-US" smtClean="0"/>
              <a:t>‹#›</a:t>
            </a:fld>
            <a:endParaRPr lang="en-US"/>
          </a:p>
        </p:txBody>
      </p:sp>
    </p:spTree>
    <p:extLst>
      <p:ext uri="{BB962C8B-B14F-4D97-AF65-F5344CB8AC3E}">
        <p14:creationId xmlns:p14="http://schemas.microsoft.com/office/powerpoint/2010/main" val="988909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D7598-AC58-CFD8-6F08-74E75D676E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0E5031-8297-E29E-31C9-0D520D207A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32BEB5-A393-D31D-0C80-C559D99F96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CE94CC-C091-751A-D024-644127B361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4DFB35-E8D3-FEA3-CC58-85ACDD4B8B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5F1032-030A-50FC-F15E-FE8A5E215F7C}"/>
              </a:ext>
            </a:extLst>
          </p:cNvPr>
          <p:cNvSpPr>
            <a:spLocks noGrp="1"/>
          </p:cNvSpPr>
          <p:nvPr>
            <p:ph type="dt" sz="half" idx="10"/>
          </p:nvPr>
        </p:nvSpPr>
        <p:spPr/>
        <p:txBody>
          <a:bodyPr/>
          <a:lstStyle/>
          <a:p>
            <a:fld id="{81917CB4-F524-4669-A3A4-D923E42EC447}" type="datetimeFigureOut">
              <a:rPr lang="en-US" smtClean="0"/>
              <a:t>8/3/2025</a:t>
            </a:fld>
            <a:endParaRPr lang="en-US"/>
          </a:p>
        </p:txBody>
      </p:sp>
      <p:sp>
        <p:nvSpPr>
          <p:cNvPr id="8" name="Footer Placeholder 7">
            <a:extLst>
              <a:ext uri="{FF2B5EF4-FFF2-40B4-BE49-F238E27FC236}">
                <a16:creationId xmlns:a16="http://schemas.microsoft.com/office/drawing/2014/main" id="{A6CA7961-CE9E-1584-33C9-370A82B5DB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94B6AC-F0E2-4208-FBD0-6FF803E374AF}"/>
              </a:ext>
            </a:extLst>
          </p:cNvPr>
          <p:cNvSpPr>
            <a:spLocks noGrp="1"/>
          </p:cNvSpPr>
          <p:nvPr>
            <p:ph type="sldNum" sz="quarter" idx="12"/>
          </p:nvPr>
        </p:nvSpPr>
        <p:spPr/>
        <p:txBody>
          <a:bodyPr/>
          <a:lstStyle/>
          <a:p>
            <a:fld id="{0375D05B-D4C8-4AD1-923E-2E10E3DC25F5}" type="slidenum">
              <a:rPr lang="en-US" smtClean="0"/>
              <a:t>‹#›</a:t>
            </a:fld>
            <a:endParaRPr lang="en-US"/>
          </a:p>
        </p:txBody>
      </p:sp>
    </p:spTree>
    <p:extLst>
      <p:ext uri="{BB962C8B-B14F-4D97-AF65-F5344CB8AC3E}">
        <p14:creationId xmlns:p14="http://schemas.microsoft.com/office/powerpoint/2010/main" val="3298028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F2875-8245-5CAB-99E8-240100CB6E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A21805-AF6B-BE07-9165-11BC98045F65}"/>
              </a:ext>
            </a:extLst>
          </p:cNvPr>
          <p:cNvSpPr>
            <a:spLocks noGrp="1"/>
          </p:cNvSpPr>
          <p:nvPr>
            <p:ph type="dt" sz="half" idx="10"/>
          </p:nvPr>
        </p:nvSpPr>
        <p:spPr/>
        <p:txBody>
          <a:bodyPr/>
          <a:lstStyle/>
          <a:p>
            <a:fld id="{81917CB4-F524-4669-A3A4-D923E42EC447}" type="datetimeFigureOut">
              <a:rPr lang="en-US" smtClean="0"/>
              <a:t>8/3/2025</a:t>
            </a:fld>
            <a:endParaRPr lang="en-US"/>
          </a:p>
        </p:txBody>
      </p:sp>
      <p:sp>
        <p:nvSpPr>
          <p:cNvPr id="4" name="Footer Placeholder 3">
            <a:extLst>
              <a:ext uri="{FF2B5EF4-FFF2-40B4-BE49-F238E27FC236}">
                <a16:creationId xmlns:a16="http://schemas.microsoft.com/office/drawing/2014/main" id="{A820B9AD-26B1-40A7-5EA5-AF02FF4FB7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246748-4534-3F10-76F3-45C2D7D1D883}"/>
              </a:ext>
            </a:extLst>
          </p:cNvPr>
          <p:cNvSpPr>
            <a:spLocks noGrp="1"/>
          </p:cNvSpPr>
          <p:nvPr>
            <p:ph type="sldNum" sz="quarter" idx="12"/>
          </p:nvPr>
        </p:nvSpPr>
        <p:spPr/>
        <p:txBody>
          <a:bodyPr/>
          <a:lstStyle/>
          <a:p>
            <a:fld id="{0375D05B-D4C8-4AD1-923E-2E10E3DC25F5}" type="slidenum">
              <a:rPr lang="en-US" smtClean="0"/>
              <a:t>‹#›</a:t>
            </a:fld>
            <a:endParaRPr lang="en-US"/>
          </a:p>
        </p:txBody>
      </p:sp>
    </p:spTree>
    <p:extLst>
      <p:ext uri="{BB962C8B-B14F-4D97-AF65-F5344CB8AC3E}">
        <p14:creationId xmlns:p14="http://schemas.microsoft.com/office/powerpoint/2010/main" val="2500437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CC39B0-8BC7-390F-D2AA-37104E01CBBA}"/>
              </a:ext>
            </a:extLst>
          </p:cNvPr>
          <p:cNvSpPr>
            <a:spLocks noGrp="1"/>
          </p:cNvSpPr>
          <p:nvPr>
            <p:ph type="dt" sz="half" idx="10"/>
          </p:nvPr>
        </p:nvSpPr>
        <p:spPr/>
        <p:txBody>
          <a:bodyPr/>
          <a:lstStyle/>
          <a:p>
            <a:fld id="{81917CB4-F524-4669-A3A4-D923E42EC447}" type="datetimeFigureOut">
              <a:rPr lang="en-US" smtClean="0"/>
              <a:t>8/3/2025</a:t>
            </a:fld>
            <a:endParaRPr lang="en-US"/>
          </a:p>
        </p:txBody>
      </p:sp>
      <p:sp>
        <p:nvSpPr>
          <p:cNvPr id="3" name="Footer Placeholder 2">
            <a:extLst>
              <a:ext uri="{FF2B5EF4-FFF2-40B4-BE49-F238E27FC236}">
                <a16:creationId xmlns:a16="http://schemas.microsoft.com/office/drawing/2014/main" id="{684837F6-8A94-16F7-3719-5DC7F37049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A837D4-BECE-F9D0-F987-A10D618A5DFC}"/>
              </a:ext>
            </a:extLst>
          </p:cNvPr>
          <p:cNvSpPr>
            <a:spLocks noGrp="1"/>
          </p:cNvSpPr>
          <p:nvPr>
            <p:ph type="sldNum" sz="quarter" idx="12"/>
          </p:nvPr>
        </p:nvSpPr>
        <p:spPr/>
        <p:txBody>
          <a:bodyPr/>
          <a:lstStyle/>
          <a:p>
            <a:fld id="{0375D05B-D4C8-4AD1-923E-2E10E3DC25F5}" type="slidenum">
              <a:rPr lang="en-US" smtClean="0"/>
              <a:t>‹#›</a:t>
            </a:fld>
            <a:endParaRPr lang="en-US"/>
          </a:p>
        </p:txBody>
      </p:sp>
    </p:spTree>
    <p:extLst>
      <p:ext uri="{BB962C8B-B14F-4D97-AF65-F5344CB8AC3E}">
        <p14:creationId xmlns:p14="http://schemas.microsoft.com/office/powerpoint/2010/main" val="4240842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A47FD-5E26-7392-DEF4-77A002EC95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F0773A-BD51-3480-7AAE-BEA51ECED5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D19143-40FB-9E1A-48AC-63CDB4B64F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1567D6-CF2B-07C2-E969-2DE7A80E9312}"/>
              </a:ext>
            </a:extLst>
          </p:cNvPr>
          <p:cNvSpPr>
            <a:spLocks noGrp="1"/>
          </p:cNvSpPr>
          <p:nvPr>
            <p:ph type="dt" sz="half" idx="10"/>
          </p:nvPr>
        </p:nvSpPr>
        <p:spPr/>
        <p:txBody>
          <a:bodyPr/>
          <a:lstStyle/>
          <a:p>
            <a:fld id="{81917CB4-F524-4669-A3A4-D923E42EC447}" type="datetimeFigureOut">
              <a:rPr lang="en-US" smtClean="0"/>
              <a:t>8/3/2025</a:t>
            </a:fld>
            <a:endParaRPr lang="en-US"/>
          </a:p>
        </p:txBody>
      </p:sp>
      <p:sp>
        <p:nvSpPr>
          <p:cNvPr id="6" name="Footer Placeholder 5">
            <a:extLst>
              <a:ext uri="{FF2B5EF4-FFF2-40B4-BE49-F238E27FC236}">
                <a16:creationId xmlns:a16="http://schemas.microsoft.com/office/drawing/2014/main" id="{152EFC09-EF20-4937-FE05-78C9F7B603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CC52A1-B742-8529-3DAA-AD7342EC3D93}"/>
              </a:ext>
            </a:extLst>
          </p:cNvPr>
          <p:cNvSpPr>
            <a:spLocks noGrp="1"/>
          </p:cNvSpPr>
          <p:nvPr>
            <p:ph type="sldNum" sz="quarter" idx="12"/>
          </p:nvPr>
        </p:nvSpPr>
        <p:spPr/>
        <p:txBody>
          <a:bodyPr/>
          <a:lstStyle/>
          <a:p>
            <a:fld id="{0375D05B-D4C8-4AD1-923E-2E10E3DC25F5}" type="slidenum">
              <a:rPr lang="en-US" smtClean="0"/>
              <a:t>‹#›</a:t>
            </a:fld>
            <a:endParaRPr lang="en-US"/>
          </a:p>
        </p:txBody>
      </p:sp>
    </p:spTree>
    <p:extLst>
      <p:ext uri="{BB962C8B-B14F-4D97-AF65-F5344CB8AC3E}">
        <p14:creationId xmlns:p14="http://schemas.microsoft.com/office/powerpoint/2010/main" val="4216588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5CE9B-EF50-158F-29A6-C01B702F7A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286677-3014-ADD8-5D9E-1B448754A8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F6F427-AFBA-A6AF-7143-B4F10FE971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72EBE8-1E47-551A-4B6D-3F0B5F4DD122}"/>
              </a:ext>
            </a:extLst>
          </p:cNvPr>
          <p:cNvSpPr>
            <a:spLocks noGrp="1"/>
          </p:cNvSpPr>
          <p:nvPr>
            <p:ph type="dt" sz="half" idx="10"/>
          </p:nvPr>
        </p:nvSpPr>
        <p:spPr/>
        <p:txBody>
          <a:bodyPr/>
          <a:lstStyle/>
          <a:p>
            <a:fld id="{81917CB4-F524-4669-A3A4-D923E42EC447}" type="datetimeFigureOut">
              <a:rPr lang="en-US" smtClean="0"/>
              <a:t>8/3/2025</a:t>
            </a:fld>
            <a:endParaRPr lang="en-US"/>
          </a:p>
        </p:txBody>
      </p:sp>
      <p:sp>
        <p:nvSpPr>
          <p:cNvPr id="6" name="Footer Placeholder 5">
            <a:extLst>
              <a:ext uri="{FF2B5EF4-FFF2-40B4-BE49-F238E27FC236}">
                <a16:creationId xmlns:a16="http://schemas.microsoft.com/office/drawing/2014/main" id="{F00AA7CF-D70D-BFDD-0D09-B14F4BC6FB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50DAD-5269-C66C-51BA-9E88FD5BA9F8}"/>
              </a:ext>
            </a:extLst>
          </p:cNvPr>
          <p:cNvSpPr>
            <a:spLocks noGrp="1"/>
          </p:cNvSpPr>
          <p:nvPr>
            <p:ph type="sldNum" sz="quarter" idx="12"/>
          </p:nvPr>
        </p:nvSpPr>
        <p:spPr/>
        <p:txBody>
          <a:bodyPr/>
          <a:lstStyle/>
          <a:p>
            <a:fld id="{0375D05B-D4C8-4AD1-923E-2E10E3DC25F5}" type="slidenum">
              <a:rPr lang="en-US" smtClean="0"/>
              <a:t>‹#›</a:t>
            </a:fld>
            <a:endParaRPr lang="en-US"/>
          </a:p>
        </p:txBody>
      </p:sp>
    </p:spTree>
    <p:extLst>
      <p:ext uri="{BB962C8B-B14F-4D97-AF65-F5344CB8AC3E}">
        <p14:creationId xmlns:p14="http://schemas.microsoft.com/office/powerpoint/2010/main" val="2878758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F1C42D-EA13-058A-BAB1-C953275C2C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AE27DE-1B7E-A7A2-8B37-5A2E31177B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DF49B-F6E2-9BE2-9117-D6B3D46088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1917CB4-F524-4669-A3A4-D923E42EC447}" type="datetimeFigureOut">
              <a:rPr lang="en-US" smtClean="0"/>
              <a:t>8/3/2025</a:t>
            </a:fld>
            <a:endParaRPr lang="en-US"/>
          </a:p>
        </p:txBody>
      </p:sp>
      <p:sp>
        <p:nvSpPr>
          <p:cNvPr id="5" name="Footer Placeholder 4">
            <a:extLst>
              <a:ext uri="{FF2B5EF4-FFF2-40B4-BE49-F238E27FC236}">
                <a16:creationId xmlns:a16="http://schemas.microsoft.com/office/drawing/2014/main" id="{1F96ABE8-66EF-82FB-EE3F-FFA8AEAF7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017A570-1D70-1961-CA48-0284DA3403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375D05B-D4C8-4AD1-923E-2E10E3DC25F5}" type="slidenum">
              <a:rPr lang="en-US" smtClean="0"/>
              <a:t>‹#›</a:t>
            </a:fld>
            <a:endParaRPr lang="en-US"/>
          </a:p>
        </p:txBody>
      </p:sp>
    </p:spTree>
    <p:extLst>
      <p:ext uri="{BB962C8B-B14F-4D97-AF65-F5344CB8AC3E}">
        <p14:creationId xmlns:p14="http://schemas.microsoft.com/office/powerpoint/2010/main" val="1652540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4/relationships/chartEx" Target="../charts/chartEx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4/relationships/chartEx" Target="../charts/chartEx1.xml"/><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chart" Target="../charts/char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chart" Target="../charts/chart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BAF51D-7A00-D2BD-5B36-8D022CF7D235}"/>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BFEB309C-03E6-6375-88CE-79FC8FED5369}"/>
              </a:ext>
            </a:extLst>
          </p:cNvPr>
          <p:cNvSpPr>
            <a:spLocks noGrp="1"/>
          </p:cNvSpPr>
          <p:nvPr>
            <p:ph type="ctrTitle"/>
          </p:nvPr>
        </p:nvSpPr>
        <p:spPr>
          <a:xfrm>
            <a:off x="3880430" y="583345"/>
            <a:ext cx="7160357" cy="4164820"/>
          </a:xfrm>
        </p:spPr>
        <p:txBody>
          <a:bodyPr anchor="t">
            <a:normAutofit/>
          </a:bodyPr>
          <a:lstStyle/>
          <a:p>
            <a:pPr algn="r"/>
            <a:r>
              <a:rPr lang="en-US" sz="5600">
                <a:solidFill>
                  <a:srgbClr val="FFFFFF"/>
                </a:solidFill>
              </a:rPr>
              <a:t>DERMAI DIAGNOSTIC Skin Lesion Analysis for Cancer Risk Identification</a:t>
            </a:r>
          </a:p>
        </p:txBody>
      </p:sp>
      <p:sp>
        <p:nvSpPr>
          <p:cNvPr id="17" name="Subtitle 16">
            <a:extLst>
              <a:ext uri="{FF2B5EF4-FFF2-40B4-BE49-F238E27FC236}">
                <a16:creationId xmlns:a16="http://schemas.microsoft.com/office/drawing/2014/main" id="{C78EA34C-D45F-96E8-BEBC-23131BE5BA6A}"/>
              </a:ext>
            </a:extLst>
          </p:cNvPr>
          <p:cNvSpPr>
            <a:spLocks noGrp="1"/>
          </p:cNvSpPr>
          <p:nvPr>
            <p:ph type="subTitle" idx="1"/>
          </p:nvPr>
        </p:nvSpPr>
        <p:spPr>
          <a:xfrm>
            <a:off x="1208228" y="5972174"/>
            <a:ext cx="8578699" cy="504825"/>
          </a:xfrm>
        </p:spPr>
        <p:txBody>
          <a:bodyPr>
            <a:normAutofit/>
          </a:bodyPr>
          <a:lstStyle/>
          <a:p>
            <a:pPr algn="l"/>
            <a:r>
              <a:rPr lang="en-US" sz="1000" dirty="0">
                <a:solidFill>
                  <a:srgbClr val="FFFFFF"/>
                </a:solidFill>
              </a:rPr>
              <a:t>Using Demographic, Diagnostic, and Environmental Data</a:t>
            </a:r>
          </a:p>
        </p:txBody>
      </p:sp>
      <p:sp>
        <p:nvSpPr>
          <p:cNvPr id="2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21"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28"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30" name="Straight Connector 2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2"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34"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36"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449906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8C862D-349D-9732-6457-CB3D31757F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8DA9AB-BEFC-614F-6873-23E472C93B4E}"/>
              </a:ext>
            </a:extLst>
          </p:cNvPr>
          <p:cNvSpPr>
            <a:spLocks noGrp="1"/>
          </p:cNvSpPr>
          <p:nvPr>
            <p:ph type="title"/>
          </p:nvPr>
        </p:nvSpPr>
        <p:spPr/>
        <p:txBody>
          <a:bodyPr/>
          <a:lstStyle/>
          <a:p>
            <a:r>
              <a:rPr lang="en-US" dirty="0"/>
              <a:t>Demographic Risk Factors</a:t>
            </a:r>
          </a:p>
        </p:txBody>
      </p:sp>
      <p:sp>
        <p:nvSpPr>
          <p:cNvPr id="6" name="Content Placeholder 5">
            <a:extLst>
              <a:ext uri="{FF2B5EF4-FFF2-40B4-BE49-F238E27FC236}">
                <a16:creationId xmlns:a16="http://schemas.microsoft.com/office/drawing/2014/main" id="{5FF4F650-67BD-CC7D-A1D5-E9E7F888FBBB}"/>
              </a:ext>
            </a:extLst>
          </p:cNvPr>
          <p:cNvSpPr>
            <a:spLocks noGrp="1"/>
          </p:cNvSpPr>
          <p:nvPr>
            <p:ph sz="half" idx="2"/>
          </p:nvPr>
        </p:nvSpPr>
        <p:spPr/>
        <p:txBody>
          <a:bodyPr>
            <a:normAutofit/>
          </a:bodyPr>
          <a:lstStyle/>
          <a:p>
            <a:pPr marL="0" indent="0">
              <a:buNone/>
            </a:pPr>
            <a:r>
              <a:rPr lang="en-US" sz="2400" dirty="0"/>
              <a:t>Individuals with Pomeranian and German backgrounds have a higher count of malignant lesions like BCC and SCC.</a:t>
            </a:r>
          </a:p>
          <a:p>
            <a:pPr marL="0" indent="0">
              <a:buNone/>
            </a:pPr>
            <a:r>
              <a:rPr lang="en-US" sz="2400" dirty="0"/>
              <a:t>Implication: Ethnic/genetic predisposition may influence lesion development. This warrants targeted education and early intervention strategies for high-risk backgrounds.</a:t>
            </a:r>
          </a:p>
        </p:txBody>
      </p:sp>
      <mc:AlternateContent xmlns:mc="http://schemas.openxmlformats.org/markup-compatibility/2006" xmlns:cx1="http://schemas.microsoft.com/office/drawing/2015/9/8/chartex">
        <mc:Choice Requires="cx1">
          <p:graphicFrame>
            <p:nvGraphicFramePr>
              <p:cNvPr id="8" name="Content Placeholder 9">
                <a:extLst>
                  <a:ext uri="{FF2B5EF4-FFF2-40B4-BE49-F238E27FC236}">
                    <a16:creationId xmlns:a16="http://schemas.microsoft.com/office/drawing/2014/main" id="{1A46BB72-C586-2181-E22A-495506E33E44}"/>
                  </a:ext>
                </a:extLst>
              </p:cNvPr>
              <p:cNvGraphicFramePr>
                <a:graphicFrameLocks noGrp="1"/>
              </p:cNvGraphicFramePr>
              <p:nvPr>
                <p:ph sz="half" idx="1"/>
                <p:extLst>
                  <p:ext uri="{D42A27DB-BD31-4B8C-83A1-F6EECF244321}">
                    <p14:modId xmlns:p14="http://schemas.microsoft.com/office/powerpoint/2010/main" val="1981594592"/>
                  </p:ext>
                </p:extLst>
              </p:nvPr>
            </p:nvGraphicFramePr>
            <p:xfrm>
              <a:off x="838200" y="1825625"/>
              <a:ext cx="5181600" cy="435133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8" name="Content Placeholder 9">
                <a:extLst>
                  <a:ext uri="{FF2B5EF4-FFF2-40B4-BE49-F238E27FC236}">
                    <a16:creationId xmlns:a16="http://schemas.microsoft.com/office/drawing/2014/main" id="{1A46BB72-C586-2181-E22A-495506E33E44}"/>
                  </a:ext>
                </a:extLst>
              </p:cNvPr>
              <p:cNvPicPr>
                <a:picLocks noGrp="1" noRot="1" noChangeAspect="1" noMove="1" noResize="1" noEditPoints="1" noAdjustHandles="1" noChangeArrowheads="1" noChangeShapeType="1"/>
              </p:cNvPicPr>
              <p:nvPr/>
            </p:nvPicPr>
            <p:blipFill>
              <a:blip r:embed="rId3"/>
              <a:stretch>
                <a:fillRect/>
              </a:stretch>
            </p:blipFill>
            <p:spPr>
              <a:xfrm>
                <a:off x="838200" y="1825625"/>
                <a:ext cx="5181600" cy="4351338"/>
              </a:xfrm>
              <a:prstGeom prst="rect">
                <a:avLst/>
              </a:prstGeom>
            </p:spPr>
          </p:pic>
        </mc:Fallback>
      </mc:AlternateContent>
    </p:spTree>
    <p:extLst>
      <p:ext uri="{BB962C8B-B14F-4D97-AF65-F5344CB8AC3E}">
        <p14:creationId xmlns:p14="http://schemas.microsoft.com/office/powerpoint/2010/main" val="2905536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FF9E76-EE27-E47F-C059-A64B623C49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6CF4A2-804D-6630-74BB-A845A9EA0829}"/>
              </a:ext>
            </a:extLst>
          </p:cNvPr>
          <p:cNvSpPr>
            <a:spLocks noGrp="1"/>
          </p:cNvSpPr>
          <p:nvPr>
            <p:ph type="title"/>
          </p:nvPr>
        </p:nvSpPr>
        <p:spPr/>
        <p:txBody>
          <a:bodyPr>
            <a:normAutofit fontScale="90000"/>
          </a:bodyPr>
          <a:lstStyle/>
          <a:p>
            <a:r>
              <a:rPr lang="en-US" dirty="0"/>
              <a:t>Demographic Risk Factors - Gender Distribution</a:t>
            </a:r>
            <a:br>
              <a:rPr lang="en-US" dirty="0"/>
            </a:br>
            <a:endParaRPr lang="en-US" dirty="0"/>
          </a:p>
        </p:txBody>
      </p:sp>
      <p:sp>
        <p:nvSpPr>
          <p:cNvPr id="9" name="Content Placeholder 8">
            <a:extLst>
              <a:ext uri="{FF2B5EF4-FFF2-40B4-BE49-F238E27FC236}">
                <a16:creationId xmlns:a16="http://schemas.microsoft.com/office/drawing/2014/main" id="{40AF518B-3876-061B-6BC0-C52BEA5A8E88}"/>
              </a:ext>
            </a:extLst>
          </p:cNvPr>
          <p:cNvSpPr>
            <a:spLocks noGrp="1"/>
          </p:cNvSpPr>
          <p:nvPr>
            <p:ph idx="1"/>
          </p:nvPr>
        </p:nvSpPr>
        <p:spPr/>
        <p:txBody>
          <a:bodyPr/>
          <a:lstStyle/>
          <a:p>
            <a:pPr marL="0" indent="0">
              <a:buNone/>
            </a:pPr>
            <a:r>
              <a:rPr lang="en-US" sz="2400" dirty="0"/>
              <a:t>Men show a higher susceptibility because they are more affected by all lesion types compared to females accounting for about 66.8%</a:t>
            </a:r>
          </a:p>
          <a:p>
            <a:pPr marL="0" indent="0">
              <a:buNone/>
            </a:pPr>
            <a:endParaRPr lang="en-US" sz="2200" dirty="0"/>
          </a:p>
          <a:p>
            <a:pPr marL="0" indent="0">
              <a:buNone/>
            </a:pPr>
            <a:endParaRPr lang="en-US" dirty="0"/>
          </a:p>
        </p:txBody>
      </p:sp>
      <p:pic>
        <p:nvPicPr>
          <p:cNvPr id="12" name="Picture 11">
            <a:extLst>
              <a:ext uri="{FF2B5EF4-FFF2-40B4-BE49-F238E27FC236}">
                <a16:creationId xmlns:a16="http://schemas.microsoft.com/office/drawing/2014/main" id="{27C9AAAD-4294-FE13-9370-CE9F5206A626}"/>
              </a:ext>
            </a:extLst>
          </p:cNvPr>
          <p:cNvPicPr>
            <a:picLocks noChangeAspect="1"/>
          </p:cNvPicPr>
          <p:nvPr/>
        </p:nvPicPr>
        <p:blipFill>
          <a:blip r:embed="rId2"/>
          <a:stretch>
            <a:fillRect/>
          </a:stretch>
        </p:blipFill>
        <p:spPr>
          <a:xfrm>
            <a:off x="838200" y="2841172"/>
            <a:ext cx="10363200" cy="3335792"/>
          </a:xfrm>
          <a:prstGeom prst="rect">
            <a:avLst/>
          </a:prstGeom>
        </p:spPr>
      </p:pic>
    </p:spTree>
    <p:extLst>
      <p:ext uri="{BB962C8B-B14F-4D97-AF65-F5344CB8AC3E}">
        <p14:creationId xmlns:p14="http://schemas.microsoft.com/office/powerpoint/2010/main" val="3397173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92B42-1989-6D4B-908E-08EB30A6BC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1E6B35-7606-8D3B-9A3E-346203465B22}"/>
              </a:ext>
            </a:extLst>
          </p:cNvPr>
          <p:cNvSpPr>
            <a:spLocks noGrp="1"/>
          </p:cNvSpPr>
          <p:nvPr>
            <p:ph type="title"/>
          </p:nvPr>
        </p:nvSpPr>
        <p:spPr/>
        <p:txBody>
          <a:bodyPr/>
          <a:lstStyle/>
          <a:p>
            <a:r>
              <a:rPr lang="en-US" dirty="0"/>
              <a:t>Lesion Frequency by Body Area</a:t>
            </a:r>
          </a:p>
        </p:txBody>
      </p:sp>
      <p:sp>
        <p:nvSpPr>
          <p:cNvPr id="9" name="Content Placeholder 8">
            <a:extLst>
              <a:ext uri="{FF2B5EF4-FFF2-40B4-BE49-F238E27FC236}">
                <a16:creationId xmlns:a16="http://schemas.microsoft.com/office/drawing/2014/main" id="{6DACA0B7-EE5B-6873-5E55-A47471A43877}"/>
              </a:ext>
            </a:extLst>
          </p:cNvPr>
          <p:cNvSpPr>
            <a:spLocks noGrp="1"/>
          </p:cNvSpPr>
          <p:nvPr>
            <p:ph idx="1"/>
          </p:nvPr>
        </p:nvSpPr>
        <p:spPr>
          <a:xfrm>
            <a:off x="838200" y="1825625"/>
            <a:ext cx="10515600" cy="4667250"/>
          </a:xfrm>
        </p:spPr>
        <p:txBody>
          <a:bodyPr/>
          <a:lstStyle/>
          <a:p>
            <a:pPr marL="0" indent="0">
              <a:buNone/>
            </a:pPr>
            <a:r>
              <a:rPr lang="en-US" sz="2400" dirty="0"/>
              <a:t>The top 3 regions (Face, Forearm, Chest) account for nearly 58% of all lesions, reinforcing that UV-exposed regions are at higher risk.</a:t>
            </a:r>
          </a:p>
          <a:p>
            <a:pPr marL="0" indent="0">
              <a:buNone/>
            </a:pPr>
            <a:r>
              <a:rPr lang="en-US" sz="2400" dirty="0"/>
              <a:t>Cumulative trend:</a:t>
            </a:r>
          </a:p>
          <a:p>
            <a:r>
              <a:rPr lang="en-US" sz="2200" dirty="0"/>
              <a:t>Top 5 (Face - Arm):  approximately 75% of lesions.</a:t>
            </a:r>
          </a:p>
          <a:p>
            <a:r>
              <a:rPr lang="en-US" sz="2200" dirty="0"/>
              <a:t>Bottom 5 (Neck - Foot):  approximately 7%.</a:t>
            </a:r>
          </a:p>
          <a:p>
            <a:pPr marL="0" indent="0">
              <a:buNone/>
            </a:pPr>
            <a:endParaRPr lang="en-US" dirty="0"/>
          </a:p>
        </p:txBody>
      </p:sp>
      <p:graphicFrame>
        <p:nvGraphicFramePr>
          <p:cNvPr id="3" name="Chart 2">
            <a:extLst>
              <a:ext uri="{FF2B5EF4-FFF2-40B4-BE49-F238E27FC236}">
                <a16:creationId xmlns:a16="http://schemas.microsoft.com/office/drawing/2014/main" id="{5DFC65C1-E809-2050-98DE-B1887107E664}"/>
              </a:ext>
            </a:extLst>
          </p:cNvPr>
          <p:cNvGraphicFramePr>
            <a:graphicFrameLocks/>
          </p:cNvGraphicFramePr>
          <p:nvPr>
            <p:extLst>
              <p:ext uri="{D42A27DB-BD31-4B8C-83A1-F6EECF244321}">
                <p14:modId xmlns:p14="http://schemas.microsoft.com/office/powerpoint/2010/main" val="1110815033"/>
              </p:ext>
            </p:extLst>
          </p:nvPr>
        </p:nvGraphicFramePr>
        <p:xfrm>
          <a:off x="1132114" y="3777343"/>
          <a:ext cx="10101943" cy="27155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51391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D9FE7E-B16A-1D36-B3DE-48F0DFD0A4C6}"/>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B1706C4-8409-76F3-13BF-5FA4AD396E4A}"/>
              </a:ext>
            </a:extLst>
          </p:cNvPr>
          <p:cNvSpPr>
            <a:spLocks noGrp="1"/>
          </p:cNvSpPr>
          <p:nvPr>
            <p:ph type="title"/>
          </p:nvPr>
        </p:nvSpPr>
        <p:spPr>
          <a:xfrm>
            <a:off x="1188069" y="381935"/>
            <a:ext cx="4008583" cy="5974414"/>
          </a:xfrm>
        </p:spPr>
        <p:txBody>
          <a:bodyPr anchor="ctr">
            <a:normAutofit/>
          </a:bodyPr>
          <a:lstStyle/>
          <a:p>
            <a:r>
              <a:rPr lang="en-US" sz="3800">
                <a:solidFill>
                  <a:srgbClr val="FFFFFF"/>
                </a:solidFill>
              </a:rPr>
              <a:t>Recommendation</a:t>
            </a:r>
          </a:p>
        </p:txBody>
      </p:sp>
      <p:grpSp>
        <p:nvGrpSpPr>
          <p:cNvPr id="25" name="Group 24">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2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2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2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16" name="Content Placeholder 15">
            <a:extLst>
              <a:ext uri="{FF2B5EF4-FFF2-40B4-BE49-F238E27FC236}">
                <a16:creationId xmlns:a16="http://schemas.microsoft.com/office/drawing/2014/main" id="{F397EFC7-32EF-13B1-A98A-73B0BF4F43FD}"/>
              </a:ext>
            </a:extLst>
          </p:cNvPr>
          <p:cNvSpPr>
            <a:spLocks noGrp="1"/>
          </p:cNvSpPr>
          <p:nvPr>
            <p:ph idx="1"/>
          </p:nvPr>
        </p:nvSpPr>
        <p:spPr>
          <a:xfrm>
            <a:off x="6297233" y="518400"/>
            <a:ext cx="4771607" cy="5837949"/>
          </a:xfrm>
        </p:spPr>
        <p:txBody>
          <a:bodyPr anchor="ctr">
            <a:normAutofit lnSpcReduction="10000"/>
          </a:bodyPr>
          <a:lstStyle/>
          <a:p>
            <a:pPr marL="0" indent="0">
              <a:buNone/>
            </a:pPr>
            <a:r>
              <a:rPr lang="en-US" sz="1400" dirty="0">
                <a:solidFill>
                  <a:schemeClr val="tx1">
                    <a:alpha val="80000"/>
                  </a:schemeClr>
                </a:solidFill>
              </a:rPr>
              <a:t>Prioritize Biopsy in Key Subgroups by flagging high-risk patients for early biopsy:</a:t>
            </a:r>
          </a:p>
          <a:p>
            <a:r>
              <a:rPr lang="en-US" sz="1400" dirty="0">
                <a:solidFill>
                  <a:schemeClr val="tx1">
                    <a:alpha val="80000"/>
                  </a:schemeClr>
                </a:solidFill>
              </a:rPr>
              <a:t>Family cancer history</a:t>
            </a:r>
          </a:p>
          <a:p>
            <a:r>
              <a:rPr lang="en-US" sz="1400" dirty="0">
                <a:solidFill>
                  <a:schemeClr val="tx1">
                    <a:alpha val="80000"/>
                  </a:schemeClr>
                </a:solidFill>
              </a:rPr>
              <a:t>High-risk ethnic backgrounds</a:t>
            </a:r>
          </a:p>
          <a:p>
            <a:r>
              <a:rPr lang="en-US" sz="1400" dirty="0">
                <a:solidFill>
                  <a:schemeClr val="tx1">
                    <a:alpha val="80000"/>
                  </a:schemeClr>
                </a:solidFill>
              </a:rPr>
              <a:t>Middle-aged and aged patients with recent lesion changes</a:t>
            </a:r>
          </a:p>
          <a:p>
            <a:r>
              <a:rPr lang="en-US" sz="1400" dirty="0">
                <a:solidFill>
                  <a:schemeClr val="tx1">
                    <a:alpha val="80000"/>
                  </a:schemeClr>
                </a:solidFill>
              </a:rPr>
              <a:t>Fitzpatrick types with larger lesions</a:t>
            </a:r>
          </a:p>
          <a:p>
            <a:pPr marL="0" indent="0">
              <a:buNone/>
            </a:pPr>
            <a:r>
              <a:rPr lang="en-US" sz="1400" dirty="0">
                <a:solidFill>
                  <a:schemeClr val="tx1">
                    <a:alpha val="80000"/>
                  </a:schemeClr>
                </a:solidFill>
              </a:rPr>
              <a:t>Public Health Interventions by increasing awareness and screening in:</a:t>
            </a:r>
          </a:p>
          <a:p>
            <a:r>
              <a:rPr lang="en-US" sz="1400" dirty="0">
                <a:solidFill>
                  <a:schemeClr val="tx1">
                    <a:alpha val="80000"/>
                  </a:schemeClr>
                </a:solidFill>
              </a:rPr>
              <a:t>Rural areas with poor water/sewage infrastructure</a:t>
            </a:r>
          </a:p>
          <a:p>
            <a:r>
              <a:rPr lang="en-US" sz="1400" dirty="0">
                <a:solidFill>
                  <a:schemeClr val="tx1">
                    <a:alpha val="80000"/>
                  </a:schemeClr>
                </a:solidFill>
              </a:rPr>
              <a:t>Populations exposed to pesticides</a:t>
            </a:r>
          </a:p>
          <a:p>
            <a:r>
              <a:rPr lang="en-US" sz="1400" dirty="0">
                <a:solidFill>
                  <a:schemeClr val="tx1">
                    <a:alpha val="80000"/>
                  </a:schemeClr>
                </a:solidFill>
              </a:rPr>
              <a:t>Communities with hereditary cancer patterns</a:t>
            </a:r>
          </a:p>
          <a:p>
            <a:pPr marL="0" indent="0">
              <a:buNone/>
            </a:pPr>
            <a:r>
              <a:rPr lang="en-US" sz="1400" dirty="0">
                <a:solidFill>
                  <a:schemeClr val="tx1">
                    <a:alpha val="80000"/>
                  </a:schemeClr>
                </a:solidFill>
              </a:rPr>
              <a:t>AI Model Training with Critical Factors Utilizing features such as:</a:t>
            </a:r>
          </a:p>
          <a:p>
            <a:r>
              <a:rPr lang="en-US" sz="1400" dirty="0">
                <a:solidFill>
                  <a:schemeClr val="tx1">
                    <a:alpha val="80000"/>
                  </a:schemeClr>
                </a:solidFill>
              </a:rPr>
              <a:t>Demographics (age group, gender)</a:t>
            </a:r>
          </a:p>
          <a:p>
            <a:r>
              <a:rPr lang="en-US" sz="1400" dirty="0">
                <a:solidFill>
                  <a:schemeClr val="tx1">
                    <a:alpha val="80000"/>
                  </a:schemeClr>
                </a:solidFill>
              </a:rPr>
              <a:t>Environmental exposures (pesticide, smoking, water access)</a:t>
            </a:r>
          </a:p>
          <a:p>
            <a:r>
              <a:rPr lang="en-US" sz="1400" dirty="0">
                <a:solidFill>
                  <a:schemeClr val="tx1">
                    <a:alpha val="80000"/>
                  </a:schemeClr>
                </a:solidFill>
              </a:rPr>
              <a:t>Family history</a:t>
            </a:r>
          </a:p>
          <a:p>
            <a:r>
              <a:rPr lang="en-US" sz="1400" dirty="0">
                <a:solidFill>
                  <a:schemeClr val="tx1">
                    <a:alpha val="80000"/>
                  </a:schemeClr>
                </a:solidFill>
              </a:rPr>
              <a:t>Lesion characteristics (symptoms, location, size, Fitzpatrick type)</a:t>
            </a:r>
          </a:p>
          <a:p>
            <a:r>
              <a:rPr lang="en-US" sz="1400" dirty="0">
                <a:solidFill>
                  <a:schemeClr val="tx1">
                    <a:alpha val="80000"/>
                  </a:schemeClr>
                </a:solidFill>
              </a:rPr>
              <a:t>Diagnostic label (e.g., BCC, MEL, SCC)</a:t>
            </a:r>
          </a:p>
        </p:txBody>
      </p:sp>
      <p:cxnSp>
        <p:nvCxnSpPr>
          <p:cNvPr id="30" name="Straight Connector 2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508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37046D-8AEC-5446-707C-285C0EA3BF22}"/>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DE5BEE5-64D4-630B-DEEF-F3D2629F0D91}"/>
              </a:ext>
            </a:extLst>
          </p:cNvPr>
          <p:cNvSpPr>
            <a:spLocks noGrp="1"/>
          </p:cNvSpPr>
          <p:nvPr>
            <p:ph type="title"/>
          </p:nvPr>
        </p:nvSpPr>
        <p:spPr>
          <a:xfrm>
            <a:off x="1188069" y="381935"/>
            <a:ext cx="4008583" cy="5974414"/>
          </a:xfrm>
        </p:spPr>
        <p:txBody>
          <a:bodyPr anchor="ctr">
            <a:normAutofit/>
          </a:bodyPr>
          <a:lstStyle/>
          <a:p>
            <a:r>
              <a:rPr lang="en-US">
                <a:solidFill>
                  <a:srgbClr val="FFFFFF"/>
                </a:solidFill>
              </a:rPr>
              <a:t>INTRODUCTION</a:t>
            </a:r>
          </a:p>
        </p:txBody>
      </p:sp>
      <p:grpSp>
        <p:nvGrpSpPr>
          <p:cNvPr id="25" name="Group 24">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2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2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28"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16" name="Content Placeholder 15">
            <a:extLst>
              <a:ext uri="{FF2B5EF4-FFF2-40B4-BE49-F238E27FC236}">
                <a16:creationId xmlns:a16="http://schemas.microsoft.com/office/drawing/2014/main" id="{55D6B165-6D5A-D313-3A90-B580973CEC8C}"/>
              </a:ext>
            </a:extLst>
          </p:cNvPr>
          <p:cNvSpPr>
            <a:spLocks noGrp="1"/>
          </p:cNvSpPr>
          <p:nvPr>
            <p:ph idx="1"/>
          </p:nvPr>
        </p:nvSpPr>
        <p:spPr>
          <a:xfrm>
            <a:off x="6297233" y="518400"/>
            <a:ext cx="4771607" cy="5837949"/>
          </a:xfrm>
        </p:spPr>
        <p:txBody>
          <a:bodyPr anchor="ctr">
            <a:normAutofit/>
          </a:bodyPr>
          <a:lstStyle/>
          <a:p>
            <a:pPr marL="0" indent="0">
              <a:buNone/>
            </a:pPr>
            <a:r>
              <a:rPr lang="en-US" sz="2000">
                <a:solidFill>
                  <a:schemeClr val="tx1">
                    <a:alpha val="80000"/>
                  </a:schemeClr>
                </a:solidFill>
              </a:rPr>
              <a:t>Skin cancer remains one of the most common forms of cancer globally, with early diagnosis significantly improving survival rates. However, misdiagnosis, environmental risk exposure, and limited dermatological access continue to challenge timely intervention.</a:t>
            </a:r>
          </a:p>
          <a:p>
            <a:pPr marL="0" indent="0">
              <a:buNone/>
            </a:pPr>
            <a:r>
              <a:rPr lang="en-US" sz="2000">
                <a:solidFill>
                  <a:schemeClr val="tx1">
                    <a:alpha val="80000"/>
                  </a:schemeClr>
                </a:solidFill>
              </a:rPr>
              <a:t>DermAI Diagnostics aims to revolutionize skin cancer detection by merging clinical data analysis with AI-driven diagnostics. This project leverages real-world data from 1,088 patients, combining biopsied (42%) and non-biopsied (58%) lesion cases to identify hidden patterns, refine risk assessment, and enhance early-stage screening tools.</a:t>
            </a:r>
          </a:p>
        </p:txBody>
      </p:sp>
      <p:cxnSp>
        <p:nvCxnSpPr>
          <p:cNvPr id="30" name="Straight Connector 2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0687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A75921B-B985-3A29-2A44-BEF6007B60B8}"/>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4CAEE5-9576-3689-EE3E-0C56AE59B34A}"/>
              </a:ext>
            </a:extLst>
          </p:cNvPr>
          <p:cNvSpPr>
            <a:spLocks noGrp="1"/>
          </p:cNvSpPr>
          <p:nvPr>
            <p:ph type="title"/>
          </p:nvPr>
        </p:nvSpPr>
        <p:spPr>
          <a:xfrm>
            <a:off x="1245072" y="1289765"/>
            <a:ext cx="3651101" cy="4270963"/>
          </a:xfrm>
        </p:spPr>
        <p:txBody>
          <a:bodyPr anchor="ctr">
            <a:normAutofit/>
          </a:bodyPr>
          <a:lstStyle/>
          <a:p>
            <a:pPr algn="ctr"/>
            <a:r>
              <a:rPr lang="en-US" sz="5600">
                <a:solidFill>
                  <a:srgbClr val="FFFFFF"/>
                </a:solidFill>
              </a:rPr>
              <a:t>Project Objective</a:t>
            </a:r>
          </a:p>
        </p:txBody>
      </p:sp>
      <p:sp>
        <p:nvSpPr>
          <p:cNvPr id="2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16" name="Content Placeholder 15">
            <a:extLst>
              <a:ext uri="{FF2B5EF4-FFF2-40B4-BE49-F238E27FC236}">
                <a16:creationId xmlns:a16="http://schemas.microsoft.com/office/drawing/2014/main" id="{F1B66B43-CE2D-06E4-C996-9DDD11696277}"/>
              </a:ext>
            </a:extLst>
          </p:cNvPr>
          <p:cNvSpPr>
            <a:spLocks noGrp="1"/>
          </p:cNvSpPr>
          <p:nvPr>
            <p:ph idx="1"/>
          </p:nvPr>
        </p:nvSpPr>
        <p:spPr>
          <a:xfrm>
            <a:off x="6297233" y="518400"/>
            <a:ext cx="4771607" cy="5837949"/>
          </a:xfrm>
        </p:spPr>
        <p:txBody>
          <a:bodyPr anchor="ctr">
            <a:normAutofit/>
          </a:bodyPr>
          <a:lstStyle/>
          <a:p>
            <a:pPr marL="0" indent="0">
              <a:buNone/>
            </a:pPr>
            <a:r>
              <a:rPr lang="en-US" sz="2000">
                <a:solidFill>
                  <a:schemeClr val="tx1">
                    <a:alpha val="80000"/>
                  </a:schemeClr>
                </a:solidFill>
              </a:rPr>
              <a:t>Identify diagnostic patterns of skin lesions</a:t>
            </a:r>
          </a:p>
          <a:p>
            <a:pPr marL="0" indent="0">
              <a:buNone/>
            </a:pPr>
            <a:r>
              <a:rPr lang="en-US" sz="2000">
                <a:solidFill>
                  <a:schemeClr val="tx1">
                    <a:alpha val="80000"/>
                  </a:schemeClr>
                </a:solidFill>
              </a:rPr>
              <a:t>Compare benign, pre-malignant, and malignant characteristics</a:t>
            </a:r>
          </a:p>
          <a:p>
            <a:pPr marL="0" indent="0">
              <a:buNone/>
            </a:pPr>
            <a:r>
              <a:rPr lang="en-US" sz="2000">
                <a:solidFill>
                  <a:schemeClr val="tx1">
                    <a:alpha val="80000"/>
                  </a:schemeClr>
                </a:solidFill>
              </a:rPr>
              <a:t>Explore environmental and demographic influences</a:t>
            </a:r>
          </a:p>
          <a:p>
            <a:pPr marL="0" indent="0">
              <a:buNone/>
            </a:pPr>
            <a:endParaRPr lang="en-US" sz="2000">
              <a:solidFill>
                <a:schemeClr val="tx1">
                  <a:alpha val="80000"/>
                </a:schemeClr>
              </a:solidFill>
            </a:endParaRPr>
          </a:p>
        </p:txBody>
      </p:sp>
      <p:sp>
        <p:nvSpPr>
          <p:cNvPr id="29"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31" name="Straight Connector 3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6794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6FE6DD-9494-C323-43CD-33FF308EBE5D}"/>
            </a:ext>
          </a:extLst>
        </p:cNvPr>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E57ED8-54BB-6CBF-E463-A48C07572D6B}"/>
              </a:ext>
            </a:extLst>
          </p:cNvPr>
          <p:cNvSpPr>
            <a:spLocks noGrp="1"/>
          </p:cNvSpPr>
          <p:nvPr>
            <p:ph type="title"/>
          </p:nvPr>
        </p:nvSpPr>
        <p:spPr>
          <a:xfrm>
            <a:off x="1245072" y="1289765"/>
            <a:ext cx="3651101" cy="4270963"/>
          </a:xfrm>
        </p:spPr>
        <p:txBody>
          <a:bodyPr anchor="ctr">
            <a:normAutofit/>
          </a:bodyPr>
          <a:lstStyle/>
          <a:p>
            <a:pPr algn="ctr"/>
            <a:r>
              <a:rPr lang="en-US" sz="4800">
                <a:solidFill>
                  <a:srgbClr val="FFFFFF"/>
                </a:solidFill>
              </a:rPr>
              <a:t>Diagnostic Classification</a:t>
            </a:r>
          </a:p>
        </p:txBody>
      </p:sp>
      <p:sp>
        <p:nvSpPr>
          <p:cNvPr id="5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5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16" name="Content Placeholder 15">
            <a:extLst>
              <a:ext uri="{FF2B5EF4-FFF2-40B4-BE49-F238E27FC236}">
                <a16:creationId xmlns:a16="http://schemas.microsoft.com/office/drawing/2014/main" id="{753E7559-01BF-15C7-B7C5-9E92988F37F9}"/>
              </a:ext>
            </a:extLst>
          </p:cNvPr>
          <p:cNvSpPr>
            <a:spLocks noGrp="1"/>
          </p:cNvSpPr>
          <p:nvPr>
            <p:ph idx="1"/>
          </p:nvPr>
        </p:nvSpPr>
        <p:spPr>
          <a:xfrm>
            <a:off x="6297233" y="947058"/>
            <a:ext cx="4896182" cy="5409292"/>
          </a:xfrm>
        </p:spPr>
        <p:txBody>
          <a:bodyPr anchor="ctr">
            <a:normAutofit/>
          </a:bodyPr>
          <a:lstStyle/>
          <a:p>
            <a:pPr marL="0" indent="0">
              <a:buNone/>
            </a:pPr>
            <a:r>
              <a:rPr lang="en-US" sz="2000" dirty="0">
                <a:solidFill>
                  <a:schemeClr val="tx1">
                    <a:alpha val="80000"/>
                  </a:schemeClr>
                </a:solidFill>
              </a:rPr>
              <a:t>Malignant - 	Basal Cell Carcinoma - 			BCC</a:t>
            </a:r>
          </a:p>
          <a:p>
            <a:pPr marL="0" indent="0">
              <a:buNone/>
            </a:pPr>
            <a:r>
              <a:rPr lang="en-US" sz="2000" dirty="0">
                <a:solidFill>
                  <a:schemeClr val="tx1">
                    <a:alpha val="80000"/>
                  </a:schemeClr>
                </a:solidFill>
              </a:rPr>
              <a:t>		Squamous Cell 				Carcinoma - SCC</a:t>
            </a:r>
          </a:p>
          <a:p>
            <a:pPr marL="0" indent="0">
              <a:buNone/>
            </a:pPr>
            <a:r>
              <a:rPr lang="en-US" sz="2000" dirty="0">
                <a:solidFill>
                  <a:schemeClr val="tx1">
                    <a:alpha val="80000"/>
                  </a:schemeClr>
                </a:solidFill>
              </a:rPr>
              <a:t>		Melanoma - MEL</a:t>
            </a:r>
          </a:p>
          <a:p>
            <a:pPr marL="0" indent="0">
              <a:buNone/>
            </a:pPr>
            <a:r>
              <a:rPr lang="en-US" sz="2000" dirty="0">
                <a:solidFill>
                  <a:schemeClr val="tx1">
                    <a:alpha val="80000"/>
                  </a:schemeClr>
                </a:solidFill>
              </a:rPr>
              <a:t>Pre-Malignant - Actinic Keratosis - ACK</a:t>
            </a:r>
          </a:p>
          <a:p>
            <a:pPr marL="0" indent="0">
              <a:buNone/>
            </a:pPr>
            <a:r>
              <a:rPr lang="en-US" sz="2000" dirty="0">
                <a:solidFill>
                  <a:schemeClr val="tx1">
                    <a:alpha val="80000"/>
                  </a:schemeClr>
                </a:solidFill>
              </a:rPr>
              <a:t>Benign - 	</a:t>
            </a:r>
            <a:r>
              <a:rPr lang="en-US" dirty="0"/>
              <a:t> </a:t>
            </a:r>
            <a:r>
              <a:rPr lang="en-US" sz="2000" dirty="0">
                <a:solidFill>
                  <a:schemeClr val="tx1">
                    <a:lumMod val="65000"/>
                    <a:lumOff val="35000"/>
                  </a:schemeClr>
                </a:solidFill>
              </a:rPr>
              <a:t>Seborrheic 				Keratosis - SEK</a:t>
            </a:r>
          </a:p>
          <a:p>
            <a:pPr marL="0" indent="0">
              <a:buNone/>
            </a:pPr>
            <a:r>
              <a:rPr lang="en-US" sz="2000" dirty="0">
                <a:solidFill>
                  <a:schemeClr val="tx1">
                    <a:alpha val="80000"/>
                  </a:schemeClr>
                </a:solidFill>
              </a:rPr>
              <a:t>		Nevi - NEV</a:t>
            </a:r>
          </a:p>
          <a:p>
            <a:pPr marL="0" indent="0">
              <a:buNone/>
            </a:pPr>
            <a:endParaRPr lang="en-US" sz="2000" dirty="0">
              <a:solidFill>
                <a:schemeClr val="tx1">
                  <a:alpha val="80000"/>
                </a:schemeClr>
              </a:solidFill>
            </a:endParaRPr>
          </a:p>
        </p:txBody>
      </p:sp>
      <p:sp>
        <p:nvSpPr>
          <p:cNvPr id="5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60" name="Straight Connector 5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9679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368D71-10BC-9C3D-5A0A-8D6E3C7E99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C164CD-A8F9-344A-2775-BD6FE3801062}"/>
              </a:ext>
            </a:extLst>
          </p:cNvPr>
          <p:cNvSpPr>
            <a:spLocks noGrp="1"/>
          </p:cNvSpPr>
          <p:nvPr>
            <p:ph type="title"/>
          </p:nvPr>
        </p:nvSpPr>
        <p:spPr>
          <a:xfrm>
            <a:off x="838200" y="365125"/>
            <a:ext cx="10515600" cy="1006475"/>
          </a:xfrm>
        </p:spPr>
        <p:txBody>
          <a:bodyPr/>
          <a:lstStyle/>
          <a:p>
            <a:r>
              <a:rPr lang="en-US" dirty="0"/>
              <a:t>Biopsy Analysis</a:t>
            </a:r>
          </a:p>
        </p:txBody>
      </p:sp>
      <p:sp>
        <p:nvSpPr>
          <p:cNvPr id="3" name="Content Placeholder 2">
            <a:extLst>
              <a:ext uri="{FF2B5EF4-FFF2-40B4-BE49-F238E27FC236}">
                <a16:creationId xmlns:a16="http://schemas.microsoft.com/office/drawing/2014/main" id="{FED70AFD-7A5B-9D8C-1593-3AD2881D7B4D}"/>
              </a:ext>
            </a:extLst>
          </p:cNvPr>
          <p:cNvSpPr>
            <a:spLocks noGrp="1"/>
          </p:cNvSpPr>
          <p:nvPr>
            <p:ph sz="half" idx="1"/>
          </p:nvPr>
        </p:nvSpPr>
        <p:spPr>
          <a:xfrm>
            <a:off x="838200" y="1480457"/>
            <a:ext cx="5181600" cy="4696506"/>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gn="ctr">
              <a:buNone/>
            </a:pPr>
            <a:r>
              <a:rPr lang="en-US" sz="2200" b="1" dirty="0"/>
              <a:t>Unconfirmed Cases</a:t>
            </a:r>
          </a:p>
        </p:txBody>
      </p:sp>
      <p:sp>
        <p:nvSpPr>
          <p:cNvPr id="4" name="Content Placeholder 3">
            <a:extLst>
              <a:ext uri="{FF2B5EF4-FFF2-40B4-BE49-F238E27FC236}">
                <a16:creationId xmlns:a16="http://schemas.microsoft.com/office/drawing/2014/main" id="{E9834EA8-CEF4-3BE8-483F-E436E88D2CE4}"/>
              </a:ext>
            </a:extLst>
          </p:cNvPr>
          <p:cNvSpPr>
            <a:spLocks noGrp="1"/>
          </p:cNvSpPr>
          <p:nvPr>
            <p:ph sz="half" idx="2"/>
          </p:nvPr>
        </p:nvSpPr>
        <p:spPr>
          <a:xfrm>
            <a:off x="6172200" y="1480457"/>
            <a:ext cx="5181600" cy="4696506"/>
          </a:xfrm>
        </p:spPr>
        <p:txBody>
          <a:bodyPr>
            <a:normAutofit/>
          </a:bodyPr>
          <a:lstStyle/>
          <a:p>
            <a:pPr marL="0" indent="0" algn="ctr">
              <a:buNone/>
            </a:pPr>
            <a:r>
              <a:rPr lang="en-US" sz="2200" b="1" dirty="0"/>
              <a:t>Biopsy Confirmation Rate</a:t>
            </a:r>
          </a:p>
        </p:txBody>
      </p:sp>
      <mc:AlternateContent xmlns:mc="http://schemas.openxmlformats.org/markup-compatibility/2006" xmlns:cx1="http://schemas.microsoft.com/office/drawing/2015/9/8/chartex">
        <mc:Choice Requires="cx1">
          <p:graphicFrame>
            <p:nvGraphicFramePr>
              <p:cNvPr id="9" name="Chart 8">
                <a:extLst>
                  <a:ext uri="{FF2B5EF4-FFF2-40B4-BE49-F238E27FC236}">
                    <a16:creationId xmlns:a16="http://schemas.microsoft.com/office/drawing/2014/main" id="{E19CC5A2-FA97-DAEC-B9DC-6E0749BC6FDD}"/>
                  </a:ext>
                </a:extLst>
              </p:cNvPr>
              <p:cNvGraphicFramePr/>
              <p:nvPr/>
            </p:nvGraphicFramePr>
            <p:xfrm>
              <a:off x="6282451" y="3469481"/>
              <a:ext cx="4961098" cy="26670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9" name="Chart 8">
                <a:extLst>
                  <a:ext uri="{FF2B5EF4-FFF2-40B4-BE49-F238E27FC236}">
                    <a16:creationId xmlns:a16="http://schemas.microsoft.com/office/drawing/2014/main" id="{E19CC5A2-FA97-DAEC-B9DC-6E0749BC6FDD}"/>
                  </a:ext>
                </a:extLst>
              </p:cNvPr>
              <p:cNvPicPr>
                <a:picLocks noGrp="1" noRot="1" noChangeAspect="1" noMove="1" noResize="1" noEditPoints="1" noAdjustHandles="1" noChangeArrowheads="1" noChangeShapeType="1"/>
              </p:cNvPicPr>
              <p:nvPr/>
            </p:nvPicPr>
            <p:blipFill>
              <a:blip r:embed="rId3"/>
              <a:stretch>
                <a:fillRect/>
              </a:stretch>
            </p:blipFill>
            <p:spPr>
              <a:xfrm>
                <a:off x="6282451" y="3469481"/>
                <a:ext cx="4961098" cy="2667000"/>
              </a:xfrm>
              <a:prstGeom prst="rect">
                <a:avLst/>
              </a:prstGeom>
            </p:spPr>
          </p:pic>
        </mc:Fallback>
      </mc:AlternateContent>
      <p:pic>
        <p:nvPicPr>
          <p:cNvPr id="12" name="Picture 11">
            <a:extLst>
              <a:ext uri="{FF2B5EF4-FFF2-40B4-BE49-F238E27FC236}">
                <a16:creationId xmlns:a16="http://schemas.microsoft.com/office/drawing/2014/main" id="{AEFE1D62-6E46-E2C7-9612-60959802E3BA}"/>
              </a:ext>
            </a:extLst>
          </p:cNvPr>
          <p:cNvPicPr>
            <a:picLocks noChangeAspect="1"/>
          </p:cNvPicPr>
          <p:nvPr/>
        </p:nvPicPr>
        <p:blipFill>
          <a:blip r:embed="rId4"/>
          <a:stretch>
            <a:fillRect/>
          </a:stretch>
        </p:blipFill>
        <p:spPr>
          <a:xfrm>
            <a:off x="6240301" y="1825625"/>
            <a:ext cx="4961097" cy="1603375"/>
          </a:xfrm>
          <a:prstGeom prst="rect">
            <a:avLst/>
          </a:prstGeom>
        </p:spPr>
      </p:pic>
      <p:graphicFrame>
        <p:nvGraphicFramePr>
          <p:cNvPr id="13" name="Chart 12">
            <a:extLst>
              <a:ext uri="{FF2B5EF4-FFF2-40B4-BE49-F238E27FC236}">
                <a16:creationId xmlns:a16="http://schemas.microsoft.com/office/drawing/2014/main" id="{8B64E4C8-D794-835C-9C06-99B25D17369C}"/>
              </a:ext>
            </a:extLst>
          </p:cNvPr>
          <p:cNvGraphicFramePr>
            <a:graphicFrameLocks/>
          </p:cNvGraphicFramePr>
          <p:nvPr/>
        </p:nvGraphicFramePr>
        <p:xfrm>
          <a:off x="685798" y="1534885"/>
          <a:ext cx="4678070" cy="1894115"/>
        </p:xfrm>
        <a:graphic>
          <a:graphicData uri="http://schemas.openxmlformats.org/drawingml/2006/chart">
            <c:chart xmlns:c="http://schemas.openxmlformats.org/drawingml/2006/chart" xmlns:r="http://schemas.openxmlformats.org/officeDocument/2006/relationships" r:id="rId5"/>
          </a:graphicData>
        </a:graphic>
      </p:graphicFrame>
      <p:pic>
        <p:nvPicPr>
          <p:cNvPr id="15" name="Picture 14">
            <a:extLst>
              <a:ext uri="{FF2B5EF4-FFF2-40B4-BE49-F238E27FC236}">
                <a16:creationId xmlns:a16="http://schemas.microsoft.com/office/drawing/2014/main" id="{CB113D8C-EDB8-9E1A-2603-73B08CE0F0A6}"/>
              </a:ext>
            </a:extLst>
          </p:cNvPr>
          <p:cNvPicPr>
            <a:picLocks noChangeAspect="1"/>
          </p:cNvPicPr>
          <p:nvPr/>
        </p:nvPicPr>
        <p:blipFill>
          <a:blip r:embed="rId6"/>
          <a:stretch>
            <a:fillRect/>
          </a:stretch>
        </p:blipFill>
        <p:spPr>
          <a:xfrm>
            <a:off x="1034144" y="3944086"/>
            <a:ext cx="4593770" cy="2232877"/>
          </a:xfrm>
          <a:prstGeom prst="rect">
            <a:avLst/>
          </a:prstGeom>
        </p:spPr>
      </p:pic>
    </p:spTree>
    <p:extLst>
      <p:ext uri="{BB962C8B-B14F-4D97-AF65-F5344CB8AC3E}">
        <p14:creationId xmlns:p14="http://schemas.microsoft.com/office/powerpoint/2010/main" val="4189460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009A23-0216-410D-0F1B-0256898624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7F9886-96D3-6C58-6633-B593A663874D}"/>
              </a:ext>
            </a:extLst>
          </p:cNvPr>
          <p:cNvSpPr>
            <a:spLocks noGrp="1"/>
          </p:cNvSpPr>
          <p:nvPr>
            <p:ph type="title"/>
          </p:nvPr>
        </p:nvSpPr>
        <p:spPr/>
        <p:txBody>
          <a:bodyPr/>
          <a:lstStyle/>
          <a:p>
            <a:r>
              <a:rPr lang="en-US" dirty="0"/>
              <a:t>Lesion Classifications</a:t>
            </a:r>
          </a:p>
        </p:txBody>
      </p:sp>
      <p:sp>
        <p:nvSpPr>
          <p:cNvPr id="3" name="Content Placeholder 2">
            <a:extLst>
              <a:ext uri="{FF2B5EF4-FFF2-40B4-BE49-F238E27FC236}">
                <a16:creationId xmlns:a16="http://schemas.microsoft.com/office/drawing/2014/main" id="{32F8E75A-762C-FF39-1A22-ECAC55E342EA}"/>
              </a:ext>
            </a:extLst>
          </p:cNvPr>
          <p:cNvSpPr>
            <a:spLocks noGrp="1"/>
          </p:cNvSpPr>
          <p:nvPr>
            <p:ph sz="half" idx="1"/>
          </p:nvPr>
        </p:nvSpPr>
        <p:spPr/>
        <p:txBody>
          <a:bodyPr>
            <a:normAutofit/>
          </a:bodyPr>
          <a:lstStyle/>
          <a:p>
            <a:pPr marL="0" indent="0">
              <a:buNone/>
            </a:pPr>
            <a:r>
              <a:rPr lang="en-US" sz="2200" dirty="0"/>
              <a:t>Fair-skinned individuals (Fitzpatrick types 1–3) appear to have higher lesion counts across most cancerous and pre-cancerous conditions. This aligns with clinical knowledge that lighter skin offers less melanin protection against UV radiation.</a:t>
            </a:r>
          </a:p>
          <a:p>
            <a:pPr marL="0" indent="0">
              <a:buNone/>
            </a:pPr>
            <a:endParaRPr lang="en-US" sz="2200" dirty="0"/>
          </a:p>
        </p:txBody>
      </p:sp>
      <p:sp>
        <p:nvSpPr>
          <p:cNvPr id="8" name="Content Placeholder 7">
            <a:extLst>
              <a:ext uri="{FF2B5EF4-FFF2-40B4-BE49-F238E27FC236}">
                <a16:creationId xmlns:a16="http://schemas.microsoft.com/office/drawing/2014/main" id="{DB0D2CF7-D4A7-1130-2DC3-346153AF5487}"/>
              </a:ext>
            </a:extLst>
          </p:cNvPr>
          <p:cNvSpPr>
            <a:spLocks noGrp="1"/>
          </p:cNvSpPr>
          <p:nvPr>
            <p:ph sz="half" idx="2"/>
          </p:nvPr>
        </p:nvSpPr>
        <p:spPr>
          <a:xfrm>
            <a:off x="6019800" y="1825625"/>
            <a:ext cx="5334000" cy="4351338"/>
          </a:xfrm>
        </p:spPr>
        <p:txBody>
          <a:bodyPr>
            <a:normAutofit/>
          </a:bodyPr>
          <a:lstStyle/>
          <a:p>
            <a:pPr marL="0" indent="0">
              <a:buNone/>
            </a:pPr>
            <a:r>
              <a:rPr lang="en-US" sz="2200" dirty="0"/>
              <a:t>According to ABCDE rule, diameter &gt; 6mm is a red flag and malignant diagnoses (MEL, SCC, BCC) are clearly associated with larger diameters. </a:t>
            </a:r>
          </a:p>
          <a:p>
            <a:pPr marL="0" indent="0">
              <a:buNone/>
            </a:pPr>
            <a:r>
              <a:rPr lang="en-US" sz="2200" dirty="0"/>
              <a:t>Benign lesions are much smaller on average, which could assist early triaging and screening.</a:t>
            </a:r>
          </a:p>
        </p:txBody>
      </p:sp>
      <p:graphicFrame>
        <p:nvGraphicFramePr>
          <p:cNvPr id="5" name="Chart 4">
            <a:extLst>
              <a:ext uri="{FF2B5EF4-FFF2-40B4-BE49-F238E27FC236}">
                <a16:creationId xmlns:a16="http://schemas.microsoft.com/office/drawing/2014/main" id="{80C706A2-E72F-6292-6C52-AF228BD4AC99}"/>
              </a:ext>
            </a:extLst>
          </p:cNvPr>
          <p:cNvGraphicFramePr>
            <a:graphicFrameLocks/>
          </p:cNvGraphicFramePr>
          <p:nvPr/>
        </p:nvGraphicFramePr>
        <p:xfrm>
          <a:off x="838200" y="3962399"/>
          <a:ext cx="4985657" cy="2209801"/>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mc:Choice xmlns:cx2="http://schemas.microsoft.com/office/drawing/2015/10/21/chartex" Requires="cx2">
          <p:graphicFrame>
            <p:nvGraphicFramePr>
              <p:cNvPr id="7" name="Chart 6">
                <a:extLst>
                  <a:ext uri="{FF2B5EF4-FFF2-40B4-BE49-F238E27FC236}">
                    <a16:creationId xmlns:a16="http://schemas.microsoft.com/office/drawing/2014/main" id="{5E74DA2F-D3D6-A427-CA58-B3EB54DFC10C}"/>
                  </a:ext>
                </a:extLst>
              </p:cNvPr>
              <p:cNvGraphicFramePr/>
              <p:nvPr>
                <p:extLst>
                  <p:ext uri="{D42A27DB-BD31-4B8C-83A1-F6EECF244321}">
                    <p14:modId xmlns:p14="http://schemas.microsoft.com/office/powerpoint/2010/main" val="1760220506"/>
                  </p:ext>
                </p:extLst>
              </p:nvPr>
            </p:nvGraphicFramePr>
            <p:xfrm>
              <a:off x="6291943" y="4102099"/>
              <a:ext cx="4572000" cy="2209801"/>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7" name="Chart 6">
                <a:extLst>
                  <a:ext uri="{FF2B5EF4-FFF2-40B4-BE49-F238E27FC236}">
                    <a16:creationId xmlns:a16="http://schemas.microsoft.com/office/drawing/2014/main" id="{5E74DA2F-D3D6-A427-CA58-B3EB54DFC10C}"/>
                  </a:ext>
                </a:extLst>
              </p:cNvPr>
              <p:cNvPicPr>
                <a:picLocks noGrp="1" noRot="1" noChangeAspect="1" noMove="1" noResize="1" noEditPoints="1" noAdjustHandles="1" noChangeArrowheads="1" noChangeShapeType="1"/>
              </p:cNvPicPr>
              <p:nvPr/>
            </p:nvPicPr>
            <p:blipFill>
              <a:blip r:embed="rId4"/>
              <a:stretch>
                <a:fillRect/>
              </a:stretch>
            </p:blipFill>
            <p:spPr>
              <a:xfrm>
                <a:off x="6291943" y="4102099"/>
                <a:ext cx="4572000" cy="2209801"/>
              </a:xfrm>
              <a:prstGeom prst="rect">
                <a:avLst/>
              </a:prstGeom>
            </p:spPr>
          </p:pic>
        </mc:Fallback>
      </mc:AlternateContent>
    </p:spTree>
    <p:extLst>
      <p:ext uri="{BB962C8B-B14F-4D97-AF65-F5344CB8AC3E}">
        <p14:creationId xmlns:p14="http://schemas.microsoft.com/office/powerpoint/2010/main" val="1862403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0137EA-493A-9378-39DC-58965CE306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F31D50-0AC3-5C6E-3D18-42F48E9F4FB5}"/>
              </a:ext>
            </a:extLst>
          </p:cNvPr>
          <p:cNvSpPr>
            <a:spLocks noGrp="1"/>
          </p:cNvSpPr>
          <p:nvPr>
            <p:ph type="title"/>
          </p:nvPr>
        </p:nvSpPr>
        <p:spPr/>
        <p:txBody>
          <a:bodyPr/>
          <a:lstStyle/>
          <a:p>
            <a:r>
              <a:rPr lang="en-US" dirty="0"/>
              <a:t>Symptomatic Patterns by Lesion Categorization</a:t>
            </a:r>
          </a:p>
        </p:txBody>
      </p:sp>
      <p:graphicFrame>
        <p:nvGraphicFramePr>
          <p:cNvPr id="6" name="Content Placeholder 5">
            <a:extLst>
              <a:ext uri="{FF2B5EF4-FFF2-40B4-BE49-F238E27FC236}">
                <a16:creationId xmlns:a16="http://schemas.microsoft.com/office/drawing/2014/main" id="{7EA19747-BDB0-77EE-B5FB-D618563D0FEE}"/>
              </a:ext>
            </a:extLst>
          </p:cNvPr>
          <p:cNvGraphicFramePr>
            <a:graphicFrameLocks noGrp="1"/>
          </p:cNvGraphicFramePr>
          <p:nvPr>
            <p:ph sz="half" idx="1"/>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Content Placeholder 4">
            <a:extLst>
              <a:ext uri="{FF2B5EF4-FFF2-40B4-BE49-F238E27FC236}">
                <a16:creationId xmlns:a16="http://schemas.microsoft.com/office/drawing/2014/main" id="{5D5D7521-4C18-711A-C933-FAABD7DD956C}"/>
              </a:ext>
            </a:extLst>
          </p:cNvPr>
          <p:cNvSpPr>
            <a:spLocks noGrp="1"/>
          </p:cNvSpPr>
          <p:nvPr>
            <p:ph sz="half" idx="2"/>
          </p:nvPr>
        </p:nvSpPr>
        <p:spPr/>
        <p:txBody>
          <a:bodyPr>
            <a:normAutofit/>
          </a:bodyPr>
          <a:lstStyle/>
          <a:p>
            <a:r>
              <a:rPr lang="en-US" sz="2600" dirty="0"/>
              <a:t>Malignant lesions tend to grow, bleed, itch, hurt, and elevate more frequently than benign ones.</a:t>
            </a:r>
          </a:p>
          <a:p>
            <a:r>
              <a:rPr lang="en-US" sz="2600" dirty="0"/>
              <a:t>Benign lesions may be elevated but rarely bleed or change.</a:t>
            </a:r>
          </a:p>
          <a:p>
            <a:r>
              <a:rPr lang="en-US" sz="2600" dirty="0"/>
              <a:t>Pre-malignant (e.g., ACK) lesions show high itching but lower critical changes like bleeding or pain.</a:t>
            </a:r>
          </a:p>
          <a:p>
            <a:pPr marL="0" indent="0">
              <a:buNone/>
            </a:pPr>
            <a:endParaRPr lang="en-US" dirty="0"/>
          </a:p>
        </p:txBody>
      </p:sp>
    </p:spTree>
    <p:extLst>
      <p:ext uri="{BB962C8B-B14F-4D97-AF65-F5344CB8AC3E}">
        <p14:creationId xmlns:p14="http://schemas.microsoft.com/office/powerpoint/2010/main" val="931678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929EDD-9080-DF81-CFAD-E8FD1CEB03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D26154-D1B3-EB6C-898E-7D77FCAE4C10}"/>
              </a:ext>
            </a:extLst>
          </p:cNvPr>
          <p:cNvSpPr>
            <a:spLocks noGrp="1"/>
          </p:cNvSpPr>
          <p:nvPr>
            <p:ph type="title"/>
          </p:nvPr>
        </p:nvSpPr>
        <p:spPr/>
        <p:txBody>
          <a:bodyPr/>
          <a:lstStyle/>
          <a:p>
            <a:r>
              <a:rPr lang="en-US" dirty="0"/>
              <a:t>Environmental Risk Factors</a:t>
            </a:r>
          </a:p>
        </p:txBody>
      </p:sp>
      <p:graphicFrame>
        <p:nvGraphicFramePr>
          <p:cNvPr id="4" name="Content Placeholder 3">
            <a:extLst>
              <a:ext uri="{FF2B5EF4-FFF2-40B4-BE49-F238E27FC236}">
                <a16:creationId xmlns:a16="http://schemas.microsoft.com/office/drawing/2014/main" id="{944254C8-F3AE-A4FF-D06E-0BB8AC220E78}"/>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tangle 1">
            <a:extLst>
              <a:ext uri="{FF2B5EF4-FFF2-40B4-BE49-F238E27FC236}">
                <a16:creationId xmlns:a16="http://schemas.microsoft.com/office/drawing/2014/main" id="{D27FC9DD-BCFE-1337-B25A-975234B683CA}"/>
              </a:ext>
            </a:extLst>
          </p:cNvPr>
          <p:cNvSpPr>
            <a:spLocks noGrp="1" noChangeArrowheads="1"/>
          </p:cNvSpPr>
          <p:nvPr>
            <p:ph sz="half" idx="1"/>
          </p:nvPr>
        </p:nvSpPr>
        <p:spPr bwMode="auto">
          <a:xfrm>
            <a:off x="838200" y="1816080"/>
            <a:ext cx="5257800"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mj-lt"/>
              </a:rPr>
              <a:t>No Sewage &amp; No Piped Water</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latin typeface="+mj-lt"/>
              </a:rPr>
              <a:t>Highest for Pre-malignant (93%/92%) and Benign (81%/80%), suggesting lower sanitation correlates with early lesion development, but not necessarily malignancy.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mj-lt"/>
              </a:rPr>
              <a:t>Pesticide Exposure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latin typeface="+mj-lt"/>
              </a:rPr>
              <a:t>Highest in Malignant lesions (45%), strongly linking toxic environmental exposure to cancerous transformation.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mj-lt"/>
              </a:rPr>
              <a:t>Drink &amp; Smoke Exposure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latin typeface="+mj-lt"/>
              </a:rPr>
              <a:t>Malignant lesions show higher exposure (28%/13%) than other types, indicating lifestyle risk factors.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938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D7EE4-E6C3-E4F6-7370-5896E718C8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930CE9-A62A-99FE-DC8D-AC3D5EBDE07B}"/>
              </a:ext>
            </a:extLst>
          </p:cNvPr>
          <p:cNvSpPr>
            <a:spLocks noGrp="1"/>
          </p:cNvSpPr>
          <p:nvPr>
            <p:ph type="title"/>
          </p:nvPr>
        </p:nvSpPr>
        <p:spPr/>
        <p:txBody>
          <a:bodyPr/>
          <a:lstStyle/>
          <a:p>
            <a:r>
              <a:rPr lang="en-US" dirty="0"/>
              <a:t>Demographic Risk Factors</a:t>
            </a:r>
          </a:p>
        </p:txBody>
      </p:sp>
      <p:graphicFrame>
        <p:nvGraphicFramePr>
          <p:cNvPr id="7" name="Content Placeholder 6">
            <a:extLst>
              <a:ext uri="{FF2B5EF4-FFF2-40B4-BE49-F238E27FC236}">
                <a16:creationId xmlns:a16="http://schemas.microsoft.com/office/drawing/2014/main" id="{178F9355-C737-611E-C3E4-F0BBEE0ABEE1}"/>
              </a:ext>
            </a:extLst>
          </p:cNvPr>
          <p:cNvGraphicFramePr>
            <a:graphicFrameLocks noGrp="1"/>
          </p:cNvGraphicFramePr>
          <p:nvPr>
            <p:ph sz="half" idx="1"/>
            <p:extLst>
              <p:ext uri="{D42A27DB-BD31-4B8C-83A1-F6EECF244321}">
                <p14:modId xmlns:p14="http://schemas.microsoft.com/office/powerpoint/2010/main" val="3311003479"/>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12" name="Content Placeholder 11">
            <a:extLst>
              <a:ext uri="{FF2B5EF4-FFF2-40B4-BE49-F238E27FC236}">
                <a16:creationId xmlns:a16="http://schemas.microsoft.com/office/drawing/2014/main" id="{AE3896A4-3911-4001-09D2-791C02CE3CDF}"/>
              </a:ext>
            </a:extLst>
          </p:cNvPr>
          <p:cNvSpPr>
            <a:spLocks noGrp="1"/>
          </p:cNvSpPr>
          <p:nvPr>
            <p:ph sz="half" idx="2"/>
          </p:nvPr>
        </p:nvSpPr>
        <p:spPr/>
        <p:txBody>
          <a:bodyPr>
            <a:noAutofit/>
          </a:bodyPr>
          <a:lstStyle/>
          <a:p>
            <a:pPr marL="0" indent="0">
              <a:buNone/>
            </a:pPr>
            <a:r>
              <a:rPr lang="en-US" sz="2400" dirty="0"/>
              <a:t>Our findings indicate that 47% of patients above 30 years of age with malignant lesions have a history of skin cancer, and about 53% have broader cancer history. </a:t>
            </a:r>
          </a:p>
          <a:p>
            <a:pPr marL="0" indent="0">
              <a:buNone/>
            </a:pPr>
            <a:r>
              <a:rPr lang="en-US" sz="2400" dirty="0"/>
              <a:t>This suggests that possible genetic (hereditary) or shared environmental predisposition play a significant role in malignant lesion development</a:t>
            </a:r>
          </a:p>
        </p:txBody>
      </p:sp>
    </p:spTree>
    <p:extLst>
      <p:ext uri="{BB962C8B-B14F-4D97-AF65-F5344CB8AC3E}">
        <p14:creationId xmlns:p14="http://schemas.microsoft.com/office/powerpoint/2010/main" val="746827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647</TotalTime>
  <Words>755</Words>
  <Application>Microsoft Office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Aptos Narrow</vt:lpstr>
      <vt:lpstr>Arial</vt:lpstr>
      <vt:lpstr>Office Theme</vt:lpstr>
      <vt:lpstr>DERMAI DIAGNOSTIC Skin Lesion Analysis for Cancer Risk Identification</vt:lpstr>
      <vt:lpstr>INTRODUCTION</vt:lpstr>
      <vt:lpstr>Project Objective</vt:lpstr>
      <vt:lpstr>Diagnostic Classification</vt:lpstr>
      <vt:lpstr>Biopsy Analysis</vt:lpstr>
      <vt:lpstr>Lesion Classifications</vt:lpstr>
      <vt:lpstr>Symptomatic Patterns by Lesion Categorization</vt:lpstr>
      <vt:lpstr>Environmental Risk Factors</vt:lpstr>
      <vt:lpstr>Demographic Risk Factors</vt:lpstr>
      <vt:lpstr>Demographic Risk Factors</vt:lpstr>
      <vt:lpstr>Demographic Risk Factors - Gender Distribution </vt:lpstr>
      <vt:lpstr>Lesion Frequency by Body Area</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Susan Dania</dc:creator>
  <cp:lastModifiedBy>Susan Dania</cp:lastModifiedBy>
  <cp:revision>1</cp:revision>
  <dcterms:created xsi:type="dcterms:W3CDTF">2025-07-12T13:31:27Z</dcterms:created>
  <dcterms:modified xsi:type="dcterms:W3CDTF">2025-08-04T05:24:56Z</dcterms:modified>
</cp:coreProperties>
</file>