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349" r:id="rId3"/>
    <p:sldId id="401" r:id="rId4"/>
    <p:sldId id="434" r:id="rId5"/>
    <p:sldId id="351" r:id="rId6"/>
    <p:sldId id="435" r:id="rId7"/>
    <p:sldId id="352" r:id="rId8"/>
    <p:sldId id="354" r:id="rId9"/>
    <p:sldId id="436" r:id="rId10"/>
    <p:sldId id="437" r:id="rId11"/>
    <p:sldId id="438" r:id="rId12"/>
    <p:sldId id="439" r:id="rId13"/>
    <p:sldId id="440" r:id="rId14"/>
    <p:sldId id="441" r:id="rId15"/>
    <p:sldId id="402" r:id="rId16"/>
    <p:sldId id="359" r:id="rId17"/>
    <p:sldId id="442" r:id="rId18"/>
    <p:sldId id="454" r:id="rId19"/>
    <p:sldId id="443" r:id="rId20"/>
    <p:sldId id="444" r:id="rId21"/>
    <p:sldId id="445" r:id="rId22"/>
    <p:sldId id="446" r:id="rId23"/>
    <p:sldId id="447" r:id="rId24"/>
    <p:sldId id="448" r:id="rId25"/>
    <p:sldId id="449" r:id="rId26"/>
    <p:sldId id="450" r:id="rId27"/>
    <p:sldId id="453" r:id="rId28"/>
    <p:sldId id="451" r:id="rId29"/>
    <p:sldId id="375" r:id="rId30"/>
    <p:sldId id="283" r:id="rId31"/>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0000"/>
    <a:srgbClr val="FFFFFF"/>
    <a:srgbClr val="CCCCFF"/>
    <a:srgbClr val="D8D8D8"/>
    <a:srgbClr val="F2F2F2"/>
    <a:srgbClr val="2001A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6" autoAdjust="0"/>
    <p:restoredTop sz="69096" autoAdjust="0"/>
  </p:normalViewPr>
  <p:slideViewPr>
    <p:cSldViewPr snapToGrid="0">
      <p:cViewPr varScale="1">
        <p:scale>
          <a:sx n="55" d="100"/>
          <a:sy n="55" d="100"/>
        </p:scale>
        <p:origin x="85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5775269-0DDD-805C-B506-12FA4F41548C}"/>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a:extLst>
              <a:ext uri="{FF2B5EF4-FFF2-40B4-BE49-F238E27FC236}">
                <a16:creationId xmlns:a16="http://schemas.microsoft.com/office/drawing/2014/main" id="{F2D5E5F3-4EA1-8A45-6BE1-F993E53DC0D4}"/>
              </a:ext>
            </a:extLst>
          </p:cNvPr>
          <p:cNvSpPr>
            <a:spLocks noGrp="1"/>
          </p:cNvSpPr>
          <p:nvPr>
            <p:ph type="dt" sz="quarter" idx="1"/>
          </p:nvPr>
        </p:nvSpPr>
        <p:spPr>
          <a:xfrm>
            <a:off x="5622925" y="0"/>
            <a:ext cx="4302125" cy="341313"/>
          </a:xfrm>
          <a:prstGeom prst="rect">
            <a:avLst/>
          </a:prstGeom>
        </p:spPr>
        <p:txBody>
          <a:bodyPr vert="horz" lIns="91440" tIns="45720" rIns="91440" bIns="45720" rtlCol="0"/>
          <a:lstStyle>
            <a:lvl1pPr algn="r">
              <a:defRPr sz="1200"/>
            </a:lvl1pPr>
          </a:lstStyle>
          <a:p>
            <a:fld id="{234A08A2-72E4-4D84-A800-776CEB8346B3}" type="datetime1">
              <a:rPr kumimoji="1" lang="en-US" altLang="ja-JP" smtClean="0"/>
              <a:t>12/25/2023</a:t>
            </a:fld>
            <a:endParaRPr kumimoji="1" lang="ja-JP" altLang="en-US"/>
          </a:p>
        </p:txBody>
      </p:sp>
      <p:sp>
        <p:nvSpPr>
          <p:cNvPr id="4" name="页脚占位符 3">
            <a:extLst>
              <a:ext uri="{FF2B5EF4-FFF2-40B4-BE49-F238E27FC236}">
                <a16:creationId xmlns:a16="http://schemas.microsoft.com/office/drawing/2014/main" id="{2E6FE9A0-A6CB-4C72-5D31-AFC30F7CD6C8}"/>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5" name="灯片编号占位符 4">
            <a:extLst>
              <a:ext uri="{FF2B5EF4-FFF2-40B4-BE49-F238E27FC236}">
                <a16:creationId xmlns:a16="http://schemas.microsoft.com/office/drawing/2014/main" id="{6BF6F104-5C14-88FA-4146-E614E3B74F58}"/>
              </a:ext>
            </a:extLst>
          </p:cNvPr>
          <p:cNvSpPr>
            <a:spLocks noGrp="1"/>
          </p:cNvSpPr>
          <p:nvPr>
            <p:ph type="sldNum" sz="quarter" idx="3"/>
          </p:nvPr>
        </p:nvSpPr>
        <p:spPr>
          <a:xfrm>
            <a:off x="5622925" y="6456363"/>
            <a:ext cx="4302125" cy="341312"/>
          </a:xfrm>
          <a:prstGeom prst="rect">
            <a:avLst/>
          </a:prstGeom>
        </p:spPr>
        <p:txBody>
          <a:bodyPr vert="horz" lIns="91440" tIns="45720" rIns="91440" bIns="45720" rtlCol="0" anchor="b"/>
          <a:lstStyle>
            <a:lvl1pPr algn="r">
              <a:defRPr sz="1200"/>
            </a:lvl1pPr>
          </a:lstStyle>
          <a:p>
            <a:fld id="{B9A2CCD2-2F58-4350-A2FA-A00303CC17E8}" type="slidenum">
              <a:rPr kumimoji="1" lang="ja-JP" altLang="en-US" smtClean="0"/>
              <a:t>‹#›</a:t>
            </a:fld>
            <a:endParaRPr kumimoji="1" lang="ja-JP" altLang="en-US"/>
          </a:p>
        </p:txBody>
      </p:sp>
    </p:spTree>
    <p:extLst>
      <p:ext uri="{BB962C8B-B14F-4D97-AF65-F5344CB8AC3E}">
        <p14:creationId xmlns:p14="http://schemas.microsoft.com/office/powerpoint/2010/main" val="2409322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9E60B81-F9F7-4123-8450-AFB8B2F05D4C}" type="datetime1">
              <a:rPr kumimoji="1" lang="en-US" altLang="ja-JP" smtClean="0"/>
              <a:t>12/25/2023</a:t>
            </a:fld>
            <a:endParaRPr kumimoji="1" lang="ja-JP" altLang="en-US"/>
          </a:p>
        </p:txBody>
      </p:sp>
      <p:sp>
        <p:nvSpPr>
          <p:cNvPr id="4" name="幻灯片图像占位符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0428CA7A-47DD-4801-A4E8-DB687FD12954}" type="slidenum">
              <a:rPr kumimoji="1" lang="ja-JP" altLang="en-US" smtClean="0"/>
              <a:t>‹#›</a:t>
            </a:fld>
            <a:endParaRPr kumimoji="1" lang="ja-JP" altLang="en-US"/>
          </a:p>
        </p:txBody>
      </p:sp>
    </p:spTree>
    <p:extLst>
      <p:ext uri="{BB962C8B-B14F-4D97-AF65-F5344CB8AC3E}">
        <p14:creationId xmlns:p14="http://schemas.microsoft.com/office/powerpoint/2010/main" val="25670921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こんにちは、今日は差分の差分法に関して紹介したいと思います。</a:t>
            </a:r>
            <a:endParaRPr kumimoji="1" lang="en-US" altLang="ja-JP"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a:t>
            </a:fld>
            <a:endParaRPr kumimoji="1" lang="ja-JP" altLang="en-US"/>
          </a:p>
        </p:txBody>
      </p:sp>
    </p:spTree>
    <p:extLst>
      <p:ext uri="{BB962C8B-B14F-4D97-AF65-F5344CB8AC3E}">
        <p14:creationId xmlns:p14="http://schemas.microsoft.com/office/powerpoint/2010/main" val="357230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差の差分析を一般化すると、時点１</a:t>
            </a:r>
            <a:r>
              <a:rPr lang="en-US" altLang="ja-JP" dirty="0"/>
              <a:t>(t=1)</a:t>
            </a:r>
            <a:r>
              <a:rPr lang="ja-JP" altLang="en-US" dirty="0"/>
              <a:t>：政策は実施されず、即ち「</a:t>
            </a:r>
            <a:r>
              <a:rPr lang="en-US" altLang="ja-JP" dirty="0"/>
              <a:t>Before</a:t>
            </a:r>
            <a:r>
              <a:rPr lang="ja-JP" altLang="en-US" dirty="0"/>
              <a:t>」です。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時点２</a:t>
            </a:r>
            <a:r>
              <a:rPr lang="en-US" altLang="ja-JP" dirty="0"/>
              <a:t>(t=2)</a:t>
            </a:r>
            <a:r>
              <a:rPr lang="ja-JP" altLang="en-US" dirty="0"/>
              <a:t>：政策が実施される、即ち「</a:t>
            </a:r>
            <a:r>
              <a:rPr lang="en-US" altLang="ja-JP" dirty="0"/>
              <a:t>After</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a:t>
            </a:r>
            <a:r>
              <a:rPr lang="en-US" altLang="ja-JP" dirty="0" err="1"/>
              <a:t>YTt</a:t>
            </a:r>
            <a:r>
              <a:rPr lang="ja-JP" altLang="en-US" dirty="0"/>
              <a:t>は時点ｔにおけるトリートメント・グループ（処置群）の</a:t>
            </a:r>
            <a:r>
              <a:rPr lang="en-US" altLang="ja-JP" dirty="0"/>
              <a:t>Y</a:t>
            </a:r>
            <a:r>
              <a:rPr lang="ja-JP" altLang="en-US" dirty="0"/>
              <a:t>の値で、</a:t>
            </a:r>
            <a:r>
              <a:rPr lang="en-US" altLang="ja-JP" dirty="0" err="1"/>
              <a:t>YCt</a:t>
            </a:r>
            <a:r>
              <a:rPr lang="ja-JP" altLang="en-US" dirty="0"/>
              <a:t>は時点ｔにおけるコントロール・グループ（対照群）の</a:t>
            </a:r>
            <a:r>
              <a:rPr lang="en-US" altLang="ja-JP" dirty="0"/>
              <a:t>Y</a:t>
            </a:r>
            <a:r>
              <a:rPr lang="ja-JP" altLang="en-US" dirty="0"/>
              <a:t>の値です。</a:t>
            </a: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10</a:t>
            </a:fld>
            <a:endParaRPr kumimoji="1" lang="ja-JP" altLang="en-US"/>
          </a:p>
        </p:txBody>
      </p:sp>
    </p:spTree>
    <p:extLst>
      <p:ext uri="{BB962C8B-B14F-4D97-AF65-F5344CB8AC3E}">
        <p14:creationId xmlns:p14="http://schemas.microsoft.com/office/powerpoint/2010/main" val="56593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ja-JP" altLang="en-US" dirty="0"/>
                  <a:t>トリートメント・グループにおいて、政策を実施する前後での変化は</a:t>
                </a:r>
                <a14:m>
                  <m:oMath xmlns:m="http://schemas.openxmlformats.org/officeDocument/2006/math">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2</m:t>
                        </m:r>
                      </m:sub>
                    </m:sSub>
                    <m:r>
                      <a:rPr lang="en-US" altLang="ja-JP" i="1" dirty="0" smtClean="0">
                        <a:latin typeface="Cambria Math" panose="02040503050406030204" pitchFamily="18" charset="0"/>
                      </a:rPr>
                      <m:t> − </m:t>
                    </m:r>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1</m:t>
                        </m:r>
                      </m:sub>
                    </m:sSub>
                    <m:r>
                      <a:rPr lang="en-US" altLang="ja-JP" i="1" dirty="0" smtClean="0">
                        <a:latin typeface="Cambria Math" panose="02040503050406030204" pitchFamily="18" charset="0"/>
                      </a:rPr>
                      <m:t> </m:t>
                    </m:r>
                  </m:oMath>
                </a14:m>
                <a:r>
                  <a:rPr kumimoji="1" lang="ja-JP" altLang="en-US" dirty="0"/>
                  <a:t>で表します。この差は政策効果プラストレンド効果を意味しています。</a:t>
                </a:r>
                <a:endParaRPr kumimoji="1" lang="en-US" altLang="ja-JP" dirty="0"/>
              </a:p>
              <a:p>
                <a:r>
                  <a:rPr lang="ja-JP" altLang="en-US" dirty="0"/>
                  <a:t>コントロール・グループにおける前後での変化は</a:t>
                </a:r>
                <a14:m>
                  <m:oMath xmlns:m="http://schemas.openxmlformats.org/officeDocument/2006/math">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𝐶</m:t>
                        </m:r>
                        <m:r>
                          <a:rPr lang="en-US" altLang="ja-JP" b="0" i="1" dirty="0" smtClean="0">
                            <a:latin typeface="Cambria Math" panose="02040503050406030204" pitchFamily="18" charset="0"/>
                          </a:rPr>
                          <m:t>2</m:t>
                        </m:r>
                      </m:sub>
                    </m:sSub>
                    <m:r>
                      <a:rPr lang="en-US" altLang="ja-JP" i="1" dirty="0" smtClean="0">
                        <a:latin typeface="Cambria Math" panose="02040503050406030204" pitchFamily="18" charset="0"/>
                      </a:rPr>
                      <m:t> − </m:t>
                    </m:r>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𝐶</m:t>
                        </m:r>
                        <m:r>
                          <a:rPr lang="en-US" altLang="ja-JP" b="0" i="1" dirty="0" smtClean="0">
                            <a:latin typeface="Cambria Math" panose="02040503050406030204" pitchFamily="18" charset="0"/>
                          </a:rPr>
                          <m:t>1</m:t>
                        </m:r>
                      </m:sub>
                    </m:sSub>
                    <m:r>
                      <a:rPr lang="en-US" altLang="ja-JP" i="1" dirty="0" smtClean="0">
                        <a:latin typeface="Cambria Math" panose="02040503050406030204" pitchFamily="18" charset="0"/>
                      </a:rPr>
                      <m:t> </m:t>
                    </m:r>
                  </m:oMath>
                </a14:m>
                <a:r>
                  <a:rPr kumimoji="1" lang="ja-JP" altLang="en-US" dirty="0"/>
                  <a:t>で表します。この差はトレント効果を意味しています。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時間効果が２つのグループで同じであれば、</a:t>
                </a:r>
                <a:r>
                  <a:rPr lang="ja-JP" altLang="en-US" dirty="0">
                    <a:solidFill>
                      <a:srgbClr val="FF0000"/>
                    </a:solidFill>
                  </a:rPr>
                  <a:t>差の差を取ると、純粋の政策効果が得られます。</a:t>
                </a:r>
                <a:endParaRPr kumimoji="1" lang="ja-JP" altLang="en-US" dirty="0"/>
              </a:p>
            </p:txBody>
          </p:sp>
        </mc:Choice>
        <mc:Fallback>
          <p:sp>
            <p:nvSpPr>
              <p:cNvPr id="3" name="备注占位符 2"/>
              <p:cNvSpPr>
                <a:spLocks noGrp="1"/>
              </p:cNvSpPr>
              <p:nvPr>
                <p:ph type="body" idx="1"/>
              </p:nvPr>
            </p:nvSpPr>
            <p:spPr/>
            <p:txBody>
              <a:bodyPr/>
              <a:lstStyle/>
              <a:p>
                <a:r>
                  <a:rPr lang="ja-JP" altLang="en-US" dirty="0"/>
                  <a:t>トリートメント・グループにおいて、政策を実施する前後での変化は</a:t>
                </a:r>
                <a:r>
                  <a:rPr lang="ja-JP" altLang="en-US" i="0" dirty="0">
                    <a:latin typeface="Cambria Math" panose="02040503050406030204" pitchFamily="18" charset="0"/>
                  </a:rPr>
                  <a:t>𝑌</a:t>
                </a:r>
                <a:r>
                  <a:rPr lang="en-US" altLang="ja-JP" b="0" i="0" dirty="0">
                    <a:latin typeface="Cambria Math" panose="02040503050406030204" pitchFamily="18" charset="0"/>
                  </a:rPr>
                  <a:t>_𝑇2 </a:t>
                </a:r>
                <a:r>
                  <a:rPr lang="en-US" altLang="ja-JP" i="0" dirty="0">
                    <a:latin typeface="Cambria Math" panose="02040503050406030204" pitchFamily="18" charset="0"/>
                  </a:rPr>
                  <a:t> − </a:t>
                </a:r>
                <a:r>
                  <a:rPr lang="ja-JP" altLang="en-US" i="0" dirty="0">
                    <a:latin typeface="Cambria Math" panose="02040503050406030204" pitchFamily="18" charset="0"/>
                  </a:rPr>
                  <a:t>𝑌</a:t>
                </a:r>
                <a:r>
                  <a:rPr lang="en-US" altLang="ja-JP" b="0" i="0" dirty="0">
                    <a:latin typeface="Cambria Math" panose="02040503050406030204" pitchFamily="18" charset="0"/>
                  </a:rPr>
                  <a:t>_𝑇1 </a:t>
                </a:r>
                <a:r>
                  <a:rPr lang="en-US" altLang="ja-JP" i="0" dirty="0">
                    <a:latin typeface="Cambria Math" panose="02040503050406030204" pitchFamily="18" charset="0"/>
                  </a:rPr>
                  <a:t> </a:t>
                </a:r>
                <a:r>
                  <a:rPr kumimoji="1" lang="ja-JP" altLang="en-US" dirty="0"/>
                  <a:t>で表します。この差は政策効果プラストレンド効果を意味しています。</a:t>
                </a:r>
                <a:endParaRPr kumimoji="1" lang="en-US" altLang="ja-JP" dirty="0"/>
              </a:p>
              <a:p>
                <a:r>
                  <a:rPr lang="ja-JP" altLang="en-US" dirty="0"/>
                  <a:t>コントロール・グループにおける前後での変化は</a:t>
                </a:r>
                <a:r>
                  <a:rPr lang="ja-JP" altLang="en-US" i="0" dirty="0">
                    <a:latin typeface="Cambria Math" panose="02040503050406030204" pitchFamily="18" charset="0"/>
                  </a:rPr>
                  <a:t>𝑌</a:t>
                </a:r>
                <a:r>
                  <a:rPr lang="en-US" altLang="ja-JP" b="0" i="0" dirty="0">
                    <a:latin typeface="Cambria Math" panose="02040503050406030204" pitchFamily="18" charset="0"/>
                  </a:rPr>
                  <a:t>_𝐶2 </a:t>
                </a:r>
                <a:r>
                  <a:rPr lang="en-US" altLang="ja-JP" i="0" dirty="0">
                    <a:latin typeface="Cambria Math" panose="02040503050406030204" pitchFamily="18" charset="0"/>
                  </a:rPr>
                  <a:t> − </a:t>
                </a:r>
                <a:r>
                  <a:rPr lang="ja-JP" altLang="en-US" i="0" dirty="0">
                    <a:latin typeface="Cambria Math" panose="02040503050406030204" pitchFamily="18" charset="0"/>
                  </a:rPr>
                  <a:t>𝑌</a:t>
                </a:r>
                <a:r>
                  <a:rPr lang="en-US" altLang="ja-JP" b="0" i="0" dirty="0">
                    <a:latin typeface="Cambria Math" panose="02040503050406030204" pitchFamily="18" charset="0"/>
                  </a:rPr>
                  <a:t>_𝐶1 </a:t>
                </a:r>
                <a:r>
                  <a:rPr lang="en-US" altLang="ja-JP" i="0" dirty="0">
                    <a:latin typeface="Cambria Math" panose="02040503050406030204" pitchFamily="18" charset="0"/>
                  </a:rPr>
                  <a:t> </a:t>
                </a:r>
                <a:r>
                  <a:rPr kumimoji="1" lang="ja-JP" altLang="en-US" dirty="0"/>
                  <a:t>で表します。この差はトレント効果を意味しています。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時間効果が２つのグループで同じであれば、</a:t>
                </a:r>
                <a:r>
                  <a:rPr lang="ja-JP" altLang="en-US" dirty="0">
                    <a:solidFill>
                      <a:srgbClr val="FF0000"/>
                    </a:solidFill>
                  </a:rPr>
                  <a:t>差の差を取ると、純粋の政策効果が得られます。</a:t>
                </a:r>
                <a:endParaRPr kumimoji="1" lang="ja-JP" altLang="en-US" dirty="0"/>
              </a:p>
            </p:txBody>
          </p:sp>
        </mc:Fallback>
      </mc:AlternateContent>
      <p:sp>
        <p:nvSpPr>
          <p:cNvPr id="4" name="灯片编号占位符 3"/>
          <p:cNvSpPr>
            <a:spLocks noGrp="1"/>
          </p:cNvSpPr>
          <p:nvPr>
            <p:ph type="sldNum" sz="quarter" idx="5"/>
          </p:nvPr>
        </p:nvSpPr>
        <p:spPr/>
        <p:txBody>
          <a:bodyPr/>
          <a:lstStyle/>
          <a:p>
            <a:fld id="{0428CA7A-47DD-4801-A4E8-DB687FD12954}" type="slidenum">
              <a:rPr kumimoji="1" lang="ja-JP" altLang="en-US" smtClean="0"/>
              <a:t>11</a:t>
            </a:fld>
            <a:endParaRPr kumimoji="1" lang="ja-JP" altLang="en-US"/>
          </a:p>
        </p:txBody>
      </p:sp>
    </p:spTree>
    <p:extLst>
      <p:ext uri="{BB962C8B-B14F-4D97-AF65-F5344CB8AC3E}">
        <p14:creationId xmlns:p14="http://schemas.microsoft.com/office/powerpoint/2010/main" val="405167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表で整理すると、見やすくなります。</a:t>
            </a:r>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12</a:t>
            </a:fld>
            <a:endParaRPr kumimoji="1" lang="ja-JP" altLang="en-US"/>
          </a:p>
        </p:txBody>
      </p:sp>
    </p:spTree>
    <p:extLst>
      <p:ext uri="{BB962C8B-B14F-4D97-AF65-F5344CB8AC3E}">
        <p14:creationId xmlns:p14="http://schemas.microsoft.com/office/powerpoint/2010/main" val="785433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グラフで表現したら、このようになります。ここでは、一つの言葉に注意ください、「反事実」</a:t>
            </a:r>
            <a:r>
              <a:rPr lang="en-US" altLang="ja-JP" dirty="0" err="1"/>
              <a:t>conterfactural</a:t>
            </a:r>
            <a:r>
              <a:rPr lang="ja-JP" altLang="en-US" dirty="0"/>
              <a:t>というのは現実的にトリートメント・グループにおいて</a:t>
            </a:r>
            <a:r>
              <a:rPr lang="ja-JP" altLang="en-US" sz="1200" dirty="0"/>
              <a:t>、トレント効果は実は観測できない潜在的な値であることを意味しています。そのため、</a:t>
            </a:r>
            <a:r>
              <a:rPr lang="ja-JP" altLang="en-US" sz="1200" spc="-10" dirty="0">
                <a:latin typeface="UD Digi Kyokasho NK-R" panose="02020400000000000000" pitchFamily="18" charset="-128"/>
                <a:ea typeface="UD Digi Kyokasho NK-R" panose="02020400000000000000" pitchFamily="18" charset="-128"/>
                <a:cs typeface="MS PGothic"/>
              </a:rPr>
              <a:t>コントロール・</a:t>
            </a:r>
            <a:r>
              <a:rPr lang="ja-JP" altLang="en-US" sz="1200" spc="-20" dirty="0">
                <a:latin typeface="UD Digi Kyokasho NK-R" panose="02020400000000000000" pitchFamily="18" charset="-128"/>
                <a:ea typeface="UD Digi Kyokasho NK-R" panose="02020400000000000000" pitchFamily="18" charset="-128"/>
                <a:cs typeface="MS PGothic"/>
              </a:rPr>
              <a:t>グループの前後比較が必要です。</a:t>
            </a:r>
            <a:endParaRPr lang="en-US" altLang="ja-JP" sz="1200" dirty="0"/>
          </a:p>
          <a:p>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13</a:t>
            </a:fld>
            <a:endParaRPr kumimoji="1" lang="ja-JP" altLang="en-US"/>
          </a:p>
        </p:txBody>
      </p:sp>
    </p:spTree>
    <p:extLst>
      <p:ext uri="{BB962C8B-B14F-4D97-AF65-F5344CB8AC3E}">
        <p14:creationId xmlns:p14="http://schemas.microsoft.com/office/powerpoint/2010/main" val="553925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DID</a:t>
            </a:r>
            <a:r>
              <a:rPr lang="ja-JP" altLang="en-US" dirty="0"/>
              <a:t>分析は二つの仮定、前提があります。一つはトリートメント・グループとコントロール・グループとにおいて、政策を実施する前後のトレンドが平行である。</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もう一つは政策以外の別の要因の変化が発生していないです。例えばもし他の政策も実施すると、結果は本当にこの評価した政策効果によるものかどうかは分からなくなります、政策効果を適切に識別できなくなります。</a:t>
            </a:r>
            <a:endParaRPr lang="en-US" altLang="ja-JP" dirty="0"/>
          </a:p>
          <a:p>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14</a:t>
            </a:fld>
            <a:endParaRPr kumimoji="1" lang="ja-JP" altLang="en-US"/>
          </a:p>
        </p:txBody>
      </p:sp>
    </p:spTree>
    <p:extLst>
      <p:ext uri="{BB962C8B-B14F-4D97-AF65-F5344CB8AC3E}">
        <p14:creationId xmlns:p14="http://schemas.microsoft.com/office/powerpoint/2010/main" val="2053929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つきましては一つの応用例を一緒に見ましょう。</a:t>
            </a: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15</a:t>
            </a:fld>
            <a:endParaRPr kumimoji="1" lang="ja-JP" altLang="en-US"/>
          </a:p>
        </p:txBody>
      </p:sp>
    </p:spTree>
    <p:extLst>
      <p:ext uri="{BB962C8B-B14F-4D97-AF65-F5344CB8AC3E}">
        <p14:creationId xmlns:p14="http://schemas.microsoft.com/office/powerpoint/2010/main" val="153820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Card &amp; Krueger, 1994</a:t>
            </a:r>
            <a:r>
              <a:rPr lang="ja-JP" altLang="en-US" dirty="0"/>
              <a:t>の中に、「最低賃金の引き上げは、雇用に対してマイナスの影響を持つか？」に関して差の差分析を用いて分析を行いました。ここのトリートメントダミー変数は最低賃金の引き上げに所属したかどうかです。分析対象となる変数は雇用率です。</a:t>
            </a:r>
            <a:endParaRPr kumimoji="1" lang="ja-JP" altLang="en-US" dirty="0"/>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16</a:t>
            </a:fld>
            <a:endParaRPr kumimoji="1" lang="ja-JP" altLang="en-US"/>
          </a:p>
        </p:txBody>
      </p:sp>
    </p:spTree>
    <p:extLst>
      <p:ext uri="{BB962C8B-B14F-4D97-AF65-F5344CB8AC3E}">
        <p14:creationId xmlns:p14="http://schemas.microsoft.com/office/powerpoint/2010/main" val="386173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この研究の背景は、</a:t>
            </a:r>
            <a:r>
              <a:rPr lang="en-US" altLang="ja-JP" dirty="0"/>
              <a:t>1992</a:t>
            </a:r>
            <a:r>
              <a:rPr lang="ja-JP" altLang="en-US" dirty="0"/>
              <a:t>年、ニュージャージー州では最低賃金を</a:t>
            </a:r>
            <a:r>
              <a:rPr lang="en-US" altLang="ja-JP" dirty="0"/>
              <a:t>4.25</a:t>
            </a:r>
            <a:r>
              <a:rPr lang="ja-JP" altLang="en-US" dirty="0"/>
              <a:t>ドルから</a:t>
            </a:r>
            <a:r>
              <a:rPr lang="en-US" altLang="ja-JP" dirty="0"/>
              <a:t>5.05</a:t>
            </a:r>
            <a:r>
              <a:rPr lang="ja-JP" altLang="en-US" dirty="0"/>
              <a:t>ドルに引き上げたに対して、ペンシルベニア州では、引き上げは行われなかったです。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トリートメント・グループ：</a:t>
            </a:r>
            <a:r>
              <a:rPr lang="en-US" altLang="ja-JP" dirty="0"/>
              <a:t>New Jersey</a:t>
            </a:r>
            <a:r>
              <a:rPr lang="ja-JP" altLang="en-US" dirty="0"/>
              <a:t>の企業</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コントロール・グループ：</a:t>
            </a:r>
            <a:r>
              <a:rPr lang="en-US" altLang="ja-JP" dirty="0"/>
              <a:t>Pennsylvania</a:t>
            </a:r>
            <a:r>
              <a:rPr lang="ja-JP" altLang="en-US" dirty="0"/>
              <a:t>の企業</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Before: </a:t>
            </a:r>
            <a:r>
              <a:rPr lang="ja-JP" altLang="en-US" dirty="0"/>
              <a:t>１９９２年２月</a:t>
            </a:r>
            <a:r>
              <a:rPr lang="en-US" altLang="ja-JP" dirty="0"/>
              <a:t>〜</a:t>
            </a:r>
            <a:r>
              <a:rPr lang="ja-JP" altLang="en-US" dirty="0"/>
              <a:t>３月（最低賃金引き上げ前）</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After</a:t>
            </a:r>
            <a:r>
              <a:rPr lang="ja-JP" altLang="en-US" dirty="0"/>
              <a:t>：１９９２年１１月</a:t>
            </a:r>
            <a:r>
              <a:rPr lang="en-US" altLang="ja-JP" dirty="0"/>
              <a:t>〜</a:t>
            </a:r>
            <a:r>
              <a:rPr lang="ja-JP" altLang="en-US" dirty="0"/>
              <a:t>１２月（最低賃金引き上げ後）</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ここの計算は簡単です。</a:t>
            </a:r>
            <a:r>
              <a:rPr lang="en-US" altLang="ja-JP" dirty="0"/>
              <a:t>State</a:t>
            </a:r>
            <a:r>
              <a:rPr lang="ja-JP" altLang="en-US" dirty="0"/>
              <a:t>は１の時、１９９２年１１月</a:t>
            </a:r>
            <a:r>
              <a:rPr lang="en-US" altLang="ja-JP" dirty="0"/>
              <a:t>〜</a:t>
            </a:r>
            <a:r>
              <a:rPr lang="ja-JP" altLang="en-US" dirty="0"/>
              <a:t>１２月の雇用率引く１９９２年２月</a:t>
            </a:r>
            <a:r>
              <a:rPr lang="en-US" altLang="ja-JP" dirty="0"/>
              <a:t>〜</a:t>
            </a:r>
            <a:r>
              <a:rPr lang="ja-JP" altLang="en-US" dirty="0"/>
              <a:t>３月の雇用率の差を計算して、そして</a:t>
            </a:r>
            <a:r>
              <a:rPr lang="en-US" altLang="ja-JP" dirty="0"/>
              <a:t>State</a:t>
            </a:r>
            <a:r>
              <a:rPr lang="ja-JP" altLang="en-US" dirty="0"/>
              <a:t>は</a:t>
            </a:r>
            <a:r>
              <a:rPr lang="en-US" altLang="ja-JP" dirty="0"/>
              <a:t>0</a:t>
            </a:r>
            <a:r>
              <a:rPr lang="ja-JP" altLang="en-US" dirty="0"/>
              <a:t>の時、１９９２年１１月</a:t>
            </a:r>
            <a:r>
              <a:rPr lang="en-US" altLang="ja-JP" dirty="0"/>
              <a:t>〜</a:t>
            </a:r>
            <a:r>
              <a:rPr lang="ja-JP" altLang="en-US" dirty="0"/>
              <a:t>１２月の雇用率引く１９９２年２月</a:t>
            </a:r>
            <a:r>
              <a:rPr lang="en-US" altLang="ja-JP" dirty="0"/>
              <a:t>〜</a:t>
            </a:r>
            <a:r>
              <a:rPr lang="ja-JP" altLang="en-US" dirty="0"/>
              <a:t>３月の雇用率の差を計算して、二つの差を取ると政策効果は得られます。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17</a:t>
            </a:fld>
            <a:endParaRPr kumimoji="1" lang="ja-JP" altLang="en-US"/>
          </a:p>
        </p:txBody>
      </p:sp>
    </p:spTree>
    <p:extLst>
      <p:ext uri="{BB962C8B-B14F-4D97-AF65-F5344CB8AC3E}">
        <p14:creationId xmlns:p14="http://schemas.microsoft.com/office/powerpoint/2010/main" val="9633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a:spcBef>
                <a:spcPts val="409"/>
              </a:spcBef>
            </a:pPr>
            <a:r>
              <a:rPr lang="ja-JP" altLang="en-US" sz="1200" spc="-100" dirty="0">
                <a:latin typeface="MS PGothic"/>
                <a:cs typeface="MS PGothic"/>
              </a:rPr>
              <a:t>でも、本当にその政策効果が統計的に有意かどうか、検定が必要です。</a:t>
            </a:r>
            <a:endParaRPr lang="en-US" altLang="ja-JP" sz="1200" spc="-100" dirty="0">
              <a:latin typeface="MS PGothic"/>
              <a:cs typeface="MS PGothic"/>
            </a:endParaRPr>
          </a:p>
          <a:p>
            <a:pPr marL="12700" marR="5080">
              <a:spcBef>
                <a:spcPts val="409"/>
              </a:spcBef>
            </a:pPr>
            <a:r>
              <a:rPr lang="ja-JP" altLang="en-US" sz="1200" spc="-100" dirty="0">
                <a:latin typeface="MS PGothic"/>
                <a:cs typeface="MS PGothic"/>
              </a:rPr>
              <a:t>回帰式に書くと、こちらの式になります。これは最初のデータを少し処理したら、回帰モデルに使えるデータが得られます。</a:t>
            </a:r>
            <a:endParaRPr lang="en-US" altLang="ja-JP" sz="1200" spc="-100" dirty="0">
              <a:latin typeface="MS PGothic"/>
              <a:cs typeface="MS PGothic"/>
            </a:endParaRP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18</a:t>
            </a:fld>
            <a:endParaRPr kumimoji="1" lang="ja-JP" altLang="en-US"/>
          </a:p>
        </p:txBody>
      </p:sp>
    </p:spTree>
    <p:extLst>
      <p:ext uri="{BB962C8B-B14F-4D97-AF65-F5344CB8AC3E}">
        <p14:creationId xmlns:p14="http://schemas.microsoft.com/office/powerpoint/2010/main" val="3217275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dirty="0"/>
              <a:t>分析の結果は「最低賃金の上昇が雇用にマイナスの影響を持つことは認められない。」</a:t>
            </a:r>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19</a:t>
            </a:fld>
            <a:endParaRPr kumimoji="1" lang="ja-JP" altLang="en-US"/>
          </a:p>
        </p:txBody>
      </p:sp>
    </p:spTree>
    <p:extLst>
      <p:ext uri="{BB962C8B-B14F-4D97-AF65-F5344CB8AC3E}">
        <p14:creationId xmlns:p14="http://schemas.microsoft.com/office/powerpoint/2010/main" val="30931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212529"/>
                </a:solidFill>
                <a:effectLst/>
                <a:latin typeface="-apple-system"/>
              </a:rPr>
              <a:t>差分の差分（</a:t>
            </a:r>
            <a:r>
              <a:rPr lang="en" altLang="ja-JP" b="0" i="0" dirty="0">
                <a:solidFill>
                  <a:srgbClr val="212529"/>
                </a:solidFill>
                <a:effectLst/>
                <a:latin typeface="-apple-system"/>
              </a:rPr>
              <a:t>difference in differences: DID</a:t>
            </a:r>
            <a:r>
              <a:rPr lang="ja-JP" altLang="en" b="0" i="0" dirty="0">
                <a:solidFill>
                  <a:srgbClr val="212529"/>
                </a:solidFill>
                <a:effectLst/>
                <a:latin typeface="-apple-system"/>
              </a:rPr>
              <a:t>）</a:t>
            </a:r>
            <a:r>
              <a:rPr lang="ja-JP" altLang="en-US" b="0" i="0" dirty="0">
                <a:solidFill>
                  <a:srgbClr val="212529"/>
                </a:solidFill>
                <a:effectLst/>
                <a:latin typeface="-apple-system"/>
              </a:rPr>
              <a:t>モデルは、新しい治療法や政策・施策等、その効果を測定するような様々な場面で用いることができます。</a:t>
            </a:r>
            <a:r>
              <a:rPr kumimoji="1" lang="ja-JP" altLang="en-US" dirty="0"/>
              <a:t>本日のポイントは主に差分の差分モデルとその応用です。</a:t>
            </a:r>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2</a:t>
            </a:fld>
            <a:endParaRPr kumimoji="1" lang="ja-JP" altLang="en-US"/>
          </a:p>
        </p:txBody>
      </p:sp>
    </p:spTree>
    <p:extLst>
      <p:ext uri="{BB962C8B-B14F-4D97-AF65-F5344CB8AC3E}">
        <p14:creationId xmlns:p14="http://schemas.microsoft.com/office/powerpoint/2010/main" val="1315164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その次は２期間クロスセクションによる分析を紹介したいです。</a:t>
            </a: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20</a:t>
            </a:fld>
            <a:endParaRPr kumimoji="1" lang="ja-JP" altLang="en-US"/>
          </a:p>
        </p:txBody>
      </p:sp>
    </p:spTree>
    <p:extLst>
      <p:ext uri="{BB962C8B-B14F-4D97-AF65-F5344CB8AC3E}">
        <p14:creationId xmlns:p14="http://schemas.microsoft.com/office/powerpoint/2010/main" val="171162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この２期間クロスセクションによる分析は先ほど最低賃金の例の回帰式を一般化したものです。二つのトリートメントダミー変数はトリートメントグループ化コントロールグループ化に所属する</a:t>
            </a:r>
            <a:r>
              <a:rPr lang="en-US" altLang="ja-JP" dirty="0" err="1"/>
              <a:t>Ti</a:t>
            </a:r>
            <a:r>
              <a:rPr lang="ja-JP" altLang="en-US" dirty="0"/>
              <a:t>、もう一つは実施前と実施後のダミー変数</a:t>
            </a:r>
            <a:r>
              <a:rPr lang="en-US" altLang="ja-JP" dirty="0"/>
              <a:t>D2i</a:t>
            </a:r>
            <a:r>
              <a:rPr lang="ja-JP" altLang="en-US" dirty="0"/>
              <a:t>です。</a:t>
            </a:r>
            <a:endParaRPr lang="ja-JP" altLang="en-US" sz="1200" dirty="0">
              <a:latin typeface="MS PGothic"/>
              <a:cs typeface="MS PGothic"/>
            </a:endParaRP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21</a:t>
            </a:fld>
            <a:endParaRPr kumimoji="1" lang="ja-JP" altLang="en-US"/>
          </a:p>
        </p:txBody>
      </p:sp>
    </p:spTree>
    <p:extLst>
      <p:ext uri="{BB962C8B-B14F-4D97-AF65-F5344CB8AC3E}">
        <p14:creationId xmlns:p14="http://schemas.microsoft.com/office/powerpoint/2010/main" val="227541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12700" marR="5080">
                  <a:spcBef>
                    <a:spcPts val="409"/>
                  </a:spcBef>
                </a:pPr>
                <a:r>
                  <a:rPr lang="ja-JP" altLang="en-US" sz="1200" dirty="0">
                    <a:latin typeface="MS PGothic"/>
                    <a:cs typeface="MS PGothic"/>
                  </a:rPr>
                  <a:t>時点１、且つ</a:t>
                </a:r>
                <a:r>
                  <a:rPr lang="ja-JP" altLang="en-US" sz="1200" dirty="0">
                    <a:latin typeface="UD Digi Kyokasho NK-R" panose="02020400000000000000" pitchFamily="18" charset="-128"/>
                    <a:ea typeface="UD Digi Kyokasho NK-R" panose="02020400000000000000" pitchFamily="18" charset="-128"/>
                  </a:rPr>
                  <a:t>コントロール・グループに所属する場合、回帰式は</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r>
                  <a:rPr lang="ja-JP" altLang="en-US" sz="1200" dirty="0">
                    <a:latin typeface="MS PGothic"/>
                    <a:cs typeface="MS PGothic"/>
                  </a:rPr>
                  <a:t>で表します。同じように、残りの三つの場合はこちらの回帰式に書けます。</a:t>
                </a:r>
              </a:p>
            </p:txBody>
          </p:sp>
        </mc:Choice>
        <mc:Fallback>
          <p:sp>
            <p:nvSpPr>
              <p:cNvPr id="3" name="备注占位符 2"/>
              <p:cNvSpPr>
                <a:spLocks noGrp="1"/>
              </p:cNvSpPr>
              <p:nvPr>
                <p:ph type="body" idx="1"/>
              </p:nvPr>
            </p:nvSpPr>
            <p:spPr/>
            <p:txBody>
              <a:bodyPr/>
              <a:lstStyle/>
              <a:p>
                <a:pPr marL="12700" marR="5080">
                  <a:spcBef>
                    <a:spcPts val="409"/>
                  </a:spcBef>
                </a:pPr>
                <a:r>
                  <a:rPr lang="ja-JP" altLang="en-US" sz="1200" dirty="0">
                    <a:latin typeface="MS PGothic"/>
                    <a:cs typeface="MS PGothic"/>
                  </a:rPr>
                  <a:t>時点１、且つ</a:t>
                </a:r>
                <a:r>
                  <a:rPr lang="ja-JP" altLang="en-US" sz="1200" dirty="0">
                    <a:latin typeface="UD Digi Kyokasho NK-R" panose="02020400000000000000" pitchFamily="18" charset="-128"/>
                    <a:ea typeface="UD Digi Kyokasho NK-R" panose="02020400000000000000" pitchFamily="18" charset="-128"/>
                  </a:rPr>
                  <a:t>コントロール・グループに所属する場合、回帰式は</a:t>
                </a:r>
                <a:r>
                  <a:rPr lang="en-US" altLang="ja-JP" i="0">
                    <a:latin typeface="Cambria Math" panose="02040503050406030204" pitchFamily="18" charset="0"/>
                  </a:rPr>
                  <a:t>𝑌_𝑖=𝛽_0+𝑢_𝑖</a:t>
                </a:r>
                <a:r>
                  <a:rPr lang="ja-JP" altLang="en-US" sz="1200" dirty="0">
                    <a:latin typeface="MS PGothic"/>
                    <a:cs typeface="MS PGothic"/>
                  </a:rPr>
                  <a:t>で表します。同じように、残りの三つの場合はこちらの回帰式に書けます。</a:t>
                </a:r>
              </a:p>
            </p:txBody>
          </p:sp>
        </mc:Fallback>
      </mc:AlternateContent>
      <p:sp>
        <p:nvSpPr>
          <p:cNvPr id="4" name="灯片编号占位符 3"/>
          <p:cNvSpPr>
            <a:spLocks noGrp="1"/>
          </p:cNvSpPr>
          <p:nvPr>
            <p:ph type="sldNum" sz="quarter" idx="5"/>
          </p:nvPr>
        </p:nvSpPr>
        <p:spPr/>
        <p:txBody>
          <a:bodyPr/>
          <a:lstStyle/>
          <a:p>
            <a:fld id="{0428CA7A-47DD-4801-A4E8-DB687FD12954}" type="slidenum">
              <a:rPr kumimoji="1" lang="ja-JP" altLang="en-US" smtClean="0"/>
              <a:t>22</a:t>
            </a:fld>
            <a:endParaRPr kumimoji="1" lang="ja-JP" altLang="en-US"/>
          </a:p>
        </p:txBody>
      </p:sp>
    </p:spTree>
    <p:extLst>
      <p:ext uri="{BB962C8B-B14F-4D97-AF65-F5344CB8AC3E}">
        <p14:creationId xmlns:p14="http://schemas.microsoft.com/office/powerpoint/2010/main" val="55040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表でまとめると、政策前政策後そして二つのグループのそれぞれ分析したい係数は分かります。そして差の差分析は二つグループの政策前後の差を取ると、本当の政策効果が得られます。</a:t>
            </a:r>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23</a:t>
            </a:fld>
            <a:endParaRPr kumimoji="1" lang="ja-JP" altLang="en-US"/>
          </a:p>
        </p:txBody>
      </p:sp>
    </p:spTree>
    <p:extLst>
      <p:ext uri="{BB962C8B-B14F-4D97-AF65-F5344CB8AC3E}">
        <p14:creationId xmlns:p14="http://schemas.microsoft.com/office/powerpoint/2010/main" val="150641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つきましてはもう一つの応用例を一緒に見ましょう。</a:t>
            </a: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24</a:t>
            </a:fld>
            <a:endParaRPr kumimoji="1" lang="ja-JP" altLang="en-US"/>
          </a:p>
        </p:txBody>
      </p:sp>
    </p:spTree>
    <p:extLst>
      <p:ext uri="{BB962C8B-B14F-4D97-AF65-F5344CB8AC3E}">
        <p14:creationId xmlns:p14="http://schemas.microsoft.com/office/powerpoint/2010/main" val="3154669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Kiel and K.T. McClain (1995)</a:t>
            </a:r>
            <a:r>
              <a:rPr lang="ja-JP" altLang="en-US" dirty="0"/>
              <a:t>の中、ごみ焼却炉（ </a:t>
            </a:r>
            <a:r>
              <a:rPr lang="en-US" altLang="ja-JP" dirty="0"/>
              <a:t>Incinerator </a:t>
            </a:r>
            <a:r>
              <a:rPr lang="ja-JP" altLang="en-US" dirty="0"/>
              <a:t>）設置は、近隣の住宅価格にマイナスの影響をもたらすかどうか？という問題をめぐって、差分の差分法を用いて、検証しました。ここのトリートメントダミー変数はごみ焼却炉と家の距離、分析対象となる変数（</a:t>
            </a:r>
            <a:r>
              <a:rPr lang="en-US" altLang="ja-JP" dirty="0"/>
              <a:t>Y</a:t>
            </a:r>
            <a:r>
              <a:rPr lang="ja-JP" altLang="en-US" dirty="0"/>
              <a:t>）は住宅価格です。</a:t>
            </a:r>
            <a:endParaRPr lang="en-US" altLang="ja-JP" dirty="0"/>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25</a:t>
            </a:fld>
            <a:endParaRPr kumimoji="1" lang="ja-JP" altLang="en-US"/>
          </a:p>
        </p:txBody>
      </p:sp>
    </p:spTree>
    <p:extLst>
      <p:ext uri="{BB962C8B-B14F-4D97-AF65-F5344CB8AC3E}">
        <p14:creationId xmlns:p14="http://schemas.microsoft.com/office/powerpoint/2010/main" val="285132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この研究の背景は、</a:t>
            </a:r>
            <a:r>
              <a:rPr lang="en-US" altLang="ja-JP" dirty="0"/>
              <a:t>1979</a:t>
            </a:r>
            <a:r>
              <a:rPr lang="ja-JP" altLang="en-US" dirty="0"/>
              <a:t>～</a:t>
            </a:r>
            <a:r>
              <a:rPr lang="en-US" altLang="ja-JP" dirty="0"/>
              <a:t>1980</a:t>
            </a:r>
            <a:r>
              <a:rPr lang="ja-JP" altLang="en-US" dirty="0"/>
              <a:t>年、ごみ焼却炉の設置の噂が広がります。本当に作り始まったのは</a:t>
            </a:r>
            <a:r>
              <a:rPr lang="en-US" altLang="ja-JP" dirty="0"/>
              <a:t>1981</a:t>
            </a:r>
            <a:r>
              <a:rPr lang="ja-JP" altLang="en-US" dirty="0"/>
              <a:t>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トリートメント・グループ：近隣（３マイル以内）にごみ焼却炉がある家</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コントロール・グループ：近隣（３マイル以内）にごみ焼却炉が無い家</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Before: </a:t>
            </a:r>
            <a:r>
              <a:rPr lang="ja-JP" altLang="en-US" dirty="0"/>
              <a:t>１９７８年</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After</a:t>
            </a:r>
            <a:r>
              <a:rPr lang="ja-JP" altLang="en-US" dirty="0"/>
              <a:t>：１９８１年</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使ったデータはこちら五つ変数です。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シンプルに：変数の</a:t>
            </a:r>
            <a:r>
              <a:rPr kumimoji="1" lang="en-US" altLang="ja-JP" dirty="0"/>
              <a:t>2</a:t>
            </a:r>
            <a:r>
              <a:rPr kumimoji="1" lang="ja-JP" altLang="en-US" dirty="0"/>
              <a:t>乗を加えることで、独立変数と非線形の関係にある</a:t>
            </a:r>
            <a:r>
              <a:rPr kumimoji="1" lang="ja-JP" altLang="en-US" dirty="0">
                <a:solidFill>
                  <a:schemeClr val="bg1">
                    <a:lumMod val="50000"/>
                  </a:schemeClr>
                </a:solidFill>
              </a:rPr>
              <a:t>年数</a:t>
            </a:r>
            <a:r>
              <a:rPr kumimoji="1" lang="ja-JP" altLang="en-US" dirty="0"/>
              <a:t>の効果をより正確にモデル化することができる。例えば、年</a:t>
            </a:r>
            <a:r>
              <a:rPr kumimoji="1" lang="ja-JP" altLang="en-US" dirty="0">
                <a:solidFill>
                  <a:schemeClr val="bg1">
                    <a:lumMod val="50000"/>
                  </a:schemeClr>
                </a:solidFill>
              </a:rPr>
              <a:t>数</a:t>
            </a:r>
            <a:r>
              <a:rPr kumimoji="1" lang="ja-JP" altLang="en-US" dirty="0"/>
              <a:t>の効果は、例えば</a:t>
            </a:r>
            <a:r>
              <a:rPr kumimoji="1" lang="en-US" altLang="ja-JP" dirty="0"/>
              <a:t>10</a:t>
            </a:r>
            <a:r>
              <a:rPr kumimoji="1" lang="ja-JP" altLang="en-US" dirty="0"/>
              <a:t>年まではプラスで、その後はマイナスになる。また、年数に年数の</a:t>
            </a:r>
            <a:r>
              <a:rPr kumimoji="1" lang="en-US" altLang="ja-JP" dirty="0"/>
              <a:t>2</a:t>
            </a:r>
            <a:r>
              <a:rPr kumimoji="1" lang="ja-JP" altLang="en-US" dirty="0"/>
              <a:t>乗を加えると、すべての建築年数で効果が線形であると仮定するのではなく、異なる年数で効果をモデル化することができます。</a:t>
            </a:r>
            <a:endParaRPr kumimoji="1" lang="en-US" altLang="ja-JP" dirty="0"/>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26</a:t>
            </a:fld>
            <a:endParaRPr kumimoji="1" lang="ja-JP" altLang="en-US"/>
          </a:p>
        </p:txBody>
      </p:sp>
    </p:spTree>
    <p:extLst>
      <p:ext uri="{BB962C8B-B14F-4D97-AF65-F5344CB8AC3E}">
        <p14:creationId xmlns:p14="http://schemas.microsoft.com/office/powerpoint/2010/main" val="3223570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lvl="0" indent="0" algn="l" defTabSz="914400" rtl="0" eaLnBrk="1" fontAlgn="auto" latinLnBrk="0" hangingPunct="1">
              <a:lnSpc>
                <a:spcPct val="100000"/>
              </a:lnSpc>
              <a:spcBef>
                <a:spcPts val="409"/>
              </a:spcBef>
              <a:spcAft>
                <a:spcPts val="0"/>
              </a:spcAft>
              <a:buClrTx/>
              <a:buSzTx/>
              <a:buFontTx/>
              <a:buNone/>
              <a:tabLst/>
              <a:defRPr/>
            </a:pPr>
            <a:r>
              <a:rPr lang="ja-JP" altLang="en-US" sz="1200" spc="-100" dirty="0">
                <a:latin typeface="MS PGothic"/>
                <a:cs typeface="MS PGothic"/>
              </a:rPr>
              <a:t>回帰式に書くと、こちらの式になります。</a:t>
            </a:r>
            <a:endParaRPr lang="ja-JP" altLang="en-US" sz="1200" dirty="0">
              <a:latin typeface="MS PGothic"/>
              <a:cs typeface="MS PGothic"/>
            </a:endParaRP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27</a:t>
            </a:fld>
            <a:endParaRPr kumimoji="1" lang="ja-JP" altLang="en-US"/>
          </a:p>
        </p:txBody>
      </p:sp>
    </p:spTree>
    <p:extLst>
      <p:ext uri="{BB962C8B-B14F-4D97-AF65-F5344CB8AC3E}">
        <p14:creationId xmlns:p14="http://schemas.microsoft.com/office/powerpoint/2010/main" val="2961083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t>ごみ焼却炉の設置は住宅価格への影響の調査</a:t>
            </a:r>
            <a:r>
              <a:rPr lang="ja-JP" altLang="en-US" sz="1400" dirty="0"/>
              <a:t>結果は</a:t>
            </a:r>
            <a:r>
              <a:rPr lang="ja-JP" altLang="en-US" sz="1200" dirty="0"/>
              <a:t>、「ごみ焼却炉の建設は近隣の住宅価格の下落をもたらす」といえる。</a:t>
            </a:r>
            <a:endParaRPr lang="en-US" altLang="ja-JP" sz="1200" dirty="0"/>
          </a:p>
        </p:txBody>
      </p:sp>
      <p:sp>
        <p:nvSpPr>
          <p:cNvPr id="6" name="灯片编号占位符 5">
            <a:extLst>
              <a:ext uri="{FF2B5EF4-FFF2-40B4-BE49-F238E27FC236}">
                <a16:creationId xmlns:a16="http://schemas.microsoft.com/office/drawing/2014/main" id="{B0CE42F5-54AF-878F-3BAD-CD9DB8951E62}"/>
              </a:ext>
            </a:extLst>
          </p:cNvPr>
          <p:cNvSpPr>
            <a:spLocks noGrp="1"/>
          </p:cNvSpPr>
          <p:nvPr>
            <p:ph type="sldNum" sz="quarter" idx="5"/>
          </p:nvPr>
        </p:nvSpPr>
        <p:spPr/>
        <p:txBody>
          <a:bodyPr/>
          <a:lstStyle/>
          <a:p>
            <a:fld id="{0428CA7A-47DD-4801-A4E8-DB687FD12954}" type="slidenum">
              <a:rPr kumimoji="1" lang="ja-JP" altLang="en-US" smtClean="0"/>
              <a:t>28</a:t>
            </a:fld>
            <a:endParaRPr kumimoji="1" lang="ja-JP" altLang="en-US"/>
          </a:p>
        </p:txBody>
      </p:sp>
    </p:spTree>
    <p:extLst>
      <p:ext uri="{BB962C8B-B14F-4D97-AF65-F5344CB8AC3E}">
        <p14:creationId xmlns:p14="http://schemas.microsoft.com/office/powerpoint/2010/main" val="17450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まず、</a:t>
            </a:r>
            <a:r>
              <a:rPr lang="ja-JP" altLang="en-US" b="0" i="0" dirty="0">
                <a:solidFill>
                  <a:srgbClr val="212529"/>
                </a:solidFill>
                <a:effectLst/>
                <a:latin typeface="-apple-system"/>
              </a:rPr>
              <a:t>差分の差分を紹介する前に、</a:t>
            </a:r>
            <a:r>
              <a:rPr kumimoji="1" lang="en-US" altLang="ja-JP" dirty="0"/>
              <a:t>Before &amp; After </a:t>
            </a:r>
            <a:r>
              <a:rPr kumimoji="1" lang="ja-JP" altLang="en-US" dirty="0"/>
              <a:t>分析について少し話します。</a:t>
            </a: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3</a:t>
            </a:fld>
            <a:endParaRPr kumimoji="1" lang="ja-JP" altLang="en-US"/>
          </a:p>
        </p:txBody>
      </p:sp>
    </p:spTree>
    <p:extLst>
      <p:ext uri="{BB962C8B-B14F-4D97-AF65-F5344CB8AC3E}">
        <p14:creationId xmlns:p14="http://schemas.microsoft.com/office/powerpoint/2010/main" val="98801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a:lnSpc>
                <a:spcPct val="96800"/>
              </a:lnSpc>
              <a:spcBef>
                <a:spcPts val="200"/>
              </a:spcBef>
            </a:pPr>
            <a:r>
              <a:rPr lang="ja-JP" altLang="en-US" b="0" i="0" dirty="0">
                <a:solidFill>
                  <a:srgbClr val="212529"/>
                </a:solidFill>
                <a:effectLst/>
                <a:latin typeface="-apple-system"/>
              </a:rPr>
              <a:t>例えば、ある国の政府が国民の所得を上げるための政策を実施し、一定期間後に国民の所得が</a:t>
            </a:r>
            <a:r>
              <a:rPr lang="en-US" altLang="ja-JP" b="0" i="0" dirty="0">
                <a:solidFill>
                  <a:srgbClr val="212529"/>
                </a:solidFill>
                <a:effectLst/>
                <a:latin typeface="-apple-system"/>
              </a:rPr>
              <a:t>5</a:t>
            </a:r>
            <a:r>
              <a:rPr lang="ja-JP" altLang="en-US" b="0" i="0" dirty="0">
                <a:solidFill>
                  <a:srgbClr val="212529"/>
                </a:solidFill>
                <a:effectLst/>
                <a:latin typeface="-apple-system"/>
              </a:rPr>
              <a:t>％上昇したとします。</a:t>
            </a:r>
            <a:br>
              <a:rPr lang="ja-JP" altLang="en-US" dirty="0"/>
            </a:br>
            <a:r>
              <a:rPr lang="ja-JP" altLang="en-US" b="0" i="0" dirty="0">
                <a:solidFill>
                  <a:srgbClr val="212529"/>
                </a:solidFill>
                <a:effectLst/>
                <a:latin typeface="-apple-system"/>
              </a:rPr>
              <a:t>しかし、本当にこの政策が直接的に</a:t>
            </a:r>
            <a:r>
              <a:rPr lang="en-US" altLang="ja-JP" b="0" i="0" dirty="0">
                <a:solidFill>
                  <a:srgbClr val="212529"/>
                </a:solidFill>
                <a:effectLst/>
                <a:latin typeface="-apple-system"/>
              </a:rPr>
              <a:t>5</a:t>
            </a:r>
            <a:r>
              <a:rPr lang="ja-JP" altLang="en-US" b="0" i="0" dirty="0">
                <a:solidFill>
                  <a:srgbClr val="212529"/>
                </a:solidFill>
                <a:effectLst/>
                <a:latin typeface="-apple-system"/>
              </a:rPr>
              <a:t>％の上昇をもたらしたのでしょうか？</a:t>
            </a:r>
            <a:br>
              <a:rPr lang="ja-JP" altLang="en-US" dirty="0"/>
            </a:br>
            <a:r>
              <a:rPr lang="ja-JP" altLang="en-US" b="0" i="0" dirty="0">
                <a:solidFill>
                  <a:srgbClr val="212529"/>
                </a:solidFill>
                <a:effectLst/>
                <a:latin typeface="-apple-system"/>
              </a:rPr>
              <a:t>景気回復や為替・原油価格の変動等様々な外部要因も影響したかもしれません。</a:t>
            </a:r>
            <a:br>
              <a:rPr lang="ja-JP" altLang="en-US" dirty="0"/>
            </a:br>
            <a:r>
              <a:rPr lang="ja-JP" altLang="en-US" b="0" i="0" dirty="0">
                <a:solidFill>
                  <a:srgbClr val="212529"/>
                </a:solidFill>
                <a:effectLst/>
                <a:latin typeface="-apple-system"/>
              </a:rPr>
              <a:t>または、政府が政策を実施しなくても</a:t>
            </a:r>
            <a:r>
              <a:rPr lang="en-US" altLang="ja-JP" b="0" i="0" dirty="0">
                <a:solidFill>
                  <a:srgbClr val="212529"/>
                </a:solidFill>
                <a:effectLst/>
                <a:latin typeface="-apple-system"/>
              </a:rPr>
              <a:t>5</a:t>
            </a:r>
            <a:r>
              <a:rPr lang="ja-JP" altLang="en-US" b="0" i="0" dirty="0">
                <a:solidFill>
                  <a:srgbClr val="212529"/>
                </a:solidFill>
                <a:effectLst/>
                <a:latin typeface="-apple-system"/>
              </a:rPr>
              <a:t>％上昇していたかもしれません。</a:t>
            </a:r>
            <a:endParaRPr lang="en-US" altLang="ja-JP" b="0" i="0" dirty="0">
              <a:solidFill>
                <a:srgbClr val="212529"/>
              </a:solidFill>
              <a:effectLst/>
              <a:latin typeface="-apple-system"/>
            </a:endParaRPr>
          </a:p>
          <a:p>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4</a:t>
            </a:fld>
            <a:endParaRPr kumimoji="1" lang="ja-JP" altLang="en-US"/>
          </a:p>
        </p:txBody>
      </p:sp>
    </p:spTree>
    <p:extLst>
      <p:ext uri="{BB962C8B-B14F-4D97-AF65-F5344CB8AC3E}">
        <p14:creationId xmlns:p14="http://schemas.microsoft.com/office/powerpoint/2010/main" val="423922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a:lnSpc>
                <a:spcPct val="96800"/>
              </a:lnSpc>
              <a:spcBef>
                <a:spcPts val="200"/>
              </a:spcBef>
            </a:pPr>
            <a:r>
              <a:rPr lang="ja-JP" altLang="en-US" sz="1200" b="0" i="0" spc="-30" dirty="0">
                <a:solidFill>
                  <a:srgbClr val="212529"/>
                </a:solidFill>
                <a:effectLst/>
                <a:latin typeface="-apple-system"/>
                <a:cs typeface="MS PGothic"/>
              </a:rPr>
              <a:t>また、ある企業の</a:t>
            </a:r>
            <a:r>
              <a:rPr lang="en-US" altLang="ja-JP" sz="1200" b="0" i="0" spc="-30" dirty="0">
                <a:solidFill>
                  <a:srgbClr val="212529"/>
                </a:solidFill>
                <a:effectLst/>
                <a:latin typeface="-apple-system"/>
                <a:cs typeface="MS PGothic"/>
              </a:rPr>
              <a:t>PR</a:t>
            </a:r>
            <a:r>
              <a:rPr lang="ja-JP" altLang="en-US" sz="1200" b="0" i="0" spc="-30" dirty="0">
                <a:solidFill>
                  <a:srgbClr val="212529"/>
                </a:solidFill>
                <a:effectLst/>
                <a:latin typeface="-apple-system"/>
                <a:cs typeface="MS PGothic"/>
              </a:rPr>
              <a:t>活動の効果を評価したい場合、</a:t>
            </a:r>
            <a:r>
              <a:rPr lang="ja-JP" altLang="en-US" sz="1200" spc="-35" dirty="0">
                <a:latin typeface="MS PGothic"/>
                <a:cs typeface="MS PGothic"/>
              </a:rPr>
              <a:t>販売増加率の</a:t>
            </a:r>
            <a:r>
              <a:rPr lang="ja-JP" altLang="en-US" sz="1200" spc="-30" dirty="0">
                <a:latin typeface="MS PGothic"/>
                <a:cs typeface="MS PGothic"/>
              </a:rPr>
              <a:t>３％</a:t>
            </a:r>
            <a:r>
              <a:rPr lang="ja-JP" altLang="en-US" sz="1200" spc="-35" dirty="0">
                <a:latin typeface="MS PGothic"/>
                <a:cs typeface="MS PGothic"/>
              </a:rPr>
              <a:t>の増</a:t>
            </a:r>
            <a:r>
              <a:rPr lang="ja-JP" altLang="en-US" sz="1200" spc="-25" dirty="0">
                <a:latin typeface="MS PGothic"/>
                <a:cs typeface="MS PGothic"/>
              </a:rPr>
              <a:t>加</a:t>
            </a:r>
            <a:r>
              <a:rPr lang="ja-JP" altLang="en-US" sz="1200" spc="-40" dirty="0">
                <a:latin typeface="MS PGothic"/>
                <a:cs typeface="MS PGothic"/>
              </a:rPr>
              <a:t>に</a:t>
            </a:r>
            <a:r>
              <a:rPr lang="ja-JP" altLang="en-US" sz="1200" spc="-35" dirty="0">
                <a:latin typeface="MS PGothic"/>
                <a:cs typeface="MS PGothic"/>
              </a:rPr>
              <a:t>より</a:t>
            </a:r>
            <a:r>
              <a:rPr lang="ja-JP" altLang="en-US" sz="1200" spc="-10" dirty="0">
                <a:latin typeface="MS PGothic"/>
                <a:cs typeface="MS PGothic"/>
              </a:rPr>
              <a:t>、</a:t>
            </a:r>
            <a:r>
              <a:rPr lang="ja-JP" altLang="en-US" sz="1200" spc="-50" dirty="0">
                <a:latin typeface="MS PGothic"/>
                <a:cs typeface="MS PGothic"/>
              </a:rPr>
              <a:t>こ</a:t>
            </a:r>
            <a:r>
              <a:rPr lang="ja-JP" altLang="en-US" sz="1200" spc="-35" dirty="0">
                <a:latin typeface="MS PGothic"/>
                <a:cs typeface="MS PGothic"/>
              </a:rPr>
              <a:t>の企業の</a:t>
            </a:r>
            <a:r>
              <a:rPr lang="en" altLang="ja-JP" sz="1200" spc="-20" dirty="0">
                <a:latin typeface="Calibri"/>
                <a:cs typeface="Calibri"/>
              </a:rPr>
              <a:t>PR</a:t>
            </a:r>
            <a:r>
              <a:rPr lang="ja-JP" altLang="en-US" sz="1200" spc="-35" dirty="0">
                <a:latin typeface="MS PGothic"/>
                <a:cs typeface="MS PGothic"/>
              </a:rPr>
              <a:t>活動は販売の増</a:t>
            </a:r>
            <a:r>
              <a:rPr lang="ja-JP" altLang="en-US" sz="1200" spc="-30" dirty="0">
                <a:latin typeface="MS PGothic"/>
                <a:cs typeface="MS PGothic"/>
              </a:rPr>
              <a:t>加</a:t>
            </a:r>
            <a:r>
              <a:rPr lang="ja-JP" altLang="en-US" sz="1200" spc="-40" dirty="0">
                <a:latin typeface="MS PGothic"/>
                <a:cs typeface="MS PGothic"/>
              </a:rPr>
              <a:t>に効</a:t>
            </a:r>
            <a:r>
              <a:rPr lang="ja-JP" altLang="en-US" sz="1200" spc="-35" dirty="0">
                <a:latin typeface="MS PGothic"/>
                <a:cs typeface="MS PGothic"/>
              </a:rPr>
              <a:t>果が</a:t>
            </a:r>
            <a:r>
              <a:rPr lang="ja-JP" altLang="en-US" sz="1200" spc="-40" dirty="0">
                <a:latin typeface="MS PGothic"/>
                <a:cs typeface="MS PGothic"/>
              </a:rPr>
              <a:t>あ</a:t>
            </a:r>
            <a:r>
              <a:rPr lang="ja-JP" altLang="en-US" sz="1200" spc="-35" dirty="0">
                <a:latin typeface="MS PGothic"/>
                <a:cs typeface="MS PGothic"/>
              </a:rPr>
              <a:t>っ</a:t>
            </a:r>
            <a:r>
              <a:rPr lang="ja-JP" altLang="en-US" sz="1200" spc="-50" dirty="0">
                <a:latin typeface="MS PGothic"/>
                <a:cs typeface="MS PGothic"/>
              </a:rPr>
              <a:t>た</a:t>
            </a:r>
            <a:r>
              <a:rPr lang="ja-JP" altLang="en-US" sz="1200" spc="-30" dirty="0">
                <a:latin typeface="MS PGothic"/>
                <a:cs typeface="MS PGothic"/>
              </a:rPr>
              <a:t>と</a:t>
            </a:r>
            <a:r>
              <a:rPr lang="ja-JP" altLang="en-US" sz="1200" spc="-35" dirty="0">
                <a:latin typeface="MS PGothic"/>
                <a:cs typeface="MS PGothic"/>
              </a:rPr>
              <a:t>言ってよ</a:t>
            </a:r>
            <a:r>
              <a:rPr lang="ja-JP" altLang="en-US" sz="1200" spc="-40" dirty="0">
                <a:latin typeface="MS PGothic"/>
                <a:cs typeface="MS PGothic"/>
              </a:rPr>
              <a:t>いか</a:t>
            </a:r>
            <a:r>
              <a:rPr lang="ja-JP" altLang="en-US" sz="1200" spc="-35" dirty="0">
                <a:latin typeface="MS PGothic"/>
                <a:cs typeface="MS PGothic"/>
              </a:rPr>
              <a:t>ど</a:t>
            </a:r>
            <a:r>
              <a:rPr lang="ja-JP" altLang="en-US" sz="1200" spc="-30" dirty="0">
                <a:latin typeface="MS PGothic"/>
                <a:cs typeface="MS PGothic"/>
              </a:rPr>
              <a:t>う</a:t>
            </a:r>
            <a:r>
              <a:rPr lang="ja-JP" altLang="en-US" sz="1200" spc="-40" dirty="0">
                <a:latin typeface="MS PGothic"/>
                <a:cs typeface="MS PGothic"/>
              </a:rPr>
              <a:t>か</a:t>
            </a:r>
            <a:r>
              <a:rPr lang="ja-JP" altLang="en-US" sz="1200" spc="-60" dirty="0">
                <a:latin typeface="MS PGothic"/>
                <a:cs typeface="MS PGothic"/>
              </a:rPr>
              <a:t>？</a:t>
            </a:r>
            <a:endParaRPr lang="ja-JP" altLang="en-US" sz="1200" dirty="0">
              <a:latin typeface="MS PGothic"/>
              <a:cs typeface="MS PGothic"/>
            </a:endParaRPr>
          </a:p>
          <a:p>
            <a:pPr marL="12700">
              <a:lnSpc>
                <a:spcPct val="100000"/>
              </a:lnSpc>
            </a:pPr>
            <a:r>
              <a:rPr lang="ja-JP" altLang="en-US" sz="1200" spc="-35" dirty="0">
                <a:latin typeface="MS PGothic"/>
                <a:cs typeface="MS PGothic"/>
              </a:rPr>
              <a:t>答え</a:t>
            </a:r>
            <a:r>
              <a:rPr lang="ja-JP" altLang="en-US" sz="1200" spc="-20" dirty="0">
                <a:latin typeface="MS PGothic"/>
                <a:cs typeface="MS PGothic"/>
              </a:rPr>
              <a:t>は</a:t>
            </a:r>
            <a:r>
              <a:rPr lang="en" altLang="ja-JP" sz="1200" spc="-20" dirty="0">
                <a:latin typeface="Calibri"/>
                <a:cs typeface="Calibri"/>
              </a:rPr>
              <a:t>NO!</a:t>
            </a:r>
            <a:r>
              <a:rPr lang="ja-JP" altLang="en-US" sz="1200" spc="-20" dirty="0">
                <a:latin typeface="Calibri"/>
                <a:cs typeface="Calibri"/>
              </a:rPr>
              <a:t>です。</a:t>
            </a:r>
            <a:endParaRPr lang="en" altLang="ja-JP" sz="1400" dirty="0">
              <a:latin typeface="Calibri"/>
              <a:cs typeface="Calibri"/>
            </a:endParaRPr>
          </a:p>
          <a:p>
            <a:pPr marL="12700" marR="19685">
              <a:lnSpc>
                <a:spcPct val="97900"/>
              </a:lnSpc>
            </a:pPr>
            <a:r>
              <a:rPr lang="ja-JP" altLang="en-US" sz="1200" spc="-30" dirty="0">
                <a:latin typeface="MS PGothic"/>
                <a:cs typeface="MS PGothic"/>
              </a:rPr>
              <a:t>理由は、</a:t>
            </a:r>
            <a:r>
              <a:rPr lang="ja-JP" altLang="en-US" sz="1200" spc="-35" dirty="0">
                <a:latin typeface="MS PGothic"/>
                <a:cs typeface="MS PGothic"/>
              </a:rPr>
              <a:t>時間の</a:t>
            </a:r>
            <a:r>
              <a:rPr lang="ja-JP" altLang="en-US" sz="1200" spc="-30" dirty="0">
                <a:latin typeface="MS PGothic"/>
                <a:cs typeface="MS PGothic"/>
              </a:rPr>
              <a:t>経</a:t>
            </a:r>
            <a:r>
              <a:rPr lang="ja-JP" altLang="en-US" sz="1200" spc="-35" dirty="0">
                <a:latin typeface="MS PGothic"/>
                <a:cs typeface="MS PGothic"/>
              </a:rPr>
              <a:t>過</a:t>
            </a:r>
            <a:r>
              <a:rPr lang="ja-JP" altLang="en-US" sz="1200" spc="-30" dirty="0">
                <a:latin typeface="MS PGothic"/>
                <a:cs typeface="MS PGothic"/>
              </a:rPr>
              <a:t>ととも</a:t>
            </a:r>
            <a:r>
              <a:rPr lang="ja-JP" altLang="en-US" sz="1200" spc="-35" dirty="0">
                <a:latin typeface="MS PGothic"/>
                <a:cs typeface="MS PGothic"/>
              </a:rPr>
              <a:t>に</a:t>
            </a:r>
            <a:r>
              <a:rPr lang="ja-JP" altLang="en-US" sz="1200" spc="-30" dirty="0">
                <a:latin typeface="MS PGothic"/>
                <a:cs typeface="MS PGothic"/>
              </a:rPr>
              <a:t>生じる</a:t>
            </a:r>
            <a:r>
              <a:rPr lang="ja-JP" altLang="en-US" sz="1200" spc="-35" dirty="0">
                <a:latin typeface="MS PGothic"/>
                <a:cs typeface="MS PGothic"/>
              </a:rPr>
              <a:t>変化</a:t>
            </a:r>
            <a:r>
              <a:rPr lang="ja-JP" altLang="en-US" sz="1200" spc="-10" dirty="0">
                <a:latin typeface="MS PGothic"/>
                <a:cs typeface="MS PGothic"/>
              </a:rPr>
              <a:t>（ト</a:t>
            </a:r>
            <a:r>
              <a:rPr lang="ja-JP" altLang="en-US" sz="1200" spc="-30" dirty="0">
                <a:latin typeface="MS PGothic"/>
                <a:cs typeface="MS PGothic"/>
              </a:rPr>
              <a:t>レン</a:t>
            </a:r>
            <a:r>
              <a:rPr lang="ja-JP" altLang="en-US" sz="1200" spc="-25" dirty="0">
                <a:latin typeface="MS PGothic"/>
                <a:cs typeface="MS PGothic"/>
              </a:rPr>
              <a:t>ド</a:t>
            </a:r>
            <a:r>
              <a:rPr lang="ja-JP" altLang="en-US" sz="1200" spc="-50" dirty="0">
                <a:latin typeface="MS PGothic"/>
                <a:cs typeface="MS PGothic"/>
              </a:rPr>
              <a:t>）</a:t>
            </a:r>
            <a:r>
              <a:rPr lang="ja-JP" altLang="en-US" sz="1200" spc="-35" dirty="0">
                <a:latin typeface="MS PGothic"/>
                <a:cs typeface="MS PGothic"/>
              </a:rPr>
              <a:t>の影響</a:t>
            </a:r>
            <a:r>
              <a:rPr lang="ja-JP" altLang="en-US" sz="1200" spc="-30" dirty="0">
                <a:latin typeface="MS PGothic"/>
                <a:cs typeface="MS PGothic"/>
              </a:rPr>
              <a:t>を</a:t>
            </a:r>
            <a:r>
              <a:rPr lang="ja-JP" altLang="en-US" sz="1200" spc="-35" dirty="0">
                <a:latin typeface="MS PGothic"/>
                <a:cs typeface="MS PGothic"/>
              </a:rPr>
              <a:t>十分に考慮で</a:t>
            </a:r>
            <a:r>
              <a:rPr lang="ja-JP" altLang="en-US" sz="1200" spc="-30" dirty="0">
                <a:latin typeface="MS PGothic"/>
                <a:cs typeface="MS PGothic"/>
              </a:rPr>
              <a:t>き</a:t>
            </a:r>
            <a:r>
              <a:rPr lang="ja-JP" altLang="en-US" sz="1200" spc="-35" dirty="0">
                <a:latin typeface="MS PGothic"/>
                <a:cs typeface="MS PGothic"/>
              </a:rPr>
              <a:t>ていない</a:t>
            </a:r>
            <a:r>
              <a:rPr lang="ja-JP" altLang="en-US" sz="1200" spc="-10" dirty="0">
                <a:latin typeface="MS PGothic"/>
                <a:cs typeface="MS PGothic"/>
              </a:rPr>
              <a:t>。</a:t>
            </a:r>
            <a:r>
              <a:rPr lang="ja-JP" altLang="en-US" sz="1200" spc="-25" dirty="0">
                <a:latin typeface="MS PGothic"/>
                <a:cs typeface="MS PGothic"/>
              </a:rPr>
              <a:t>た</a:t>
            </a:r>
            <a:r>
              <a:rPr lang="ja-JP" altLang="en-US" sz="1200" spc="-30" dirty="0">
                <a:latin typeface="MS PGothic"/>
                <a:cs typeface="MS PGothic"/>
              </a:rPr>
              <a:t>と</a:t>
            </a:r>
            <a:r>
              <a:rPr lang="ja-JP" altLang="en-US" sz="1200" spc="-35" dirty="0">
                <a:latin typeface="MS PGothic"/>
                <a:cs typeface="MS PGothic"/>
              </a:rPr>
              <a:t>えば</a:t>
            </a:r>
            <a:r>
              <a:rPr lang="ja-JP" altLang="en-US" sz="1200" spc="-50" dirty="0">
                <a:latin typeface="MS PGothic"/>
                <a:cs typeface="MS PGothic"/>
              </a:rPr>
              <a:t>、 </a:t>
            </a:r>
            <a:r>
              <a:rPr lang="en" altLang="ja-JP" sz="1200" spc="-20" dirty="0">
                <a:latin typeface="Calibri"/>
                <a:cs typeface="Calibri"/>
              </a:rPr>
              <a:t>PR</a:t>
            </a:r>
            <a:r>
              <a:rPr lang="ja-JP" altLang="en-US" sz="1200" spc="-35" dirty="0">
                <a:latin typeface="MS PGothic"/>
                <a:cs typeface="MS PGothic"/>
              </a:rPr>
              <a:t>活動</a:t>
            </a:r>
            <a:r>
              <a:rPr lang="ja-JP" altLang="en-US" sz="1200" spc="-30" dirty="0">
                <a:latin typeface="MS PGothic"/>
                <a:cs typeface="MS PGothic"/>
              </a:rPr>
              <a:t>を</a:t>
            </a:r>
            <a:r>
              <a:rPr lang="ja-JP" altLang="en-US" sz="1200" spc="-35" dirty="0">
                <a:latin typeface="MS PGothic"/>
                <a:cs typeface="MS PGothic"/>
              </a:rPr>
              <a:t>行</a:t>
            </a:r>
            <a:r>
              <a:rPr lang="ja-JP" altLang="en-US" sz="1200" spc="-40" dirty="0">
                <a:latin typeface="MS PGothic"/>
                <a:cs typeface="MS PGothic"/>
              </a:rPr>
              <a:t>っ</a:t>
            </a:r>
            <a:r>
              <a:rPr lang="ja-JP" altLang="en-US" sz="1200" spc="-35" dirty="0">
                <a:latin typeface="MS PGothic"/>
                <a:cs typeface="MS PGothic"/>
              </a:rPr>
              <a:t>た時</a:t>
            </a:r>
            <a:r>
              <a:rPr lang="ja-JP" altLang="en-US" sz="1200" spc="-25" dirty="0">
                <a:latin typeface="MS PGothic"/>
                <a:cs typeface="MS PGothic"/>
              </a:rPr>
              <a:t>期</a:t>
            </a:r>
            <a:r>
              <a:rPr lang="ja-JP" altLang="en-US" sz="1200" spc="-40" dirty="0">
                <a:latin typeface="MS PGothic"/>
                <a:cs typeface="MS PGothic"/>
              </a:rPr>
              <a:t>には</a:t>
            </a:r>
            <a:r>
              <a:rPr lang="ja-JP" altLang="en-US" sz="1200" spc="-35" dirty="0">
                <a:latin typeface="MS PGothic"/>
                <a:cs typeface="MS PGothic"/>
              </a:rPr>
              <a:t>景気が</a:t>
            </a:r>
            <a:r>
              <a:rPr lang="ja-JP" altLang="en-US" sz="1200" spc="-30" dirty="0">
                <a:latin typeface="MS PGothic"/>
                <a:cs typeface="MS PGothic"/>
              </a:rPr>
              <a:t>よ</a:t>
            </a:r>
            <a:r>
              <a:rPr lang="ja-JP" altLang="en-US" sz="1200" spc="-25" dirty="0">
                <a:latin typeface="MS PGothic"/>
                <a:cs typeface="MS PGothic"/>
              </a:rPr>
              <a:t>く</a:t>
            </a:r>
            <a:r>
              <a:rPr lang="ja-JP" altLang="en-US" sz="1200" dirty="0">
                <a:latin typeface="MS PGothic"/>
                <a:cs typeface="MS PGothic"/>
              </a:rPr>
              <a:t>、</a:t>
            </a:r>
            <a:r>
              <a:rPr lang="en" altLang="ja-JP" sz="1200" spc="-10" dirty="0">
                <a:latin typeface="Calibri"/>
                <a:cs typeface="Calibri"/>
              </a:rPr>
              <a:t>PR</a:t>
            </a:r>
            <a:r>
              <a:rPr lang="ja-JP" altLang="en-US" sz="1200" spc="-35" dirty="0">
                <a:latin typeface="MS PGothic"/>
                <a:cs typeface="MS PGothic"/>
              </a:rPr>
              <a:t>活動</a:t>
            </a:r>
            <a:r>
              <a:rPr lang="ja-JP" altLang="en-US" sz="1200" spc="-50" dirty="0">
                <a:latin typeface="MS PGothic"/>
                <a:cs typeface="MS PGothic"/>
              </a:rPr>
              <a:t>を</a:t>
            </a:r>
            <a:r>
              <a:rPr lang="ja-JP" altLang="en-US" sz="1200" spc="-35" dirty="0">
                <a:latin typeface="MS PGothic"/>
                <a:cs typeface="MS PGothic"/>
              </a:rPr>
              <a:t>行わな</a:t>
            </a:r>
            <a:r>
              <a:rPr lang="ja-JP" altLang="en-US" sz="1200" spc="-25" dirty="0">
                <a:latin typeface="MS PGothic"/>
                <a:cs typeface="MS PGothic"/>
              </a:rPr>
              <a:t>く</a:t>
            </a:r>
            <a:r>
              <a:rPr lang="ja-JP" altLang="en-US" sz="1200" spc="-45" dirty="0">
                <a:latin typeface="MS PGothic"/>
                <a:cs typeface="MS PGothic"/>
              </a:rPr>
              <a:t>て</a:t>
            </a:r>
            <a:r>
              <a:rPr lang="ja-JP" altLang="en-US" sz="1200" spc="-30" dirty="0">
                <a:latin typeface="MS PGothic"/>
                <a:cs typeface="MS PGothic"/>
              </a:rPr>
              <a:t>も</a:t>
            </a:r>
            <a:r>
              <a:rPr lang="ja-JP" altLang="en-US" sz="1200" spc="-35" dirty="0">
                <a:latin typeface="MS PGothic"/>
                <a:cs typeface="MS PGothic"/>
              </a:rPr>
              <a:t>販売量は増加</a:t>
            </a:r>
            <a:r>
              <a:rPr lang="ja-JP" altLang="en-US" sz="1200" spc="-30" dirty="0">
                <a:latin typeface="MS PGothic"/>
                <a:cs typeface="MS PGothic"/>
              </a:rPr>
              <a:t>し</a:t>
            </a:r>
            <a:r>
              <a:rPr lang="ja-JP" altLang="en-US" sz="1200" spc="-25" dirty="0">
                <a:latin typeface="MS PGothic"/>
                <a:cs typeface="MS PGothic"/>
              </a:rPr>
              <a:t>た</a:t>
            </a:r>
            <a:r>
              <a:rPr lang="ja-JP" altLang="en-US" sz="1200" spc="-35" dirty="0">
                <a:latin typeface="MS PGothic"/>
                <a:cs typeface="MS PGothic"/>
              </a:rPr>
              <a:t>か</a:t>
            </a:r>
            <a:r>
              <a:rPr lang="ja-JP" altLang="en-US" sz="1200" spc="-30" dirty="0">
                <a:latin typeface="MS PGothic"/>
                <a:cs typeface="MS PGothic"/>
              </a:rPr>
              <a:t>もしれな</a:t>
            </a:r>
            <a:r>
              <a:rPr lang="ja-JP" altLang="en-US" sz="1200" spc="-40" dirty="0">
                <a:latin typeface="MS PGothic"/>
                <a:cs typeface="MS PGothic"/>
              </a:rPr>
              <a:t>い</a:t>
            </a:r>
            <a:r>
              <a:rPr lang="ja-JP" altLang="en-US" sz="1200" spc="-50" dirty="0">
                <a:latin typeface="MS PGothic"/>
                <a:cs typeface="MS PGothic"/>
              </a:rPr>
              <a:t>。</a:t>
            </a:r>
            <a:br>
              <a:rPr lang="ja-JP" altLang="en-US" dirty="0"/>
            </a:br>
            <a:r>
              <a:rPr lang="ja-JP" altLang="en-US" b="0" i="0" dirty="0">
                <a:solidFill>
                  <a:srgbClr val="212529"/>
                </a:solidFill>
                <a:effectLst/>
                <a:latin typeface="-apple-system"/>
              </a:rPr>
              <a:t>そこで差分の差分モデルを使い、政府が政策を実施していた場合（処置群）の上昇率と、実施しなかった場合（対照群）の上昇率の差を比較することで、実際に政策を実施した時の純粋な政策効果を図ることができます。</a:t>
            </a:r>
            <a:endParaRPr lang="en-US" altLang="ja-JP" sz="1200" spc="-30" dirty="0">
              <a:latin typeface="MS PGothic"/>
              <a:cs typeface="MS PGothic"/>
            </a:endParaRPr>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n-ea"/>
              </a:rPr>
              <a:t>(</a:t>
            </a:r>
            <a:r>
              <a:rPr kumimoji="1" lang="ja-JP" altLang="en-US" dirty="0">
                <a:latin typeface="+mn-ea"/>
              </a:rPr>
              <a:t>前後の比較に基いて因果関係を議論することは適当でない！</a:t>
            </a:r>
            <a:endParaRPr kumimoji="1"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mn-ea"/>
              </a:rPr>
              <a:t>他の例：</a:t>
            </a:r>
            <a:r>
              <a:rPr lang="en-US" altLang="ja-JP" dirty="0">
                <a:latin typeface="+mn-ea"/>
              </a:rPr>
              <a:t>9</a:t>
            </a:r>
            <a:r>
              <a:rPr lang="ja-JP" altLang="en-US" dirty="0">
                <a:latin typeface="+mn-ea"/>
              </a:rPr>
              <a:t>月初めに渡り鳥の雁がやってくる。</a:t>
            </a:r>
            <a:r>
              <a:rPr lang="en-US" altLang="ja-JP" dirty="0">
                <a:latin typeface="+mn-ea"/>
              </a:rPr>
              <a:t>9</a:t>
            </a:r>
            <a:r>
              <a:rPr lang="ja-JP" altLang="en-US" dirty="0">
                <a:latin typeface="+mn-ea"/>
              </a:rPr>
              <a:t>月後半に銀鮭が川をさかのぼり始める。</a:t>
            </a:r>
            <a:r>
              <a:rPr lang="en-US" altLang="ja-JP" dirty="0">
                <a:latin typeface="+mn-ea"/>
              </a:rPr>
              <a:t>But </a:t>
            </a:r>
            <a:r>
              <a:rPr lang="ja-JP" altLang="en-US" dirty="0">
                <a:latin typeface="+mn-ea"/>
              </a:rPr>
              <a:t>雁と銀鮭には因果関係は存在しない！</a:t>
            </a:r>
            <a:r>
              <a:rPr lang="en-US" altLang="ja-JP"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latin typeface="+mn-ea"/>
            </a:endParaRPr>
          </a:p>
          <a:p>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5</a:t>
            </a:fld>
            <a:endParaRPr kumimoji="1" lang="ja-JP" altLang="en-US"/>
          </a:p>
        </p:txBody>
      </p:sp>
    </p:spTree>
    <p:extLst>
      <p:ext uri="{BB962C8B-B14F-4D97-AF65-F5344CB8AC3E}">
        <p14:creationId xmlns:p14="http://schemas.microsoft.com/office/powerpoint/2010/main" val="376302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続きまして、差分の差分のモデルを紹介します。</a:t>
            </a:r>
            <a:endParaRPr kumimoji="1" lang="en-US" altLang="ja-JP"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6</a:t>
            </a:fld>
            <a:endParaRPr kumimoji="1" lang="ja-JP" altLang="en-US"/>
          </a:p>
        </p:txBody>
      </p:sp>
    </p:spTree>
    <p:extLst>
      <p:ext uri="{BB962C8B-B14F-4D97-AF65-F5344CB8AC3E}">
        <p14:creationId xmlns:p14="http://schemas.microsoft.com/office/powerpoint/2010/main" val="347254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lvl="0" indent="0" algn="l" defTabSz="914400" rtl="0" eaLnBrk="1" fontAlgn="auto" latinLnBrk="0" hangingPunct="1">
              <a:lnSpc>
                <a:spcPct val="100000"/>
              </a:lnSpc>
              <a:spcBef>
                <a:spcPts val="409"/>
              </a:spcBef>
              <a:spcAft>
                <a:spcPts val="0"/>
              </a:spcAft>
              <a:buClrTx/>
              <a:buSzTx/>
              <a:buFontTx/>
              <a:buNone/>
              <a:tabLst/>
              <a:defRPr/>
            </a:pPr>
            <a:r>
              <a:rPr lang="ja-JP" altLang="en-US" dirty="0"/>
              <a:t>ある政策を実施した際に、政策の目標となる変数</a:t>
            </a:r>
            <a:r>
              <a:rPr lang="en-US" altLang="ja-JP" dirty="0"/>
              <a:t>Y</a:t>
            </a:r>
            <a:r>
              <a:rPr lang="ja-JP" altLang="en-US" dirty="0"/>
              <a:t>に対して効果があったかどうかを評価したい。</a:t>
            </a:r>
          </a:p>
          <a:p>
            <a:pPr marL="12700" marR="5080" lvl="0" indent="0" algn="l" defTabSz="914400" rtl="0" eaLnBrk="1" fontAlgn="auto" latinLnBrk="0" hangingPunct="1">
              <a:lnSpc>
                <a:spcPct val="100000"/>
              </a:lnSpc>
              <a:spcBef>
                <a:spcPts val="409"/>
              </a:spcBef>
              <a:spcAft>
                <a:spcPts val="0"/>
              </a:spcAft>
              <a:buClrTx/>
              <a:buSzTx/>
              <a:buFontTx/>
              <a:buNone/>
              <a:tabLst/>
              <a:defRPr/>
            </a:pPr>
            <a:r>
              <a:rPr lang="ja-JP" altLang="en-US" dirty="0"/>
              <a:t>政策の効果は「トリートメント効果（処置効果</a:t>
            </a:r>
            <a:r>
              <a:rPr lang="en-US" altLang="ja-JP" dirty="0"/>
              <a:t>, treatment effect</a:t>
            </a:r>
            <a:r>
              <a:rPr lang="ja-JP" altLang="en-US" dirty="0"/>
              <a:t>）」と呼ばれ、次の２つの比較によって評価する。</a:t>
            </a:r>
          </a:p>
          <a:p>
            <a:pPr marL="12700" marR="5080" lvl="0" indent="0" algn="l" defTabSz="914400" rtl="0" eaLnBrk="1" fontAlgn="auto" latinLnBrk="0" hangingPunct="1">
              <a:lnSpc>
                <a:spcPct val="100000"/>
              </a:lnSpc>
              <a:spcBef>
                <a:spcPts val="409"/>
              </a:spcBef>
              <a:spcAft>
                <a:spcPts val="0"/>
              </a:spcAft>
              <a:buClrTx/>
              <a:buSzTx/>
              <a:buFontTx/>
              <a:buNone/>
              <a:tabLst/>
              <a:defRPr/>
            </a:pPr>
            <a:r>
              <a:rPr lang="ja-JP" altLang="en-US" dirty="0"/>
              <a:t>その一は、トリートメント・グループ（処置群、</a:t>
            </a:r>
            <a:r>
              <a:rPr lang="en-US" altLang="ja-JP" dirty="0"/>
              <a:t>treatment group</a:t>
            </a:r>
            <a:r>
              <a:rPr lang="ja-JP" altLang="en-US" dirty="0"/>
              <a:t>）：政策が実施されたグループ（介入群とも呼ばれる）です。</a:t>
            </a:r>
            <a:endParaRPr lang="en-US" altLang="ja-JP" dirty="0"/>
          </a:p>
          <a:p>
            <a:pPr marL="12700" marR="5080" lvl="0" indent="0" algn="l" defTabSz="914400" rtl="0" eaLnBrk="1" fontAlgn="auto" latinLnBrk="0" hangingPunct="1">
              <a:lnSpc>
                <a:spcPct val="100000"/>
              </a:lnSpc>
              <a:spcBef>
                <a:spcPts val="409"/>
              </a:spcBef>
              <a:spcAft>
                <a:spcPts val="0"/>
              </a:spcAft>
              <a:buClrTx/>
              <a:buSzTx/>
              <a:buFontTx/>
              <a:buNone/>
              <a:tabLst/>
              <a:defRPr/>
            </a:pPr>
            <a:r>
              <a:rPr lang="ja-JP" altLang="en-US" dirty="0"/>
              <a:t>その二は、コントロール・グループ（対照群、</a:t>
            </a:r>
            <a:r>
              <a:rPr lang="en-US" altLang="ja-JP" dirty="0"/>
              <a:t>control group</a:t>
            </a:r>
            <a:r>
              <a:rPr lang="ja-JP" altLang="en-US" dirty="0"/>
              <a:t>）：政策が実施されなかったグループです。</a:t>
            </a:r>
          </a:p>
          <a:p>
            <a:pPr marL="12700" marR="5080">
              <a:spcBef>
                <a:spcPts val="409"/>
              </a:spcBef>
            </a:pPr>
            <a:endParaRPr lang="en-US" altLang="ja-JP" sz="1200" spc="-100" dirty="0">
              <a:latin typeface="MS PGothic"/>
              <a:cs typeface="MS PGothic"/>
            </a:endParaRPr>
          </a:p>
          <a:p>
            <a:pPr marL="12700" marR="5080">
              <a:spcBef>
                <a:spcPts val="409"/>
              </a:spcBef>
            </a:pPr>
            <a:endParaRPr lang="en-US" altLang="ja-JP" sz="1200" spc="-100" dirty="0">
              <a:latin typeface="MS PGothic"/>
              <a:cs typeface="MS PGothic"/>
            </a:endParaRPr>
          </a:p>
          <a:p>
            <a:pPr marL="12700" marR="5080">
              <a:spcBef>
                <a:spcPts val="409"/>
              </a:spcBef>
            </a:pPr>
            <a:endParaRPr lang="en-US" altLang="ja-JP" sz="1200" spc="-100" dirty="0">
              <a:latin typeface="MS PGothic"/>
              <a:cs typeface="MS PGothic"/>
            </a:endParaRPr>
          </a:p>
          <a:p>
            <a:pPr marL="12700" marR="5080">
              <a:spcBef>
                <a:spcPts val="409"/>
              </a:spcBef>
            </a:pPr>
            <a:endParaRPr lang="en-US" altLang="ja-JP" sz="1200" spc="-100" dirty="0">
              <a:latin typeface="MS PGothic"/>
              <a:cs typeface="MS PGothic"/>
            </a:endParaRPr>
          </a:p>
          <a:p>
            <a:pPr marL="12700" marR="5080">
              <a:spcBef>
                <a:spcPts val="409"/>
              </a:spcBef>
            </a:pPr>
            <a:endParaRPr lang="en-US" altLang="ja-JP" sz="1200" spc="-100" dirty="0">
              <a:latin typeface="MS PGothic"/>
              <a:cs typeface="MS PGothic"/>
            </a:endParaRPr>
          </a:p>
          <a:p>
            <a:pPr marL="12700" marR="5080">
              <a:spcBef>
                <a:spcPts val="409"/>
              </a:spcBef>
            </a:pPr>
            <a:r>
              <a:rPr lang="ja-JP" altLang="en-US" sz="1200" spc="-100" dirty="0">
                <a:latin typeface="MS PGothic"/>
                <a:cs typeface="MS PGothic"/>
              </a:rPr>
              <a:t>少し復習しますが、</a:t>
            </a:r>
            <a:r>
              <a:rPr lang="ja-JP" altLang="en-US" sz="1200" spc="-35" dirty="0">
                <a:latin typeface="MS PGothic"/>
                <a:cs typeface="MS PGothic"/>
              </a:rPr>
              <a:t>ダミ</a:t>
            </a:r>
            <a:r>
              <a:rPr lang="ja-JP" altLang="en-US" sz="1200" spc="-50" dirty="0">
                <a:latin typeface="MS PGothic"/>
                <a:cs typeface="MS PGothic"/>
              </a:rPr>
              <a:t>ー</a:t>
            </a:r>
            <a:r>
              <a:rPr lang="ja-JP" altLang="en-US" sz="1200" spc="-40" dirty="0">
                <a:latin typeface="MS PGothic"/>
                <a:cs typeface="MS PGothic"/>
              </a:rPr>
              <a:t>変数というのは、</a:t>
            </a:r>
            <a:r>
              <a:rPr lang="ja-JP" altLang="en-US" sz="1200" spc="-100" dirty="0">
                <a:latin typeface="MS PGothic"/>
                <a:cs typeface="MS PGothic"/>
              </a:rPr>
              <a:t>ある 変</a:t>
            </a:r>
            <a:r>
              <a:rPr lang="ja-JP" altLang="en-US" sz="1200" spc="-40" dirty="0">
                <a:latin typeface="MS PGothic"/>
                <a:cs typeface="MS PGothic"/>
              </a:rPr>
              <a:t>数が</a:t>
            </a:r>
            <a:r>
              <a:rPr lang="ja-JP" altLang="en-US" sz="1200" spc="-35" dirty="0">
                <a:latin typeface="MS PGothic"/>
                <a:cs typeface="MS PGothic"/>
              </a:rPr>
              <a:t>、</a:t>
            </a:r>
            <a:r>
              <a:rPr lang="ja-JP" altLang="en-US" sz="1200" spc="-40" dirty="0">
                <a:latin typeface="MS PGothic"/>
                <a:cs typeface="MS PGothic"/>
              </a:rPr>
              <a:t>複数のカ</a:t>
            </a:r>
            <a:r>
              <a:rPr lang="ja-JP" altLang="en-US" sz="1200" spc="-45" dirty="0">
                <a:latin typeface="MS PGothic"/>
                <a:cs typeface="MS PGothic"/>
              </a:rPr>
              <a:t>テゴ</a:t>
            </a:r>
            <a:r>
              <a:rPr lang="ja-JP" altLang="en-US" sz="1200" spc="-35" dirty="0">
                <a:latin typeface="MS PGothic"/>
                <a:cs typeface="MS PGothic"/>
              </a:rPr>
              <a:t>リ</a:t>
            </a:r>
            <a:r>
              <a:rPr lang="ja-JP" altLang="en-US" sz="1200" spc="-45" dirty="0">
                <a:latin typeface="MS PGothic"/>
                <a:cs typeface="MS PGothic"/>
              </a:rPr>
              <a:t>ー</a:t>
            </a:r>
            <a:r>
              <a:rPr lang="ja-JP" altLang="en-US" sz="1200" spc="-50" dirty="0">
                <a:latin typeface="MS PGothic"/>
                <a:cs typeface="MS PGothic"/>
              </a:rPr>
              <a:t>を</a:t>
            </a:r>
            <a:r>
              <a:rPr lang="ja-JP" altLang="en-US" sz="1200" spc="-40" dirty="0">
                <a:latin typeface="MS PGothic"/>
                <a:cs typeface="MS PGothic"/>
              </a:rPr>
              <a:t>も</a:t>
            </a:r>
            <a:r>
              <a:rPr lang="ja-JP" altLang="en-US" sz="1200" spc="-45" dirty="0">
                <a:latin typeface="MS PGothic"/>
                <a:cs typeface="MS PGothic"/>
              </a:rPr>
              <a:t>つ</a:t>
            </a:r>
            <a:r>
              <a:rPr lang="ja-JP" altLang="en-US" sz="1200" spc="-40" dirty="0">
                <a:latin typeface="MS PGothic"/>
                <a:cs typeface="MS PGothic"/>
              </a:rPr>
              <a:t>時</a:t>
            </a:r>
            <a:r>
              <a:rPr lang="ja-JP" altLang="en-US" sz="1200" spc="-50" dirty="0">
                <a:latin typeface="MS PGothic"/>
                <a:cs typeface="MS PGothic"/>
              </a:rPr>
              <a:t>、</a:t>
            </a:r>
            <a:r>
              <a:rPr lang="ja-JP" altLang="en-US" sz="1200" spc="-40" dirty="0">
                <a:latin typeface="MS PGothic"/>
                <a:cs typeface="MS PGothic"/>
              </a:rPr>
              <a:t>該当</a:t>
            </a:r>
            <a:r>
              <a:rPr lang="ja-JP" altLang="en-US" sz="1200" spc="-45" dirty="0">
                <a:latin typeface="MS PGothic"/>
                <a:cs typeface="MS PGothic"/>
              </a:rPr>
              <a:t>す</a:t>
            </a:r>
            <a:r>
              <a:rPr lang="ja-JP" altLang="en-US" sz="1200" spc="-50" dirty="0">
                <a:latin typeface="MS PGothic"/>
                <a:cs typeface="MS PGothic"/>
              </a:rPr>
              <a:t>るケースに</a:t>
            </a:r>
            <a:r>
              <a:rPr lang="ja-JP" altLang="en-US" sz="1200" spc="-45" dirty="0">
                <a:latin typeface="MS PGothic"/>
                <a:cs typeface="MS PGothic"/>
              </a:rPr>
              <a:t>対し</a:t>
            </a:r>
            <a:r>
              <a:rPr lang="ja-JP" altLang="en-US" sz="1200" spc="-50" dirty="0">
                <a:latin typeface="MS PGothic"/>
                <a:cs typeface="MS PGothic"/>
              </a:rPr>
              <a:t>て</a:t>
            </a:r>
            <a:r>
              <a:rPr lang="ja-JP" altLang="en-US" sz="1200" spc="-40" dirty="0">
                <a:latin typeface="MS PGothic"/>
                <a:cs typeface="MS PGothic"/>
              </a:rPr>
              <a:t>は</a:t>
            </a:r>
            <a:r>
              <a:rPr lang="ja-JP" altLang="en-US" sz="1200" spc="-35" dirty="0">
                <a:latin typeface="MS PGothic"/>
                <a:cs typeface="MS PGothic"/>
              </a:rPr>
              <a:t>、１、</a:t>
            </a:r>
            <a:r>
              <a:rPr lang="ja-JP" altLang="en-US" sz="1200" spc="-40" dirty="0">
                <a:latin typeface="MS PGothic"/>
                <a:cs typeface="MS PGothic"/>
              </a:rPr>
              <a:t>該当し</a:t>
            </a:r>
            <a:r>
              <a:rPr lang="ja-JP" altLang="en-US" sz="1200" spc="-45" dirty="0">
                <a:latin typeface="MS PGothic"/>
                <a:cs typeface="MS PGothic"/>
              </a:rPr>
              <a:t>ない</a:t>
            </a:r>
            <a:r>
              <a:rPr lang="ja-JP" altLang="en-US" sz="1200" spc="-40" dirty="0">
                <a:latin typeface="MS PGothic"/>
                <a:cs typeface="MS PGothic"/>
              </a:rPr>
              <a:t>ケース</a:t>
            </a:r>
            <a:r>
              <a:rPr lang="ja-JP" altLang="en-US" sz="1200" spc="-50" dirty="0">
                <a:latin typeface="MS PGothic"/>
                <a:cs typeface="MS PGothic"/>
              </a:rPr>
              <a:t>に</a:t>
            </a:r>
            <a:r>
              <a:rPr lang="ja-JP" altLang="en-US" sz="1200" spc="-45" dirty="0">
                <a:latin typeface="MS PGothic"/>
                <a:cs typeface="MS PGothic"/>
              </a:rPr>
              <a:t>対し</a:t>
            </a:r>
            <a:r>
              <a:rPr lang="ja-JP" altLang="en-US" sz="1200" spc="-50" dirty="0">
                <a:latin typeface="MS PGothic"/>
                <a:cs typeface="MS PGothic"/>
              </a:rPr>
              <a:t>て</a:t>
            </a:r>
            <a:r>
              <a:rPr lang="ja-JP" altLang="en-US" sz="1200" spc="-40" dirty="0">
                <a:latin typeface="MS PGothic"/>
                <a:cs typeface="MS PGothic"/>
              </a:rPr>
              <a:t>は</a:t>
            </a:r>
            <a:r>
              <a:rPr lang="ja-JP" altLang="en-US" sz="1200" spc="-35" dirty="0">
                <a:latin typeface="MS PGothic"/>
                <a:cs typeface="MS PGothic"/>
              </a:rPr>
              <a:t>０</a:t>
            </a:r>
            <a:r>
              <a:rPr lang="ja-JP" altLang="en-US" sz="1200" spc="-40" dirty="0">
                <a:latin typeface="MS PGothic"/>
                <a:cs typeface="MS PGothic"/>
              </a:rPr>
              <a:t>を割</a:t>
            </a:r>
            <a:r>
              <a:rPr lang="ja-JP" altLang="en-US" sz="1200" spc="-35" dirty="0">
                <a:latin typeface="MS PGothic"/>
                <a:cs typeface="MS PGothic"/>
              </a:rPr>
              <a:t>り</a:t>
            </a:r>
            <a:r>
              <a:rPr lang="ja-JP" altLang="en-US" sz="1200" spc="-40" dirty="0">
                <a:latin typeface="MS PGothic"/>
                <a:cs typeface="MS PGothic"/>
              </a:rPr>
              <a:t>当</a:t>
            </a:r>
            <a:r>
              <a:rPr lang="ja-JP" altLang="en-US" sz="1200" spc="-55" dirty="0">
                <a:latin typeface="MS PGothic"/>
                <a:cs typeface="MS PGothic"/>
              </a:rPr>
              <a:t>てるこ</a:t>
            </a:r>
            <a:r>
              <a:rPr lang="ja-JP" altLang="en-US" sz="1200" spc="-40" dirty="0">
                <a:latin typeface="MS PGothic"/>
                <a:cs typeface="MS PGothic"/>
              </a:rPr>
              <a:t>とができる</a:t>
            </a:r>
            <a:r>
              <a:rPr lang="ja-JP" altLang="en-US" sz="1200" spc="-35" dirty="0">
                <a:latin typeface="MS PGothic"/>
                <a:cs typeface="MS PGothic"/>
              </a:rPr>
              <a:t>。</a:t>
            </a:r>
            <a:r>
              <a:rPr lang="ja-JP" altLang="en-US" sz="1200" spc="-50" dirty="0">
                <a:latin typeface="MS PGothic"/>
                <a:cs typeface="MS PGothic"/>
              </a:rPr>
              <a:t>こ</a:t>
            </a:r>
            <a:r>
              <a:rPr lang="ja-JP" altLang="en-US" sz="1200" spc="-40" dirty="0">
                <a:latin typeface="MS PGothic"/>
                <a:cs typeface="MS PGothic"/>
              </a:rPr>
              <a:t>のよ</a:t>
            </a:r>
            <a:r>
              <a:rPr lang="ja-JP" altLang="en-US" sz="1200" spc="-35" dirty="0">
                <a:latin typeface="MS PGothic"/>
                <a:cs typeface="MS PGothic"/>
              </a:rPr>
              <a:t>う</a:t>
            </a:r>
            <a:r>
              <a:rPr lang="ja-JP" altLang="en-US" sz="1200" spc="-65" dirty="0">
                <a:latin typeface="MS PGothic"/>
                <a:cs typeface="MS PGothic"/>
              </a:rPr>
              <a:t>な</a:t>
            </a:r>
            <a:r>
              <a:rPr lang="ja-JP" altLang="en-US" sz="1200" spc="-40" dirty="0">
                <a:latin typeface="MS PGothic"/>
                <a:cs typeface="MS PGothic"/>
              </a:rPr>
              <a:t>特徴を持</a:t>
            </a:r>
            <a:r>
              <a:rPr lang="ja-JP" altLang="en-US" sz="1200" spc="-45" dirty="0">
                <a:latin typeface="MS PGothic"/>
                <a:cs typeface="MS PGothic"/>
              </a:rPr>
              <a:t>つ</a:t>
            </a:r>
            <a:r>
              <a:rPr lang="ja-JP" altLang="en-US" sz="1200" spc="-40" dirty="0">
                <a:latin typeface="MS PGothic"/>
                <a:cs typeface="MS PGothic"/>
              </a:rPr>
              <a:t>変数</a:t>
            </a:r>
            <a:r>
              <a:rPr lang="ja-JP" altLang="en-US" sz="1200" spc="-35" dirty="0">
                <a:latin typeface="MS PGothic"/>
                <a:cs typeface="MS PGothic"/>
              </a:rPr>
              <a:t>をダミ</a:t>
            </a:r>
            <a:r>
              <a:rPr lang="ja-JP" altLang="en-US" sz="1200" spc="-50" dirty="0">
                <a:latin typeface="MS PGothic"/>
                <a:cs typeface="MS PGothic"/>
              </a:rPr>
              <a:t>ー</a:t>
            </a:r>
            <a:r>
              <a:rPr lang="ja-JP" altLang="en-US" sz="1200" spc="-40" dirty="0">
                <a:latin typeface="MS PGothic"/>
                <a:cs typeface="MS PGothic"/>
              </a:rPr>
              <a:t>変数と呼</a:t>
            </a:r>
            <a:r>
              <a:rPr lang="ja-JP" altLang="en-US" sz="1200" spc="-45" dirty="0">
                <a:latin typeface="MS PGothic"/>
                <a:cs typeface="MS PGothic"/>
              </a:rPr>
              <a:t>び</a:t>
            </a:r>
            <a:r>
              <a:rPr lang="ja-JP" altLang="en-US" sz="1200" spc="-35" dirty="0">
                <a:latin typeface="MS PGothic"/>
                <a:cs typeface="MS PGothic"/>
              </a:rPr>
              <a:t>ます。</a:t>
            </a:r>
            <a:endParaRPr lang="ja-JP" altLang="en-US" sz="1200" dirty="0">
              <a:latin typeface="MS PGothic"/>
              <a:cs typeface="MS PGothic"/>
            </a:endParaRP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7</a:t>
            </a:fld>
            <a:endParaRPr kumimoji="1" lang="ja-JP" altLang="en-US"/>
          </a:p>
        </p:txBody>
      </p:sp>
    </p:spTree>
    <p:extLst>
      <p:ext uri="{BB962C8B-B14F-4D97-AF65-F5344CB8AC3E}">
        <p14:creationId xmlns:p14="http://schemas.microsoft.com/office/powerpoint/2010/main" val="41297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差の差分析の特徴は２つの「差」の利用というところです。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第１の「差」：政策実行の前後の差（前後比較デザインと同じ）です。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第２の「差」：トリートメント・グループとコントロール・グループの差です。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これら２つの「差の差」をとって政策効果を分析するので、「</a:t>
            </a:r>
            <a:r>
              <a:rPr lang="ja-JP" altLang="en-US" dirty="0">
                <a:solidFill>
                  <a:srgbClr val="FF0000"/>
                </a:solidFill>
              </a:rPr>
              <a:t>差の差分析（</a:t>
            </a:r>
            <a:r>
              <a:rPr lang="en-US" altLang="ja-JP" dirty="0">
                <a:solidFill>
                  <a:srgbClr val="FF0000"/>
                </a:solidFill>
              </a:rPr>
              <a:t>DID</a:t>
            </a:r>
            <a:r>
              <a:rPr lang="ja-JP" altLang="en-US" dirty="0">
                <a:solidFill>
                  <a:srgbClr val="FF0000"/>
                </a:solidFill>
              </a:rPr>
              <a:t>分析）</a:t>
            </a:r>
            <a:r>
              <a:rPr lang="ja-JP" altLang="en-US" dirty="0"/>
              <a:t>」と呼ばれます。</a:t>
            </a:r>
          </a:p>
          <a:p>
            <a:endParaRPr kumimoji="1" lang="ja-JP" altLang="en-US" dirty="0"/>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8</a:t>
            </a:fld>
            <a:endParaRPr kumimoji="1" lang="ja-JP" altLang="en-US"/>
          </a:p>
        </p:txBody>
      </p:sp>
    </p:spTree>
    <p:extLst>
      <p:ext uri="{BB962C8B-B14F-4D97-AF65-F5344CB8AC3E}">
        <p14:creationId xmlns:p14="http://schemas.microsoft.com/office/powerpoint/2010/main" val="1046588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lvl="0" indent="0" algn="l" defTabSz="914400" rtl="0" eaLnBrk="1" fontAlgn="auto" latinLnBrk="0" hangingPunct="1">
              <a:lnSpc>
                <a:spcPct val="96800"/>
              </a:lnSpc>
              <a:spcBef>
                <a:spcPts val="200"/>
              </a:spcBef>
              <a:spcAft>
                <a:spcPts val="0"/>
              </a:spcAft>
              <a:buClrTx/>
              <a:buSzTx/>
              <a:buFontTx/>
              <a:buNone/>
              <a:tabLst/>
              <a:defRPr/>
            </a:pPr>
            <a:r>
              <a:rPr lang="ja-JP" altLang="en-US" sz="1200" b="0" i="0" spc="-30" dirty="0">
                <a:solidFill>
                  <a:srgbClr val="212529"/>
                </a:solidFill>
                <a:effectLst/>
                <a:latin typeface="-apple-system"/>
                <a:cs typeface="MS PGothic"/>
              </a:rPr>
              <a:t>それでは、先ほどの例のある企業の</a:t>
            </a:r>
            <a:r>
              <a:rPr lang="en-US" altLang="ja-JP" sz="1200" b="0" i="0" spc="-30" dirty="0">
                <a:solidFill>
                  <a:srgbClr val="212529"/>
                </a:solidFill>
                <a:effectLst/>
                <a:latin typeface="-apple-system"/>
                <a:cs typeface="MS PGothic"/>
              </a:rPr>
              <a:t>PR</a:t>
            </a:r>
            <a:r>
              <a:rPr lang="ja-JP" altLang="en-US" sz="1200" b="0" i="0" spc="-30" dirty="0">
                <a:solidFill>
                  <a:srgbClr val="212529"/>
                </a:solidFill>
                <a:effectLst/>
                <a:latin typeface="-apple-system"/>
                <a:cs typeface="MS PGothic"/>
              </a:rPr>
              <a:t>活動の効果を評価したい場合、二つのグループ、</a:t>
            </a:r>
            <a:r>
              <a:rPr lang="ja-JP" altLang="en-US" sz="1200" spc="-15" dirty="0">
                <a:latin typeface="UD Digi Kyokasho NK-R" panose="02020400000000000000" pitchFamily="18" charset="-128"/>
                <a:ea typeface="UD Digi Kyokasho NK-R" panose="02020400000000000000" pitchFamily="18" charset="-128"/>
                <a:cs typeface="MS PGothic"/>
              </a:rPr>
              <a:t>トリートメント・</a:t>
            </a:r>
            <a:r>
              <a:rPr lang="ja-JP" altLang="en-US" sz="1200" spc="-20" dirty="0">
                <a:latin typeface="UD Digi Kyokasho NK-R" panose="02020400000000000000" pitchFamily="18" charset="-128"/>
                <a:ea typeface="UD Digi Kyokasho NK-R" panose="02020400000000000000" pitchFamily="18" charset="-128"/>
                <a:cs typeface="MS PGothic"/>
              </a:rPr>
              <a:t>グループ</a:t>
            </a:r>
            <a:r>
              <a:rPr lang="ja-JP" altLang="en-US" sz="1200" spc="0" dirty="0">
                <a:latin typeface="UD Digi Kyokasho NK-R" panose="02020400000000000000" pitchFamily="18" charset="-128"/>
                <a:ea typeface="UD Digi Kyokasho NK-R" panose="02020400000000000000" pitchFamily="18" charset="-128"/>
                <a:cs typeface="MS PGothic"/>
              </a:rPr>
              <a:t>と</a:t>
            </a:r>
            <a:r>
              <a:rPr lang="ja-JP" altLang="en-US" sz="1200" spc="-10" dirty="0">
                <a:latin typeface="UD Digi Kyokasho NK-R" panose="02020400000000000000" pitchFamily="18" charset="-128"/>
                <a:ea typeface="UD Digi Kyokasho NK-R" panose="02020400000000000000" pitchFamily="18" charset="-128"/>
                <a:cs typeface="MS PGothic"/>
              </a:rPr>
              <a:t>コントロール・</a:t>
            </a:r>
            <a:r>
              <a:rPr lang="ja-JP" altLang="en-US" sz="1200" spc="-25" dirty="0">
                <a:latin typeface="UD Digi Kyokasho NK-R" panose="02020400000000000000" pitchFamily="18" charset="-128"/>
                <a:ea typeface="UD Digi Kyokasho NK-R" panose="02020400000000000000" pitchFamily="18" charset="-128"/>
                <a:cs typeface="MS PGothic"/>
              </a:rPr>
              <a:t>グループ</a:t>
            </a:r>
            <a:r>
              <a:rPr lang="ja-JP" altLang="en-US" sz="1200" spc="0" dirty="0">
                <a:latin typeface="UD Digi Kyokasho NK-R" panose="02020400000000000000" pitchFamily="18" charset="-128"/>
                <a:ea typeface="UD Digi Kyokasho NK-R" panose="02020400000000000000" pitchFamily="18" charset="-128"/>
                <a:cs typeface="MS PGothic"/>
              </a:rPr>
              <a:t>のそれぞれ前後比較の差を取って、そして、さらにこの二つグループの差を取ると、実際に</a:t>
            </a:r>
            <a:r>
              <a:rPr lang="en-US" altLang="ja-JP" sz="1200" spc="0" dirty="0">
                <a:latin typeface="UD Digi Kyokasho NK-R" panose="02020400000000000000" pitchFamily="18" charset="-128"/>
                <a:ea typeface="UD Digi Kyokasho NK-R" panose="02020400000000000000" pitchFamily="18" charset="-128"/>
                <a:cs typeface="MS PGothic"/>
              </a:rPr>
              <a:t>PR</a:t>
            </a:r>
            <a:r>
              <a:rPr lang="ja-JP" altLang="en-US" sz="1200" spc="0" dirty="0">
                <a:latin typeface="UD Digi Kyokasho NK-R" panose="02020400000000000000" pitchFamily="18" charset="-128"/>
                <a:ea typeface="UD Digi Kyokasho NK-R" panose="02020400000000000000" pitchFamily="18" charset="-128"/>
                <a:cs typeface="MS PGothic"/>
              </a:rPr>
              <a:t>活動の純粋効果を測ることができます。この表の結果によって、</a:t>
            </a:r>
            <a:r>
              <a:rPr lang="en-US" altLang="ja-JP" dirty="0"/>
              <a:t>PR</a:t>
            </a:r>
            <a:r>
              <a:rPr lang="ja-JP" altLang="en-US" dirty="0"/>
              <a:t>活動は販売増加率に対して２％の因果効果がありました。</a:t>
            </a:r>
            <a:endParaRPr lang="en-US" altLang="ja-JP" sz="1200" spc="0" dirty="0">
              <a:latin typeface="UD Digi Kyokasho NK-R" panose="02020400000000000000" pitchFamily="18" charset="-128"/>
              <a:ea typeface="UD Digi Kyokasho NK-R" panose="02020400000000000000" pitchFamily="18" charset="-128"/>
              <a:cs typeface="MS PGothic"/>
            </a:endParaRPr>
          </a:p>
        </p:txBody>
      </p:sp>
      <p:sp>
        <p:nvSpPr>
          <p:cNvPr id="4" name="灯片编号占位符 3"/>
          <p:cNvSpPr>
            <a:spLocks noGrp="1"/>
          </p:cNvSpPr>
          <p:nvPr>
            <p:ph type="sldNum" sz="quarter" idx="5"/>
          </p:nvPr>
        </p:nvSpPr>
        <p:spPr/>
        <p:txBody>
          <a:bodyPr/>
          <a:lstStyle/>
          <a:p>
            <a:fld id="{0428CA7A-47DD-4801-A4E8-DB687FD12954}" type="slidenum">
              <a:rPr kumimoji="1" lang="ja-JP" altLang="en-US" smtClean="0"/>
              <a:t>9</a:t>
            </a:fld>
            <a:endParaRPr kumimoji="1" lang="ja-JP" altLang="en-US"/>
          </a:p>
        </p:txBody>
      </p:sp>
    </p:spTree>
    <p:extLst>
      <p:ext uri="{BB962C8B-B14F-4D97-AF65-F5344CB8AC3E}">
        <p14:creationId xmlns:p14="http://schemas.microsoft.com/office/powerpoint/2010/main" val="110986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B823D3-5EE9-424A-923A-AF3CC891AE63}"/>
              </a:ext>
            </a:extLst>
          </p:cNvPr>
          <p:cNvSpPr>
            <a:spLocks noGrp="1"/>
          </p:cNvSpPr>
          <p:nvPr>
            <p:ph type="ctrTitle"/>
          </p:nvPr>
        </p:nvSpPr>
        <p:spPr>
          <a:xfrm>
            <a:off x="1524000" y="1122363"/>
            <a:ext cx="9144000" cy="2387600"/>
          </a:xfrm>
        </p:spPr>
        <p:txBody>
          <a:bodyPr anchor="b"/>
          <a:lstStyle>
            <a:lvl1pPr algn="ctr">
              <a:defRPr sz="6000">
                <a:latin typeface="UD デジタル 教科書体 NK-R" panose="02020400000000000000" pitchFamily="18" charset="-128"/>
                <a:ea typeface="UD デジタル 教科書体 NK-R" panose="02020400000000000000" pitchFamily="18"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69D721DA-8679-431A-A811-D88D33E2EE6B}"/>
              </a:ext>
            </a:extLst>
          </p:cNvPr>
          <p:cNvSpPr>
            <a:spLocks noGrp="1"/>
          </p:cNvSpPr>
          <p:nvPr>
            <p:ph type="subTitle" idx="1"/>
          </p:nvPr>
        </p:nvSpPr>
        <p:spPr>
          <a:xfrm>
            <a:off x="1524000" y="3602038"/>
            <a:ext cx="9144000" cy="1655762"/>
          </a:xfrm>
        </p:spPr>
        <p:txBody>
          <a:bodyPr/>
          <a:lstStyle>
            <a:lvl1pPr marL="0" indent="0" algn="ctr">
              <a:buNone/>
              <a:defRPr sz="2400">
                <a:latin typeface="UD デジタル 教科書体 NK-R" panose="02020400000000000000" pitchFamily="18" charset="-128"/>
                <a:ea typeface="UD デジタル 教科書体 NK-R" panose="02020400000000000000" pitchFamily="18"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575E27EF-C314-40BE-B5D1-C9C03E0C43CA}"/>
              </a:ext>
            </a:extLst>
          </p:cNvPr>
          <p:cNvSpPr>
            <a:spLocks noGrp="1"/>
          </p:cNvSpPr>
          <p:nvPr>
            <p:ph type="dt" sz="half" idx="10"/>
          </p:nvPr>
        </p:nvSpPr>
        <p:spPr>
          <a:xfrm>
            <a:off x="-2" y="6510569"/>
            <a:ext cx="3240000" cy="365125"/>
          </a:xfrm>
        </p:spPr>
        <p:txBody>
          <a:bodyPr/>
          <a:lstStyle/>
          <a:p>
            <a:r>
              <a:rPr kumimoji="1" lang="en-US" altLang="ja-JP"/>
              <a:t>Jin Shang</a:t>
            </a:r>
            <a:endParaRPr kumimoji="1" lang="ja-JP" altLang="en-US" dirty="0"/>
          </a:p>
        </p:txBody>
      </p:sp>
      <p:sp>
        <p:nvSpPr>
          <p:cNvPr id="5" name="フッター プレースホルダー 4">
            <a:extLst>
              <a:ext uri="{FF2B5EF4-FFF2-40B4-BE49-F238E27FC236}">
                <a16:creationId xmlns:a16="http://schemas.microsoft.com/office/drawing/2014/main" id="{C84C5A04-A000-4C01-A86A-5DC4940E4A4E}"/>
              </a:ext>
            </a:extLst>
          </p:cNvPr>
          <p:cNvSpPr>
            <a:spLocks noGrp="1"/>
          </p:cNvSpPr>
          <p:nvPr>
            <p:ph type="ftr" sz="quarter" idx="11"/>
          </p:nvPr>
        </p:nvSpPr>
        <p:spPr>
          <a:xfrm>
            <a:off x="3239997" y="6510569"/>
            <a:ext cx="5707115" cy="365125"/>
          </a:xfrm>
        </p:spPr>
        <p:txBody>
          <a:bodyPr/>
          <a:lstStyle/>
          <a:p>
            <a:r>
              <a:rPr kumimoji="1" lang="en-US" altLang="ja-JP"/>
              <a:t>Dynamic Connectedness Analysis Between Crude Oil, Macroeconomic Aggregates, and Financial Markets</a:t>
            </a:r>
            <a:endParaRPr kumimoji="1" lang="ja-JP" altLang="en-US" dirty="0"/>
          </a:p>
        </p:txBody>
      </p:sp>
      <p:sp>
        <p:nvSpPr>
          <p:cNvPr id="6" name="スライド番号プレースホルダー 5">
            <a:extLst>
              <a:ext uri="{FF2B5EF4-FFF2-40B4-BE49-F238E27FC236}">
                <a16:creationId xmlns:a16="http://schemas.microsoft.com/office/drawing/2014/main" id="{6B42CF81-F391-4024-BD07-72EDC3F26419}"/>
              </a:ext>
            </a:extLst>
          </p:cNvPr>
          <p:cNvSpPr>
            <a:spLocks noGrp="1"/>
          </p:cNvSpPr>
          <p:nvPr>
            <p:ph type="sldNum" sz="quarter" idx="12"/>
          </p:nvPr>
        </p:nvSpPr>
        <p:spPr>
          <a:xfrm>
            <a:off x="8947113" y="6510569"/>
            <a:ext cx="3240000" cy="365125"/>
          </a:xfrm>
        </p:spPr>
        <p:txBody>
          <a:bodyPr/>
          <a:lstStyle/>
          <a:p>
            <a:fld id="{7C33FE8D-2847-4A07-860A-39E1F2B0B9F4}" type="slidenum">
              <a:rPr lang="ja-JP" altLang="en-US" smtClean="0"/>
              <a:pPr/>
              <a:t>‹#›</a:t>
            </a:fld>
            <a:endParaRPr kumimoji="1" lang="ja-JP" altLang="en-US" dirty="0"/>
          </a:p>
        </p:txBody>
      </p:sp>
    </p:spTree>
    <p:extLst>
      <p:ext uri="{BB962C8B-B14F-4D97-AF65-F5344CB8AC3E}">
        <p14:creationId xmlns:p14="http://schemas.microsoft.com/office/powerpoint/2010/main" val="57434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D1B56-66A0-4367-A693-B4714281ADFE}"/>
              </a:ext>
            </a:extLst>
          </p:cNvPr>
          <p:cNvSpPr>
            <a:spLocks noGrp="1"/>
          </p:cNvSpPr>
          <p:nvPr>
            <p:ph type="title"/>
          </p:nvPr>
        </p:nvSpPr>
        <p:spPr/>
        <p:txBody>
          <a:bodyPr/>
          <a:lstStyle>
            <a:lvl1pPr>
              <a:defRPr>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縦書きテキスト プレースホルダー 2">
            <a:extLst>
              <a:ext uri="{FF2B5EF4-FFF2-40B4-BE49-F238E27FC236}">
                <a16:creationId xmlns:a16="http://schemas.microsoft.com/office/drawing/2014/main" id="{0DF21EB4-5701-481F-AAD7-F5B28C84EC9F}"/>
              </a:ext>
            </a:extLst>
          </p:cNvPr>
          <p:cNvSpPr>
            <a:spLocks noGrp="1"/>
          </p:cNvSpPr>
          <p:nvPr>
            <p:ph type="body" orient="vert" idx="1"/>
          </p:nvPr>
        </p:nvSpPr>
        <p:spPr/>
        <p:txBody>
          <a:bodyPr vert="eaVert"/>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1D3591B2-BAF4-49EB-9343-62E9CC8F14FA}"/>
              </a:ext>
            </a:extLst>
          </p:cNvPr>
          <p:cNvSpPr>
            <a:spLocks noGrp="1"/>
          </p:cNvSpPr>
          <p:nvPr>
            <p:ph type="dt" sz="half" idx="10"/>
          </p:nvPr>
        </p:nvSpPr>
        <p:spPr/>
        <p:txBody>
          <a:bodyPr/>
          <a:lstStyle/>
          <a:p>
            <a:r>
              <a:rPr kumimoji="1" lang="en-US" altLang="ja-JP"/>
              <a:t>Jin Shang</a:t>
            </a:r>
            <a:endParaRPr kumimoji="1" lang="ja-JP" altLang="en-US"/>
          </a:p>
        </p:txBody>
      </p:sp>
      <p:sp>
        <p:nvSpPr>
          <p:cNvPr id="5" name="フッター プレースホルダー 4">
            <a:extLst>
              <a:ext uri="{FF2B5EF4-FFF2-40B4-BE49-F238E27FC236}">
                <a16:creationId xmlns:a16="http://schemas.microsoft.com/office/drawing/2014/main" id="{AE90D0BE-0D86-40C9-995C-79D745BF877A}"/>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6" name="スライド番号プレースホルダー 5">
            <a:extLst>
              <a:ext uri="{FF2B5EF4-FFF2-40B4-BE49-F238E27FC236}">
                <a16:creationId xmlns:a16="http://schemas.microsoft.com/office/drawing/2014/main" id="{D19A15AE-9B7B-4FFD-8C5E-A4A9D442BC88}"/>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85154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8FD8DB-ADED-4BEB-B58C-EDD071317D75}"/>
              </a:ext>
            </a:extLst>
          </p:cNvPr>
          <p:cNvSpPr>
            <a:spLocks noGrp="1"/>
          </p:cNvSpPr>
          <p:nvPr>
            <p:ph type="title" orient="vert"/>
          </p:nvPr>
        </p:nvSpPr>
        <p:spPr>
          <a:xfrm>
            <a:off x="8724900" y="365125"/>
            <a:ext cx="2628900" cy="5811838"/>
          </a:xfrm>
        </p:spPr>
        <p:txBody>
          <a:bodyPr vert="eaVert"/>
          <a:lstStyle>
            <a:lvl1pPr>
              <a:defRPr>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縦書きテキスト プレースホルダー 2">
            <a:extLst>
              <a:ext uri="{FF2B5EF4-FFF2-40B4-BE49-F238E27FC236}">
                <a16:creationId xmlns:a16="http://schemas.microsoft.com/office/drawing/2014/main" id="{52CA41A6-6CED-427C-8615-9BA356CBE4A6}"/>
              </a:ext>
            </a:extLst>
          </p:cNvPr>
          <p:cNvSpPr>
            <a:spLocks noGrp="1"/>
          </p:cNvSpPr>
          <p:nvPr>
            <p:ph type="body" orient="vert" idx="1"/>
          </p:nvPr>
        </p:nvSpPr>
        <p:spPr>
          <a:xfrm>
            <a:off x="838200" y="365125"/>
            <a:ext cx="7734300" cy="5811838"/>
          </a:xfrm>
        </p:spPr>
        <p:txBody>
          <a:bodyPr vert="eaVert"/>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A4567819-9B35-4E6A-8F46-DBE304573A5B}"/>
              </a:ext>
            </a:extLst>
          </p:cNvPr>
          <p:cNvSpPr>
            <a:spLocks noGrp="1"/>
          </p:cNvSpPr>
          <p:nvPr>
            <p:ph type="dt" sz="half" idx="10"/>
          </p:nvPr>
        </p:nvSpPr>
        <p:spPr/>
        <p:txBody>
          <a:bodyPr/>
          <a:lstStyle/>
          <a:p>
            <a:r>
              <a:rPr kumimoji="1" lang="en-US" altLang="ja-JP"/>
              <a:t>Jin Shang</a:t>
            </a:r>
            <a:endParaRPr kumimoji="1" lang="ja-JP" altLang="en-US"/>
          </a:p>
        </p:txBody>
      </p:sp>
      <p:sp>
        <p:nvSpPr>
          <p:cNvPr id="5" name="フッター プレースホルダー 4">
            <a:extLst>
              <a:ext uri="{FF2B5EF4-FFF2-40B4-BE49-F238E27FC236}">
                <a16:creationId xmlns:a16="http://schemas.microsoft.com/office/drawing/2014/main" id="{9169267A-77A6-4B32-B91A-6B07BE0A2F01}"/>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6" name="スライド番号プレースホルダー 5">
            <a:extLst>
              <a:ext uri="{FF2B5EF4-FFF2-40B4-BE49-F238E27FC236}">
                <a16:creationId xmlns:a16="http://schemas.microsoft.com/office/drawing/2014/main" id="{225F11A4-A19C-4EB7-80EF-94D26D3181BC}"/>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29272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75195-428B-42FC-8FB8-A24DED4F8C84}"/>
              </a:ext>
            </a:extLst>
          </p:cNvPr>
          <p:cNvSpPr>
            <a:spLocks noGrp="1"/>
          </p:cNvSpPr>
          <p:nvPr>
            <p:ph type="title"/>
          </p:nvPr>
        </p:nvSpPr>
        <p:spPr>
          <a:xfrm>
            <a:off x="0" y="26624"/>
            <a:ext cx="12192000" cy="781235"/>
          </a:xfrm>
        </p:spPr>
        <p:txBody>
          <a:bodyPr>
            <a:normAutofit/>
          </a:bodyPr>
          <a:lstStyle>
            <a:lvl1pPr>
              <a:defRPr sz="4000">
                <a:solidFill>
                  <a:srgbClr val="A30000"/>
                </a:solidFill>
                <a:latin typeface="UD デジタル 教科書体 NK-R" panose="02020400000000000000" pitchFamily="18" charset="-128"/>
                <a:ea typeface="UD デジタル 教科書体 NK-R" panose="02020400000000000000" pitchFamily="18"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AE7C1B9-AA51-44D3-9C7A-8D01F1B0CB89}"/>
              </a:ext>
            </a:extLst>
          </p:cNvPr>
          <p:cNvSpPr>
            <a:spLocks noGrp="1"/>
          </p:cNvSpPr>
          <p:nvPr>
            <p:ph idx="1"/>
          </p:nvPr>
        </p:nvSpPr>
        <p:spPr/>
        <p:txBody>
          <a:bodyPr/>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785D09AC-AE10-4BD9-84E5-6CF52462260F}"/>
              </a:ext>
            </a:extLst>
          </p:cNvPr>
          <p:cNvSpPr>
            <a:spLocks noGrp="1"/>
          </p:cNvSpPr>
          <p:nvPr>
            <p:ph type="dt" sz="half" idx="10"/>
          </p:nvPr>
        </p:nvSpPr>
        <p:spPr>
          <a:xfrm>
            <a:off x="-2" y="6501690"/>
            <a:ext cx="3240000" cy="365125"/>
          </a:xfrm>
        </p:spPr>
        <p:txBody>
          <a:bodyPr/>
          <a:lstStyle/>
          <a:p>
            <a:r>
              <a:rPr kumimoji="1" lang="en-US" altLang="ja-JP"/>
              <a:t>Jin Shang</a:t>
            </a:r>
            <a:endParaRPr kumimoji="1" lang="ja-JP" altLang="en-US" dirty="0"/>
          </a:p>
        </p:txBody>
      </p:sp>
      <p:sp>
        <p:nvSpPr>
          <p:cNvPr id="5" name="フッター プレースホルダー 4">
            <a:extLst>
              <a:ext uri="{FF2B5EF4-FFF2-40B4-BE49-F238E27FC236}">
                <a16:creationId xmlns:a16="http://schemas.microsoft.com/office/drawing/2014/main" id="{DF04E437-F780-4BA3-8F0F-611A4F958E39}"/>
              </a:ext>
            </a:extLst>
          </p:cNvPr>
          <p:cNvSpPr>
            <a:spLocks noGrp="1"/>
          </p:cNvSpPr>
          <p:nvPr>
            <p:ph type="ftr" sz="quarter" idx="11"/>
          </p:nvPr>
        </p:nvSpPr>
        <p:spPr>
          <a:xfrm>
            <a:off x="3249227" y="6501690"/>
            <a:ext cx="5689850" cy="365125"/>
          </a:xfrm>
        </p:spPr>
        <p:txBody>
          <a:bodyPr/>
          <a:lstStyle/>
          <a:p>
            <a:r>
              <a:rPr kumimoji="1" lang="en-US" altLang="ja-JP"/>
              <a:t>Dynamic Connectedness Analysis Between Crude Oil, Macroeconomic Aggregates, and Financial Markets</a:t>
            </a:r>
            <a:endParaRPr kumimoji="1" lang="ja-JP" altLang="en-US" dirty="0"/>
          </a:p>
        </p:txBody>
      </p:sp>
      <p:sp>
        <p:nvSpPr>
          <p:cNvPr id="6" name="スライド番号プレースホルダー 5">
            <a:extLst>
              <a:ext uri="{FF2B5EF4-FFF2-40B4-BE49-F238E27FC236}">
                <a16:creationId xmlns:a16="http://schemas.microsoft.com/office/drawing/2014/main" id="{0624B358-43B8-4033-9AF9-26EBA3132985}"/>
              </a:ext>
            </a:extLst>
          </p:cNvPr>
          <p:cNvSpPr>
            <a:spLocks noGrp="1"/>
          </p:cNvSpPr>
          <p:nvPr>
            <p:ph type="sldNum" sz="quarter" idx="12"/>
          </p:nvPr>
        </p:nvSpPr>
        <p:spPr>
          <a:xfrm>
            <a:off x="8939077" y="6501690"/>
            <a:ext cx="3240000" cy="365125"/>
          </a:xfrm>
        </p:spPr>
        <p:txBody>
          <a:bodyPr/>
          <a:lstStyle/>
          <a:p>
            <a:fld id="{7C33FE8D-2847-4A07-860A-39E1F2B0B9F4}" type="slidenum">
              <a:rPr kumimoji="1" lang="ja-JP" altLang="en-US" smtClean="0"/>
              <a:t>‹#›</a:t>
            </a:fld>
            <a:endParaRPr kumimoji="1" lang="ja-JP" altLang="en-US" dirty="0"/>
          </a:p>
        </p:txBody>
      </p:sp>
    </p:spTree>
    <p:extLst>
      <p:ext uri="{BB962C8B-B14F-4D97-AF65-F5344CB8AC3E}">
        <p14:creationId xmlns:p14="http://schemas.microsoft.com/office/powerpoint/2010/main" val="57490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22004-F4C2-48AE-9726-3E60152853B3}"/>
              </a:ext>
            </a:extLst>
          </p:cNvPr>
          <p:cNvSpPr>
            <a:spLocks noGrp="1"/>
          </p:cNvSpPr>
          <p:nvPr>
            <p:ph type="title"/>
          </p:nvPr>
        </p:nvSpPr>
        <p:spPr>
          <a:xfrm>
            <a:off x="831850" y="1709738"/>
            <a:ext cx="10515600" cy="2852737"/>
          </a:xfrm>
          <a:noFill/>
        </p:spPr>
        <p:txBody>
          <a:bodyPr anchor="b"/>
          <a:lstStyle>
            <a:lvl1pPr>
              <a:defRPr sz="6000">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テキスト プレースホルダー 2">
            <a:extLst>
              <a:ext uri="{FF2B5EF4-FFF2-40B4-BE49-F238E27FC236}">
                <a16:creationId xmlns:a16="http://schemas.microsoft.com/office/drawing/2014/main" id="{730B5C2B-5716-4527-85D6-43386A66C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B73411-A78A-4FC3-B44C-FE47BF453862}"/>
              </a:ext>
            </a:extLst>
          </p:cNvPr>
          <p:cNvSpPr>
            <a:spLocks noGrp="1"/>
          </p:cNvSpPr>
          <p:nvPr>
            <p:ph type="dt" sz="half" idx="10"/>
          </p:nvPr>
        </p:nvSpPr>
        <p:spPr>
          <a:xfrm>
            <a:off x="-2" y="6510568"/>
            <a:ext cx="3240000" cy="365125"/>
          </a:xfrm>
          <a:solidFill>
            <a:srgbClr val="A30000"/>
          </a:solidFill>
        </p:spPr>
        <p:txBody>
          <a:bodyPr/>
          <a:lstStyle/>
          <a:p>
            <a:r>
              <a:rPr kumimoji="1" lang="en-US" altLang="ja-JP"/>
              <a:t>Jin Shang</a:t>
            </a:r>
            <a:endParaRPr kumimoji="1" lang="ja-JP" altLang="en-US" dirty="0"/>
          </a:p>
        </p:txBody>
      </p:sp>
      <p:sp>
        <p:nvSpPr>
          <p:cNvPr id="5" name="フッター プレースホルダー 4">
            <a:extLst>
              <a:ext uri="{FF2B5EF4-FFF2-40B4-BE49-F238E27FC236}">
                <a16:creationId xmlns:a16="http://schemas.microsoft.com/office/drawing/2014/main" id="{FFB23968-20E9-4BD0-8021-76CBA9C5C6D0}"/>
              </a:ext>
            </a:extLst>
          </p:cNvPr>
          <p:cNvSpPr>
            <a:spLocks noGrp="1"/>
          </p:cNvSpPr>
          <p:nvPr>
            <p:ph type="ftr" sz="quarter" idx="11"/>
          </p:nvPr>
        </p:nvSpPr>
        <p:spPr>
          <a:xfrm>
            <a:off x="3239998" y="6510568"/>
            <a:ext cx="5712001" cy="365125"/>
          </a:xfrm>
          <a:solidFill>
            <a:srgbClr val="EBEBEB"/>
          </a:solidFill>
        </p:spPr>
        <p:txBody>
          <a:bodyPr/>
          <a:lstStyle/>
          <a:p>
            <a:r>
              <a:rPr kumimoji="1" lang="en-US" altLang="ja-JP"/>
              <a:t>Dynamic Connectedness Analysis Between Crude Oil, Macroeconomic Aggregates, and Financial Markets</a:t>
            </a:r>
            <a:endParaRPr kumimoji="1" lang="ja-JP" altLang="en-US" dirty="0"/>
          </a:p>
        </p:txBody>
      </p:sp>
      <p:sp>
        <p:nvSpPr>
          <p:cNvPr id="6" name="スライド番号プレースホルダー 5">
            <a:extLst>
              <a:ext uri="{FF2B5EF4-FFF2-40B4-BE49-F238E27FC236}">
                <a16:creationId xmlns:a16="http://schemas.microsoft.com/office/drawing/2014/main" id="{A2F8062E-DA19-487A-BEF6-BFDC144FD355}"/>
              </a:ext>
            </a:extLst>
          </p:cNvPr>
          <p:cNvSpPr>
            <a:spLocks noGrp="1"/>
          </p:cNvSpPr>
          <p:nvPr>
            <p:ph type="sldNum" sz="quarter" idx="12"/>
          </p:nvPr>
        </p:nvSpPr>
        <p:spPr>
          <a:xfrm>
            <a:off x="8952000" y="6510568"/>
            <a:ext cx="3240000" cy="365125"/>
          </a:xfrm>
        </p:spPr>
        <p:txBody>
          <a:bodyPr/>
          <a:lstStyle/>
          <a:p>
            <a:fld id="{7C33FE8D-2847-4A07-860A-39E1F2B0B9F4}" type="slidenum">
              <a:rPr kumimoji="1" lang="ja-JP" altLang="en-US" smtClean="0"/>
              <a:t>‹#›</a:t>
            </a:fld>
            <a:endParaRPr kumimoji="1" lang="ja-JP" altLang="en-US" dirty="0"/>
          </a:p>
        </p:txBody>
      </p:sp>
    </p:spTree>
    <p:extLst>
      <p:ext uri="{BB962C8B-B14F-4D97-AF65-F5344CB8AC3E}">
        <p14:creationId xmlns:p14="http://schemas.microsoft.com/office/powerpoint/2010/main" val="95337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D387-F397-4684-9B91-453C406F3F53}"/>
              </a:ext>
            </a:extLst>
          </p:cNvPr>
          <p:cNvSpPr>
            <a:spLocks noGrp="1"/>
          </p:cNvSpPr>
          <p:nvPr>
            <p:ph type="title"/>
          </p:nvPr>
        </p:nvSpPr>
        <p:spPr/>
        <p:txBody>
          <a:bodyPr/>
          <a:lstStyle>
            <a:lvl1pPr>
              <a:defRPr>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35C6BBB5-FA5F-4658-9358-8B1EB0C77493}"/>
              </a:ext>
            </a:extLst>
          </p:cNvPr>
          <p:cNvSpPr>
            <a:spLocks noGrp="1"/>
          </p:cNvSpPr>
          <p:nvPr>
            <p:ph sz="half" idx="1"/>
          </p:nvPr>
        </p:nvSpPr>
        <p:spPr>
          <a:xfrm>
            <a:off x="838200" y="1825625"/>
            <a:ext cx="5181600" cy="4351338"/>
          </a:xfrm>
        </p:spPr>
        <p:txBody>
          <a:bodyPr/>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a:extLst>
              <a:ext uri="{FF2B5EF4-FFF2-40B4-BE49-F238E27FC236}">
                <a16:creationId xmlns:a16="http://schemas.microsoft.com/office/drawing/2014/main" id="{EC18750F-22D4-49BE-9CFB-541E01EF4AEC}"/>
              </a:ext>
            </a:extLst>
          </p:cNvPr>
          <p:cNvSpPr>
            <a:spLocks noGrp="1"/>
          </p:cNvSpPr>
          <p:nvPr>
            <p:ph sz="half" idx="2"/>
          </p:nvPr>
        </p:nvSpPr>
        <p:spPr>
          <a:xfrm>
            <a:off x="6172200" y="1825625"/>
            <a:ext cx="5181600" cy="4351338"/>
          </a:xfrm>
        </p:spPr>
        <p:txBody>
          <a:bodyPr/>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日付プレースホルダー 4">
            <a:extLst>
              <a:ext uri="{FF2B5EF4-FFF2-40B4-BE49-F238E27FC236}">
                <a16:creationId xmlns:a16="http://schemas.microsoft.com/office/drawing/2014/main" id="{F4163C69-49D0-4F07-AB33-179A13711817}"/>
              </a:ext>
            </a:extLst>
          </p:cNvPr>
          <p:cNvSpPr>
            <a:spLocks noGrp="1"/>
          </p:cNvSpPr>
          <p:nvPr>
            <p:ph type="dt" sz="half" idx="10"/>
          </p:nvPr>
        </p:nvSpPr>
        <p:spPr/>
        <p:txBody>
          <a:bodyPr/>
          <a:lstStyle/>
          <a:p>
            <a:r>
              <a:rPr kumimoji="1" lang="en-US" altLang="ja-JP"/>
              <a:t>Jin Shang</a:t>
            </a:r>
            <a:endParaRPr kumimoji="1" lang="ja-JP" altLang="en-US" dirty="0"/>
          </a:p>
        </p:txBody>
      </p:sp>
      <p:sp>
        <p:nvSpPr>
          <p:cNvPr id="6" name="フッター プレースホルダー 5">
            <a:extLst>
              <a:ext uri="{FF2B5EF4-FFF2-40B4-BE49-F238E27FC236}">
                <a16:creationId xmlns:a16="http://schemas.microsoft.com/office/drawing/2014/main" id="{2AF645EC-5B3E-4E59-96F2-ED8601D3C864}"/>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dirty="0"/>
          </a:p>
        </p:txBody>
      </p:sp>
      <p:sp>
        <p:nvSpPr>
          <p:cNvPr id="7" name="スライド番号プレースホルダー 6">
            <a:extLst>
              <a:ext uri="{FF2B5EF4-FFF2-40B4-BE49-F238E27FC236}">
                <a16:creationId xmlns:a16="http://schemas.microsoft.com/office/drawing/2014/main" id="{36C8AFF9-7ACA-46F0-BD08-3E97E30A69E9}"/>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dirty="0"/>
          </a:p>
        </p:txBody>
      </p:sp>
    </p:spTree>
    <p:extLst>
      <p:ext uri="{BB962C8B-B14F-4D97-AF65-F5344CB8AC3E}">
        <p14:creationId xmlns:p14="http://schemas.microsoft.com/office/powerpoint/2010/main" val="415637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26937-B476-4E24-B253-06F960970850}"/>
              </a:ext>
            </a:extLst>
          </p:cNvPr>
          <p:cNvSpPr>
            <a:spLocks noGrp="1"/>
          </p:cNvSpPr>
          <p:nvPr>
            <p:ph type="title"/>
          </p:nvPr>
        </p:nvSpPr>
        <p:spPr>
          <a:xfrm>
            <a:off x="839788" y="365125"/>
            <a:ext cx="10515600" cy="1325563"/>
          </a:xfrm>
        </p:spPr>
        <p:txBody>
          <a:bodyPr/>
          <a:lstStyle>
            <a:lvl1pPr>
              <a:defRPr>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テキスト プレースホルダー 2">
            <a:extLst>
              <a:ext uri="{FF2B5EF4-FFF2-40B4-BE49-F238E27FC236}">
                <a16:creationId xmlns:a16="http://schemas.microsoft.com/office/drawing/2014/main" id="{63B96FCA-FC84-4034-94B8-B52181EEAB87}"/>
              </a:ext>
            </a:extLst>
          </p:cNvPr>
          <p:cNvSpPr>
            <a:spLocks noGrp="1"/>
          </p:cNvSpPr>
          <p:nvPr>
            <p:ph type="body" idx="1"/>
          </p:nvPr>
        </p:nvSpPr>
        <p:spPr>
          <a:xfrm>
            <a:off x="839788" y="1681163"/>
            <a:ext cx="5157787" cy="823912"/>
          </a:xfrm>
        </p:spPr>
        <p:txBody>
          <a:bodyPr anchor="ctr"/>
          <a:lstStyle>
            <a:lvl1pPr marL="0" indent="0" algn="ctr">
              <a:buNone/>
              <a:defRPr sz="2400" b="1">
                <a:latin typeface="UD デジタル 教科書体 NK-R" panose="02020400000000000000" pitchFamily="18" charset="-128"/>
                <a:ea typeface="UD デジタル 教科書体 NK-R" panose="02020400000000000000" pitchFamily="18"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4F28D12-A505-4F96-87DE-7BDEC6044F6B}"/>
              </a:ext>
            </a:extLst>
          </p:cNvPr>
          <p:cNvSpPr>
            <a:spLocks noGrp="1"/>
          </p:cNvSpPr>
          <p:nvPr>
            <p:ph sz="half" idx="2"/>
          </p:nvPr>
        </p:nvSpPr>
        <p:spPr>
          <a:xfrm>
            <a:off x="839788" y="2505075"/>
            <a:ext cx="5157787" cy="3684588"/>
          </a:xfrm>
        </p:spPr>
        <p:txBody>
          <a:bodyPr/>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4">
            <a:extLst>
              <a:ext uri="{FF2B5EF4-FFF2-40B4-BE49-F238E27FC236}">
                <a16:creationId xmlns:a16="http://schemas.microsoft.com/office/drawing/2014/main" id="{19160E55-621F-4600-A88E-0F8B3060E0D6}"/>
              </a:ext>
            </a:extLst>
          </p:cNvPr>
          <p:cNvSpPr>
            <a:spLocks noGrp="1"/>
          </p:cNvSpPr>
          <p:nvPr>
            <p:ph type="body" sz="quarter" idx="3"/>
          </p:nvPr>
        </p:nvSpPr>
        <p:spPr>
          <a:xfrm>
            <a:off x="6172200" y="1681163"/>
            <a:ext cx="5183188" cy="823912"/>
          </a:xfrm>
        </p:spPr>
        <p:txBody>
          <a:bodyPr anchor="ctr"/>
          <a:lstStyle>
            <a:lvl1pPr marL="0" indent="0" algn="ctr">
              <a:buNone/>
              <a:defRPr sz="2400" b="1">
                <a:latin typeface="UD デジタル 教科書体 NK-R" panose="02020400000000000000" pitchFamily="18" charset="-128"/>
                <a:ea typeface="UD デジタル 教科書体 NK-R" panose="02020400000000000000" pitchFamily="18"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05EAC50-9E11-4006-A27D-088C6B026558}"/>
              </a:ext>
            </a:extLst>
          </p:cNvPr>
          <p:cNvSpPr>
            <a:spLocks noGrp="1"/>
          </p:cNvSpPr>
          <p:nvPr>
            <p:ph sz="quarter" idx="4"/>
          </p:nvPr>
        </p:nvSpPr>
        <p:spPr>
          <a:xfrm>
            <a:off x="6172200" y="2505075"/>
            <a:ext cx="5183188" cy="3684588"/>
          </a:xfrm>
        </p:spPr>
        <p:txBody>
          <a:bodyPr/>
          <a:lstStyle>
            <a:lvl1pPr>
              <a:defRPr>
                <a:latin typeface="UD デジタル 教科書体 NK-R" panose="02020400000000000000" pitchFamily="18" charset="-128"/>
                <a:ea typeface="UD デジタル 教科書体 NK-R" panose="02020400000000000000" pitchFamily="18" charset="-128"/>
              </a:defRPr>
            </a:lvl1pPr>
            <a:lvl2pPr>
              <a:defRPr>
                <a:latin typeface="UD デジタル 教科書体 NK-R" panose="02020400000000000000" pitchFamily="18" charset="-128"/>
                <a:ea typeface="UD デジタル 教科書体 NK-R" panose="02020400000000000000" pitchFamily="18" charset="-128"/>
              </a:defRPr>
            </a:lvl2pPr>
            <a:lvl3pPr>
              <a:defRPr>
                <a:latin typeface="UD デジタル 教科書体 NK-R" panose="02020400000000000000" pitchFamily="18" charset="-128"/>
                <a:ea typeface="UD デジタル 教科書体 NK-R" panose="02020400000000000000" pitchFamily="18" charset="-128"/>
              </a:defRPr>
            </a:lvl3pPr>
            <a:lvl4pPr>
              <a:defRPr>
                <a:latin typeface="UD デジタル 教科書体 NK-R" panose="02020400000000000000" pitchFamily="18" charset="-128"/>
                <a:ea typeface="UD デジタル 教科書体 NK-R" panose="02020400000000000000" pitchFamily="18" charset="-128"/>
              </a:defRPr>
            </a:lvl4pPr>
            <a:lvl5pPr>
              <a:defRPr>
                <a:latin typeface="UD デジタル 教科書体 NK-R" panose="02020400000000000000" pitchFamily="18" charset="-128"/>
                <a:ea typeface="UD デジタル 教科書体 NK-R" panose="02020400000000000000" pitchFamily="18"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日付プレースホルダー 6">
            <a:extLst>
              <a:ext uri="{FF2B5EF4-FFF2-40B4-BE49-F238E27FC236}">
                <a16:creationId xmlns:a16="http://schemas.microsoft.com/office/drawing/2014/main" id="{47930921-9541-461C-9916-59BCB02B12DD}"/>
              </a:ext>
            </a:extLst>
          </p:cNvPr>
          <p:cNvSpPr>
            <a:spLocks noGrp="1"/>
          </p:cNvSpPr>
          <p:nvPr>
            <p:ph type="dt" sz="half" idx="10"/>
          </p:nvPr>
        </p:nvSpPr>
        <p:spPr/>
        <p:txBody>
          <a:bodyPr/>
          <a:lstStyle/>
          <a:p>
            <a:r>
              <a:rPr kumimoji="1" lang="en-US" altLang="ja-JP"/>
              <a:t>Jin Shang</a:t>
            </a:r>
            <a:endParaRPr kumimoji="1" lang="ja-JP" altLang="en-US"/>
          </a:p>
        </p:txBody>
      </p:sp>
      <p:sp>
        <p:nvSpPr>
          <p:cNvPr id="8" name="フッター プレースホルダー 7">
            <a:extLst>
              <a:ext uri="{FF2B5EF4-FFF2-40B4-BE49-F238E27FC236}">
                <a16:creationId xmlns:a16="http://schemas.microsoft.com/office/drawing/2014/main" id="{FED6E632-5462-417E-A7E9-4E024F6E9160}"/>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9" name="スライド番号プレースホルダー 8">
            <a:extLst>
              <a:ext uri="{FF2B5EF4-FFF2-40B4-BE49-F238E27FC236}">
                <a16:creationId xmlns:a16="http://schemas.microsoft.com/office/drawing/2014/main" id="{3989F6EC-79F6-45B9-803E-C038E37DFDF5}"/>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225548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BDD008-432A-4179-A153-6511CC5EC5C7}"/>
              </a:ext>
            </a:extLst>
          </p:cNvPr>
          <p:cNvSpPr>
            <a:spLocks noGrp="1"/>
          </p:cNvSpPr>
          <p:nvPr>
            <p:ph type="title"/>
          </p:nvPr>
        </p:nvSpPr>
        <p:spPr/>
        <p:txBody>
          <a:bodyPr/>
          <a:lstStyle>
            <a:lvl1pPr>
              <a:defRPr>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日付プレースホルダー 2">
            <a:extLst>
              <a:ext uri="{FF2B5EF4-FFF2-40B4-BE49-F238E27FC236}">
                <a16:creationId xmlns:a16="http://schemas.microsoft.com/office/drawing/2014/main" id="{EA5A275A-71BE-40CE-ADA0-5D55C76139DD}"/>
              </a:ext>
            </a:extLst>
          </p:cNvPr>
          <p:cNvSpPr>
            <a:spLocks noGrp="1"/>
          </p:cNvSpPr>
          <p:nvPr>
            <p:ph type="dt" sz="half" idx="10"/>
          </p:nvPr>
        </p:nvSpPr>
        <p:spPr/>
        <p:txBody>
          <a:bodyPr/>
          <a:lstStyle/>
          <a:p>
            <a:r>
              <a:rPr kumimoji="1" lang="en-US" altLang="ja-JP"/>
              <a:t>Jin Shang</a:t>
            </a:r>
            <a:endParaRPr kumimoji="1" lang="ja-JP" altLang="en-US"/>
          </a:p>
        </p:txBody>
      </p:sp>
      <p:sp>
        <p:nvSpPr>
          <p:cNvPr id="4" name="フッター プレースホルダー 3">
            <a:extLst>
              <a:ext uri="{FF2B5EF4-FFF2-40B4-BE49-F238E27FC236}">
                <a16:creationId xmlns:a16="http://schemas.microsoft.com/office/drawing/2014/main" id="{C1CAE9A1-0519-44F0-BFC5-FAF3836DEE8A}"/>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5" name="スライド番号プレースホルダー 4">
            <a:extLst>
              <a:ext uri="{FF2B5EF4-FFF2-40B4-BE49-F238E27FC236}">
                <a16:creationId xmlns:a16="http://schemas.microsoft.com/office/drawing/2014/main" id="{0FC3C16C-4D26-40FB-A721-0D76EF00C754}"/>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127746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8178F5F-54E7-4A30-BBA3-EA7947997697}"/>
              </a:ext>
            </a:extLst>
          </p:cNvPr>
          <p:cNvSpPr>
            <a:spLocks noGrp="1"/>
          </p:cNvSpPr>
          <p:nvPr>
            <p:ph type="dt" sz="half" idx="10"/>
          </p:nvPr>
        </p:nvSpPr>
        <p:spPr/>
        <p:txBody>
          <a:bodyPr/>
          <a:lstStyle/>
          <a:p>
            <a:r>
              <a:rPr kumimoji="1" lang="en-US" altLang="ja-JP"/>
              <a:t>Jin Shang</a:t>
            </a:r>
            <a:endParaRPr kumimoji="1" lang="ja-JP" altLang="en-US"/>
          </a:p>
        </p:txBody>
      </p:sp>
      <p:sp>
        <p:nvSpPr>
          <p:cNvPr id="3" name="フッター プレースホルダー 2">
            <a:extLst>
              <a:ext uri="{FF2B5EF4-FFF2-40B4-BE49-F238E27FC236}">
                <a16:creationId xmlns:a16="http://schemas.microsoft.com/office/drawing/2014/main" id="{DF0B5A6E-EA73-4A50-9BD0-51C17647B6E8}"/>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4" name="スライド番号プレースホルダー 3">
            <a:extLst>
              <a:ext uri="{FF2B5EF4-FFF2-40B4-BE49-F238E27FC236}">
                <a16:creationId xmlns:a16="http://schemas.microsoft.com/office/drawing/2014/main" id="{1F768D47-DA42-44AF-AC75-65F5DB3DA39C}"/>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32184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D1591-8B49-428E-9FAF-5DDF694ACA16}"/>
              </a:ext>
            </a:extLst>
          </p:cNvPr>
          <p:cNvSpPr>
            <a:spLocks noGrp="1"/>
          </p:cNvSpPr>
          <p:nvPr>
            <p:ph type="title"/>
          </p:nvPr>
        </p:nvSpPr>
        <p:spPr>
          <a:xfrm>
            <a:off x="839788" y="457200"/>
            <a:ext cx="3932237" cy="1600200"/>
          </a:xfrm>
        </p:spPr>
        <p:txBody>
          <a:bodyPr anchor="b"/>
          <a:lstStyle>
            <a:lvl1pPr>
              <a:defRPr sz="3200">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1072046D-9B16-468A-ADC5-1DAAD854494C}"/>
              </a:ext>
            </a:extLst>
          </p:cNvPr>
          <p:cNvSpPr>
            <a:spLocks noGrp="1"/>
          </p:cNvSpPr>
          <p:nvPr>
            <p:ph idx="1"/>
          </p:nvPr>
        </p:nvSpPr>
        <p:spPr>
          <a:xfrm>
            <a:off x="5183188" y="987425"/>
            <a:ext cx="6172200" cy="4873625"/>
          </a:xfrm>
        </p:spPr>
        <p:txBody>
          <a:bodyPr/>
          <a:lstStyle>
            <a:lvl1pPr>
              <a:defRPr sz="3200">
                <a:latin typeface="UD デジタル 教科書体 NK-R" panose="02020400000000000000" pitchFamily="18" charset="-128"/>
                <a:ea typeface="UD デジタル 教科書体 NK-R" panose="02020400000000000000" pitchFamily="18" charset="-128"/>
              </a:defRPr>
            </a:lvl1pPr>
            <a:lvl2pPr>
              <a:defRPr sz="2800">
                <a:latin typeface="UD デジタル 教科書体 NK-R" panose="02020400000000000000" pitchFamily="18" charset="-128"/>
                <a:ea typeface="UD デジタル 教科書体 NK-R" panose="02020400000000000000" pitchFamily="18" charset="-128"/>
              </a:defRPr>
            </a:lvl2pPr>
            <a:lvl3pPr>
              <a:defRPr sz="2400">
                <a:latin typeface="UD デジタル 教科書体 NK-R" panose="02020400000000000000" pitchFamily="18" charset="-128"/>
                <a:ea typeface="UD デジタル 教科書体 NK-R" panose="02020400000000000000" pitchFamily="18" charset="-128"/>
              </a:defRPr>
            </a:lvl3pPr>
            <a:lvl4pPr>
              <a:defRPr sz="2000">
                <a:latin typeface="UD デジタル 教科書体 NK-R" panose="02020400000000000000" pitchFamily="18" charset="-128"/>
                <a:ea typeface="UD デジタル 教科書体 NK-R" panose="02020400000000000000" pitchFamily="18" charset="-128"/>
              </a:defRPr>
            </a:lvl4pPr>
            <a:lvl5pPr>
              <a:defRPr sz="2000">
                <a:latin typeface="UD デジタル 教科書体 NK-R" panose="02020400000000000000" pitchFamily="18" charset="-128"/>
                <a:ea typeface="UD デジタル 教科書体 NK-R" panose="02020400000000000000" pitchFamily="18" charset="-128"/>
              </a:defRPr>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テキスト プレースホルダー 3">
            <a:extLst>
              <a:ext uri="{FF2B5EF4-FFF2-40B4-BE49-F238E27FC236}">
                <a16:creationId xmlns:a16="http://schemas.microsoft.com/office/drawing/2014/main" id="{A87215B2-D135-4D9C-8433-FD1C35AC4F6D}"/>
              </a:ext>
            </a:extLst>
          </p:cNvPr>
          <p:cNvSpPr>
            <a:spLocks noGrp="1"/>
          </p:cNvSpPr>
          <p:nvPr>
            <p:ph type="body" sz="half" idx="2"/>
          </p:nvPr>
        </p:nvSpPr>
        <p:spPr>
          <a:xfrm>
            <a:off x="839788" y="2057400"/>
            <a:ext cx="3932237" cy="3811588"/>
          </a:xfrm>
        </p:spPr>
        <p:txBody>
          <a:bodyPr/>
          <a:lstStyle>
            <a:lvl1pPr marL="0" indent="0">
              <a:buNone/>
              <a:defRPr sz="1600">
                <a:latin typeface="UD デジタル 教科書体 NK-R" panose="02020400000000000000" pitchFamily="18" charset="-128"/>
                <a:ea typeface="UD デジタル 教科書体 NK-R" panose="02020400000000000000" pitchFamily="18"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269BFD-BE21-485A-9F6B-5D03AD869276}"/>
              </a:ext>
            </a:extLst>
          </p:cNvPr>
          <p:cNvSpPr>
            <a:spLocks noGrp="1"/>
          </p:cNvSpPr>
          <p:nvPr>
            <p:ph type="dt" sz="half" idx="10"/>
          </p:nvPr>
        </p:nvSpPr>
        <p:spPr/>
        <p:txBody>
          <a:bodyPr/>
          <a:lstStyle/>
          <a:p>
            <a:r>
              <a:rPr kumimoji="1" lang="en-US" altLang="ja-JP"/>
              <a:t>Jin Shang</a:t>
            </a:r>
            <a:endParaRPr kumimoji="1" lang="ja-JP" altLang="en-US"/>
          </a:p>
        </p:txBody>
      </p:sp>
      <p:sp>
        <p:nvSpPr>
          <p:cNvPr id="6" name="フッター プレースホルダー 5">
            <a:extLst>
              <a:ext uri="{FF2B5EF4-FFF2-40B4-BE49-F238E27FC236}">
                <a16:creationId xmlns:a16="http://schemas.microsoft.com/office/drawing/2014/main" id="{C280678B-A06F-4BD3-819D-481FD953B84C}"/>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7" name="スライド番号プレースホルダー 6">
            <a:extLst>
              <a:ext uri="{FF2B5EF4-FFF2-40B4-BE49-F238E27FC236}">
                <a16:creationId xmlns:a16="http://schemas.microsoft.com/office/drawing/2014/main" id="{ED8BA5CC-D977-490B-9CA1-5860F1A0F7A0}"/>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305017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B1AB0-EE85-4134-AB47-41F5C1D287FE}"/>
              </a:ext>
            </a:extLst>
          </p:cNvPr>
          <p:cNvSpPr>
            <a:spLocks noGrp="1"/>
          </p:cNvSpPr>
          <p:nvPr>
            <p:ph type="title"/>
          </p:nvPr>
        </p:nvSpPr>
        <p:spPr>
          <a:xfrm>
            <a:off x="839788" y="457200"/>
            <a:ext cx="3932237" cy="1600200"/>
          </a:xfrm>
        </p:spPr>
        <p:txBody>
          <a:bodyPr anchor="b"/>
          <a:lstStyle>
            <a:lvl1pPr>
              <a:defRPr sz="3200">
                <a:latin typeface="UD デジタル 教科書体 NK-R" panose="02020400000000000000" pitchFamily="18" charset="-128"/>
                <a:ea typeface="UD デジタル 教科書体 NK-R" panose="02020400000000000000" pitchFamily="18" charset="-128"/>
              </a:defRPr>
            </a:lvl1pPr>
          </a:lstStyle>
          <a:p>
            <a:r>
              <a:rPr kumimoji="1" lang="ja-JP" altLang="en-US"/>
              <a:t>マスター タイトルの書式設定</a:t>
            </a:r>
            <a:endParaRPr kumimoji="1" lang="ja-JP" altLang="en-US" dirty="0"/>
          </a:p>
        </p:txBody>
      </p:sp>
      <p:sp>
        <p:nvSpPr>
          <p:cNvPr id="3" name="図プレースホルダー 2">
            <a:extLst>
              <a:ext uri="{FF2B5EF4-FFF2-40B4-BE49-F238E27FC236}">
                <a16:creationId xmlns:a16="http://schemas.microsoft.com/office/drawing/2014/main" id="{B4E92A22-7554-42C7-BB47-481747DB2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endParaRPr kumimoji="1" lang="ja-JP" altLang="en-US" dirty="0"/>
          </a:p>
        </p:txBody>
      </p:sp>
      <p:sp>
        <p:nvSpPr>
          <p:cNvPr id="4" name="テキスト プレースホルダー 3">
            <a:extLst>
              <a:ext uri="{FF2B5EF4-FFF2-40B4-BE49-F238E27FC236}">
                <a16:creationId xmlns:a16="http://schemas.microsoft.com/office/drawing/2014/main" id="{6B3F63A1-A7A4-4205-9810-E254ED679ADD}"/>
              </a:ext>
            </a:extLst>
          </p:cNvPr>
          <p:cNvSpPr>
            <a:spLocks noGrp="1"/>
          </p:cNvSpPr>
          <p:nvPr>
            <p:ph type="body" sz="half" idx="2"/>
          </p:nvPr>
        </p:nvSpPr>
        <p:spPr>
          <a:xfrm>
            <a:off x="839788" y="2057400"/>
            <a:ext cx="3932237" cy="3811588"/>
          </a:xfrm>
        </p:spPr>
        <p:txBody>
          <a:bodyPr/>
          <a:lstStyle>
            <a:lvl1pPr marL="0" indent="0">
              <a:buNone/>
              <a:defRPr sz="1600">
                <a:latin typeface="UD デジタル 教科書体 NK-R" panose="02020400000000000000" pitchFamily="18" charset="-128"/>
                <a:ea typeface="UD デジタル 教科書体 NK-R" panose="02020400000000000000" pitchFamily="18"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C4B512-D07E-49F7-9D7B-7A25D0263590}"/>
              </a:ext>
            </a:extLst>
          </p:cNvPr>
          <p:cNvSpPr>
            <a:spLocks noGrp="1"/>
          </p:cNvSpPr>
          <p:nvPr>
            <p:ph type="dt" sz="half" idx="10"/>
          </p:nvPr>
        </p:nvSpPr>
        <p:spPr/>
        <p:txBody>
          <a:bodyPr/>
          <a:lstStyle/>
          <a:p>
            <a:r>
              <a:rPr kumimoji="1" lang="en-US" altLang="ja-JP"/>
              <a:t>Jin Shang</a:t>
            </a:r>
            <a:endParaRPr kumimoji="1" lang="ja-JP" altLang="en-US"/>
          </a:p>
        </p:txBody>
      </p:sp>
      <p:sp>
        <p:nvSpPr>
          <p:cNvPr id="6" name="フッター プレースホルダー 5">
            <a:extLst>
              <a:ext uri="{FF2B5EF4-FFF2-40B4-BE49-F238E27FC236}">
                <a16:creationId xmlns:a16="http://schemas.microsoft.com/office/drawing/2014/main" id="{3B7770FB-ABA0-4863-BEA1-013EF640ED2A}"/>
              </a:ext>
            </a:extLst>
          </p:cNvPr>
          <p:cNvSpPr>
            <a:spLocks noGrp="1"/>
          </p:cNvSpPr>
          <p:nvPr>
            <p:ph type="ftr" sz="quarter" idx="11"/>
          </p:nvPr>
        </p:nvSpPr>
        <p:spPr/>
        <p:txBody>
          <a:bodyPr/>
          <a:lstStyle/>
          <a:p>
            <a:r>
              <a:rPr kumimoji="1" lang="en-US" altLang="ja-JP"/>
              <a:t>Dynamic Connectedness Analysis Between Crude Oil, Macroeconomic Aggregates, and Financial Markets</a:t>
            </a:r>
            <a:endParaRPr kumimoji="1" lang="ja-JP" altLang="en-US"/>
          </a:p>
        </p:txBody>
      </p:sp>
      <p:sp>
        <p:nvSpPr>
          <p:cNvPr id="7" name="スライド番号プレースホルダー 6">
            <a:extLst>
              <a:ext uri="{FF2B5EF4-FFF2-40B4-BE49-F238E27FC236}">
                <a16:creationId xmlns:a16="http://schemas.microsoft.com/office/drawing/2014/main" id="{1D485E9C-3388-45E3-A678-E2DEDA0FA817}"/>
              </a:ext>
            </a:extLst>
          </p:cNvPr>
          <p:cNvSpPr>
            <a:spLocks noGrp="1"/>
          </p:cNvSpPr>
          <p:nvPr>
            <p:ph type="sldNum" sz="quarter" idx="12"/>
          </p:nvPr>
        </p:nvSpPr>
        <p:spPr/>
        <p:txBody>
          <a:bodyPr/>
          <a:lstStyle/>
          <a:p>
            <a:fld id="{7C33FE8D-2847-4A07-860A-39E1F2B0B9F4}" type="slidenum">
              <a:rPr kumimoji="1" lang="ja-JP" altLang="en-US" smtClean="0"/>
              <a:t>‹#›</a:t>
            </a:fld>
            <a:endParaRPr kumimoji="1" lang="ja-JP" altLang="en-US"/>
          </a:p>
        </p:txBody>
      </p:sp>
    </p:spTree>
    <p:extLst>
      <p:ext uri="{BB962C8B-B14F-4D97-AF65-F5344CB8AC3E}">
        <p14:creationId xmlns:p14="http://schemas.microsoft.com/office/powerpoint/2010/main" val="398676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E6241B-EBBA-483F-9978-A154B18F6362}"/>
              </a:ext>
            </a:extLst>
          </p:cNvPr>
          <p:cNvSpPr>
            <a:spLocks noGrp="1"/>
          </p:cNvSpPr>
          <p:nvPr>
            <p:ph type="title"/>
          </p:nvPr>
        </p:nvSpPr>
        <p:spPr>
          <a:xfrm>
            <a:off x="838200" y="365125"/>
            <a:ext cx="10515600" cy="1325563"/>
          </a:xfrm>
          <a:prstGeom prst="rect">
            <a:avLst/>
          </a:prstGeom>
          <a:solidFill>
            <a:srgbClr val="F2F2F2"/>
          </a:solidFill>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D65103F-F9AF-4B41-852C-96949877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391EBA53-31AE-4DD9-93D7-7683E6E7B5CA}"/>
              </a:ext>
            </a:extLst>
          </p:cNvPr>
          <p:cNvSpPr>
            <a:spLocks noGrp="1"/>
          </p:cNvSpPr>
          <p:nvPr>
            <p:ph type="dt" sz="half" idx="2"/>
          </p:nvPr>
        </p:nvSpPr>
        <p:spPr>
          <a:xfrm>
            <a:off x="-1" y="6492813"/>
            <a:ext cx="3133817" cy="365125"/>
          </a:xfrm>
          <a:prstGeom prst="rect">
            <a:avLst/>
          </a:prstGeom>
          <a:solidFill>
            <a:srgbClr val="A30000"/>
          </a:solidFill>
        </p:spPr>
        <p:txBody>
          <a:bodyPr vert="horz" lIns="91440" tIns="45720" rIns="91440" bIns="45720" rtlCol="0" anchor="ctr"/>
          <a:lstStyle>
            <a:lvl1pPr algn="ctr">
              <a:defRPr sz="1200">
                <a:solidFill>
                  <a:srgbClr val="FFFFFF"/>
                </a:solidFill>
                <a:latin typeface="UD Digi Kyokasho NP-R" panose="02020400000000000000" pitchFamily="18" charset="-128"/>
                <a:ea typeface="UD Digi Kyokasho NP-R" panose="02020400000000000000" pitchFamily="18" charset="-128"/>
              </a:defRPr>
            </a:lvl1pPr>
          </a:lstStyle>
          <a:p>
            <a:r>
              <a:rPr lang="en-US" altLang="ja-JP"/>
              <a:t>Jin Shang</a:t>
            </a:r>
            <a:endParaRPr lang="ja-JP" altLang="en-US" dirty="0"/>
          </a:p>
        </p:txBody>
      </p:sp>
      <p:sp>
        <p:nvSpPr>
          <p:cNvPr id="5" name="フッター プレースホルダー 4">
            <a:extLst>
              <a:ext uri="{FF2B5EF4-FFF2-40B4-BE49-F238E27FC236}">
                <a16:creationId xmlns:a16="http://schemas.microsoft.com/office/drawing/2014/main" id="{C01D8A7E-D179-4CF1-B727-EA3E1EAB110F}"/>
              </a:ext>
            </a:extLst>
          </p:cNvPr>
          <p:cNvSpPr>
            <a:spLocks noGrp="1"/>
          </p:cNvSpPr>
          <p:nvPr>
            <p:ph type="ftr" sz="quarter" idx="3"/>
          </p:nvPr>
        </p:nvSpPr>
        <p:spPr>
          <a:xfrm>
            <a:off x="3133817" y="6492813"/>
            <a:ext cx="5476784" cy="365125"/>
          </a:xfrm>
          <a:prstGeom prst="rect">
            <a:avLst/>
          </a:prstGeom>
          <a:solidFill>
            <a:srgbClr val="EBEBEB"/>
          </a:solidFill>
        </p:spPr>
        <p:txBody>
          <a:bodyPr vert="horz" lIns="91440" tIns="45720" rIns="91440" bIns="45720" rtlCol="0" anchor="ctr"/>
          <a:lstStyle>
            <a:lvl1pPr algn="ctr">
              <a:defRPr sz="1200">
                <a:solidFill>
                  <a:srgbClr val="A30000"/>
                </a:solidFill>
                <a:latin typeface="UD Digi Kyokasho NP-R" panose="02020400000000000000" pitchFamily="18" charset="-128"/>
                <a:ea typeface="UD Digi Kyokasho NP-R" panose="02020400000000000000" pitchFamily="18" charset="-128"/>
              </a:defRPr>
            </a:lvl1pPr>
          </a:lstStyle>
          <a:p>
            <a:r>
              <a:rPr lang="en-US" altLang="ja-JP"/>
              <a:t>Dynamic Connectedness Analysis Between Crude Oil, Macroeconomic Aggregates, and Financial Markets</a:t>
            </a:r>
            <a:endParaRPr lang="ja-JP" altLang="en-US" dirty="0"/>
          </a:p>
        </p:txBody>
      </p:sp>
      <p:sp>
        <p:nvSpPr>
          <p:cNvPr id="6" name="スライド番号プレースホルダー 5">
            <a:extLst>
              <a:ext uri="{FF2B5EF4-FFF2-40B4-BE49-F238E27FC236}">
                <a16:creationId xmlns:a16="http://schemas.microsoft.com/office/drawing/2014/main" id="{11007281-7A2D-4319-9B51-CF3B96D1E858}"/>
              </a:ext>
            </a:extLst>
          </p:cNvPr>
          <p:cNvSpPr>
            <a:spLocks noGrp="1"/>
          </p:cNvSpPr>
          <p:nvPr>
            <p:ph type="sldNum" sz="quarter" idx="4"/>
          </p:nvPr>
        </p:nvSpPr>
        <p:spPr>
          <a:xfrm>
            <a:off x="8610600" y="6492812"/>
            <a:ext cx="3581400" cy="365125"/>
          </a:xfrm>
          <a:prstGeom prst="rect">
            <a:avLst/>
          </a:prstGeom>
          <a:solidFill>
            <a:srgbClr val="D8D8D8"/>
          </a:solidFill>
        </p:spPr>
        <p:txBody>
          <a:bodyPr vert="horz" lIns="91440" tIns="45720" rIns="91440" bIns="45720" rtlCol="0" anchor="ctr"/>
          <a:lstStyle>
            <a:lvl1pPr algn="r">
              <a:defRPr sz="1200">
                <a:solidFill>
                  <a:srgbClr val="A30000"/>
                </a:solidFill>
                <a:latin typeface="UD Digi Kyokasho NP-R" panose="02020400000000000000" pitchFamily="18" charset="-128"/>
                <a:ea typeface="UD Digi Kyokasho NP-R" panose="02020400000000000000" pitchFamily="18" charset="-128"/>
              </a:defRPr>
            </a:lvl1pPr>
          </a:lstStyle>
          <a:p>
            <a:fld id="{7C33FE8D-2847-4A07-860A-39E1F2B0B9F4}" type="slidenum">
              <a:rPr lang="ja-JP" altLang="en-US" smtClean="0"/>
              <a:pPr/>
              <a:t>‹#›</a:t>
            </a:fld>
            <a:endParaRPr lang="ja-JP" altLang="en-US" dirty="0"/>
          </a:p>
        </p:txBody>
      </p:sp>
    </p:spTree>
    <p:extLst>
      <p:ext uri="{BB962C8B-B14F-4D97-AF65-F5344CB8AC3E}">
        <p14:creationId xmlns:p14="http://schemas.microsoft.com/office/powerpoint/2010/main" val="2793525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baseline="0">
          <a:solidFill>
            <a:srgbClr val="A30000"/>
          </a:solidFill>
          <a:latin typeface="UD Digi Kyokasho NK-R" panose="02020400000000000000" pitchFamily="18" charset="-128"/>
          <a:ea typeface="UD デジタル 教科書体 NK-R" panose="020204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7">
            <a:extLst>
              <a:ext uri="{FF2B5EF4-FFF2-40B4-BE49-F238E27FC236}">
                <a16:creationId xmlns:a16="http://schemas.microsoft.com/office/drawing/2014/main" id="{04431E23-D5E5-8DF8-2E0D-86B3179B16BD}"/>
              </a:ext>
            </a:extLst>
          </p:cNvPr>
          <p:cNvSpPr/>
          <p:nvPr/>
        </p:nvSpPr>
        <p:spPr>
          <a:xfrm>
            <a:off x="8592000" y="6504465"/>
            <a:ext cx="3600000" cy="360000"/>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nchor="ctr" anchorCtr="0"/>
          <a:lstStyle/>
          <a:p>
            <a:pPr algn="ctr"/>
            <a:endParaRPr dirty="0">
              <a:latin typeface="UD Digi Kyokasho NP-R" panose="02020400000000000000" pitchFamily="18" charset="-128"/>
              <a:ea typeface="UD Digi Kyokasho NP-R" panose="02020400000000000000" pitchFamily="18" charset="-128"/>
            </a:endParaRPr>
          </a:p>
        </p:txBody>
      </p:sp>
      <p:sp>
        <p:nvSpPr>
          <p:cNvPr id="3" name="サブタイトル 2"/>
          <p:cNvSpPr>
            <a:spLocks noGrp="1"/>
          </p:cNvSpPr>
          <p:nvPr>
            <p:ph type="subTitle" idx="1"/>
          </p:nvPr>
        </p:nvSpPr>
        <p:spPr>
          <a:xfrm>
            <a:off x="1524000" y="3752372"/>
            <a:ext cx="9144000" cy="1655762"/>
          </a:xfrm>
        </p:spPr>
        <p:txBody>
          <a:bodyPr tIns="36000" bIns="36000">
            <a:normAutofit lnSpcReduction="10000"/>
          </a:bodyPr>
          <a:lstStyle/>
          <a:p>
            <a:endParaRPr kumimoji="1" lang="en-US" altLang="ja-JP" dirty="0"/>
          </a:p>
          <a:p>
            <a:r>
              <a:rPr lang="ja-JP" altLang="en-US" dirty="0"/>
              <a:t>神戸大学大学院　経済学研究科</a:t>
            </a:r>
            <a:endParaRPr lang="en-US" altLang="ja-JP" dirty="0"/>
          </a:p>
          <a:p>
            <a:r>
              <a:rPr lang="ja-JP" altLang="en-US" dirty="0"/>
              <a:t>尚</a:t>
            </a:r>
            <a:r>
              <a:rPr kumimoji="1" lang="ja-JP" altLang="en-US" dirty="0"/>
              <a:t>　晋</a:t>
            </a:r>
            <a:endParaRPr kumimoji="1" lang="en-US" altLang="ja-JP" dirty="0"/>
          </a:p>
          <a:p>
            <a:r>
              <a:rPr lang="en-US" altLang="zh-CN" dirty="0"/>
              <a:t>December</a:t>
            </a:r>
            <a:r>
              <a:rPr lang="en-US" altLang="ja-JP" dirty="0"/>
              <a:t> 25, 2023</a:t>
            </a:r>
            <a:endParaRPr kumimoji="1" lang="ja-JP" altLang="en-US" dirty="0"/>
          </a:p>
        </p:txBody>
      </p:sp>
      <p:pic>
        <p:nvPicPr>
          <p:cNvPr id="1026" name="Picture 2" descr="KOBE UNIVERSITY">
            <a:extLst>
              <a:ext uri="{FF2B5EF4-FFF2-40B4-BE49-F238E27FC236}">
                <a16:creationId xmlns:a16="http://schemas.microsoft.com/office/drawing/2014/main" id="{FCFC3FEE-F694-427C-9A4D-43C8B49C7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179" y="5693727"/>
            <a:ext cx="3714750" cy="619125"/>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1">
            <a:extLst>
              <a:ext uri="{FF2B5EF4-FFF2-40B4-BE49-F238E27FC236}">
                <a16:creationId xmlns:a16="http://schemas.microsoft.com/office/drawing/2014/main" id="{7E23BB40-6B48-5C4B-AB42-A73A7B1D9A30}"/>
              </a:ext>
            </a:extLst>
          </p:cNvPr>
          <p:cNvSpPr txBox="1">
            <a:spLocks/>
          </p:cNvSpPr>
          <p:nvPr/>
        </p:nvSpPr>
        <p:spPr>
          <a:xfrm>
            <a:off x="330877" y="1164273"/>
            <a:ext cx="11637818" cy="2264727"/>
          </a:xfrm>
          <a:prstGeom prst="rect">
            <a:avLst/>
          </a:prstGeom>
        </p:spPr>
        <p:txBody>
          <a:bodyPr vert="horz" lIns="91440" tIns="0" rIns="91440" bIns="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UD デジタル 教科書体 NK-R" panose="02020400000000000000" pitchFamily="18" charset="-128"/>
                <a:ea typeface="UD デジタル 教科書体 NK-R" panose="02020400000000000000" pitchFamily="18" charset="-128"/>
                <a:cs typeface="+mj-cs"/>
              </a:defRPr>
            </a:lvl1pPr>
          </a:lstStyle>
          <a:p>
            <a:pPr>
              <a:lnSpc>
                <a:spcPct val="120000"/>
              </a:lnSpc>
            </a:pPr>
            <a:r>
              <a:rPr lang="en-US" altLang="zh-CN" dirty="0"/>
              <a:t>Difference in Difference</a:t>
            </a:r>
          </a:p>
        </p:txBody>
      </p:sp>
      <p:sp>
        <p:nvSpPr>
          <p:cNvPr id="13" name="灯片编号占位符 12">
            <a:extLst>
              <a:ext uri="{FF2B5EF4-FFF2-40B4-BE49-F238E27FC236}">
                <a16:creationId xmlns:a16="http://schemas.microsoft.com/office/drawing/2014/main" id="{5F9E9737-13F2-97B9-88B4-FA17C895D2F1}"/>
              </a:ext>
            </a:extLst>
          </p:cNvPr>
          <p:cNvSpPr>
            <a:spLocks noGrp="1"/>
          </p:cNvSpPr>
          <p:nvPr>
            <p:ph type="sldNum" sz="quarter" idx="12"/>
          </p:nvPr>
        </p:nvSpPr>
        <p:spPr/>
        <p:txBody>
          <a:bodyPr/>
          <a:lstStyle/>
          <a:p>
            <a:fld id="{7C33FE8D-2847-4A07-860A-39E1F2B0B9F4}" type="slidenum">
              <a:rPr kumimoji="1" lang="ja-JP" altLang="en-US" smtClean="0"/>
              <a:t>1</a:t>
            </a:fld>
            <a:endParaRPr kumimoji="1" lang="ja-JP" altLang="en-US" dirty="0"/>
          </a:p>
        </p:txBody>
      </p:sp>
      <p:sp>
        <p:nvSpPr>
          <p:cNvPr id="14" name="日期占位符 13">
            <a:extLst>
              <a:ext uri="{FF2B5EF4-FFF2-40B4-BE49-F238E27FC236}">
                <a16:creationId xmlns:a16="http://schemas.microsoft.com/office/drawing/2014/main" id="{3CE52D93-00C9-6481-876C-96C87DC72B1B}"/>
              </a:ext>
            </a:extLst>
          </p:cNvPr>
          <p:cNvSpPr>
            <a:spLocks noGrp="1"/>
          </p:cNvSpPr>
          <p:nvPr>
            <p:ph type="dt" sz="half" idx="10"/>
          </p:nvPr>
        </p:nvSpPr>
        <p:spPr/>
        <p:txBody>
          <a:bodyPr/>
          <a:lstStyle/>
          <a:p>
            <a:r>
              <a:rPr kumimoji="1" lang="en-US" altLang="ja-JP"/>
              <a:t>Jin Shang</a:t>
            </a:r>
            <a:endParaRPr kumimoji="1" lang="ja-JP" altLang="en-US" dirty="0"/>
          </a:p>
        </p:txBody>
      </p:sp>
      <p:sp>
        <p:nvSpPr>
          <p:cNvPr id="15" name="页脚占位符 14">
            <a:extLst>
              <a:ext uri="{FF2B5EF4-FFF2-40B4-BE49-F238E27FC236}">
                <a16:creationId xmlns:a16="http://schemas.microsoft.com/office/drawing/2014/main" id="{276D1E92-75A1-49B1-3189-A1EAA68A43D2}"/>
              </a:ext>
            </a:extLst>
          </p:cNvPr>
          <p:cNvSpPr>
            <a:spLocks noGrp="1"/>
          </p:cNvSpPr>
          <p:nvPr>
            <p:ph type="ftr" sz="quarter" idx="11"/>
          </p:nvPr>
        </p:nvSpPr>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4290902253"/>
      </p:ext>
    </p:extLst>
  </p:cSld>
  <p:clrMapOvr>
    <a:masterClrMapping/>
  </p:clrMapOvr>
  <mc:AlternateContent xmlns:mc="http://schemas.openxmlformats.org/markup-compatibility/2006" xmlns:p14="http://schemas.microsoft.com/office/powerpoint/2010/main">
    <mc:Choice Requires="p14">
      <p:transition spd="slow" p14:dur="2000" advTm="20396"/>
    </mc:Choice>
    <mc:Fallback xmlns="">
      <p:transition spd="slow" advTm="203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196803"/>
          </a:xfrm>
        </p:spPr>
        <p:txBody>
          <a:bodyPr>
            <a:normAutofit/>
          </a:bodyPr>
          <a:lstStyle/>
          <a:p>
            <a:pPr>
              <a:buFont typeface="Wingdings" panose="05000000000000000000" pitchFamily="2" charset="2"/>
              <a:buChar char="u"/>
            </a:pPr>
            <a:r>
              <a:rPr lang="ja-JP" altLang="en-US" dirty="0"/>
              <a:t>時点１</a:t>
            </a:r>
            <a:r>
              <a:rPr lang="en-US" altLang="ja-JP" dirty="0"/>
              <a:t>(t=1)</a:t>
            </a:r>
            <a:r>
              <a:rPr lang="ja-JP" altLang="en-US" dirty="0"/>
              <a:t>：政策は実施されず。「</a:t>
            </a:r>
            <a:r>
              <a:rPr lang="en-US" altLang="ja-JP" dirty="0"/>
              <a:t>Before</a:t>
            </a:r>
            <a:r>
              <a:rPr lang="ja-JP" altLang="en-US" dirty="0"/>
              <a:t>」</a:t>
            </a:r>
          </a:p>
          <a:p>
            <a:pPr>
              <a:buFont typeface="Wingdings" panose="05000000000000000000" pitchFamily="2" charset="2"/>
              <a:buChar char="u"/>
            </a:pPr>
            <a:r>
              <a:rPr lang="ja-JP" altLang="en-US" dirty="0"/>
              <a:t>時点２</a:t>
            </a:r>
            <a:r>
              <a:rPr lang="en-US" altLang="ja-JP" dirty="0"/>
              <a:t>(t=2)</a:t>
            </a:r>
            <a:r>
              <a:rPr lang="ja-JP" altLang="en-US" dirty="0"/>
              <a:t>：政策が実施される。「</a:t>
            </a:r>
            <a:r>
              <a:rPr lang="en-US" altLang="ja-JP" dirty="0"/>
              <a:t>After</a:t>
            </a:r>
            <a:r>
              <a:rPr lang="ja-JP" altLang="en-US" dirty="0"/>
              <a:t>」</a:t>
            </a:r>
          </a:p>
          <a:p>
            <a:pPr>
              <a:buFont typeface="Wingdings" panose="05000000000000000000" pitchFamily="2" charset="2"/>
              <a:buChar char="u"/>
            </a:pPr>
            <a:endParaRPr lang="ja-JP" altLang="en-US" dirty="0"/>
          </a:p>
          <a:p>
            <a:pPr>
              <a:buFont typeface="Wingdings" panose="05000000000000000000" pitchFamily="2" charset="2"/>
              <a:buChar char="u"/>
            </a:pPr>
            <a:r>
              <a:rPr lang="ja-JP" altLang="en-US" spc="-445" dirty="0">
                <a:latin typeface="Cambria Math"/>
                <a:cs typeface="Cambria Math"/>
              </a:rPr>
              <a:t>𝑌</a:t>
            </a:r>
            <a:r>
              <a:rPr lang="ja-JP" altLang="en-US" sz="2800" spc="7" baseline="-16260" dirty="0">
                <a:latin typeface="Cambria Math"/>
                <a:cs typeface="Cambria Math"/>
              </a:rPr>
              <a:t>𝑇</a:t>
            </a:r>
            <a:r>
              <a:rPr lang="ja-JP" altLang="en-US" sz="2800" spc="562" baseline="-16260" dirty="0">
                <a:latin typeface="Cambria Math"/>
                <a:cs typeface="Cambria Math"/>
              </a:rPr>
              <a:t>𝑡</a:t>
            </a:r>
            <a:r>
              <a:rPr lang="ja-JP" altLang="en-US" dirty="0"/>
              <a:t>：時点ｔにおけるトリートメント・グループ（処置群）の</a:t>
            </a:r>
            <a:r>
              <a:rPr lang="en-US" altLang="ja-JP" dirty="0"/>
              <a:t>Y</a:t>
            </a:r>
            <a:r>
              <a:rPr lang="ja-JP" altLang="en-US" dirty="0"/>
              <a:t>の値</a:t>
            </a:r>
          </a:p>
          <a:p>
            <a:pPr>
              <a:buFont typeface="Wingdings" panose="05000000000000000000" pitchFamily="2" charset="2"/>
              <a:buChar char="u"/>
            </a:pPr>
            <a:r>
              <a:rPr lang="ja-JP" altLang="en-US" spc="-550" dirty="0">
                <a:latin typeface="Cambria Math"/>
                <a:cs typeface="Cambria Math"/>
              </a:rPr>
              <a:t>𝑌</a:t>
            </a:r>
            <a:r>
              <a:rPr lang="ja-JP" altLang="en-US" sz="2800" spc="-22" baseline="-16260" dirty="0">
                <a:latin typeface="Cambria Math"/>
                <a:cs typeface="Cambria Math"/>
              </a:rPr>
              <a:t>𝐶</a:t>
            </a:r>
            <a:r>
              <a:rPr lang="ja-JP" altLang="en-US" sz="2800" spc="555" baseline="-16260" dirty="0">
                <a:latin typeface="Cambria Math"/>
                <a:cs typeface="Cambria Math"/>
              </a:rPr>
              <a:t>𝑡</a:t>
            </a:r>
            <a:r>
              <a:rPr lang="ja-JP" altLang="en-US" dirty="0"/>
              <a:t>：時点ｔにおけるコントロール・グループ（対照群）の</a:t>
            </a:r>
            <a:r>
              <a:rPr lang="en-US" altLang="ja-JP" dirty="0"/>
              <a:t>Y</a:t>
            </a:r>
            <a:r>
              <a:rPr lang="ja-JP" altLang="en-US" dirty="0"/>
              <a:t>の値</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10</a:t>
            </a:fld>
            <a:endParaRPr kumimoji="1" lang="ja-JP" altLang="en-US"/>
          </a:p>
        </p:txBody>
      </p:sp>
      <p:sp>
        <p:nvSpPr>
          <p:cNvPr id="5" name="日期占位符 4">
            <a:extLst>
              <a:ext uri="{FF2B5EF4-FFF2-40B4-BE49-F238E27FC236}">
                <a16:creationId xmlns:a16="http://schemas.microsoft.com/office/drawing/2014/main" id="{DCBD9F44-D31C-1355-E49B-69AEAB7CA7B6}"/>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A114190A-0DA2-C976-D8D4-13272DE33B7C}"/>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差の差分析ーー議論の一般化ーー①</a:t>
            </a:r>
            <a:endParaRPr lang="en-US" altLang="ja-JP" sz="3200" b="1" dirty="0">
              <a:solidFill>
                <a:srgbClr val="C00000"/>
              </a:solidFill>
            </a:endParaRPr>
          </a:p>
        </p:txBody>
      </p:sp>
      <p:sp>
        <p:nvSpPr>
          <p:cNvPr id="10" name="object 2">
            <a:extLst>
              <a:ext uri="{FF2B5EF4-FFF2-40B4-BE49-F238E27FC236}">
                <a16:creationId xmlns:a16="http://schemas.microsoft.com/office/drawing/2014/main" id="{9FC8FB0E-3928-3C8C-4BA4-FA21D84BD456}"/>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101F4F-40A5-1A37-BAAC-69795EFD8B6D}"/>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71F7136-6293-305A-ACEF-B8B5C5C007CF}"/>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sp>
        <p:nvSpPr>
          <p:cNvPr id="8" name="页脚占位符 14">
            <a:extLst>
              <a:ext uri="{FF2B5EF4-FFF2-40B4-BE49-F238E27FC236}">
                <a16:creationId xmlns:a16="http://schemas.microsoft.com/office/drawing/2014/main" id="{8E7E860F-FA60-69EE-8781-56D1D60C7E86}"/>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832189102"/>
      </p:ext>
    </p:extLst>
  </p:cSld>
  <p:clrMapOvr>
    <a:masterClrMapping/>
  </p:clrMapOvr>
  <mc:AlternateContent xmlns:mc="http://schemas.openxmlformats.org/markup-compatibility/2006" xmlns:p14="http://schemas.microsoft.com/office/powerpoint/2010/main">
    <mc:Choice Requires="p14">
      <p:transition spd="slow" p14:dur="2000" advTm="81824"/>
    </mc:Choice>
    <mc:Fallback xmlns="">
      <p:transition spd="slow" advTm="8182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10515600" cy="4196803"/>
              </a:xfrm>
            </p:spPr>
            <p:txBody>
              <a:bodyPr>
                <a:normAutofit lnSpcReduction="10000"/>
              </a:bodyPr>
              <a:lstStyle/>
              <a:p>
                <a:pPr>
                  <a:buFont typeface="Wingdings" panose="05000000000000000000" pitchFamily="2" charset="2"/>
                  <a:buChar char="u"/>
                </a:pPr>
                <a:r>
                  <a:rPr lang="ja-JP" altLang="en-US" dirty="0"/>
                  <a:t>トリートメント・グループにおいて、政策を実施する前後での変化</a:t>
                </a:r>
                <a:r>
                  <a:rPr lang="ja-JP" altLang="en-US" dirty="0">
                    <a:solidFill>
                      <a:srgbClr val="FF0000"/>
                    </a:solidFill>
                  </a:rPr>
                  <a:t>（差：</a:t>
                </a:r>
                <a:r>
                  <a:rPr lang="en-US" altLang="ja-JP" dirty="0">
                    <a:solidFill>
                      <a:srgbClr val="FF0000"/>
                    </a:solidFill>
                  </a:rPr>
                  <a:t>difference</a:t>
                </a:r>
                <a:r>
                  <a:rPr lang="ja-JP" altLang="en-US" dirty="0">
                    <a:solidFill>
                      <a:srgbClr val="FF0000"/>
                    </a:solidFill>
                  </a:rPr>
                  <a:t>）</a:t>
                </a:r>
                <a:r>
                  <a:rPr lang="ja-JP" altLang="en-US" dirty="0"/>
                  <a:t> ：</a:t>
                </a:r>
              </a:p>
              <a:p>
                <a:pPr lvl="1">
                  <a:buFont typeface="Wingdings" panose="05000000000000000000" pitchFamily="2" charset="2"/>
                  <a:buChar char="Ø"/>
                </a:pPr>
                <a14:m>
                  <m:oMath xmlns:m="http://schemas.openxmlformats.org/officeDocument/2006/math">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2</m:t>
                        </m:r>
                      </m:sub>
                    </m:sSub>
                    <m:r>
                      <a:rPr lang="en-US" altLang="ja-JP" i="1" dirty="0" smtClean="0">
                        <a:latin typeface="Cambria Math" panose="02040503050406030204" pitchFamily="18" charset="0"/>
                      </a:rPr>
                      <m:t> − </m:t>
                    </m:r>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1</m:t>
                        </m:r>
                      </m:sub>
                    </m:sSub>
                    <m:r>
                      <a:rPr lang="en-US" altLang="ja-JP" i="1" dirty="0" smtClean="0">
                        <a:latin typeface="Cambria Math" panose="02040503050406030204" pitchFamily="18" charset="0"/>
                      </a:rPr>
                      <m:t> </m:t>
                    </m:r>
                  </m:oMath>
                </a14:m>
                <a:r>
                  <a:rPr lang="en-US" altLang="ja-JP" dirty="0"/>
                  <a:t>= </a:t>
                </a:r>
                <a:r>
                  <a:rPr lang="ja-JP" altLang="en-US" b="1" dirty="0"/>
                  <a:t>「政策効果」＋「トレンド効果」</a:t>
                </a:r>
              </a:p>
              <a:p>
                <a:pPr>
                  <a:buFont typeface="Wingdings" panose="05000000000000000000" pitchFamily="2" charset="2"/>
                  <a:buChar char="u"/>
                </a:pPr>
                <a:endParaRPr lang="ja-JP" altLang="en-US" dirty="0"/>
              </a:p>
              <a:p>
                <a:pPr>
                  <a:buFont typeface="Wingdings" panose="05000000000000000000" pitchFamily="2" charset="2"/>
                  <a:buChar char="u"/>
                </a:pPr>
                <a:r>
                  <a:rPr lang="ja-JP" altLang="en-US" dirty="0"/>
                  <a:t>コントロール・グループにおける変化</a:t>
                </a:r>
                <a:r>
                  <a:rPr lang="ja-JP" altLang="en-US" dirty="0">
                    <a:solidFill>
                      <a:srgbClr val="FF0000"/>
                    </a:solidFill>
                  </a:rPr>
                  <a:t>（差：</a:t>
                </a:r>
                <a:r>
                  <a:rPr lang="en-US" altLang="ja-JP" dirty="0">
                    <a:solidFill>
                      <a:srgbClr val="FF0000"/>
                    </a:solidFill>
                  </a:rPr>
                  <a:t>difference</a:t>
                </a:r>
                <a:r>
                  <a:rPr lang="ja-JP" altLang="en-US" dirty="0">
                    <a:solidFill>
                      <a:srgbClr val="FF0000"/>
                    </a:solidFill>
                  </a:rPr>
                  <a:t>）</a:t>
                </a:r>
                <a:r>
                  <a:rPr lang="ja-JP" altLang="en-US" dirty="0"/>
                  <a:t>：</a:t>
                </a:r>
              </a:p>
              <a:p>
                <a:pPr lvl="1">
                  <a:buFont typeface="Wingdings" panose="05000000000000000000" pitchFamily="2" charset="2"/>
                  <a:buChar char="Ø"/>
                </a:pPr>
                <a14:m>
                  <m:oMath xmlns:m="http://schemas.openxmlformats.org/officeDocument/2006/math">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𝐶</m:t>
                        </m:r>
                        <m:r>
                          <a:rPr lang="en-US" altLang="ja-JP" b="0" i="1" dirty="0" smtClean="0">
                            <a:latin typeface="Cambria Math" panose="02040503050406030204" pitchFamily="18" charset="0"/>
                          </a:rPr>
                          <m:t>2</m:t>
                        </m:r>
                      </m:sub>
                    </m:sSub>
                    <m:r>
                      <a:rPr lang="en-US" altLang="ja-JP" i="1" dirty="0" smtClean="0">
                        <a:latin typeface="Cambria Math" panose="02040503050406030204" pitchFamily="18" charset="0"/>
                      </a:rPr>
                      <m:t> − </m:t>
                    </m:r>
                    <m:sSub>
                      <m:sSubPr>
                        <m:ctrlPr>
                          <a:rPr lang="en-US" altLang="ja-JP" b="0" i="1" dirty="0" smtClean="0">
                            <a:latin typeface="Cambria Math" panose="02040503050406030204" pitchFamily="18" charset="0"/>
                          </a:rPr>
                        </m:ctrlPr>
                      </m:sSubPr>
                      <m:e>
                        <m:r>
                          <a:rPr lang="ja-JP" altLang="en-US" i="1" dirty="0" smtClean="0">
                            <a:latin typeface="Cambria Math" panose="02040503050406030204" pitchFamily="18" charset="0"/>
                          </a:rPr>
                          <m:t>𝑌</m:t>
                        </m:r>
                      </m:e>
                      <m:sub>
                        <m:r>
                          <a:rPr lang="en-US" altLang="ja-JP" b="0" i="1" dirty="0" smtClean="0">
                            <a:latin typeface="Cambria Math" panose="02040503050406030204" pitchFamily="18" charset="0"/>
                          </a:rPr>
                          <m:t>𝐶</m:t>
                        </m:r>
                        <m:r>
                          <a:rPr lang="en-US" altLang="ja-JP" b="0" i="1" dirty="0" smtClean="0">
                            <a:latin typeface="Cambria Math" panose="02040503050406030204" pitchFamily="18" charset="0"/>
                          </a:rPr>
                          <m:t>1</m:t>
                        </m:r>
                      </m:sub>
                    </m:sSub>
                    <m:r>
                      <a:rPr lang="en-US" altLang="ja-JP" i="1" dirty="0" smtClean="0">
                        <a:latin typeface="Cambria Math" panose="02040503050406030204" pitchFamily="18" charset="0"/>
                      </a:rPr>
                      <m:t> </m:t>
                    </m:r>
                  </m:oMath>
                </a14:m>
                <a:r>
                  <a:rPr lang="en-US" altLang="ja-JP" dirty="0"/>
                  <a:t>= </a:t>
                </a:r>
                <a:r>
                  <a:rPr lang="ja-JP" altLang="en-US" b="1" dirty="0"/>
                  <a:t>「トレンド効果」</a:t>
                </a:r>
              </a:p>
              <a:p>
                <a:pPr>
                  <a:buFont typeface="Wingdings" panose="05000000000000000000" pitchFamily="2" charset="2"/>
                  <a:buChar char="u"/>
                </a:pPr>
                <a:endParaRPr lang="ja-JP" altLang="en-US" dirty="0"/>
              </a:p>
              <a:p>
                <a:pPr>
                  <a:buFont typeface="Wingdings" panose="05000000000000000000" pitchFamily="2" charset="2"/>
                  <a:buChar char="u"/>
                </a:pPr>
                <a:r>
                  <a:rPr lang="ja-JP" altLang="en-US" dirty="0"/>
                  <a:t>時間効果が２つのグループで同じであれば、</a:t>
                </a:r>
                <a:r>
                  <a:rPr lang="ja-JP" altLang="en-US" dirty="0">
                    <a:solidFill>
                      <a:srgbClr val="FF0000"/>
                    </a:solidFill>
                  </a:rPr>
                  <a:t>差の差（</a:t>
                </a:r>
                <a:r>
                  <a:rPr lang="en-US" altLang="ja-JP" dirty="0">
                    <a:solidFill>
                      <a:srgbClr val="FF0000"/>
                    </a:solidFill>
                  </a:rPr>
                  <a:t>difference-in-difference, DID</a:t>
                </a:r>
                <a:r>
                  <a:rPr lang="ja-JP" altLang="en-US" dirty="0">
                    <a:solidFill>
                      <a:srgbClr val="FF0000"/>
                    </a:solidFill>
                  </a:rPr>
                  <a:t>）</a:t>
                </a:r>
                <a:r>
                  <a:rPr lang="ja-JP" altLang="en-US" dirty="0"/>
                  <a:t>：</a:t>
                </a:r>
                <a:endParaRPr lang="en-US" altLang="ja-JP" dirty="0"/>
              </a:p>
              <a:p>
                <a:pPr lvl="1">
                  <a:buFont typeface="Wingdings" panose="05000000000000000000" pitchFamily="2" charset="2"/>
                  <a:buChar char="Ø"/>
                </a:pPr>
                <a14:m>
                  <m:oMath xmlns:m="http://schemas.openxmlformats.org/officeDocument/2006/math">
                    <m:r>
                      <a:rPr lang="en-US" altLang="ja-JP" i="1" dirty="0" smtClean="0">
                        <a:solidFill>
                          <a:schemeClr val="tx1"/>
                        </a:solidFill>
                        <a:latin typeface="Cambria Math" panose="02040503050406030204" pitchFamily="18" charset="0"/>
                      </a:rPr>
                      <m:t>𝐷𝐼𝐷</m:t>
                    </m:r>
                    <m:r>
                      <a:rPr lang="en-US" altLang="ja-JP" i="1" dirty="0" smtClean="0">
                        <a:solidFill>
                          <a:schemeClr val="tx1"/>
                        </a:solidFill>
                        <a:latin typeface="Cambria Math" panose="02040503050406030204" pitchFamily="18" charset="0"/>
                      </a:rPr>
                      <m:t>=</m:t>
                    </m:r>
                    <m:d>
                      <m:dPr>
                        <m:ctrlPr>
                          <a:rPr lang="en-US" altLang="ja-JP" i="1" dirty="0">
                            <a:solidFill>
                              <a:schemeClr val="tx1"/>
                            </a:solidFill>
                            <a:latin typeface="Cambria Math" panose="02040503050406030204" pitchFamily="18" charset="0"/>
                          </a:rPr>
                        </m:ctrlPr>
                      </m:dPr>
                      <m:e>
                        <m:sSub>
                          <m:sSubPr>
                            <m:ctrlPr>
                              <a:rPr lang="en-US" altLang="ja-JP" i="1" dirty="0">
                                <a:solidFill>
                                  <a:schemeClr val="tx1"/>
                                </a:solidFill>
                                <a:latin typeface="Cambria Math" panose="02040503050406030204" pitchFamily="18" charset="0"/>
                              </a:rPr>
                            </m:ctrlPr>
                          </m:sSubPr>
                          <m:e>
                            <m:r>
                              <a:rPr lang="ja-JP" altLang="en-US" i="1" dirty="0">
                                <a:solidFill>
                                  <a:schemeClr val="tx1"/>
                                </a:solidFill>
                                <a:latin typeface="Cambria Math" panose="02040503050406030204" pitchFamily="18" charset="0"/>
                              </a:rPr>
                              <m:t>𝑌</m:t>
                            </m:r>
                          </m:e>
                          <m:sub>
                            <m:r>
                              <a:rPr lang="en-US" altLang="ja-JP" b="0" i="1" dirty="0" smtClean="0">
                                <a:solidFill>
                                  <a:schemeClr val="tx1"/>
                                </a:solidFill>
                                <a:latin typeface="Cambria Math" panose="02040503050406030204" pitchFamily="18" charset="0"/>
                              </a:rPr>
                              <m:t>𝑇</m:t>
                            </m:r>
                            <m:r>
                              <a:rPr lang="en-US" altLang="ja-JP" i="1" dirty="0">
                                <a:solidFill>
                                  <a:schemeClr val="tx1"/>
                                </a:solidFill>
                                <a:latin typeface="Cambria Math" panose="02040503050406030204" pitchFamily="18" charset="0"/>
                              </a:rPr>
                              <m:t>2</m:t>
                            </m:r>
                          </m:sub>
                        </m:sSub>
                        <m:r>
                          <a:rPr lang="en-US" altLang="ja-JP" i="1" dirty="0">
                            <a:solidFill>
                              <a:schemeClr val="tx1"/>
                            </a:solidFill>
                            <a:latin typeface="Cambria Math" panose="02040503050406030204" pitchFamily="18" charset="0"/>
                          </a:rPr>
                          <m:t> − </m:t>
                        </m:r>
                        <m:sSub>
                          <m:sSubPr>
                            <m:ctrlPr>
                              <a:rPr lang="en-US" altLang="ja-JP" i="1" dirty="0">
                                <a:solidFill>
                                  <a:schemeClr val="tx1"/>
                                </a:solidFill>
                                <a:latin typeface="Cambria Math" panose="02040503050406030204" pitchFamily="18" charset="0"/>
                              </a:rPr>
                            </m:ctrlPr>
                          </m:sSubPr>
                          <m:e>
                            <m:r>
                              <a:rPr lang="ja-JP" altLang="en-US" i="1" dirty="0">
                                <a:solidFill>
                                  <a:schemeClr val="tx1"/>
                                </a:solidFill>
                                <a:latin typeface="Cambria Math" panose="02040503050406030204" pitchFamily="18" charset="0"/>
                              </a:rPr>
                              <m:t>𝑌</m:t>
                            </m:r>
                          </m:e>
                          <m:sub>
                            <m:r>
                              <a:rPr lang="en-US" altLang="ja-JP" b="0" i="1" dirty="0" smtClean="0">
                                <a:solidFill>
                                  <a:schemeClr val="tx1"/>
                                </a:solidFill>
                                <a:latin typeface="Cambria Math" panose="02040503050406030204" pitchFamily="18" charset="0"/>
                              </a:rPr>
                              <m:t>𝑇</m:t>
                            </m:r>
                            <m:r>
                              <a:rPr lang="en-US" altLang="ja-JP" i="1" dirty="0">
                                <a:solidFill>
                                  <a:schemeClr val="tx1"/>
                                </a:solidFill>
                                <a:latin typeface="Cambria Math" panose="02040503050406030204" pitchFamily="18" charset="0"/>
                              </a:rPr>
                              <m:t>1</m:t>
                            </m:r>
                          </m:sub>
                        </m:sSub>
                      </m:e>
                    </m:d>
                    <m:r>
                      <a:rPr lang="en-US" altLang="ja-JP" b="0" i="1" dirty="0" smtClean="0">
                        <a:solidFill>
                          <a:schemeClr val="tx1"/>
                        </a:solidFill>
                        <a:latin typeface="Cambria Math" panose="02040503050406030204" pitchFamily="18" charset="0"/>
                      </a:rPr>
                      <m:t>−</m:t>
                    </m:r>
                    <m:r>
                      <a:rPr lang="en-US" altLang="ja-JP" b="0" i="1" dirty="0" smtClean="0">
                        <a:solidFill>
                          <a:schemeClr val="tx1"/>
                        </a:solidFill>
                        <a:latin typeface="Cambria Math" panose="02040503050406030204" pitchFamily="18" charset="0"/>
                      </a:rPr>
                      <m:t>(</m:t>
                    </m:r>
                    <m:sSub>
                      <m:sSubPr>
                        <m:ctrlPr>
                          <a:rPr lang="en-US" altLang="ja-JP" b="0" i="1" dirty="0" smtClean="0">
                            <a:solidFill>
                              <a:schemeClr val="tx1"/>
                            </a:solidFill>
                            <a:latin typeface="Cambria Math" panose="02040503050406030204" pitchFamily="18" charset="0"/>
                          </a:rPr>
                        </m:ctrlPr>
                      </m:sSubPr>
                      <m:e>
                        <m:r>
                          <a:rPr lang="ja-JP" altLang="en-US" i="1" dirty="0" smtClean="0">
                            <a:solidFill>
                              <a:schemeClr val="tx1"/>
                            </a:solidFill>
                            <a:latin typeface="Cambria Math" panose="02040503050406030204" pitchFamily="18" charset="0"/>
                          </a:rPr>
                          <m:t>𝑌</m:t>
                        </m:r>
                      </m:e>
                      <m:sub>
                        <m:r>
                          <a:rPr lang="en-US" altLang="ja-JP" b="0" i="1" dirty="0" smtClean="0">
                            <a:solidFill>
                              <a:schemeClr val="tx1"/>
                            </a:solidFill>
                            <a:latin typeface="Cambria Math" panose="02040503050406030204" pitchFamily="18" charset="0"/>
                          </a:rPr>
                          <m:t>𝐶</m:t>
                        </m:r>
                        <m:r>
                          <a:rPr lang="en-US" altLang="ja-JP" b="0" i="1" dirty="0" smtClean="0">
                            <a:solidFill>
                              <a:schemeClr val="tx1"/>
                            </a:solidFill>
                            <a:latin typeface="Cambria Math" panose="02040503050406030204" pitchFamily="18" charset="0"/>
                          </a:rPr>
                          <m:t>2</m:t>
                        </m:r>
                      </m:sub>
                    </m:sSub>
                    <m:r>
                      <a:rPr lang="en-US" altLang="ja-JP" i="1" dirty="0" smtClean="0">
                        <a:solidFill>
                          <a:schemeClr val="tx1"/>
                        </a:solidFill>
                        <a:latin typeface="Cambria Math" panose="02040503050406030204" pitchFamily="18" charset="0"/>
                      </a:rPr>
                      <m:t> − </m:t>
                    </m:r>
                    <m:sSub>
                      <m:sSubPr>
                        <m:ctrlPr>
                          <a:rPr lang="en-US" altLang="ja-JP" b="0" i="1" dirty="0" smtClean="0">
                            <a:solidFill>
                              <a:schemeClr val="tx1"/>
                            </a:solidFill>
                            <a:latin typeface="Cambria Math" panose="02040503050406030204" pitchFamily="18" charset="0"/>
                          </a:rPr>
                        </m:ctrlPr>
                      </m:sSubPr>
                      <m:e>
                        <m:r>
                          <a:rPr lang="ja-JP" altLang="en-US" i="1" dirty="0" smtClean="0">
                            <a:solidFill>
                              <a:schemeClr val="tx1"/>
                            </a:solidFill>
                            <a:latin typeface="Cambria Math" panose="02040503050406030204" pitchFamily="18" charset="0"/>
                          </a:rPr>
                          <m:t>𝑌</m:t>
                        </m:r>
                      </m:e>
                      <m:sub>
                        <m:r>
                          <a:rPr lang="en-US" altLang="ja-JP" b="0" i="1" dirty="0" smtClean="0">
                            <a:solidFill>
                              <a:schemeClr val="tx1"/>
                            </a:solidFill>
                            <a:latin typeface="Cambria Math" panose="02040503050406030204" pitchFamily="18" charset="0"/>
                          </a:rPr>
                          <m:t>𝐶</m:t>
                        </m:r>
                        <m:r>
                          <a:rPr lang="en-US" altLang="ja-JP" b="0" i="1" dirty="0" smtClean="0">
                            <a:solidFill>
                              <a:schemeClr val="tx1"/>
                            </a:solidFill>
                            <a:latin typeface="Cambria Math" panose="02040503050406030204" pitchFamily="18" charset="0"/>
                          </a:rPr>
                          <m:t>1</m:t>
                        </m:r>
                      </m:sub>
                    </m:sSub>
                    <m:r>
                      <a:rPr lang="en-US" altLang="ja-JP" b="0" i="1" dirty="0" smtClean="0">
                        <a:solidFill>
                          <a:schemeClr val="tx1"/>
                        </a:solidFill>
                        <a:latin typeface="Cambria Math" panose="02040503050406030204" pitchFamily="18" charset="0"/>
                      </a:rPr>
                      <m:t>)</m:t>
                    </m:r>
                    <m:r>
                      <a:rPr lang="en-US" altLang="ja-JP" i="1" dirty="0" smtClean="0">
                        <a:solidFill>
                          <a:schemeClr val="tx1"/>
                        </a:solidFill>
                        <a:latin typeface="Cambria Math" panose="02040503050406030204" pitchFamily="18" charset="0"/>
                      </a:rPr>
                      <m:t> </m:t>
                    </m:r>
                  </m:oMath>
                </a14:m>
                <a:r>
                  <a:rPr lang="en-US" altLang="ja-JP" dirty="0">
                    <a:solidFill>
                      <a:schemeClr val="tx1"/>
                    </a:solidFill>
                  </a:rPr>
                  <a:t>= </a:t>
                </a:r>
                <a:r>
                  <a:rPr lang="ja-JP" altLang="en-US" b="1" dirty="0">
                    <a:solidFill>
                      <a:srgbClr val="FF0000"/>
                    </a:solidFill>
                  </a:rPr>
                  <a:t>「政策効果」</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515600" cy="4196803"/>
              </a:xfrm>
              <a:blipFill>
                <a:blip r:embed="rId3"/>
                <a:stretch>
                  <a:fillRect l="-1043" t="-3048" b="-29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11</a:t>
            </a:fld>
            <a:endParaRPr kumimoji="1" lang="ja-JP" altLang="en-US"/>
          </a:p>
        </p:txBody>
      </p:sp>
      <p:sp>
        <p:nvSpPr>
          <p:cNvPr id="5" name="日期占位符 4">
            <a:extLst>
              <a:ext uri="{FF2B5EF4-FFF2-40B4-BE49-F238E27FC236}">
                <a16:creationId xmlns:a16="http://schemas.microsoft.com/office/drawing/2014/main" id="{DCBD9F44-D31C-1355-E49B-69AEAB7CA7B6}"/>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A114190A-0DA2-C976-D8D4-13272DE33B7C}"/>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差の差分析ーー議論の一般化ーー②</a:t>
            </a:r>
            <a:endParaRPr lang="en-US" altLang="ja-JP" sz="3200" b="1" dirty="0">
              <a:solidFill>
                <a:srgbClr val="C00000"/>
              </a:solidFill>
            </a:endParaRPr>
          </a:p>
        </p:txBody>
      </p:sp>
      <p:sp>
        <p:nvSpPr>
          <p:cNvPr id="10" name="object 2">
            <a:extLst>
              <a:ext uri="{FF2B5EF4-FFF2-40B4-BE49-F238E27FC236}">
                <a16:creationId xmlns:a16="http://schemas.microsoft.com/office/drawing/2014/main" id="{9FC8FB0E-3928-3C8C-4BA4-FA21D84BD456}"/>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101F4F-40A5-1A37-BAAC-69795EFD8B6D}"/>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71F7136-6293-305A-ACEF-B8B5C5C007CF}"/>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sp>
        <p:nvSpPr>
          <p:cNvPr id="8" name="页脚占位符 14">
            <a:extLst>
              <a:ext uri="{FF2B5EF4-FFF2-40B4-BE49-F238E27FC236}">
                <a16:creationId xmlns:a16="http://schemas.microsoft.com/office/drawing/2014/main" id="{5B79196E-2696-3656-C769-B6C0D06B8ADD}"/>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35097741"/>
      </p:ext>
    </p:extLst>
  </p:cSld>
  <p:clrMapOvr>
    <a:masterClrMapping/>
  </p:clrMapOvr>
  <mc:AlternateContent xmlns:mc="http://schemas.openxmlformats.org/markup-compatibility/2006" xmlns:p14="http://schemas.microsoft.com/office/powerpoint/2010/main">
    <mc:Choice Requires="p14">
      <p:transition spd="slow" p14:dur="2000" advTm="81824"/>
    </mc:Choice>
    <mc:Fallback xmlns="">
      <p:transition spd="slow" advTm="818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12</a:t>
            </a:fld>
            <a:endParaRPr kumimoji="1" lang="ja-JP" altLang="en-US"/>
          </a:p>
        </p:txBody>
      </p:sp>
      <p:sp>
        <p:nvSpPr>
          <p:cNvPr id="5" name="日期占位符 4">
            <a:extLst>
              <a:ext uri="{FF2B5EF4-FFF2-40B4-BE49-F238E27FC236}">
                <a16:creationId xmlns:a16="http://schemas.microsoft.com/office/drawing/2014/main" id="{0833A965-0431-E481-00C2-5094DA79AC13}"/>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1D274C94-2D60-2EBA-D1E2-AD9B963C6DE3}"/>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差の差分析ーー議論の一般化ーー③</a:t>
            </a:r>
            <a:endParaRPr lang="en-US" altLang="ja-JP" sz="3200" b="1" dirty="0">
              <a:solidFill>
                <a:srgbClr val="C00000"/>
              </a:solidFill>
            </a:endParaRPr>
          </a:p>
        </p:txBody>
      </p:sp>
      <p:sp>
        <p:nvSpPr>
          <p:cNvPr id="10" name="object 2">
            <a:extLst>
              <a:ext uri="{FF2B5EF4-FFF2-40B4-BE49-F238E27FC236}">
                <a16:creationId xmlns:a16="http://schemas.microsoft.com/office/drawing/2014/main" id="{D0245A2C-B324-AC3C-398C-075079BFB2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5335CEAE-4170-1F0A-9FC4-5035D1ED7A21}"/>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8" name="object 15">
            <a:extLst>
              <a:ext uri="{FF2B5EF4-FFF2-40B4-BE49-F238E27FC236}">
                <a16:creationId xmlns:a16="http://schemas.microsoft.com/office/drawing/2014/main" id="{BA3921D4-2721-116E-168A-900D83298962}"/>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mc:AlternateContent xmlns:mc="http://schemas.openxmlformats.org/markup-compatibility/2006">
        <mc:Choice xmlns:a14="http://schemas.microsoft.com/office/drawing/2010/main" Requires="a14">
          <p:graphicFrame>
            <p:nvGraphicFramePr>
              <p:cNvPr id="6" name="object 2">
                <a:extLst>
                  <a:ext uri="{FF2B5EF4-FFF2-40B4-BE49-F238E27FC236}">
                    <a16:creationId xmlns:a16="http://schemas.microsoft.com/office/drawing/2014/main" id="{2093DDB8-A4C0-FA5A-804F-4ED308A3ACFE}"/>
                  </a:ext>
                </a:extLst>
              </p:cNvPr>
              <p:cNvGraphicFramePr>
                <a:graphicFrameLocks noGrp="1"/>
              </p:cNvGraphicFramePr>
              <p:nvPr>
                <p:extLst>
                  <p:ext uri="{D42A27DB-BD31-4B8C-83A1-F6EECF244321}">
                    <p14:modId xmlns:p14="http://schemas.microsoft.com/office/powerpoint/2010/main" val="2392944052"/>
                  </p:ext>
                </p:extLst>
              </p:nvPr>
            </p:nvGraphicFramePr>
            <p:xfrm>
              <a:off x="1130135" y="1389288"/>
              <a:ext cx="10047885" cy="4853305"/>
            </p:xfrm>
            <a:graphic>
              <a:graphicData uri="http://schemas.openxmlformats.org/drawingml/2006/table">
                <a:tbl>
                  <a:tblPr firstRow="1" bandRow="1">
                    <a:tableStyleId>{2D5ABB26-0587-4C30-8999-92F81FD0307C}</a:tableStyleId>
                  </a:tblPr>
                  <a:tblGrid>
                    <a:gridCol w="2375065">
                      <a:extLst>
                        <a:ext uri="{9D8B030D-6E8A-4147-A177-3AD203B41FA5}">
                          <a16:colId xmlns:a16="http://schemas.microsoft.com/office/drawing/2014/main" val="20000"/>
                        </a:ext>
                      </a:extLst>
                    </a:gridCol>
                    <a:gridCol w="2272820">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tblGrid>
                  <a:tr h="990600">
                    <a:tc>
                      <a:txBody>
                        <a:bodyPr/>
                        <a:lstStyle/>
                        <a:p>
                          <a:pPr>
                            <a:lnSpc>
                              <a:spcPct val="100000"/>
                            </a:lnSpc>
                          </a:pPr>
                          <a:endParaRPr sz="2800" dirty="0">
                            <a:latin typeface="UD Digi Kyokasho NK-R" panose="02020400000000000000" pitchFamily="18" charset="-128"/>
                            <a:ea typeface="UD Digi Kyokasho NK-R" panose="02020400000000000000" pitchFamily="18" charset="-128"/>
                            <a:cs typeface="Times New Roman"/>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90"/>
                            </a:spcBef>
                          </a:pPr>
                          <a:r>
                            <a:rPr sz="2800" dirty="0">
                              <a:solidFill>
                                <a:srgbClr val="FFFFFF"/>
                              </a:solidFill>
                              <a:latin typeface="UD Digi Kyokasho NK-R" panose="02020400000000000000" pitchFamily="18" charset="-128"/>
                              <a:ea typeface="UD Digi Kyokasho NK-R" panose="02020400000000000000" pitchFamily="18" charset="-128"/>
                              <a:cs typeface="Cambria Math"/>
                            </a:rPr>
                            <a:t>𝒕</a:t>
                          </a:r>
                          <a:r>
                            <a:rPr sz="2800" spc="145" dirty="0">
                              <a:solidFill>
                                <a:srgbClr val="FFFFFF"/>
                              </a:solidFill>
                              <a:latin typeface="UD Digi Kyokasho NK-R" panose="02020400000000000000" pitchFamily="18" charset="-128"/>
                              <a:ea typeface="UD Digi Kyokasho NK-R" panose="02020400000000000000" pitchFamily="18" charset="-128"/>
                              <a:cs typeface="Cambria Math"/>
                            </a:rPr>
                            <a:t> </a:t>
                          </a:r>
                          <a:r>
                            <a:rPr sz="2800" dirty="0">
                              <a:solidFill>
                                <a:srgbClr val="FFFFFF"/>
                              </a:solidFill>
                              <a:latin typeface="UD Digi Kyokasho NK-R" panose="02020400000000000000" pitchFamily="18" charset="-128"/>
                              <a:ea typeface="UD Digi Kyokasho NK-R" panose="02020400000000000000" pitchFamily="18" charset="-128"/>
                              <a:cs typeface="Cambria Math"/>
                            </a:rPr>
                            <a:t>=</a:t>
                          </a:r>
                          <a:r>
                            <a:rPr sz="2800" spc="135" dirty="0">
                              <a:solidFill>
                                <a:srgbClr val="FFFFFF"/>
                              </a:solidFill>
                              <a:latin typeface="UD Digi Kyokasho NK-R" panose="02020400000000000000" pitchFamily="18" charset="-128"/>
                              <a:ea typeface="UD Digi Kyokasho NK-R" panose="02020400000000000000" pitchFamily="18" charset="-128"/>
                              <a:cs typeface="Cambria Math"/>
                            </a:rPr>
                            <a:t> </a:t>
                          </a:r>
                          <a:r>
                            <a:rPr sz="2800" spc="-50" dirty="0">
                              <a:solidFill>
                                <a:srgbClr val="FFFFFF"/>
                              </a:solidFill>
                              <a:latin typeface="UD Digi Kyokasho NK-R" panose="02020400000000000000" pitchFamily="18" charset="-128"/>
                              <a:ea typeface="UD Digi Kyokasho NK-R" panose="02020400000000000000" pitchFamily="18" charset="-128"/>
                              <a:cs typeface="Cambria Math"/>
                            </a:rPr>
                            <a:t>𝟏</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190"/>
                            </a:spcBef>
                          </a:pPr>
                          <a:r>
                            <a:rPr sz="2800" dirty="0">
                              <a:solidFill>
                                <a:srgbClr val="FFFFFF"/>
                              </a:solidFill>
                              <a:latin typeface="UD Digi Kyokasho NK-R" panose="02020400000000000000" pitchFamily="18" charset="-128"/>
                              <a:ea typeface="UD Digi Kyokasho NK-R" panose="02020400000000000000" pitchFamily="18" charset="-128"/>
                              <a:cs typeface="Cambria Math"/>
                            </a:rPr>
                            <a:t>𝒕</a:t>
                          </a:r>
                          <a:r>
                            <a:rPr sz="2800" spc="145" dirty="0">
                              <a:solidFill>
                                <a:srgbClr val="FFFFFF"/>
                              </a:solidFill>
                              <a:latin typeface="UD Digi Kyokasho NK-R" panose="02020400000000000000" pitchFamily="18" charset="-128"/>
                              <a:ea typeface="UD Digi Kyokasho NK-R" panose="02020400000000000000" pitchFamily="18" charset="-128"/>
                              <a:cs typeface="Cambria Math"/>
                            </a:rPr>
                            <a:t> </a:t>
                          </a:r>
                          <a:r>
                            <a:rPr sz="2800" dirty="0">
                              <a:solidFill>
                                <a:srgbClr val="FFFFFF"/>
                              </a:solidFill>
                              <a:latin typeface="UD Digi Kyokasho NK-R" panose="02020400000000000000" pitchFamily="18" charset="-128"/>
                              <a:ea typeface="UD Digi Kyokasho NK-R" panose="02020400000000000000" pitchFamily="18" charset="-128"/>
                              <a:cs typeface="Cambria Math"/>
                            </a:rPr>
                            <a:t>=</a:t>
                          </a:r>
                          <a:r>
                            <a:rPr sz="2800" spc="135" dirty="0">
                              <a:solidFill>
                                <a:srgbClr val="FFFFFF"/>
                              </a:solidFill>
                              <a:latin typeface="UD Digi Kyokasho NK-R" panose="02020400000000000000" pitchFamily="18" charset="-128"/>
                              <a:ea typeface="UD Digi Kyokasho NK-R" panose="02020400000000000000" pitchFamily="18" charset="-128"/>
                              <a:cs typeface="Cambria Math"/>
                            </a:rPr>
                            <a:t> </a:t>
                          </a:r>
                          <a:r>
                            <a:rPr sz="2800" spc="-50" dirty="0">
                              <a:solidFill>
                                <a:srgbClr val="FFFFFF"/>
                              </a:solidFill>
                              <a:latin typeface="UD Digi Kyokasho NK-R" panose="02020400000000000000" pitchFamily="18" charset="-128"/>
                              <a:ea typeface="UD Digi Kyokasho NK-R" panose="02020400000000000000" pitchFamily="18" charset="-128"/>
                              <a:cs typeface="Cambria Math"/>
                            </a:rPr>
                            <a:t>𝟐</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240"/>
                            </a:spcBef>
                          </a:pPr>
                          <a:r>
                            <a:rPr sz="2800" b="1" spc="-25" dirty="0">
                              <a:solidFill>
                                <a:srgbClr val="FFFFFF"/>
                              </a:solidFill>
                              <a:latin typeface="UD Digi Kyokasho NK-R" panose="02020400000000000000" pitchFamily="18" charset="-128"/>
                              <a:ea typeface="UD Digi Kyokasho NK-R" panose="02020400000000000000" pitchFamily="18" charset="-128"/>
                              <a:cs typeface="MS PGothic"/>
                            </a:rPr>
                            <a:t>変</a:t>
                          </a:r>
                          <a:r>
                            <a:rPr sz="2800" b="1" spc="-50" dirty="0">
                              <a:solidFill>
                                <a:srgbClr val="FFFFFF"/>
                              </a:solidFill>
                              <a:latin typeface="UD Digi Kyokasho NK-R" panose="02020400000000000000" pitchFamily="18" charset="-128"/>
                              <a:ea typeface="UD Digi Kyokasho NK-R" panose="02020400000000000000" pitchFamily="18" charset="-128"/>
                              <a:cs typeface="MS PGothic"/>
                            </a:rPr>
                            <a:t>化</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333500">
                    <a:tc>
                      <a:txBody>
                        <a:bodyPr/>
                        <a:lstStyle/>
                        <a:p>
                          <a:pPr marL="91440">
                            <a:lnSpc>
                              <a:spcPts val="2790"/>
                            </a:lnSpc>
                            <a:spcBef>
                              <a:spcPts val="434"/>
                            </a:spcBef>
                          </a:pPr>
                          <a:r>
                            <a:rPr sz="2800" spc="-20" dirty="0">
                              <a:latin typeface="UD Digi Kyokasho NK-R" panose="02020400000000000000" pitchFamily="18" charset="-128"/>
                              <a:ea typeface="UD Digi Kyokasho NK-R" panose="02020400000000000000" pitchFamily="18" charset="-128"/>
                              <a:cs typeface="MS PGothic"/>
                            </a:rPr>
                            <a:t>トリートメント・</a:t>
                          </a:r>
                          <a:endParaRPr sz="2800" dirty="0">
                            <a:latin typeface="UD Digi Kyokasho NK-R" panose="02020400000000000000" pitchFamily="18" charset="-128"/>
                            <a:ea typeface="UD Digi Kyokasho NK-R" panose="02020400000000000000" pitchFamily="18" charset="-128"/>
                            <a:cs typeface="MS PGothic"/>
                          </a:endParaRPr>
                        </a:p>
                        <a:p>
                          <a:pPr marL="91440">
                            <a:lnSpc>
                              <a:spcPts val="2790"/>
                            </a:lnSpc>
                          </a:pP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5524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3810" algn="ctr">
                            <a:lnSpc>
                              <a:spcPct val="100000"/>
                            </a:lnSpc>
                            <a:spcBef>
                              <a:spcPts val="810"/>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𝑇</m:t>
                                    </m:r>
                                    <m:r>
                                      <a:rPr lang="en-US" altLang="ja-JP" sz="2800" b="0" i="1" dirty="0" smtClean="0">
                                        <a:latin typeface="Cambria Math" panose="02040503050406030204" pitchFamily="18" charset="0"/>
                                      </a:rPr>
                                      <m:t>1</m:t>
                                    </m:r>
                                  </m:sub>
                                </m:sSub>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3810" algn="ctr">
                            <a:lnSpc>
                              <a:spcPct val="100000"/>
                            </a:lnSpc>
                            <a:spcBef>
                              <a:spcPts val="810"/>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𝑇</m:t>
                                    </m:r>
                                    <m:r>
                                      <a:rPr lang="en-US" altLang="ja-JP" sz="2800" b="0" i="1" dirty="0" smtClean="0">
                                        <a:latin typeface="Cambria Math" panose="02040503050406030204" pitchFamily="18" charset="0"/>
                                      </a:rPr>
                                      <m:t>2</m:t>
                                    </m:r>
                                  </m:sub>
                                </m:sSub>
                                <m:r>
                                  <a:rPr lang="en-US" altLang="ja-JP" sz="2800" i="1" dirty="0" smtClean="0">
                                    <a:latin typeface="Cambria Math" panose="02040503050406030204" pitchFamily="18" charset="0"/>
                                  </a:rPr>
                                  <m:t> </m:t>
                                </m:r>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8255" algn="ctr">
                            <a:lnSpc>
                              <a:spcPct val="100000"/>
                            </a:lnSpc>
                            <a:spcBef>
                              <a:spcPts val="765"/>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𝑇</m:t>
                                    </m:r>
                                    <m:r>
                                      <a:rPr lang="en-US" altLang="ja-JP" sz="2800" b="0" i="1" dirty="0" smtClean="0">
                                        <a:latin typeface="Cambria Math" panose="02040503050406030204" pitchFamily="18" charset="0"/>
                                      </a:rPr>
                                      <m:t>2</m:t>
                                    </m:r>
                                  </m:sub>
                                </m:sSub>
                                <m:r>
                                  <a:rPr lang="en-US" altLang="ja-JP" sz="2800" i="1" dirty="0"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𝑇</m:t>
                                    </m:r>
                                    <m:r>
                                      <a:rPr lang="en-US" altLang="ja-JP" sz="2800" b="0" i="1" dirty="0" smtClean="0">
                                        <a:latin typeface="Cambria Math" panose="02040503050406030204" pitchFamily="18" charset="0"/>
                                      </a:rPr>
                                      <m:t>1</m:t>
                                    </m:r>
                                  </m:sub>
                                </m:sSub>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97155"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348105">
                    <a:tc>
                      <a:txBody>
                        <a:bodyPr/>
                        <a:lstStyle/>
                        <a:p>
                          <a:pPr marL="91440" marR="310515">
                            <a:lnSpc>
                              <a:spcPts val="2700"/>
                            </a:lnSpc>
                            <a:spcBef>
                              <a:spcPts val="675"/>
                            </a:spcBef>
                          </a:pPr>
                          <a:r>
                            <a:rPr sz="2800" spc="-10" dirty="0">
                              <a:latin typeface="UD Digi Kyokasho NK-R" panose="02020400000000000000" pitchFamily="18" charset="-128"/>
                              <a:ea typeface="UD Digi Kyokasho NK-R" panose="02020400000000000000" pitchFamily="18" charset="-128"/>
                              <a:cs typeface="MS PGothic"/>
                            </a:rPr>
                            <a:t>コントロール・</a:t>
                          </a: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8572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620" algn="ctr">
                            <a:lnSpc>
                              <a:spcPct val="100000"/>
                            </a:lnSpc>
                            <a:spcBef>
                              <a:spcPts val="815"/>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𝐶</m:t>
                                    </m:r>
                                    <m:r>
                                      <a:rPr lang="en-US" altLang="ja-JP" sz="2800" b="0" i="1" dirty="0" smtClean="0">
                                        <a:latin typeface="Cambria Math" panose="02040503050406030204" pitchFamily="18" charset="0"/>
                                      </a:rPr>
                                      <m:t>1</m:t>
                                    </m:r>
                                  </m:sub>
                                </m:sSub>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620" algn="ctr">
                            <a:lnSpc>
                              <a:spcPct val="100000"/>
                            </a:lnSpc>
                            <a:spcBef>
                              <a:spcPts val="815"/>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𝐶</m:t>
                                    </m:r>
                                    <m:r>
                                      <a:rPr lang="en-US" altLang="ja-JP" sz="2800" b="0" i="1" dirty="0" smtClean="0">
                                        <a:latin typeface="Cambria Math" panose="02040503050406030204" pitchFamily="18" charset="0"/>
                                      </a:rPr>
                                      <m:t>2</m:t>
                                    </m:r>
                                  </m:sub>
                                </m:sSub>
                                <m:r>
                                  <a:rPr lang="en-US" altLang="ja-JP" sz="2800" i="1" dirty="0" smtClean="0">
                                    <a:latin typeface="Cambria Math" panose="02040503050406030204" pitchFamily="18" charset="0"/>
                                  </a:rPr>
                                  <m:t> </m:t>
                                </m:r>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620" algn="ctr">
                            <a:lnSpc>
                              <a:spcPct val="100000"/>
                            </a:lnSpc>
                            <a:spcBef>
                              <a:spcPts val="770"/>
                            </a:spcBef>
                          </a:pPr>
                          <a14:m>
                            <m:oMathPara xmlns:m="http://schemas.openxmlformats.org/officeDocument/2006/math">
                              <m:oMathParaPr>
                                <m:jc m:val="centerGroup"/>
                              </m:oMathParaPr>
                              <m:oMath xmlns:m="http://schemas.openxmlformats.org/officeDocument/2006/math">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𝐶</m:t>
                                    </m:r>
                                    <m:r>
                                      <a:rPr lang="en-US" altLang="ja-JP" sz="2800" b="0" i="1" dirty="0" smtClean="0">
                                        <a:latin typeface="Cambria Math" panose="02040503050406030204" pitchFamily="18" charset="0"/>
                                      </a:rPr>
                                      <m:t>2</m:t>
                                    </m:r>
                                  </m:sub>
                                </m:sSub>
                                <m:r>
                                  <a:rPr lang="en-US" altLang="ja-JP" sz="2800" i="1" dirty="0"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ja-JP" altLang="en-US" sz="2800" i="1" dirty="0" smtClean="0">
                                        <a:latin typeface="Cambria Math" panose="02040503050406030204" pitchFamily="18" charset="0"/>
                                      </a:rPr>
                                      <m:t>𝑌</m:t>
                                    </m:r>
                                  </m:e>
                                  <m:sub>
                                    <m:r>
                                      <a:rPr lang="en-US" altLang="ja-JP" sz="2800" b="0" i="1" dirty="0" smtClean="0">
                                        <a:latin typeface="Cambria Math" panose="02040503050406030204" pitchFamily="18" charset="0"/>
                                      </a:rPr>
                                      <m:t>𝐶</m:t>
                                    </m:r>
                                    <m:r>
                                      <a:rPr lang="en-US" altLang="ja-JP" sz="2800" b="0" i="1" dirty="0" smtClean="0">
                                        <a:latin typeface="Cambria Math" panose="02040503050406030204" pitchFamily="18" charset="0"/>
                                      </a:rPr>
                                      <m:t>1</m:t>
                                    </m:r>
                                  </m:sub>
                                </m:sSub>
                              </m:oMath>
                            </m:oMathPara>
                          </a14:m>
                          <a:endParaRPr sz="2800" dirty="0">
                            <a:latin typeface="UD Digi Kyokasho NK-R" panose="02020400000000000000" pitchFamily="18" charset="-128"/>
                            <a:ea typeface="UD Digi Kyokasho NK-R" panose="02020400000000000000" pitchFamily="18" charset="-128"/>
                            <a:cs typeface="Cambria Math"/>
                          </a:endParaRPr>
                        </a:p>
                      </a:txBody>
                      <a:tcPr marL="0" marR="0" marT="977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1181100">
                    <a:tc gridSpan="3">
                      <a:txBody>
                        <a:bodyPr/>
                        <a:lstStyle/>
                        <a:p>
                          <a:pPr algn="ctr">
                            <a:lnSpc>
                              <a:spcPct val="100000"/>
                            </a:lnSpc>
                            <a:spcBef>
                              <a:spcPts val="244"/>
                            </a:spcBef>
                          </a:pPr>
                          <a:r>
                            <a:rPr sz="2800" spc="-35" dirty="0">
                              <a:solidFill>
                                <a:srgbClr val="FF0000"/>
                              </a:solidFill>
                              <a:latin typeface="UD Digi Kyokasho NK-R" panose="02020400000000000000" pitchFamily="18" charset="-128"/>
                              <a:ea typeface="UD Digi Kyokasho NK-R" panose="02020400000000000000" pitchFamily="18" charset="-128"/>
                              <a:cs typeface="MS PGothic"/>
                            </a:rPr>
                            <a:t>差の差</a:t>
                          </a:r>
                          <a:r>
                            <a:rPr sz="2800" spc="-10" dirty="0">
                              <a:solidFill>
                                <a:srgbClr val="FF0000"/>
                              </a:solidFill>
                              <a:latin typeface="UD Digi Kyokasho NK-R" panose="02020400000000000000" pitchFamily="18" charset="-128"/>
                              <a:ea typeface="UD Digi Kyokasho NK-R" panose="02020400000000000000" pitchFamily="18" charset="-128"/>
                              <a:cs typeface="Calibri"/>
                            </a:rPr>
                            <a:t>(DID)</a:t>
                          </a:r>
                          <a:endParaRPr sz="2800" dirty="0">
                            <a:latin typeface="UD Digi Kyokasho NK-R" panose="02020400000000000000" pitchFamily="18" charset="-128"/>
                            <a:ea typeface="UD Digi Kyokasho NK-R" panose="02020400000000000000" pitchFamily="18" charset="-128"/>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hMerge="1">
                      <a:txBody>
                        <a:bodyPr/>
                        <a:lstStyle/>
                        <a:p>
                          <a:endParaRPr/>
                        </a:p>
                      </a:txBody>
                      <a:tcPr marL="0" marR="0" marT="0" marB="0"/>
                    </a:tc>
                    <a:tc>
                      <a:txBody>
                        <a:bodyPr/>
                        <a:lstStyle/>
                        <a:p>
                          <a:pPr marL="548005">
                            <a:lnSpc>
                              <a:spcPts val="3310"/>
                            </a:lnSpc>
                            <a:spcBef>
                              <a:spcPts val="290"/>
                            </a:spcBef>
                          </a:pPr>
                          <a14:m>
                            <m:oMathPara xmlns:m="http://schemas.openxmlformats.org/officeDocument/2006/math">
                              <m:oMathParaPr>
                                <m:jc m:val="centerGroup"/>
                              </m:oMathParaPr>
                              <m:oMath xmlns:m="http://schemas.openxmlformats.org/officeDocument/2006/math">
                                <m:r>
                                  <a:rPr lang="ar-AE" altLang="ja-JP" sz="2800" b="0" i="1" dirty="0" smtClean="0">
                                    <a:solidFill>
                                      <a:srgbClr val="FF0000"/>
                                    </a:solidFill>
                                    <a:latin typeface="Cambria Math" panose="02040503050406030204" pitchFamily="18" charset="0"/>
                                  </a:rPr>
                                  <m:t>(</m:t>
                                </m:r>
                                <m:sSub>
                                  <m:sSubPr>
                                    <m:ctrlPr>
                                      <a:rPr lang="ar-AE" altLang="ja-JP" sz="2800" b="0" i="1" dirty="0" smtClean="0">
                                        <a:solidFill>
                                          <a:srgbClr val="FF0000"/>
                                        </a:solidFill>
                                        <a:latin typeface="Cambria Math" panose="02040503050406030204" pitchFamily="18" charset="0"/>
                                      </a:rPr>
                                    </m:ctrlPr>
                                  </m:sSubPr>
                                  <m:e>
                                    <m:r>
                                      <a:rPr lang="ja-JP" altLang="ar-AE" sz="2800" i="1" dirty="0" smtClean="0">
                                        <a:solidFill>
                                          <a:srgbClr val="FF0000"/>
                                        </a:solidFill>
                                        <a:latin typeface="Cambria Math" panose="02040503050406030204" pitchFamily="18" charset="0"/>
                                      </a:rPr>
                                      <m:t>𝑌</m:t>
                                    </m:r>
                                  </m:e>
                                  <m:sub>
                                    <m:r>
                                      <a:rPr lang="ja-JP" altLang="ar-AE" sz="2800" b="0" i="1" dirty="0" smtClean="0">
                                        <a:solidFill>
                                          <a:srgbClr val="FF0000"/>
                                        </a:solidFill>
                                        <a:latin typeface="Cambria Math" panose="02040503050406030204" pitchFamily="18" charset="0"/>
                                      </a:rPr>
                                      <m:t>𝑇</m:t>
                                    </m:r>
                                    <m:r>
                                      <a:rPr lang="ar-AE" altLang="ja-JP" sz="2800" b="0" i="1" dirty="0" smtClean="0">
                                        <a:solidFill>
                                          <a:srgbClr val="FF0000"/>
                                        </a:solidFill>
                                        <a:latin typeface="Cambria Math" panose="02040503050406030204" pitchFamily="18" charset="0"/>
                                      </a:rPr>
                                      <m:t>2</m:t>
                                    </m:r>
                                  </m:sub>
                                </m:sSub>
                                <m:r>
                                  <a:rPr lang="ar-AE" altLang="ja-JP" sz="2800" i="1" dirty="0" smtClean="0">
                                    <a:solidFill>
                                      <a:srgbClr val="FF0000"/>
                                    </a:solidFill>
                                    <a:latin typeface="Cambria Math" panose="02040503050406030204" pitchFamily="18" charset="0"/>
                                  </a:rPr>
                                  <m:t> − </m:t>
                                </m:r>
                                <m:sSub>
                                  <m:sSubPr>
                                    <m:ctrlPr>
                                      <a:rPr lang="ar-AE" altLang="ja-JP" sz="2800" b="0" i="1" dirty="0" smtClean="0">
                                        <a:solidFill>
                                          <a:srgbClr val="FF0000"/>
                                        </a:solidFill>
                                        <a:latin typeface="Cambria Math" panose="02040503050406030204" pitchFamily="18" charset="0"/>
                                      </a:rPr>
                                    </m:ctrlPr>
                                  </m:sSubPr>
                                  <m:e>
                                    <m:r>
                                      <a:rPr lang="ja-JP" altLang="ar-AE" sz="2800" i="1" dirty="0" smtClean="0">
                                        <a:solidFill>
                                          <a:srgbClr val="FF0000"/>
                                        </a:solidFill>
                                        <a:latin typeface="Cambria Math" panose="02040503050406030204" pitchFamily="18" charset="0"/>
                                      </a:rPr>
                                      <m:t>𝑌</m:t>
                                    </m:r>
                                  </m:e>
                                  <m:sub>
                                    <m:r>
                                      <a:rPr lang="ja-JP" altLang="ar-AE" sz="2800" b="0" i="1" dirty="0" smtClean="0">
                                        <a:solidFill>
                                          <a:srgbClr val="FF0000"/>
                                        </a:solidFill>
                                        <a:latin typeface="Cambria Math" panose="02040503050406030204" pitchFamily="18" charset="0"/>
                                      </a:rPr>
                                      <m:t>𝑇</m:t>
                                    </m:r>
                                    <m:r>
                                      <a:rPr lang="ar-AE" altLang="ja-JP" sz="2800" b="0" i="1" dirty="0" smtClean="0">
                                        <a:solidFill>
                                          <a:srgbClr val="FF0000"/>
                                        </a:solidFill>
                                        <a:latin typeface="Cambria Math" panose="02040503050406030204" pitchFamily="18" charset="0"/>
                                      </a:rPr>
                                      <m:t>1</m:t>
                                    </m:r>
                                  </m:sub>
                                </m:sSub>
                                <m:r>
                                  <a:rPr lang="ar-AE" altLang="ja-JP" sz="2800" b="0" i="1" dirty="0" smtClean="0">
                                    <a:solidFill>
                                      <a:srgbClr val="FF0000"/>
                                    </a:solidFill>
                                    <a:latin typeface="Cambria Math" panose="02040503050406030204" pitchFamily="18" charset="0"/>
                                  </a:rPr>
                                  <m:t>)−(</m:t>
                                </m:r>
                                <m:sSub>
                                  <m:sSubPr>
                                    <m:ctrlPr>
                                      <a:rPr lang="ar-AE" altLang="ja-JP" sz="2800" b="0" i="1" dirty="0" smtClean="0">
                                        <a:solidFill>
                                          <a:srgbClr val="FF0000"/>
                                        </a:solidFill>
                                        <a:latin typeface="Cambria Math" panose="02040503050406030204" pitchFamily="18" charset="0"/>
                                      </a:rPr>
                                    </m:ctrlPr>
                                  </m:sSubPr>
                                  <m:e>
                                    <m:r>
                                      <a:rPr lang="ja-JP" altLang="ar-AE" sz="2800" i="1" dirty="0" smtClean="0">
                                        <a:solidFill>
                                          <a:srgbClr val="FF0000"/>
                                        </a:solidFill>
                                        <a:latin typeface="Cambria Math" panose="02040503050406030204" pitchFamily="18" charset="0"/>
                                      </a:rPr>
                                      <m:t>𝑌</m:t>
                                    </m:r>
                                  </m:e>
                                  <m:sub>
                                    <m:r>
                                      <a:rPr lang="ja-JP" altLang="ar-AE" sz="2800" b="0" i="1" dirty="0" smtClean="0">
                                        <a:solidFill>
                                          <a:srgbClr val="FF0000"/>
                                        </a:solidFill>
                                        <a:latin typeface="Cambria Math" panose="02040503050406030204" pitchFamily="18" charset="0"/>
                                      </a:rPr>
                                      <m:t>𝐶</m:t>
                                    </m:r>
                                    <m:r>
                                      <a:rPr lang="ar-AE" altLang="ja-JP" sz="2800" b="0" i="1" dirty="0" smtClean="0">
                                        <a:solidFill>
                                          <a:srgbClr val="FF0000"/>
                                        </a:solidFill>
                                        <a:latin typeface="Cambria Math" panose="02040503050406030204" pitchFamily="18" charset="0"/>
                                      </a:rPr>
                                      <m:t>2</m:t>
                                    </m:r>
                                  </m:sub>
                                </m:sSub>
                                <m:r>
                                  <a:rPr lang="ar-AE" altLang="ja-JP" sz="2800" i="1" dirty="0" smtClean="0">
                                    <a:solidFill>
                                      <a:srgbClr val="FF0000"/>
                                    </a:solidFill>
                                    <a:latin typeface="Cambria Math" panose="02040503050406030204" pitchFamily="18" charset="0"/>
                                  </a:rPr>
                                  <m:t> − </m:t>
                                </m:r>
                                <m:sSub>
                                  <m:sSubPr>
                                    <m:ctrlPr>
                                      <a:rPr lang="ar-AE" altLang="ja-JP" sz="2800" b="0" i="1" dirty="0" smtClean="0">
                                        <a:solidFill>
                                          <a:srgbClr val="FF0000"/>
                                        </a:solidFill>
                                        <a:latin typeface="Cambria Math" panose="02040503050406030204" pitchFamily="18" charset="0"/>
                                      </a:rPr>
                                    </m:ctrlPr>
                                  </m:sSubPr>
                                  <m:e>
                                    <m:r>
                                      <a:rPr lang="ja-JP" altLang="ar-AE" sz="2800" i="1" dirty="0" smtClean="0">
                                        <a:solidFill>
                                          <a:srgbClr val="FF0000"/>
                                        </a:solidFill>
                                        <a:latin typeface="Cambria Math" panose="02040503050406030204" pitchFamily="18" charset="0"/>
                                      </a:rPr>
                                      <m:t>𝑌</m:t>
                                    </m:r>
                                  </m:e>
                                  <m:sub>
                                    <m:r>
                                      <a:rPr lang="ja-JP" altLang="ar-AE" sz="2800" b="0" i="1" dirty="0" smtClean="0">
                                        <a:solidFill>
                                          <a:srgbClr val="FF0000"/>
                                        </a:solidFill>
                                        <a:latin typeface="Cambria Math" panose="02040503050406030204" pitchFamily="18" charset="0"/>
                                      </a:rPr>
                                      <m:t>𝐶</m:t>
                                    </m:r>
                                    <m:r>
                                      <a:rPr lang="ar-AE" altLang="ja-JP" sz="2800" b="0" i="1" dirty="0" smtClean="0">
                                        <a:solidFill>
                                          <a:srgbClr val="FF0000"/>
                                        </a:solidFill>
                                        <a:latin typeface="Cambria Math" panose="02040503050406030204" pitchFamily="18" charset="0"/>
                                      </a:rPr>
                                      <m:t>1</m:t>
                                    </m:r>
                                  </m:sub>
                                </m:sSub>
                                <m:r>
                                  <a:rPr lang="ar-AE" altLang="ja-JP" sz="2800" b="0" i="1" dirty="0" smtClean="0">
                                    <a:solidFill>
                                      <a:srgbClr val="FF0000"/>
                                    </a:solidFill>
                                    <a:latin typeface="Cambria Math" panose="02040503050406030204" pitchFamily="18" charset="0"/>
                                  </a:rPr>
                                  <m:t>)</m:t>
                                </m:r>
                              </m:oMath>
                            </m:oMathPara>
                          </a14:m>
                          <a:endParaRPr lang="ar-AE" sz="2800" dirty="0">
                            <a:solidFill>
                              <a:srgbClr val="FF0000"/>
                            </a:solidFill>
                            <a:latin typeface="UD Digi Kyokasho NK-R" panose="02020400000000000000" pitchFamily="18" charset="-128"/>
                            <a:ea typeface="UD Digi Kyokasho NK-R" panose="02020400000000000000" pitchFamily="18" charset="-128"/>
                            <a:cs typeface="Cambria Math"/>
                          </a:endParaRPr>
                        </a:p>
                      </a:txBody>
                      <a:tcPr marL="0" marR="0" marT="3683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mc:Choice>
        <mc:Fallback>
          <p:graphicFrame>
            <p:nvGraphicFramePr>
              <p:cNvPr id="6" name="object 2">
                <a:extLst>
                  <a:ext uri="{FF2B5EF4-FFF2-40B4-BE49-F238E27FC236}">
                    <a16:creationId xmlns:a16="http://schemas.microsoft.com/office/drawing/2014/main" id="{2093DDB8-A4C0-FA5A-804F-4ED308A3ACFE}"/>
                  </a:ext>
                </a:extLst>
              </p:cNvPr>
              <p:cNvGraphicFramePr>
                <a:graphicFrameLocks noGrp="1"/>
              </p:cNvGraphicFramePr>
              <p:nvPr>
                <p:extLst>
                  <p:ext uri="{D42A27DB-BD31-4B8C-83A1-F6EECF244321}">
                    <p14:modId xmlns:p14="http://schemas.microsoft.com/office/powerpoint/2010/main" val="2392944052"/>
                  </p:ext>
                </p:extLst>
              </p:nvPr>
            </p:nvGraphicFramePr>
            <p:xfrm>
              <a:off x="1130135" y="1389288"/>
              <a:ext cx="10047885" cy="4853305"/>
            </p:xfrm>
            <a:graphic>
              <a:graphicData uri="http://schemas.openxmlformats.org/drawingml/2006/table">
                <a:tbl>
                  <a:tblPr firstRow="1" bandRow="1">
                    <a:tableStyleId>{2D5ABB26-0587-4C30-8999-92F81FD0307C}</a:tableStyleId>
                  </a:tblPr>
                  <a:tblGrid>
                    <a:gridCol w="2375065">
                      <a:extLst>
                        <a:ext uri="{9D8B030D-6E8A-4147-A177-3AD203B41FA5}">
                          <a16:colId xmlns:a16="http://schemas.microsoft.com/office/drawing/2014/main" val="20000"/>
                        </a:ext>
                      </a:extLst>
                    </a:gridCol>
                    <a:gridCol w="2272820">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tblGrid>
                  <a:tr h="990600">
                    <a:tc>
                      <a:txBody>
                        <a:bodyPr/>
                        <a:lstStyle/>
                        <a:p>
                          <a:pPr>
                            <a:lnSpc>
                              <a:spcPct val="100000"/>
                            </a:lnSpc>
                          </a:pPr>
                          <a:endParaRPr sz="2800" dirty="0">
                            <a:latin typeface="UD Digi Kyokasho NK-R" panose="02020400000000000000" pitchFamily="18" charset="-128"/>
                            <a:ea typeface="UD Digi Kyokasho NK-R" panose="02020400000000000000" pitchFamily="18" charset="-128"/>
                            <a:cs typeface="Times New Roman"/>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90"/>
                            </a:spcBef>
                          </a:pPr>
                          <a:r>
                            <a:rPr sz="2800" dirty="0">
                              <a:solidFill>
                                <a:srgbClr val="FFFFFF"/>
                              </a:solidFill>
                              <a:latin typeface="UD Digi Kyokasho NK-R" panose="02020400000000000000" pitchFamily="18" charset="-128"/>
                              <a:ea typeface="UD Digi Kyokasho NK-R" panose="02020400000000000000" pitchFamily="18" charset="-128"/>
                              <a:cs typeface="Cambria Math"/>
                            </a:rPr>
                            <a:t>𝒕</a:t>
                          </a:r>
                          <a:r>
                            <a:rPr sz="2800" spc="145" dirty="0">
                              <a:solidFill>
                                <a:srgbClr val="FFFFFF"/>
                              </a:solidFill>
                              <a:latin typeface="UD Digi Kyokasho NK-R" panose="02020400000000000000" pitchFamily="18" charset="-128"/>
                              <a:ea typeface="UD Digi Kyokasho NK-R" panose="02020400000000000000" pitchFamily="18" charset="-128"/>
                              <a:cs typeface="Cambria Math"/>
                            </a:rPr>
                            <a:t> </a:t>
                          </a:r>
                          <a:r>
                            <a:rPr sz="2800" dirty="0">
                              <a:solidFill>
                                <a:srgbClr val="FFFFFF"/>
                              </a:solidFill>
                              <a:latin typeface="UD Digi Kyokasho NK-R" panose="02020400000000000000" pitchFamily="18" charset="-128"/>
                              <a:ea typeface="UD Digi Kyokasho NK-R" panose="02020400000000000000" pitchFamily="18" charset="-128"/>
                              <a:cs typeface="Cambria Math"/>
                            </a:rPr>
                            <a:t>=</a:t>
                          </a:r>
                          <a:r>
                            <a:rPr sz="2800" spc="135" dirty="0">
                              <a:solidFill>
                                <a:srgbClr val="FFFFFF"/>
                              </a:solidFill>
                              <a:latin typeface="UD Digi Kyokasho NK-R" panose="02020400000000000000" pitchFamily="18" charset="-128"/>
                              <a:ea typeface="UD Digi Kyokasho NK-R" panose="02020400000000000000" pitchFamily="18" charset="-128"/>
                              <a:cs typeface="Cambria Math"/>
                            </a:rPr>
                            <a:t> </a:t>
                          </a:r>
                          <a:r>
                            <a:rPr sz="2800" spc="-50" dirty="0">
                              <a:solidFill>
                                <a:srgbClr val="FFFFFF"/>
                              </a:solidFill>
                              <a:latin typeface="UD Digi Kyokasho NK-R" panose="02020400000000000000" pitchFamily="18" charset="-128"/>
                              <a:ea typeface="UD Digi Kyokasho NK-R" panose="02020400000000000000" pitchFamily="18" charset="-128"/>
                              <a:cs typeface="Cambria Math"/>
                            </a:rPr>
                            <a:t>𝟏</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190"/>
                            </a:spcBef>
                          </a:pPr>
                          <a:r>
                            <a:rPr sz="2800" dirty="0">
                              <a:solidFill>
                                <a:srgbClr val="FFFFFF"/>
                              </a:solidFill>
                              <a:latin typeface="UD Digi Kyokasho NK-R" panose="02020400000000000000" pitchFamily="18" charset="-128"/>
                              <a:ea typeface="UD Digi Kyokasho NK-R" panose="02020400000000000000" pitchFamily="18" charset="-128"/>
                              <a:cs typeface="Cambria Math"/>
                            </a:rPr>
                            <a:t>𝒕</a:t>
                          </a:r>
                          <a:r>
                            <a:rPr sz="2800" spc="145" dirty="0">
                              <a:solidFill>
                                <a:srgbClr val="FFFFFF"/>
                              </a:solidFill>
                              <a:latin typeface="UD Digi Kyokasho NK-R" panose="02020400000000000000" pitchFamily="18" charset="-128"/>
                              <a:ea typeface="UD Digi Kyokasho NK-R" panose="02020400000000000000" pitchFamily="18" charset="-128"/>
                              <a:cs typeface="Cambria Math"/>
                            </a:rPr>
                            <a:t> </a:t>
                          </a:r>
                          <a:r>
                            <a:rPr sz="2800" dirty="0">
                              <a:solidFill>
                                <a:srgbClr val="FFFFFF"/>
                              </a:solidFill>
                              <a:latin typeface="UD Digi Kyokasho NK-R" panose="02020400000000000000" pitchFamily="18" charset="-128"/>
                              <a:ea typeface="UD Digi Kyokasho NK-R" panose="02020400000000000000" pitchFamily="18" charset="-128"/>
                              <a:cs typeface="Cambria Math"/>
                            </a:rPr>
                            <a:t>=</a:t>
                          </a:r>
                          <a:r>
                            <a:rPr sz="2800" spc="135" dirty="0">
                              <a:solidFill>
                                <a:srgbClr val="FFFFFF"/>
                              </a:solidFill>
                              <a:latin typeface="UD Digi Kyokasho NK-R" panose="02020400000000000000" pitchFamily="18" charset="-128"/>
                              <a:ea typeface="UD Digi Kyokasho NK-R" panose="02020400000000000000" pitchFamily="18" charset="-128"/>
                              <a:cs typeface="Cambria Math"/>
                            </a:rPr>
                            <a:t> </a:t>
                          </a:r>
                          <a:r>
                            <a:rPr sz="2800" spc="-50" dirty="0">
                              <a:solidFill>
                                <a:srgbClr val="FFFFFF"/>
                              </a:solidFill>
                              <a:latin typeface="UD Digi Kyokasho NK-R" panose="02020400000000000000" pitchFamily="18" charset="-128"/>
                              <a:ea typeface="UD Digi Kyokasho NK-R" panose="02020400000000000000" pitchFamily="18" charset="-128"/>
                              <a:cs typeface="Cambria Math"/>
                            </a:rPr>
                            <a:t>𝟐</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240"/>
                            </a:spcBef>
                          </a:pPr>
                          <a:r>
                            <a:rPr sz="2800" b="1" spc="-25" dirty="0">
                              <a:solidFill>
                                <a:srgbClr val="FFFFFF"/>
                              </a:solidFill>
                              <a:latin typeface="UD Digi Kyokasho NK-R" panose="02020400000000000000" pitchFamily="18" charset="-128"/>
                              <a:ea typeface="UD Digi Kyokasho NK-R" panose="02020400000000000000" pitchFamily="18" charset="-128"/>
                              <a:cs typeface="MS PGothic"/>
                            </a:rPr>
                            <a:t>変</a:t>
                          </a:r>
                          <a:r>
                            <a:rPr sz="2800" b="1" spc="-50" dirty="0">
                              <a:solidFill>
                                <a:srgbClr val="FFFFFF"/>
                              </a:solidFill>
                              <a:latin typeface="UD Digi Kyokasho NK-R" panose="02020400000000000000" pitchFamily="18" charset="-128"/>
                              <a:ea typeface="UD Digi Kyokasho NK-R" panose="02020400000000000000" pitchFamily="18" charset="-128"/>
                              <a:cs typeface="MS PGothic"/>
                            </a:rPr>
                            <a:t>化</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333500">
                    <a:tc>
                      <a:txBody>
                        <a:bodyPr/>
                        <a:lstStyle/>
                        <a:p>
                          <a:pPr marL="91440">
                            <a:lnSpc>
                              <a:spcPts val="2790"/>
                            </a:lnSpc>
                            <a:spcBef>
                              <a:spcPts val="434"/>
                            </a:spcBef>
                          </a:pPr>
                          <a:r>
                            <a:rPr sz="2800" spc="-20" dirty="0">
                              <a:latin typeface="UD Digi Kyokasho NK-R" panose="02020400000000000000" pitchFamily="18" charset="-128"/>
                              <a:ea typeface="UD Digi Kyokasho NK-R" panose="02020400000000000000" pitchFamily="18" charset="-128"/>
                              <a:cs typeface="MS PGothic"/>
                            </a:rPr>
                            <a:t>トリートメント・</a:t>
                          </a:r>
                          <a:endParaRPr sz="2800" dirty="0">
                            <a:latin typeface="UD Digi Kyokasho NK-R" panose="02020400000000000000" pitchFamily="18" charset="-128"/>
                            <a:ea typeface="UD Digi Kyokasho NK-R" panose="02020400000000000000" pitchFamily="18" charset="-128"/>
                            <a:cs typeface="MS PGothic"/>
                          </a:endParaRPr>
                        </a:p>
                        <a:p>
                          <a:pPr marL="91440">
                            <a:lnSpc>
                              <a:spcPts val="2790"/>
                            </a:lnSpc>
                          </a:pP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5524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endParaRPr lang="ja-JP"/>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104826" t="-74886" r="-238606" b="-194064"/>
                          </a:stretch>
                        </a:blipFill>
                      </a:tcPr>
                    </a:tc>
                    <a:tc>
                      <a:txBody>
                        <a:bodyPr/>
                        <a:lstStyle/>
                        <a:p>
                          <a:endParaRPr lang="ja-JP"/>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184988" t="-74886" r="-115496" b="-194064"/>
                          </a:stretch>
                        </a:blipFill>
                      </a:tcPr>
                    </a:tc>
                    <a:tc>
                      <a:txBody>
                        <a:bodyPr/>
                        <a:lstStyle/>
                        <a:p>
                          <a:endParaRPr lang="ja-JP"/>
                        </a:p>
                      </a:txBody>
                      <a:tcPr marL="0" marR="0" marT="97155"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248837" t="-74886" r="-846" b="-194064"/>
                          </a:stretch>
                        </a:blipFill>
                      </a:tcPr>
                    </a:tc>
                    <a:extLst>
                      <a:ext uri="{0D108BD9-81ED-4DB2-BD59-A6C34878D82A}">
                        <a16:rowId xmlns:a16="http://schemas.microsoft.com/office/drawing/2014/main" val="10001"/>
                      </a:ext>
                    </a:extLst>
                  </a:tr>
                  <a:tr h="1348105">
                    <a:tc>
                      <a:txBody>
                        <a:bodyPr/>
                        <a:lstStyle/>
                        <a:p>
                          <a:pPr marL="91440" marR="310515">
                            <a:lnSpc>
                              <a:spcPts val="2700"/>
                            </a:lnSpc>
                            <a:spcBef>
                              <a:spcPts val="675"/>
                            </a:spcBef>
                          </a:pPr>
                          <a:r>
                            <a:rPr sz="2800" spc="-10" dirty="0">
                              <a:latin typeface="UD Digi Kyokasho NK-R" panose="02020400000000000000" pitchFamily="18" charset="-128"/>
                              <a:ea typeface="UD Digi Kyokasho NK-R" panose="02020400000000000000" pitchFamily="18" charset="-128"/>
                              <a:cs typeface="MS PGothic"/>
                            </a:rPr>
                            <a:t>コントロール・</a:t>
                          </a: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8572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endParaRPr lang="ja-JP"/>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104826" t="-172523" r="-238606" b="-91441"/>
                          </a:stretch>
                        </a:blipFill>
                      </a:tcPr>
                    </a:tc>
                    <a:tc>
                      <a:txBody>
                        <a:bodyPr/>
                        <a:lstStyle/>
                        <a:p>
                          <a:endParaRPr lang="ja-JP"/>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184988" t="-172523" r="-115496" b="-91441"/>
                          </a:stretch>
                        </a:blipFill>
                      </a:tcPr>
                    </a:tc>
                    <a:tc>
                      <a:txBody>
                        <a:bodyPr/>
                        <a:lstStyle/>
                        <a:p>
                          <a:endParaRPr lang="ja-JP"/>
                        </a:p>
                      </a:txBody>
                      <a:tcPr marL="0" marR="0" marT="977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248837" t="-172523" r="-846" b="-91441"/>
                          </a:stretch>
                        </a:blipFill>
                      </a:tcPr>
                    </a:tc>
                    <a:extLst>
                      <a:ext uri="{0D108BD9-81ED-4DB2-BD59-A6C34878D82A}">
                        <a16:rowId xmlns:a16="http://schemas.microsoft.com/office/drawing/2014/main" val="10002"/>
                      </a:ext>
                    </a:extLst>
                  </a:tr>
                  <a:tr h="1181100">
                    <a:tc gridSpan="3">
                      <a:txBody>
                        <a:bodyPr/>
                        <a:lstStyle/>
                        <a:p>
                          <a:pPr algn="ctr">
                            <a:lnSpc>
                              <a:spcPct val="100000"/>
                            </a:lnSpc>
                            <a:spcBef>
                              <a:spcPts val="244"/>
                            </a:spcBef>
                          </a:pPr>
                          <a:r>
                            <a:rPr sz="2800" spc="-35" dirty="0">
                              <a:solidFill>
                                <a:srgbClr val="FF0000"/>
                              </a:solidFill>
                              <a:latin typeface="UD Digi Kyokasho NK-R" panose="02020400000000000000" pitchFamily="18" charset="-128"/>
                              <a:ea typeface="UD Digi Kyokasho NK-R" panose="02020400000000000000" pitchFamily="18" charset="-128"/>
                              <a:cs typeface="MS PGothic"/>
                            </a:rPr>
                            <a:t>差の差</a:t>
                          </a:r>
                          <a:r>
                            <a:rPr sz="2800" spc="-10" dirty="0">
                              <a:solidFill>
                                <a:srgbClr val="FF0000"/>
                              </a:solidFill>
                              <a:latin typeface="UD Digi Kyokasho NK-R" panose="02020400000000000000" pitchFamily="18" charset="-128"/>
                              <a:ea typeface="UD Digi Kyokasho NK-R" panose="02020400000000000000" pitchFamily="18" charset="-128"/>
                              <a:cs typeface="Calibri"/>
                            </a:rPr>
                            <a:t>(DID)</a:t>
                          </a:r>
                          <a:endParaRPr sz="2800" dirty="0">
                            <a:latin typeface="UD Digi Kyokasho NK-R" panose="02020400000000000000" pitchFamily="18" charset="-128"/>
                            <a:ea typeface="UD Digi Kyokasho NK-R" panose="02020400000000000000" pitchFamily="18" charset="-128"/>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hMerge="1">
                      <a:txBody>
                        <a:bodyPr/>
                        <a:lstStyle/>
                        <a:p>
                          <a:endParaRPr/>
                        </a:p>
                      </a:txBody>
                      <a:tcPr marL="0" marR="0" marT="0" marB="0"/>
                    </a:tc>
                    <a:tc>
                      <a:txBody>
                        <a:bodyPr/>
                        <a:lstStyle/>
                        <a:p>
                          <a:endParaRPr lang="ja-JP"/>
                        </a:p>
                      </a:txBody>
                      <a:tcPr marL="0" marR="0" marT="3683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248837" t="-311856" r="-846" b="-4639"/>
                          </a:stretch>
                        </a:blipFill>
                      </a:tcPr>
                    </a:tc>
                    <a:extLst>
                      <a:ext uri="{0D108BD9-81ED-4DB2-BD59-A6C34878D82A}">
                        <a16:rowId xmlns:a16="http://schemas.microsoft.com/office/drawing/2014/main" val="10003"/>
                      </a:ext>
                    </a:extLst>
                  </a:tr>
                </a:tbl>
              </a:graphicData>
            </a:graphic>
          </p:graphicFrame>
        </mc:Fallback>
      </mc:AlternateContent>
      <p:sp>
        <p:nvSpPr>
          <p:cNvPr id="13" name="页脚占位符 14">
            <a:extLst>
              <a:ext uri="{FF2B5EF4-FFF2-40B4-BE49-F238E27FC236}">
                <a16:creationId xmlns:a16="http://schemas.microsoft.com/office/drawing/2014/main" id="{2EA54939-CBCB-6184-9849-A0CA1F197C8B}"/>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41034361"/>
      </p:ext>
    </p:extLst>
  </p:cSld>
  <p:clrMapOvr>
    <a:masterClrMapping/>
  </p:clrMapOvr>
  <mc:AlternateContent xmlns:mc="http://schemas.openxmlformats.org/markup-compatibility/2006" xmlns:p14="http://schemas.microsoft.com/office/powerpoint/2010/main">
    <mc:Choice Requires="p14">
      <p:transition spd="slow" p14:dur="2000" advTm="47221"/>
    </mc:Choice>
    <mc:Fallback xmlns="">
      <p:transition spd="slow" advTm="4722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13</a:t>
            </a:fld>
            <a:endParaRPr kumimoji="1" lang="ja-JP" altLang="en-US"/>
          </a:p>
        </p:txBody>
      </p:sp>
      <p:sp>
        <p:nvSpPr>
          <p:cNvPr id="5" name="日期占位符 4">
            <a:extLst>
              <a:ext uri="{FF2B5EF4-FFF2-40B4-BE49-F238E27FC236}">
                <a16:creationId xmlns:a16="http://schemas.microsoft.com/office/drawing/2014/main" id="{DCBD9F44-D31C-1355-E49B-69AEAB7CA7B6}"/>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A114190A-0DA2-C976-D8D4-13272DE33B7C}"/>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差の差分析ーー議論の一般化ーー④</a:t>
            </a:r>
            <a:endParaRPr lang="en-US" altLang="ja-JP" sz="3200" b="1" dirty="0">
              <a:solidFill>
                <a:srgbClr val="C00000"/>
              </a:solidFill>
            </a:endParaRPr>
          </a:p>
        </p:txBody>
      </p:sp>
      <p:sp>
        <p:nvSpPr>
          <p:cNvPr id="10" name="object 2">
            <a:extLst>
              <a:ext uri="{FF2B5EF4-FFF2-40B4-BE49-F238E27FC236}">
                <a16:creationId xmlns:a16="http://schemas.microsoft.com/office/drawing/2014/main" id="{9FC8FB0E-3928-3C8C-4BA4-FA21D84BD456}"/>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101F4F-40A5-1A37-BAAC-69795EFD8B6D}"/>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71F7136-6293-305A-ACEF-B8B5C5C007CF}"/>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pic>
        <p:nvPicPr>
          <p:cNvPr id="23" name="图片 22">
            <a:extLst>
              <a:ext uri="{FF2B5EF4-FFF2-40B4-BE49-F238E27FC236}">
                <a16:creationId xmlns:a16="http://schemas.microsoft.com/office/drawing/2014/main" id="{F96B8B0B-FCA4-DE9B-C0BC-63270E1AA31E}"/>
              </a:ext>
            </a:extLst>
          </p:cNvPr>
          <p:cNvPicPr>
            <a:picLocks noChangeAspect="1"/>
          </p:cNvPicPr>
          <p:nvPr/>
        </p:nvPicPr>
        <p:blipFill>
          <a:blip r:embed="rId3"/>
          <a:stretch>
            <a:fillRect/>
          </a:stretch>
        </p:blipFill>
        <p:spPr>
          <a:xfrm>
            <a:off x="2669449" y="1301562"/>
            <a:ext cx="6868689" cy="5037753"/>
          </a:xfrm>
          <a:prstGeom prst="rect">
            <a:avLst/>
          </a:prstGeom>
        </p:spPr>
      </p:pic>
      <p:sp>
        <p:nvSpPr>
          <p:cNvPr id="26" name="页脚占位符 14">
            <a:extLst>
              <a:ext uri="{FF2B5EF4-FFF2-40B4-BE49-F238E27FC236}">
                <a16:creationId xmlns:a16="http://schemas.microsoft.com/office/drawing/2014/main" id="{F9EB532B-FA6F-C20A-AFE2-FB2DC16F1134}"/>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572464255"/>
      </p:ext>
    </p:extLst>
  </p:cSld>
  <p:clrMapOvr>
    <a:masterClrMapping/>
  </p:clrMapOvr>
  <mc:AlternateContent xmlns:mc="http://schemas.openxmlformats.org/markup-compatibility/2006" xmlns:p14="http://schemas.microsoft.com/office/powerpoint/2010/main">
    <mc:Choice Requires="p14">
      <p:transition spd="slow" p14:dur="2000" advTm="81824"/>
    </mc:Choice>
    <mc:Fallback xmlns="">
      <p:transition spd="slow" advTm="818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196803"/>
          </a:xfrm>
        </p:spPr>
        <p:txBody>
          <a:bodyPr>
            <a:normAutofit/>
          </a:bodyPr>
          <a:lstStyle/>
          <a:p>
            <a:pPr marL="514350" indent="-514350">
              <a:buFont typeface="+mj-lt"/>
              <a:buAutoNum type="arabicPeriod"/>
            </a:pPr>
            <a:r>
              <a:rPr lang="ja-JP" altLang="en-US" dirty="0"/>
              <a:t>トリートメント・グループとコントロール・グループとにおいて、政策を実施する前後のトレンドが平行である。</a:t>
            </a:r>
          </a:p>
          <a:p>
            <a:pPr marL="514350" indent="-514350">
              <a:buFont typeface="+mj-lt"/>
              <a:buAutoNum type="arabicPeriod"/>
            </a:pPr>
            <a:r>
              <a:rPr lang="ja-JP" altLang="en-US" dirty="0"/>
              <a:t>政策以外の別の要因の変化が発生していない。（政策効果を適切に識別できない）</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14</a:t>
            </a:fld>
            <a:endParaRPr kumimoji="1" lang="ja-JP" altLang="en-US"/>
          </a:p>
        </p:txBody>
      </p:sp>
      <p:sp>
        <p:nvSpPr>
          <p:cNvPr id="5" name="日期占位符 4">
            <a:extLst>
              <a:ext uri="{FF2B5EF4-FFF2-40B4-BE49-F238E27FC236}">
                <a16:creationId xmlns:a16="http://schemas.microsoft.com/office/drawing/2014/main" id="{DCBD9F44-D31C-1355-E49B-69AEAB7CA7B6}"/>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A114190A-0DA2-C976-D8D4-13272DE33B7C}"/>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差の差分析ーー</a:t>
            </a:r>
            <a:r>
              <a:rPr lang="en-US" altLang="ja-JP" sz="3200" b="1" dirty="0">
                <a:solidFill>
                  <a:srgbClr val="C00000"/>
                </a:solidFill>
              </a:rPr>
              <a:t>DID</a:t>
            </a:r>
            <a:r>
              <a:rPr lang="ja-JP" altLang="en-US" sz="3200" b="1" dirty="0">
                <a:solidFill>
                  <a:srgbClr val="C00000"/>
                </a:solidFill>
              </a:rPr>
              <a:t>分析の前提</a:t>
            </a:r>
            <a:endParaRPr lang="en-US" altLang="ja-JP" sz="3200" b="1" dirty="0">
              <a:solidFill>
                <a:srgbClr val="C00000"/>
              </a:solidFill>
            </a:endParaRPr>
          </a:p>
        </p:txBody>
      </p:sp>
      <p:sp>
        <p:nvSpPr>
          <p:cNvPr id="10" name="object 2">
            <a:extLst>
              <a:ext uri="{FF2B5EF4-FFF2-40B4-BE49-F238E27FC236}">
                <a16:creationId xmlns:a16="http://schemas.microsoft.com/office/drawing/2014/main" id="{9FC8FB0E-3928-3C8C-4BA4-FA21D84BD456}"/>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101F4F-40A5-1A37-BAAC-69795EFD8B6D}"/>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71F7136-6293-305A-ACEF-B8B5C5C007CF}"/>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sp>
        <p:nvSpPr>
          <p:cNvPr id="8" name="页脚占位符 14">
            <a:extLst>
              <a:ext uri="{FF2B5EF4-FFF2-40B4-BE49-F238E27FC236}">
                <a16:creationId xmlns:a16="http://schemas.microsoft.com/office/drawing/2014/main" id="{FF26E14F-CFEF-4213-BF68-2318714A903E}"/>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4126979785"/>
      </p:ext>
    </p:extLst>
  </p:cSld>
  <p:clrMapOvr>
    <a:masterClrMapping/>
  </p:clrMapOvr>
  <mc:AlternateContent xmlns:mc="http://schemas.openxmlformats.org/markup-compatibility/2006" xmlns:p14="http://schemas.microsoft.com/office/powerpoint/2010/main">
    <mc:Choice Requires="p14">
      <p:transition spd="slow" p14:dur="2000" advTm="81824"/>
    </mc:Choice>
    <mc:Fallback xmlns="">
      <p:transition spd="slow" advTm="8182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応用例（</a:t>
            </a:r>
            <a:r>
              <a:rPr kumimoji="1" lang="en-US" altLang="ja-JP" dirty="0"/>
              <a:t>1</a:t>
            </a:r>
            <a:r>
              <a:rPr kumimoji="1" lang="ja-JP" altLang="en-US" dirty="0"/>
              <a:t>）</a:t>
            </a:r>
          </a:p>
        </p:txBody>
      </p:sp>
      <p:sp>
        <p:nvSpPr>
          <p:cNvPr id="5" name="テキスト プレースホルダー 4"/>
          <p:cNvSpPr>
            <a:spLocks noGrp="1"/>
          </p:cNvSpPr>
          <p:nvPr>
            <p:ph type="body" idx="1"/>
          </p:nvPr>
        </p:nvSpPr>
        <p:spPr/>
        <p:txBody>
          <a:bodyPr/>
          <a:lstStyle/>
          <a:p>
            <a:r>
              <a:rPr lang="en-US" altLang="ja-JP" dirty="0"/>
              <a:t>Application example (1)</a:t>
            </a:r>
          </a:p>
          <a:p>
            <a:endParaRPr kumimoji="1" lang="ja-JP" altLang="en-US" dirty="0"/>
          </a:p>
        </p:txBody>
      </p:sp>
      <p:sp>
        <p:nvSpPr>
          <p:cNvPr id="2" name="スライド番号プレースホルダー 1"/>
          <p:cNvSpPr>
            <a:spLocks noGrp="1"/>
          </p:cNvSpPr>
          <p:nvPr>
            <p:ph type="sldNum" sz="quarter" idx="12"/>
          </p:nvPr>
        </p:nvSpPr>
        <p:spPr/>
        <p:txBody>
          <a:bodyPr/>
          <a:lstStyle/>
          <a:p>
            <a:fld id="{55F754D8-8ADA-4032-B465-886F4BE96295}" type="slidenum">
              <a:rPr kumimoji="1" lang="ja-JP" altLang="en-US" smtClean="0"/>
              <a:t>15</a:t>
            </a:fld>
            <a:endParaRPr kumimoji="1" lang="ja-JP" altLang="en-US"/>
          </a:p>
        </p:txBody>
      </p:sp>
      <p:sp>
        <p:nvSpPr>
          <p:cNvPr id="3" name="日期占位符 2">
            <a:extLst>
              <a:ext uri="{FF2B5EF4-FFF2-40B4-BE49-F238E27FC236}">
                <a16:creationId xmlns:a16="http://schemas.microsoft.com/office/drawing/2014/main" id="{993A6C87-67B6-C6FF-353C-53FA5959B870}"/>
              </a:ext>
            </a:extLst>
          </p:cNvPr>
          <p:cNvSpPr>
            <a:spLocks noGrp="1"/>
          </p:cNvSpPr>
          <p:nvPr>
            <p:ph type="dt" sz="half" idx="10"/>
          </p:nvPr>
        </p:nvSpPr>
        <p:spPr/>
        <p:txBody>
          <a:bodyPr/>
          <a:lstStyle/>
          <a:p>
            <a:r>
              <a:rPr kumimoji="1" lang="en-US" altLang="ja-JP"/>
              <a:t>Jin Shang</a:t>
            </a:r>
            <a:endParaRPr kumimoji="1" lang="ja-JP" altLang="en-US" dirty="0"/>
          </a:p>
        </p:txBody>
      </p:sp>
      <p:sp>
        <p:nvSpPr>
          <p:cNvPr id="6" name="页脚占位符 14">
            <a:extLst>
              <a:ext uri="{FF2B5EF4-FFF2-40B4-BE49-F238E27FC236}">
                <a16:creationId xmlns:a16="http://schemas.microsoft.com/office/drawing/2014/main" id="{35CDD472-C932-59FD-E30A-93F4BFD44A7C}"/>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399023367"/>
      </p:ext>
    </p:extLst>
  </p:cSld>
  <p:clrMapOvr>
    <a:masterClrMapping/>
  </p:clrMapOvr>
  <mc:AlternateContent xmlns:mc="http://schemas.openxmlformats.org/markup-compatibility/2006" xmlns:p14="http://schemas.microsoft.com/office/powerpoint/2010/main">
    <mc:Choice Requires="p14">
      <p:transition spd="slow" p14:dur="2000" advTm="1575"/>
    </mc:Choice>
    <mc:Fallback xmlns="">
      <p:transition spd="slow" advTm="157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1</a:t>
            </a:r>
            <a:r>
              <a:rPr lang="ja-JP" altLang="en-US" sz="3200" b="1" dirty="0">
                <a:solidFill>
                  <a:srgbClr val="C00000"/>
                </a:solidFill>
              </a:rPr>
              <a:t>）ーー最低賃金の引き上げの雇用への影響ーー①</a:t>
            </a:r>
            <a:endParaRPr lang="en-US" altLang="ja-JP" sz="3200" b="1" dirty="0">
              <a:solidFill>
                <a:srgbClr val="C00000"/>
              </a:solidFill>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en-US" altLang="ja-JP" dirty="0"/>
              <a:t>Card &amp; Krueger, 1994. "Minimum Wages and Employment: A Case Study of the Fast- Food Industry in New Jersey and Pennsylvania," American Economic Review, American Economic Association, vol. 84(4), pages 772-793.</a:t>
            </a:r>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「最低賃金の引き上げは、雇用に対してマイナスの影響を持つか？」</a:t>
            </a:r>
          </a:p>
          <a:p>
            <a:pPr lvl="1">
              <a:buFont typeface="Wingdings" panose="05000000000000000000" pitchFamily="2" charset="2"/>
              <a:buChar char="l"/>
            </a:pPr>
            <a:r>
              <a:rPr lang="ja-JP" altLang="en-US" dirty="0"/>
              <a:t>トリートメント（</a:t>
            </a:r>
            <a:r>
              <a:rPr lang="en-US" altLang="ja-JP" dirty="0"/>
              <a:t>T</a:t>
            </a:r>
            <a:r>
              <a:rPr lang="ja-JP" altLang="en-US" dirty="0"/>
              <a:t>）</a:t>
            </a:r>
            <a:r>
              <a:rPr lang="en-US" altLang="ja-JP" dirty="0"/>
              <a:t>:</a:t>
            </a:r>
            <a:r>
              <a:rPr lang="ja-JP" altLang="en-US" dirty="0"/>
              <a:t>最低賃金の引き上げ</a:t>
            </a:r>
          </a:p>
          <a:p>
            <a:pPr lvl="1">
              <a:buFont typeface="Wingdings" panose="05000000000000000000" pitchFamily="2" charset="2"/>
              <a:buChar char="l"/>
            </a:pPr>
            <a:r>
              <a:rPr lang="ja-JP" altLang="en-US" dirty="0"/>
              <a:t>分析対象となる変数（</a:t>
            </a:r>
            <a:r>
              <a:rPr lang="en-US" altLang="ja-JP" dirty="0"/>
              <a:t>Y</a:t>
            </a:r>
            <a:r>
              <a:rPr lang="ja-JP" altLang="en-US" dirty="0"/>
              <a:t>）</a:t>
            </a:r>
            <a:r>
              <a:rPr lang="en-US" altLang="ja-JP" dirty="0"/>
              <a:t>:</a:t>
            </a:r>
            <a:r>
              <a:rPr lang="ja-JP" altLang="en-US" dirty="0"/>
              <a:t>雇用率</a:t>
            </a:r>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16</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1</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7" name="页脚占位符 14">
            <a:extLst>
              <a:ext uri="{FF2B5EF4-FFF2-40B4-BE49-F238E27FC236}">
                <a16:creationId xmlns:a16="http://schemas.microsoft.com/office/drawing/2014/main" id="{2F945D4F-7E04-556F-A651-C47D2178A531}"/>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886242681"/>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1</a:t>
            </a:r>
            <a:r>
              <a:rPr lang="ja-JP" altLang="en-US" sz="3200" b="1" dirty="0">
                <a:solidFill>
                  <a:srgbClr val="C00000"/>
                </a:solidFill>
              </a:rPr>
              <a:t>）ーー最低賃金の引き上げの雇用への影響ーー②</a:t>
            </a:r>
            <a:endParaRPr lang="en-US" altLang="ja-JP" sz="3200" b="1" dirty="0">
              <a:solidFill>
                <a:srgbClr val="C00000"/>
              </a:solidFill>
            </a:endParaRPr>
          </a:p>
        </p:txBody>
      </p:sp>
      <p:sp>
        <p:nvSpPr>
          <p:cNvPr id="3" name="コンテンツ プレースホルダー 2"/>
          <p:cNvSpPr>
            <a:spLocks noGrp="1"/>
          </p:cNvSpPr>
          <p:nvPr>
            <p:ph idx="1"/>
          </p:nvPr>
        </p:nvSpPr>
        <p:spPr>
          <a:xfrm>
            <a:off x="835754" y="1642754"/>
            <a:ext cx="10515600" cy="4351338"/>
          </a:xfrm>
        </p:spPr>
        <p:txBody>
          <a:bodyPr>
            <a:normAutofit lnSpcReduction="10000"/>
          </a:bodyPr>
          <a:lstStyle/>
          <a:p>
            <a:pPr>
              <a:buFont typeface="Wingdings" panose="05000000000000000000" pitchFamily="2" charset="2"/>
              <a:buChar char="Ø"/>
            </a:pPr>
            <a:r>
              <a:rPr lang="en-US" altLang="ja-JP" dirty="0"/>
              <a:t>1992</a:t>
            </a:r>
            <a:r>
              <a:rPr lang="ja-JP" altLang="en-US" dirty="0"/>
              <a:t>年、ニュージャージー州では最低賃金を</a:t>
            </a:r>
            <a:r>
              <a:rPr lang="en-US" altLang="ja-JP" dirty="0"/>
              <a:t>4.25</a:t>
            </a:r>
            <a:r>
              <a:rPr lang="ja-JP" altLang="en-US" dirty="0"/>
              <a:t>ドルから</a:t>
            </a:r>
            <a:r>
              <a:rPr lang="en-US" altLang="ja-JP" dirty="0"/>
              <a:t>5.05</a:t>
            </a:r>
            <a:r>
              <a:rPr lang="ja-JP" altLang="en-US" dirty="0"/>
              <a:t>ドルに引き上げた。ペンシルベニア州では、引き上げは行われなかった。</a:t>
            </a:r>
            <a:endParaRPr lang="en-US" altLang="ja-JP" dirty="0"/>
          </a:p>
          <a:p>
            <a:pPr lvl="1">
              <a:buFont typeface="Wingdings" panose="05000000000000000000" pitchFamily="2" charset="2"/>
              <a:buChar char="l"/>
            </a:pPr>
            <a:r>
              <a:rPr lang="ja-JP" altLang="en-US" dirty="0"/>
              <a:t>トリートメント・グループ：</a:t>
            </a:r>
            <a:r>
              <a:rPr lang="en-US" altLang="ja-JP" dirty="0"/>
              <a:t>New Jersey</a:t>
            </a:r>
            <a:r>
              <a:rPr lang="ja-JP" altLang="en-US" dirty="0"/>
              <a:t>の企業</a:t>
            </a:r>
          </a:p>
          <a:p>
            <a:pPr lvl="1">
              <a:buFont typeface="Wingdings" panose="05000000000000000000" pitchFamily="2" charset="2"/>
              <a:buChar char="l"/>
            </a:pPr>
            <a:r>
              <a:rPr lang="ja-JP" altLang="en-US" dirty="0"/>
              <a:t>コントロール・グループ：</a:t>
            </a:r>
            <a:r>
              <a:rPr lang="en-US" altLang="ja-JP" dirty="0"/>
              <a:t>Pennsylvania</a:t>
            </a:r>
            <a:r>
              <a:rPr lang="ja-JP" altLang="en-US" dirty="0"/>
              <a:t>の企業</a:t>
            </a:r>
          </a:p>
          <a:p>
            <a:pPr lvl="1">
              <a:buFont typeface="Wingdings" panose="05000000000000000000" pitchFamily="2" charset="2"/>
              <a:buChar char="n"/>
            </a:pPr>
            <a:r>
              <a:rPr lang="en-US" altLang="ja-JP" dirty="0"/>
              <a:t>Before: </a:t>
            </a:r>
            <a:r>
              <a:rPr lang="ja-JP" altLang="en-US" dirty="0"/>
              <a:t>１９９２年２月</a:t>
            </a:r>
            <a:r>
              <a:rPr lang="en-US" altLang="ja-JP" dirty="0"/>
              <a:t>〜</a:t>
            </a:r>
            <a:r>
              <a:rPr lang="ja-JP" altLang="en-US" dirty="0"/>
              <a:t>３月（引き上げ前）</a:t>
            </a:r>
          </a:p>
          <a:p>
            <a:pPr lvl="1">
              <a:buFont typeface="Wingdings" panose="05000000000000000000" pitchFamily="2" charset="2"/>
              <a:buChar char="n"/>
            </a:pPr>
            <a:r>
              <a:rPr lang="en-US" altLang="ja-JP" dirty="0"/>
              <a:t>After</a:t>
            </a:r>
            <a:r>
              <a:rPr lang="ja-JP" altLang="en-US" dirty="0"/>
              <a:t>：１９９２年１１月</a:t>
            </a:r>
            <a:r>
              <a:rPr lang="en-US" altLang="ja-JP" dirty="0"/>
              <a:t>〜</a:t>
            </a:r>
            <a:r>
              <a:rPr lang="ja-JP" altLang="en-US" dirty="0"/>
              <a:t>１２月（引き上げ後）</a:t>
            </a:r>
            <a:endParaRPr lang="en-US" altLang="ja-JP" dirty="0"/>
          </a:p>
          <a:p>
            <a:pPr lvl="1">
              <a:buFont typeface="Wingdings" panose="05000000000000000000" pitchFamily="2" charset="2"/>
              <a:buChar char="n"/>
            </a:pPr>
            <a:endParaRPr lang="ja-JP" altLang="en-US" dirty="0"/>
          </a:p>
          <a:p>
            <a:pPr marL="514350" indent="-514350">
              <a:buFont typeface="+mj-ea"/>
              <a:buAutoNum type="circleNumDbPlain"/>
            </a:pPr>
            <a:r>
              <a:rPr lang="en-US" altLang="ja-JP" dirty="0"/>
              <a:t>state</a:t>
            </a:r>
            <a:r>
              <a:rPr lang="ja-JP" altLang="en-US" dirty="0"/>
              <a:t>：</a:t>
            </a:r>
            <a:r>
              <a:rPr lang="en-US" altLang="ja-JP" dirty="0"/>
              <a:t>New Jersey</a:t>
            </a:r>
            <a:r>
              <a:rPr lang="ja-JP" altLang="en-US" dirty="0"/>
              <a:t>は１、 </a:t>
            </a:r>
            <a:r>
              <a:rPr lang="en-US" altLang="ja-JP" dirty="0"/>
              <a:t>Pennsylvania</a:t>
            </a:r>
            <a:r>
              <a:rPr lang="ja-JP" altLang="en-US" dirty="0"/>
              <a:t>は０</a:t>
            </a:r>
          </a:p>
          <a:p>
            <a:pPr marL="514350" indent="-514350">
              <a:buFont typeface="+mj-ea"/>
              <a:buAutoNum type="circleNumDbPlain"/>
            </a:pPr>
            <a:r>
              <a:rPr lang="en-US" altLang="ja-JP" dirty="0" err="1"/>
              <a:t>total_emp_feb</a:t>
            </a:r>
            <a:r>
              <a:rPr lang="ja-JP" altLang="en-US" dirty="0"/>
              <a:t>：１９９２年２月</a:t>
            </a:r>
            <a:r>
              <a:rPr lang="en-US" altLang="ja-JP" dirty="0"/>
              <a:t>〜</a:t>
            </a:r>
            <a:r>
              <a:rPr lang="ja-JP" altLang="en-US" dirty="0"/>
              <a:t>３月の雇用率</a:t>
            </a:r>
          </a:p>
          <a:p>
            <a:pPr marL="514350" indent="-514350">
              <a:buFont typeface="+mj-ea"/>
              <a:buAutoNum type="circleNumDbPlain"/>
            </a:pPr>
            <a:r>
              <a:rPr lang="en-US" altLang="ja-JP" dirty="0" err="1"/>
              <a:t>total_emp_nov</a:t>
            </a:r>
            <a:r>
              <a:rPr lang="ja-JP" altLang="en-US" dirty="0"/>
              <a:t>：１９９２年１１月</a:t>
            </a:r>
            <a:r>
              <a:rPr lang="en-US" altLang="ja-JP" dirty="0"/>
              <a:t>〜</a:t>
            </a:r>
            <a:r>
              <a:rPr lang="ja-JP" altLang="en-US" dirty="0"/>
              <a:t>１２月の雇用率</a:t>
            </a:r>
            <a:endParaRPr lang="en-US" altLang="ja-JP" dirty="0"/>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17</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1</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7" name="页脚占位符 14">
            <a:extLst>
              <a:ext uri="{FF2B5EF4-FFF2-40B4-BE49-F238E27FC236}">
                <a16:creationId xmlns:a16="http://schemas.microsoft.com/office/drawing/2014/main" id="{EDA4F037-EEAA-D641-C982-4008B0F1DDBF}"/>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969437040"/>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10780986" cy="4351338"/>
              </a:xfrm>
            </p:spPr>
            <p:txBody>
              <a:bodyPr>
                <a:normAutofit/>
              </a:bodyPr>
              <a:lstStyle/>
              <a:p>
                <a:pPr>
                  <a:buFont typeface="Wingdings" panose="05000000000000000000" pitchFamily="2" charset="2"/>
                  <a:buChar char="Ø"/>
                </a:pPr>
                <a:r>
                  <a:rPr lang="ja-JP" altLang="en-US" dirty="0">
                    <a:latin typeface="UD Digi Kyokasho NK-R" panose="02020400000000000000" pitchFamily="18" charset="-128"/>
                    <a:ea typeface="UD Digi Kyokasho NK-R" panose="02020400000000000000" pitchFamily="18" charset="-128"/>
                  </a:rPr>
                  <a:t>回帰式：</a:t>
                </a:r>
                <a:endParaRPr lang="en-US" altLang="ja-JP"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Ø"/>
                </a:pPr>
                <a:endParaRPr lang="ja-JP" altLang="en-US"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u"/>
                </a:pPr>
                <a14:m>
                  <m:oMath xmlns:m="http://schemas.openxmlformats.org/officeDocument/2006/math">
                    <m:r>
                      <a:rPr lang="en-US" altLang="ja-JP" i="1">
                        <a:latin typeface="Cambria Math" panose="02040503050406030204" pitchFamily="18" charset="0"/>
                      </a:rPr>
                      <m:t>𝑡𝑜𝑡𝑎𝑙</m:t>
                    </m:r>
                    <m:r>
                      <a:rPr lang="en-US" altLang="ja-JP" i="1">
                        <a:latin typeface="Cambria Math" panose="02040503050406030204" pitchFamily="18" charset="0"/>
                      </a:rPr>
                      <m:t>_</m:t>
                    </m:r>
                    <m:r>
                      <a:rPr lang="en-US" altLang="ja-JP" i="1">
                        <a:latin typeface="Cambria Math" panose="02040503050406030204" pitchFamily="18" charset="0"/>
                      </a:rPr>
                      <m:t>𝑒𝑚𝑝</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0</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i="1">
                                <a:latin typeface="Cambria Math" panose="02040503050406030204" pitchFamily="18" charset="0"/>
                              </a:rPr>
                              <m:t>𝑖</m:t>
                            </m:r>
                          </m:sub>
                        </m:sSub>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u"/>
                </a:pPr>
                <a:endParaRPr lang="en-US" altLang="ja-JP"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u"/>
                </a:pPr>
                <a14:m>
                  <m:oMath xmlns:m="http://schemas.openxmlformats.org/officeDocument/2006/math">
                    <m:sSub>
                      <m:sSubPr>
                        <m:ctrlPr>
                          <a:rPr lang="en-US" altLang="ja-JP" sz="2400" i="1" smtClean="0">
                            <a:latin typeface="Cambria Math" panose="02040503050406030204" pitchFamily="18" charset="0"/>
                          </a:rPr>
                        </m:ctrlPr>
                      </m:sSubPr>
                      <m:e>
                        <m:r>
                          <a:rPr lang="en-US" altLang="ja-JP" i="1">
                            <a:latin typeface="Cambria Math" panose="02040503050406030204" pitchFamily="18" charset="0"/>
                          </a:rPr>
                          <m:t>𝑔</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a:rPr lang="ja-JP" altLang="en-US" sz="2400" i="1">
                                  <a:latin typeface="Cambria Math" panose="02040503050406030204" pitchFamily="18" charset="0"/>
                                </a:rPr>
                                <m:t>トリートメント・グループに</m:t>
                              </m:r>
                              <m:r>
                                <a:rPr lang="ja-JP" altLang="en-US" sz="2400" i="1">
                                  <a:latin typeface="Cambria Math" panose="02040503050406030204" pitchFamily="18" charset="0"/>
                                </a:rPr>
                                <m:t>所属</m:t>
                              </m:r>
                              <m:r>
                                <a:rPr lang="en-US" altLang="ja-JP" sz="2400" b="0" i="1" smtClean="0">
                                  <a:latin typeface="Cambria Math" panose="02040503050406030204" pitchFamily="18" charset="0"/>
                                </a:rPr>
                                <m:t>(</m:t>
                              </m:r>
                              <m:r>
                                <m:rPr>
                                  <m:nor/>
                                </m:rPr>
                                <a:rPr lang="en-US" altLang="ja-JP" dirty="0">
                                  <a:latin typeface="UD Digi Kyokasho NK-R" panose="02020400000000000000" pitchFamily="18" charset="-128"/>
                                  <a:ea typeface="UD Digi Kyokasho NK-R" panose="02020400000000000000" pitchFamily="18" charset="-128"/>
                                </a:rPr>
                                <m:t>New</m:t>
                              </m:r>
                              <m:r>
                                <m:rPr>
                                  <m:nor/>
                                </m:rPr>
                                <a:rPr lang="en-US" altLang="ja-JP" dirty="0">
                                  <a:latin typeface="UD Digi Kyokasho NK-R" panose="02020400000000000000" pitchFamily="18" charset="-128"/>
                                  <a:ea typeface="UD Digi Kyokasho NK-R" panose="02020400000000000000" pitchFamily="18" charset="-128"/>
                                </a:rPr>
                                <m:t> </m:t>
                              </m:r>
                              <m:r>
                                <m:rPr>
                                  <m:nor/>
                                </m:rPr>
                                <a:rPr lang="en-US" altLang="ja-JP" dirty="0">
                                  <a:latin typeface="UD Digi Kyokasho NK-R" panose="02020400000000000000" pitchFamily="18" charset="-128"/>
                                  <a:ea typeface="UD Digi Kyokasho NK-R" panose="02020400000000000000" pitchFamily="18" charset="-128"/>
                                </a:rPr>
                                <m:t>Jersey</m:t>
                              </m:r>
                              <m:r>
                                <a:rPr lang="en-US" altLang="ja-JP" sz="2400" b="0" i="1" smtClean="0">
                                  <a:latin typeface="Cambria Math" panose="02040503050406030204" pitchFamily="18" charset="0"/>
                                </a:rPr>
                                <m:t>)</m:t>
                              </m:r>
                            </m:e>
                          </m:mr>
                          <m:mr>
                            <m:e>
                              <m:r>
                                <a:rPr lang="en-US" altLang="ja-JP" sz="2400" i="1">
                                  <a:latin typeface="Cambria Math" panose="02040503050406030204" pitchFamily="18" charset="0"/>
                                </a:rPr>
                                <m:t>0</m:t>
                              </m:r>
                              <m:r>
                                <a:rPr lang="ja-JP" altLang="en-US" sz="2400" i="1">
                                  <a:latin typeface="Cambria Math" panose="02040503050406030204" pitchFamily="18" charset="0"/>
                                </a:rPr>
                                <m:t>：</m:t>
                              </m:r>
                              <m:r>
                                <a:rPr lang="ja-JP" altLang="en-US" sz="2400" i="1">
                                  <a:latin typeface="Cambria Math" panose="02040503050406030204" pitchFamily="18" charset="0"/>
                                </a:rPr>
                                <m:t>コントロール・グループに</m:t>
                              </m:r>
                              <m:r>
                                <a:rPr lang="ja-JP" altLang="en-US" sz="2400" i="1">
                                  <a:latin typeface="Cambria Math" panose="02040503050406030204" pitchFamily="18" charset="0"/>
                                </a:rPr>
                                <m:t>所属</m:t>
                              </m:r>
                              <m:r>
                                <a:rPr lang="en-US" altLang="ja-JP" sz="2400" b="0" i="1" smtClean="0">
                                  <a:latin typeface="Cambria Math" panose="02040503050406030204" pitchFamily="18" charset="0"/>
                                </a:rPr>
                                <m:t>(</m:t>
                              </m:r>
                              <m:r>
                                <m:rPr>
                                  <m:nor/>
                                </m:rPr>
                                <a:rPr lang="en-US" altLang="ja-JP" dirty="0">
                                  <a:latin typeface="UD Digi Kyokasho NK-R" panose="02020400000000000000" pitchFamily="18" charset="-128"/>
                                  <a:ea typeface="UD Digi Kyokasho NK-R" panose="02020400000000000000" pitchFamily="18" charset="-128"/>
                                </a:rPr>
                                <m:t>Pennsylvania</m:t>
                              </m:r>
                              <m:r>
                                <a:rPr lang="en-US" altLang="ja-JP" sz="2400" b="0" i="1" smtClean="0">
                                  <a:latin typeface="Cambria Math" panose="02040503050406030204" pitchFamily="18" charset="0"/>
                                </a:rPr>
                                <m:t>)</m:t>
                              </m:r>
                            </m:e>
                          </m:mr>
                        </m:m>
                      </m:e>
                    </m:d>
                  </m:oMath>
                </a14:m>
                <a:endParaRPr lang="en-US" altLang="ja-JP"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u"/>
                </a:pPr>
                <a:endParaRPr lang="en-US" altLang="ja-JP" dirty="0">
                  <a:latin typeface="UD Digi Kyokasho NK-R" panose="02020400000000000000" pitchFamily="18" charset="-128"/>
                  <a:ea typeface="UD Digi Kyokasho NK-R" panose="02020400000000000000" pitchFamily="18" charset="-128"/>
                </a:endParaRPr>
              </a:p>
              <a:p>
                <a:pPr lvl="1">
                  <a:buFont typeface="Wingdings" panose="05000000000000000000" pitchFamily="2" charset="2"/>
                  <a:buChar char="u"/>
                </a:pP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m:rPr>
                                  <m:nor/>
                                </m:rPr>
                                <a:rPr lang="ja-JP" altLang="en-US" dirty="0">
                                  <a:latin typeface="UD Digi Kyokasho NK-R" panose="02020400000000000000" pitchFamily="18" charset="-128"/>
                                  <a:ea typeface="UD Digi Kyokasho NK-R" panose="02020400000000000000" pitchFamily="18" charset="-128"/>
                                </a:rPr>
                                <m:t>１９９２</m:t>
                              </m:r>
                              <m:r>
                                <m:rPr>
                                  <m:nor/>
                                </m:rPr>
                                <a:rPr lang="ja-JP" altLang="en-US" dirty="0">
                                  <a:latin typeface="UD Digi Kyokasho NK-R" panose="02020400000000000000" pitchFamily="18" charset="-128"/>
                                  <a:ea typeface="UD Digi Kyokasho NK-R" panose="02020400000000000000" pitchFamily="18" charset="-128"/>
                                </a:rPr>
                                <m:t>年</m:t>
                              </m:r>
                              <m:r>
                                <m:rPr>
                                  <m:nor/>
                                </m:rPr>
                                <a:rPr lang="ja-JP" altLang="en-US" dirty="0">
                                  <a:latin typeface="UD Digi Kyokasho NK-R" panose="02020400000000000000" pitchFamily="18" charset="-128"/>
                                  <a:ea typeface="UD Digi Kyokasho NK-R" panose="02020400000000000000" pitchFamily="18" charset="-128"/>
                                </a:rPr>
                                <m:t>１１</m:t>
                              </m:r>
                              <m:r>
                                <m:rPr>
                                  <m:nor/>
                                </m:rPr>
                                <a:rPr lang="ja-JP" altLang="en-US" dirty="0">
                                  <a:latin typeface="UD Digi Kyokasho NK-R" panose="02020400000000000000" pitchFamily="18" charset="-128"/>
                                  <a:ea typeface="UD Digi Kyokasho NK-R" panose="02020400000000000000" pitchFamily="18" charset="-128"/>
                                </a:rPr>
                                <m:t>月</m:t>
                              </m:r>
                              <m:r>
                                <m:rPr>
                                  <m:nor/>
                                </m:rPr>
                                <a:rPr lang="en-US" altLang="ja-JP" dirty="0">
                                  <a:latin typeface="UD Digi Kyokasho NK-R" panose="02020400000000000000" pitchFamily="18" charset="-128"/>
                                  <a:ea typeface="UD Digi Kyokasho NK-R" panose="02020400000000000000" pitchFamily="18" charset="-128"/>
                                </a:rPr>
                                <m:t>〜</m:t>
                              </m:r>
                              <m:r>
                                <m:rPr>
                                  <m:nor/>
                                </m:rPr>
                                <a:rPr lang="ja-JP" altLang="en-US" dirty="0">
                                  <a:latin typeface="UD Digi Kyokasho NK-R" panose="02020400000000000000" pitchFamily="18" charset="-128"/>
                                  <a:ea typeface="UD Digi Kyokasho NK-R" panose="02020400000000000000" pitchFamily="18" charset="-128"/>
                                </a:rPr>
                                <m:t>１２</m:t>
                              </m:r>
                              <m:r>
                                <m:rPr>
                                  <m:nor/>
                                </m:rPr>
                                <a:rPr lang="ja-JP" altLang="en-US" dirty="0">
                                  <a:latin typeface="UD Digi Kyokasho NK-R" panose="02020400000000000000" pitchFamily="18" charset="-128"/>
                                  <a:ea typeface="UD Digi Kyokasho NK-R" panose="02020400000000000000" pitchFamily="18" charset="-128"/>
                                </a:rPr>
                                <m:t>月</m:t>
                              </m:r>
                              <m:r>
                                <m:rPr>
                                  <m:brk m:alnAt="7"/>
                                </m:rPr>
                                <a:rPr lang="ja-JP" altLang="en-US" i="1" smtClean="0">
                                  <a:latin typeface="Cambria Math" panose="02040503050406030204" pitchFamily="18" charset="0"/>
                                </a:rPr>
                                <m:t> </m:t>
                              </m:r>
                              <m:r>
                                <m:rPr>
                                  <m:brk m:alnAt="7"/>
                                </m:rP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𝐴𝑓𝑡𝑒𝑟</m:t>
                              </m:r>
                              <m:r>
                                <a:rPr lang="en-US" altLang="ja-JP" sz="2400" b="0" i="1" smtClean="0">
                                  <a:latin typeface="Cambria Math" panose="02040503050406030204" pitchFamily="18" charset="0"/>
                                </a:rPr>
                                <m:t>)</m:t>
                              </m:r>
                            </m:e>
                          </m:mr>
                          <m:mr>
                            <m:e>
                              <m:r>
                                <a:rPr lang="en-US" altLang="ja-JP" sz="2400" i="1">
                                  <a:latin typeface="Cambria Math" panose="02040503050406030204" pitchFamily="18" charset="0"/>
                                </a:rPr>
                                <m:t>0</m:t>
                              </m:r>
                              <m:r>
                                <a:rPr lang="ja-JP" altLang="en-US" sz="2400" i="1">
                                  <a:latin typeface="Cambria Math" panose="02040503050406030204" pitchFamily="18" charset="0"/>
                                </a:rPr>
                                <m:t>：</m:t>
                              </m:r>
                              <m:r>
                                <m:rPr>
                                  <m:brk m:alnAt="7"/>
                                </m:rPr>
                                <a:rPr lang="ja-JP" altLang="en-US" i="1">
                                  <a:latin typeface="Cambria Math" panose="02040503050406030204" pitchFamily="18" charset="0"/>
                                </a:rPr>
                                <m:t>１</m:t>
                              </m:r>
                              <m:r>
                                <a:rPr lang="ja-JP" altLang="en-US" i="1">
                                  <a:latin typeface="Cambria Math" panose="02040503050406030204" pitchFamily="18" charset="0"/>
                                </a:rPr>
                                <m:t>９９２</m:t>
                              </m:r>
                              <m:r>
                                <a:rPr lang="ja-JP" altLang="en-US" i="1">
                                  <a:latin typeface="Cambria Math" panose="02040503050406030204" pitchFamily="18" charset="0"/>
                                </a:rPr>
                                <m:t>年</m:t>
                              </m:r>
                              <m:r>
                                <a:rPr lang="ja-JP" altLang="en-US" i="1">
                                  <a:latin typeface="Cambria Math" panose="02040503050406030204" pitchFamily="18" charset="0"/>
                                </a:rPr>
                                <m:t>２</m:t>
                              </m:r>
                              <m:r>
                                <a:rPr lang="ja-JP" altLang="en-US" i="1">
                                  <a:latin typeface="Cambria Math" panose="02040503050406030204" pitchFamily="18" charset="0"/>
                                </a:rPr>
                                <m:t>月</m:t>
                              </m:r>
                              <m:r>
                                <m:rPr>
                                  <m:brk m:alnAt="7"/>
                                </m:rPr>
                                <a:rPr lang="en-US" altLang="ja-JP" i="1">
                                  <a:latin typeface="Cambria Math" panose="02040503050406030204" pitchFamily="18" charset="0"/>
                                </a:rPr>
                                <m:t>〜</m:t>
                              </m:r>
                              <m:r>
                                <m:rPr>
                                  <m:brk m:alnAt="7"/>
                                </m:rPr>
                                <a:rPr lang="ja-JP" altLang="en-US" i="1">
                                  <a:latin typeface="Cambria Math" panose="02040503050406030204" pitchFamily="18" charset="0"/>
                                </a:rPr>
                                <m:t>３</m:t>
                              </m:r>
                              <m:r>
                                <a:rPr lang="ja-JP" altLang="en-US" i="1">
                                  <a:latin typeface="Cambria Math" panose="02040503050406030204" pitchFamily="18" charset="0"/>
                                </a:rPr>
                                <m:t>月</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𝐵𝑒𝑓𝑜𝑟𝑒</m:t>
                              </m:r>
                              <m:r>
                                <a:rPr lang="en-US" altLang="ja-JP" sz="2400" b="0" i="1" smtClean="0">
                                  <a:latin typeface="Cambria Math" panose="02040503050406030204" pitchFamily="18" charset="0"/>
                                </a:rPr>
                                <m:t>)</m:t>
                              </m:r>
                            </m:e>
                          </m:mr>
                        </m:m>
                      </m:e>
                    </m:d>
                  </m:oMath>
                </a14:m>
                <a:endParaRPr lang="ja-JP" altLang="en-US" dirty="0">
                  <a:latin typeface="UD Digi Kyokasho NK-R" panose="02020400000000000000" pitchFamily="18" charset="-128"/>
                  <a:ea typeface="UD Digi Kyokasho NK-R" panose="02020400000000000000" pitchFamily="18"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780986" cy="4351338"/>
              </a:xfrm>
              <a:blipFill>
                <a:blip r:embed="rId3"/>
                <a:stretch>
                  <a:fillRect l="-1018" t="-22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18</a:t>
            </a:fld>
            <a:endParaRPr kumimoji="1" lang="ja-JP" altLang="en-US"/>
          </a:p>
        </p:txBody>
      </p:sp>
      <p:sp>
        <p:nvSpPr>
          <p:cNvPr id="5" name="日期占位符 4">
            <a:extLst>
              <a:ext uri="{FF2B5EF4-FFF2-40B4-BE49-F238E27FC236}">
                <a16:creationId xmlns:a16="http://schemas.microsoft.com/office/drawing/2014/main" id="{58D794FF-D3F9-82DD-B669-25D1923F3F62}"/>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5EA10DED-CA22-555F-44F8-77C09457A461}"/>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1</a:t>
            </a:r>
            <a:r>
              <a:rPr lang="ja-JP" altLang="en-US" sz="3200" b="1" dirty="0">
                <a:solidFill>
                  <a:srgbClr val="C00000"/>
                </a:solidFill>
              </a:rPr>
              <a:t>）ーー最低賃金の引き上げの雇用への影響ーー③</a:t>
            </a:r>
            <a:endParaRPr lang="en-US" altLang="ja-JP" sz="3200" b="1" dirty="0">
              <a:solidFill>
                <a:srgbClr val="C00000"/>
              </a:solidFill>
            </a:endParaRPr>
          </a:p>
        </p:txBody>
      </p:sp>
      <p:sp>
        <p:nvSpPr>
          <p:cNvPr id="10" name="object 2">
            <a:extLst>
              <a:ext uri="{FF2B5EF4-FFF2-40B4-BE49-F238E27FC236}">
                <a16:creationId xmlns:a16="http://schemas.microsoft.com/office/drawing/2014/main" id="{86EB49DE-EC54-FF27-7C8F-CDCCE43A41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3340F7-8EEA-2507-DCEE-E4193E43898C}"/>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8" name="object 15">
            <a:extLst>
              <a:ext uri="{FF2B5EF4-FFF2-40B4-BE49-F238E27FC236}">
                <a16:creationId xmlns:a16="http://schemas.microsoft.com/office/drawing/2014/main" id="{54F3F746-F5AC-0C7A-6867-587EF6989A15}"/>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1</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11" name="页脚占位符 14">
            <a:extLst>
              <a:ext uri="{FF2B5EF4-FFF2-40B4-BE49-F238E27FC236}">
                <a16:creationId xmlns:a16="http://schemas.microsoft.com/office/drawing/2014/main" id="{778DBD30-CB23-35C8-0110-A8B4EB797262}"/>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348388416"/>
      </p:ext>
    </p:extLst>
  </p:cSld>
  <p:clrMapOvr>
    <a:masterClrMapping/>
  </p:clrMapOvr>
  <mc:AlternateContent xmlns:mc="http://schemas.openxmlformats.org/markup-compatibility/2006" xmlns:p14="http://schemas.microsoft.com/office/powerpoint/2010/main">
    <mc:Choice Requires="p14">
      <p:transition spd="slow" p14:dur="2000" advTm="100365"/>
    </mc:Choice>
    <mc:Fallback xmlns="">
      <p:transition spd="slow" advTm="10036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1</a:t>
            </a:r>
            <a:r>
              <a:rPr lang="ja-JP" altLang="en-US" sz="3200" b="1" dirty="0">
                <a:solidFill>
                  <a:srgbClr val="C00000"/>
                </a:solidFill>
              </a:rPr>
              <a:t>）ーー最低賃金の引き上げの雇用への影響ーー④</a:t>
            </a:r>
            <a:endParaRPr lang="en-US" altLang="ja-JP" sz="3200" b="1" dirty="0">
              <a:solidFill>
                <a:srgbClr val="C00000"/>
              </a:solidFill>
            </a:endParaRPr>
          </a:p>
        </p:txBody>
      </p:sp>
      <p:sp>
        <p:nvSpPr>
          <p:cNvPr id="3" name="コンテンツ プレースホルダー 2"/>
          <p:cNvSpPr>
            <a:spLocks noGrp="1"/>
          </p:cNvSpPr>
          <p:nvPr>
            <p:ph idx="1"/>
          </p:nvPr>
        </p:nvSpPr>
        <p:spPr>
          <a:xfrm>
            <a:off x="835754" y="1642754"/>
            <a:ext cx="10515600" cy="3890943"/>
          </a:xfrm>
        </p:spPr>
        <p:txBody>
          <a:bodyPr>
            <a:normAutofit/>
          </a:bodyPr>
          <a:lstStyle/>
          <a:p>
            <a:pPr marL="0" indent="0">
              <a:buNone/>
            </a:pPr>
            <a:r>
              <a:rPr lang="ja-JP" altLang="en-US" dirty="0"/>
              <a:t>分析結果：</a:t>
            </a:r>
            <a:endParaRPr lang="en-US" altLang="ja-JP" dirty="0"/>
          </a:p>
          <a:p>
            <a:pPr>
              <a:buFont typeface="Wingdings" panose="05000000000000000000" pitchFamily="2" charset="2"/>
              <a:buChar char="Ø"/>
            </a:pPr>
            <a:r>
              <a:rPr lang="ja-JP" altLang="en-US" dirty="0"/>
              <a:t>「最低賃金の上昇が雇用にマイナスの影響を持つことは認められない。」</a:t>
            </a:r>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19</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1</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7" name="页脚占位符 14">
            <a:extLst>
              <a:ext uri="{FF2B5EF4-FFF2-40B4-BE49-F238E27FC236}">
                <a16:creationId xmlns:a16="http://schemas.microsoft.com/office/drawing/2014/main" id="{06E32CA8-838D-3A7D-2153-FDE42E4E507B}"/>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724032077"/>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72086"/>
            <a:ext cx="12192000" cy="781235"/>
          </a:xfrm>
        </p:spPr>
        <p:txBody>
          <a:bodyPr>
            <a:normAutofit/>
          </a:bodyPr>
          <a:lstStyle/>
          <a:p>
            <a:r>
              <a:rPr lang="en-US" altLang="ja-JP" sz="3200" b="1" dirty="0"/>
              <a:t>Bullet of Points</a:t>
            </a:r>
            <a:endParaRPr kumimoji="1" lang="ja-JP" altLang="en-US" sz="3200" b="1" dirty="0"/>
          </a:p>
        </p:txBody>
      </p:sp>
      <p:sp>
        <p:nvSpPr>
          <p:cNvPr id="3" name="コンテンツ プレースホルダー 2"/>
          <p:cNvSpPr>
            <a:spLocks noGrp="1"/>
          </p:cNvSpPr>
          <p:nvPr>
            <p:ph idx="1"/>
          </p:nvPr>
        </p:nvSpPr>
        <p:spPr>
          <a:xfrm>
            <a:off x="838200" y="1386673"/>
            <a:ext cx="10515600" cy="4790290"/>
          </a:xfrm>
        </p:spPr>
        <p:txBody>
          <a:bodyPr>
            <a:normAutofit/>
          </a:bodyPr>
          <a:lstStyle/>
          <a:p>
            <a:pPr>
              <a:lnSpc>
                <a:spcPct val="150000"/>
              </a:lnSpc>
              <a:buFont typeface="Wingdings" panose="05000000000000000000" pitchFamily="2" charset="2"/>
              <a:buChar char="u"/>
            </a:pPr>
            <a:r>
              <a:rPr lang="ja-JP" altLang="en-US" dirty="0"/>
              <a:t>前後比較デザイン（</a:t>
            </a:r>
            <a:r>
              <a:rPr lang="en-US" altLang="ja-JP" dirty="0"/>
              <a:t>Before and After </a:t>
            </a:r>
            <a:r>
              <a:rPr lang="ja-JP" altLang="en-US" dirty="0"/>
              <a:t>分析）</a:t>
            </a:r>
            <a:endParaRPr lang="en-US" altLang="ja-JP" dirty="0"/>
          </a:p>
          <a:p>
            <a:pPr>
              <a:lnSpc>
                <a:spcPct val="150000"/>
              </a:lnSpc>
              <a:buFont typeface="Wingdings" panose="05000000000000000000" pitchFamily="2" charset="2"/>
              <a:buChar char="u"/>
            </a:pPr>
            <a:r>
              <a:rPr lang="ja-JP" altLang="en-US" dirty="0"/>
              <a:t>差の差分析（</a:t>
            </a:r>
            <a:r>
              <a:rPr lang="en-US" altLang="ja-JP" dirty="0"/>
              <a:t>DID</a:t>
            </a:r>
            <a:r>
              <a:rPr lang="ja-JP" altLang="en-US" dirty="0"/>
              <a:t>分析）</a:t>
            </a:r>
            <a:endParaRPr lang="en-US" altLang="ja-JP" dirty="0"/>
          </a:p>
          <a:p>
            <a:pPr>
              <a:lnSpc>
                <a:spcPct val="150000"/>
              </a:lnSpc>
              <a:buFont typeface="Wingdings" panose="05000000000000000000" pitchFamily="2" charset="2"/>
              <a:buChar char="u"/>
            </a:pPr>
            <a:r>
              <a:rPr lang="ja-JP" altLang="en-US" dirty="0"/>
              <a:t>応用例（</a:t>
            </a:r>
            <a:r>
              <a:rPr lang="en-US" altLang="ja-JP" dirty="0"/>
              <a:t>1</a:t>
            </a:r>
            <a:r>
              <a:rPr lang="ja-JP" altLang="en-US" dirty="0"/>
              <a:t>）最低賃金の引き上げの雇用への影響</a:t>
            </a:r>
            <a:endParaRPr lang="en-US" altLang="ja-JP" dirty="0"/>
          </a:p>
          <a:p>
            <a:pPr>
              <a:lnSpc>
                <a:spcPct val="150000"/>
              </a:lnSpc>
              <a:buFont typeface="Wingdings" panose="05000000000000000000" pitchFamily="2" charset="2"/>
              <a:buChar char="u"/>
            </a:pPr>
            <a:r>
              <a:rPr lang="ja-JP" altLang="en-US" dirty="0"/>
              <a:t>２期間クロスセクションによる分析</a:t>
            </a:r>
            <a:endParaRPr lang="en-US" altLang="ja-JP" dirty="0"/>
          </a:p>
          <a:p>
            <a:pPr>
              <a:lnSpc>
                <a:spcPct val="150000"/>
              </a:lnSpc>
              <a:buFont typeface="Wingdings" panose="05000000000000000000" pitchFamily="2" charset="2"/>
              <a:buChar char="u"/>
            </a:pPr>
            <a:r>
              <a:rPr lang="ja-JP" altLang="en-US" dirty="0"/>
              <a:t>応用例（</a:t>
            </a:r>
            <a:r>
              <a:rPr lang="en-US" altLang="ja-JP" dirty="0"/>
              <a:t>2</a:t>
            </a:r>
            <a:r>
              <a:rPr lang="ja-JP" altLang="en-US" dirty="0"/>
              <a:t>）</a:t>
            </a:r>
            <a:r>
              <a:rPr lang="ja-JP" altLang="en-US" sz="2800" spc="-35" dirty="0">
                <a:latin typeface="MS PGothic"/>
                <a:cs typeface="MS PGothic"/>
              </a:rPr>
              <a:t>ごみ焼却炉の設置は近隣の住宅</a:t>
            </a:r>
            <a:r>
              <a:rPr lang="ja-JP" altLang="en-US" sz="2800" spc="-50" dirty="0">
                <a:latin typeface="MS PGothic"/>
                <a:cs typeface="MS PGothic"/>
              </a:rPr>
              <a:t>価</a:t>
            </a:r>
            <a:r>
              <a:rPr lang="ja-JP" altLang="en-US" sz="2800" spc="-35" dirty="0">
                <a:latin typeface="MS PGothic"/>
                <a:cs typeface="MS PGothic"/>
              </a:rPr>
              <a:t>格への影響</a:t>
            </a:r>
            <a:endParaRPr lang="en-US" altLang="ja-JP" dirty="0"/>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2</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9" name="object 2">
            <a:extLst>
              <a:ext uri="{FF2B5EF4-FFF2-40B4-BE49-F238E27FC236}">
                <a16:creationId xmlns:a16="http://schemas.microsoft.com/office/drawing/2014/main" id="{50917328-F47A-1862-7226-79625D69E056}"/>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10" name="object 15">
            <a:extLst>
              <a:ext uri="{FF2B5EF4-FFF2-40B4-BE49-F238E27FC236}">
                <a16:creationId xmlns:a16="http://schemas.microsoft.com/office/drawing/2014/main" id="{EB2B3FCC-AAC0-5535-B244-348BE23EEBD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endParaRPr dirty="0">
              <a:solidFill>
                <a:srgbClr val="FFFFFF"/>
              </a:solidFill>
              <a:latin typeface="UD Digi Kyokasho NP-R" panose="02020400000000000000" pitchFamily="18" charset="-128"/>
              <a:ea typeface="UD Digi Kyokasho NP-R" panose="02020400000000000000" pitchFamily="18" charset="-128"/>
            </a:endParaRPr>
          </a:p>
        </p:txBody>
      </p:sp>
      <p:sp>
        <p:nvSpPr>
          <p:cNvPr id="4" name="页脚占位符 14">
            <a:extLst>
              <a:ext uri="{FF2B5EF4-FFF2-40B4-BE49-F238E27FC236}">
                <a16:creationId xmlns:a16="http://schemas.microsoft.com/office/drawing/2014/main" id="{9CBFF530-7E5D-CCB0-5FF2-FD27BBC8984B}"/>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640999043"/>
      </p:ext>
    </p:extLst>
  </p:cSld>
  <p:clrMapOvr>
    <a:masterClrMapping/>
  </p:clrMapOvr>
  <mc:AlternateContent xmlns:mc="http://schemas.openxmlformats.org/markup-compatibility/2006" xmlns:p14="http://schemas.microsoft.com/office/powerpoint/2010/main">
    <mc:Choice Requires="p14">
      <p:transition spd="slow" p14:dur="2000" advTm="6399"/>
    </mc:Choice>
    <mc:Fallback xmlns="">
      <p:transition spd="slow" advTm="63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1849" y="1709738"/>
            <a:ext cx="10771571" cy="2852737"/>
          </a:xfrm>
        </p:spPr>
        <p:txBody>
          <a:bodyPr>
            <a:normAutofit/>
          </a:bodyPr>
          <a:lstStyle/>
          <a:p>
            <a:r>
              <a:rPr kumimoji="1" lang="ja-JP" altLang="en-US" dirty="0"/>
              <a:t>２期間クロスセクションによる分析</a:t>
            </a:r>
          </a:p>
        </p:txBody>
      </p:sp>
      <p:sp>
        <p:nvSpPr>
          <p:cNvPr id="5" name="テキスト プレースホルダー 4"/>
          <p:cNvSpPr>
            <a:spLocks noGrp="1"/>
          </p:cNvSpPr>
          <p:nvPr>
            <p:ph type="body" idx="1"/>
          </p:nvPr>
        </p:nvSpPr>
        <p:spPr/>
        <p:txBody>
          <a:bodyPr/>
          <a:lstStyle/>
          <a:p>
            <a:r>
              <a:rPr lang="en-US" altLang="ja-JP" dirty="0"/>
              <a:t>Two-period Cross-Sectional Analysis</a:t>
            </a:r>
          </a:p>
          <a:p>
            <a:endParaRPr kumimoji="1" lang="ja-JP" altLang="en-US" dirty="0"/>
          </a:p>
        </p:txBody>
      </p:sp>
      <p:sp>
        <p:nvSpPr>
          <p:cNvPr id="2" name="スライド番号プレースホルダー 1"/>
          <p:cNvSpPr>
            <a:spLocks noGrp="1"/>
          </p:cNvSpPr>
          <p:nvPr>
            <p:ph type="sldNum" sz="quarter" idx="12"/>
          </p:nvPr>
        </p:nvSpPr>
        <p:spPr/>
        <p:txBody>
          <a:bodyPr/>
          <a:lstStyle/>
          <a:p>
            <a:fld id="{55F754D8-8ADA-4032-B465-886F4BE96295}" type="slidenum">
              <a:rPr kumimoji="1" lang="ja-JP" altLang="en-US" smtClean="0"/>
              <a:t>20</a:t>
            </a:fld>
            <a:endParaRPr kumimoji="1" lang="ja-JP" altLang="en-US"/>
          </a:p>
        </p:txBody>
      </p:sp>
      <p:sp>
        <p:nvSpPr>
          <p:cNvPr id="3" name="日期占位符 2">
            <a:extLst>
              <a:ext uri="{FF2B5EF4-FFF2-40B4-BE49-F238E27FC236}">
                <a16:creationId xmlns:a16="http://schemas.microsoft.com/office/drawing/2014/main" id="{993A6C87-67B6-C6FF-353C-53FA5959B870}"/>
              </a:ext>
            </a:extLst>
          </p:cNvPr>
          <p:cNvSpPr>
            <a:spLocks noGrp="1"/>
          </p:cNvSpPr>
          <p:nvPr>
            <p:ph type="dt" sz="half" idx="10"/>
          </p:nvPr>
        </p:nvSpPr>
        <p:spPr/>
        <p:txBody>
          <a:bodyPr/>
          <a:lstStyle/>
          <a:p>
            <a:r>
              <a:rPr kumimoji="1" lang="en-US" altLang="ja-JP"/>
              <a:t>Jin Shang</a:t>
            </a:r>
            <a:endParaRPr kumimoji="1" lang="ja-JP" altLang="en-US" dirty="0"/>
          </a:p>
        </p:txBody>
      </p:sp>
      <p:sp>
        <p:nvSpPr>
          <p:cNvPr id="7" name="页脚占位符 14">
            <a:extLst>
              <a:ext uri="{FF2B5EF4-FFF2-40B4-BE49-F238E27FC236}">
                <a16:creationId xmlns:a16="http://schemas.microsoft.com/office/drawing/2014/main" id="{2A2BCA33-121A-7A50-E025-306CF96B0A26}"/>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086020197"/>
      </p:ext>
    </p:extLst>
  </p:cSld>
  <p:clrMapOvr>
    <a:masterClrMapping/>
  </p:clrMapOvr>
  <mc:AlternateContent xmlns:mc="http://schemas.openxmlformats.org/markup-compatibility/2006" xmlns:p14="http://schemas.microsoft.com/office/powerpoint/2010/main">
    <mc:Choice Requires="p14">
      <p:transition spd="slow" p14:dur="2000" advTm="1575"/>
    </mc:Choice>
    <mc:Fallback xmlns="">
      <p:transition spd="slow" advTm="157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10780986" cy="4351338"/>
              </a:xfrm>
            </p:spPr>
            <p:txBody>
              <a:bodyPr>
                <a:normAutofit/>
              </a:bodyPr>
              <a:lstStyle/>
              <a:p>
                <a:pPr>
                  <a:buFont typeface="Wingdings" panose="05000000000000000000" pitchFamily="2" charset="2"/>
                  <a:buChar char="Ø"/>
                </a:pPr>
                <a:r>
                  <a:rPr lang="ja-JP" altLang="en-US" dirty="0"/>
                  <a:t>「差の差」分析による政策評価ーー２期間クロスセクションによる分析</a:t>
                </a:r>
                <a:endParaRPr lang="en-US" altLang="ja-JP" dirty="0"/>
              </a:p>
              <a:p>
                <a:pPr>
                  <a:buFont typeface="Wingdings" panose="05000000000000000000" pitchFamily="2" charset="2"/>
                  <a:buChar char="Ø"/>
                </a:pPr>
                <a:r>
                  <a:rPr lang="ja-JP" altLang="en-US" dirty="0"/>
                  <a:t>次の回帰モデルを考える：</a:t>
                </a:r>
                <a:endParaRPr lang="en-US" altLang="ja-JP" dirty="0"/>
              </a:p>
              <a:p>
                <a:pPr lvl="1">
                  <a:buFont typeface="Wingdings" panose="05000000000000000000" pitchFamily="2" charset="2"/>
                  <a:buChar char="Ø"/>
                </a:pPr>
                <a:endParaRPr lang="ja-JP" altLang="en-US" dirty="0"/>
              </a:p>
              <a:p>
                <a:pPr lvl="1">
                  <a:buFont typeface="Wingdings" panose="05000000000000000000" pitchFamily="2" charset="2"/>
                  <a:buChar char="u"/>
                </a:pPr>
                <a14:m>
                  <m:oMath xmlns:m="http://schemas.openxmlformats.org/officeDocument/2006/math">
                    <m:sSub>
                      <m:sSubPr>
                        <m:ctrlPr>
                          <a:rPr lang="en-US" altLang="ja-JP" b="1" i="1" smtClean="0">
                            <a:latin typeface="Cambria Math" panose="02040503050406030204" pitchFamily="18" charset="0"/>
                          </a:rPr>
                        </m:ctrlPr>
                      </m:sSubPr>
                      <m:e>
                        <m:r>
                          <a:rPr lang="en-US" altLang="ja-JP" b="1" i="1">
                            <a:latin typeface="Cambria Math" panose="02040503050406030204" pitchFamily="18" charset="0"/>
                          </a:rPr>
                          <m:t>𝒀</m:t>
                        </m:r>
                      </m:e>
                      <m:sub>
                        <m:r>
                          <a:rPr lang="en-US" altLang="ja-JP" b="1" i="1">
                            <a:latin typeface="Cambria Math" panose="02040503050406030204" pitchFamily="18" charset="0"/>
                          </a:rPr>
                          <m:t>𝒊</m:t>
                        </m:r>
                      </m:sub>
                    </m:sSub>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𝜷</m:t>
                        </m:r>
                      </m:e>
                      <m:sub>
                        <m:r>
                          <a:rPr lang="en-US" altLang="ja-JP" b="1" i="1">
                            <a:latin typeface="Cambria Math" panose="02040503050406030204" pitchFamily="18" charset="0"/>
                          </a:rPr>
                          <m:t>𝟎</m:t>
                        </m:r>
                      </m:sub>
                    </m:sSub>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𝜷</m:t>
                        </m:r>
                      </m:e>
                      <m:sub>
                        <m:r>
                          <a:rPr lang="en-US" altLang="ja-JP" b="1" i="1">
                            <a:latin typeface="Cambria Math" panose="02040503050406030204" pitchFamily="18" charset="0"/>
                          </a:rPr>
                          <m:t>𝟏</m:t>
                        </m:r>
                      </m:sub>
                    </m:sSub>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𝑻</m:t>
                        </m:r>
                      </m:e>
                      <m:sub>
                        <m:r>
                          <a:rPr lang="en-US" altLang="ja-JP" b="1" i="1">
                            <a:latin typeface="Cambria Math" panose="02040503050406030204" pitchFamily="18" charset="0"/>
                          </a:rPr>
                          <m:t>𝒊</m:t>
                        </m:r>
                      </m:sub>
                    </m:sSub>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𝜹</m:t>
                        </m:r>
                      </m:e>
                      <m:sub>
                        <m:r>
                          <a:rPr lang="en-US" altLang="ja-JP" b="1" i="1">
                            <a:latin typeface="Cambria Math" panose="02040503050406030204" pitchFamily="18" charset="0"/>
                          </a:rPr>
                          <m:t>𝟎</m:t>
                        </m:r>
                      </m:sub>
                    </m:sSub>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𝑫</m:t>
                        </m:r>
                        <m:r>
                          <a:rPr lang="en-US" altLang="ja-JP" b="1" i="1">
                            <a:latin typeface="Cambria Math" panose="02040503050406030204" pitchFamily="18" charset="0"/>
                          </a:rPr>
                          <m:t>𝟐</m:t>
                        </m:r>
                      </m:e>
                      <m:sub>
                        <m:r>
                          <a:rPr lang="en-US" altLang="ja-JP" b="1" i="1">
                            <a:latin typeface="Cambria Math" panose="02040503050406030204" pitchFamily="18" charset="0"/>
                          </a:rPr>
                          <m:t>𝒊</m:t>
                        </m:r>
                      </m:sub>
                    </m:sSub>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𝜹</m:t>
                        </m:r>
                      </m:e>
                      <m:sub>
                        <m:r>
                          <a:rPr lang="en-US" altLang="ja-JP" b="1" i="1">
                            <a:latin typeface="Cambria Math" panose="02040503050406030204" pitchFamily="18" charset="0"/>
                          </a:rPr>
                          <m:t>𝟏</m:t>
                        </m:r>
                      </m:sub>
                    </m:sSub>
                    <m:d>
                      <m:dPr>
                        <m:ctrlPr>
                          <a:rPr lang="en-US" altLang="ja-JP" b="1"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𝑻</m:t>
                            </m:r>
                          </m:e>
                          <m:sub>
                            <m:r>
                              <a:rPr lang="en-US" altLang="ja-JP" b="1" i="1">
                                <a:latin typeface="Cambria Math" panose="02040503050406030204" pitchFamily="18" charset="0"/>
                              </a:rPr>
                              <m:t>𝒊</m:t>
                            </m:r>
                          </m:sub>
                        </m:sSub>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𝑫</m:t>
                            </m:r>
                            <m:r>
                              <a:rPr lang="en-US" altLang="ja-JP" b="1" i="1">
                                <a:latin typeface="Cambria Math" panose="02040503050406030204" pitchFamily="18" charset="0"/>
                              </a:rPr>
                              <m:t>𝟐</m:t>
                            </m:r>
                          </m:e>
                          <m:sub>
                            <m:r>
                              <a:rPr lang="en-US" altLang="ja-JP" b="1" i="1">
                                <a:latin typeface="Cambria Math" panose="02040503050406030204" pitchFamily="18" charset="0"/>
                              </a:rPr>
                              <m:t>𝒊</m:t>
                            </m:r>
                          </m:sub>
                        </m:sSub>
                      </m:e>
                    </m:d>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𝒖</m:t>
                        </m:r>
                      </m:e>
                      <m:sub>
                        <m:r>
                          <a:rPr lang="en-US" altLang="ja-JP" b="1" i="1">
                            <a:latin typeface="Cambria Math" panose="02040503050406030204" pitchFamily="18" charset="0"/>
                          </a:rPr>
                          <m:t>𝒊</m:t>
                        </m:r>
                      </m:sub>
                    </m:sSub>
                  </m:oMath>
                </a14:m>
                <a:r>
                  <a:rPr lang="en-US" altLang="ja-JP" dirty="0"/>
                  <a:t>,</a:t>
                </a:r>
                <a:r>
                  <a:rPr lang="ja-JP" altLang="en-US" dirty="0"/>
                  <a:t>　　</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2</m:t>
                    </m:r>
                    <m:r>
                      <a:rPr lang="en-US" altLang="ja-JP" i="1">
                        <a:latin typeface="Cambria Math" panose="02040503050406030204" pitchFamily="18" charset="0"/>
                      </a:rPr>
                      <m:t>,…,</m:t>
                    </m:r>
                    <m:r>
                      <a:rPr lang="en-US" altLang="ja-JP" i="1">
                        <a:latin typeface="Cambria Math" panose="02040503050406030204" pitchFamily="18" charset="0"/>
                      </a:rPr>
                      <m:t>𝑛</m:t>
                    </m:r>
                  </m:oMath>
                </a14:m>
                <a:endParaRPr lang="en-US" altLang="ja-JP" dirty="0"/>
              </a:p>
              <a:p>
                <a:pPr lvl="1">
                  <a:buFont typeface="Wingdings" panose="05000000000000000000" pitchFamily="2" charset="2"/>
                  <a:buChar char="u"/>
                </a:pPr>
                <a:endParaRPr lang="en-US" altLang="ja-JP" dirty="0"/>
              </a:p>
              <a:p>
                <a:pPr lvl="1">
                  <a:buFont typeface="Wingdings" panose="05000000000000000000" pitchFamily="2" charset="2"/>
                  <a:buChar char="u"/>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a:rPr lang="ja-JP" altLang="en-US" sz="2400" i="1">
                                  <a:latin typeface="Cambria Math" panose="02040503050406030204" pitchFamily="18" charset="0"/>
                                </a:rPr>
                                <m:t>トリートメント・グループに</m:t>
                              </m:r>
                              <m:r>
                                <a:rPr lang="ja-JP" altLang="en-US" sz="2400" i="1">
                                  <a:latin typeface="Cambria Math" panose="02040503050406030204" pitchFamily="18" charset="0"/>
                                </a:rPr>
                                <m:t>所属</m:t>
                              </m:r>
                            </m:e>
                          </m:mr>
                          <m:mr>
                            <m:e>
                              <m:r>
                                <a:rPr lang="en-US" altLang="ja-JP" sz="2400" i="1">
                                  <a:latin typeface="Cambria Math" panose="02040503050406030204" pitchFamily="18" charset="0"/>
                                </a:rPr>
                                <m:t>0</m:t>
                              </m:r>
                              <m:r>
                                <a:rPr lang="ja-JP" altLang="en-US" sz="2400" i="1">
                                  <a:latin typeface="Cambria Math" panose="02040503050406030204" pitchFamily="18" charset="0"/>
                                </a:rPr>
                                <m:t>：</m:t>
                              </m:r>
                              <m:r>
                                <a:rPr lang="ja-JP" altLang="en-US" sz="2400" i="1">
                                  <a:latin typeface="Cambria Math" panose="02040503050406030204" pitchFamily="18" charset="0"/>
                                </a:rPr>
                                <m:t>コントロール・グループに</m:t>
                              </m:r>
                              <m:r>
                                <a:rPr lang="ja-JP" altLang="en-US" sz="2400" i="1">
                                  <a:latin typeface="Cambria Math" panose="02040503050406030204" pitchFamily="18" charset="0"/>
                                </a:rPr>
                                <m:t>所属</m:t>
                              </m:r>
                            </m:e>
                          </m:mr>
                        </m:m>
                      </m:e>
                    </m:d>
                  </m:oMath>
                </a14:m>
                <a:endParaRPr lang="en-US" altLang="ja-JP" dirty="0"/>
              </a:p>
              <a:p>
                <a:pPr lvl="1">
                  <a:buFont typeface="Wingdings" panose="05000000000000000000" pitchFamily="2" charset="2"/>
                  <a:buChar char="u"/>
                </a:pPr>
                <a:endParaRPr lang="en-US" altLang="ja-JP" dirty="0"/>
              </a:p>
              <a:p>
                <a:pPr lvl="1">
                  <a:buFont typeface="Wingdings" panose="05000000000000000000" pitchFamily="2" charset="2"/>
                  <a:buChar char="u"/>
                </a:pP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r>
                          <a:rPr lang="en-US" altLang="ja-JP" sz="2400" i="1">
                            <a:latin typeface="Cambria Math" panose="02040503050406030204" pitchFamily="18" charset="0"/>
                          </a:rPr>
                          <m:t>2</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a:rPr lang="ja-JP" altLang="en-US" sz="2400" i="1">
                                  <a:latin typeface="Cambria Math" panose="02040503050406030204" pitchFamily="18" charset="0"/>
                                </a:rPr>
                                <m:t>時点</m:t>
                              </m:r>
                              <m:r>
                                <a:rPr lang="ja-JP" altLang="en-US" sz="2400" i="1">
                                  <a:latin typeface="Cambria Math" panose="02040503050406030204" pitchFamily="18" charset="0"/>
                                </a:rPr>
                                <m:t>が</m:t>
                              </m:r>
                              <m:r>
                                <a:rPr lang="ja-JP" altLang="en-US" sz="2400" i="1">
                                  <a:latin typeface="Cambria Math" panose="02040503050406030204" pitchFamily="18" charset="0"/>
                                </a:rPr>
                                <m:t>２</m:t>
                              </m:r>
                            </m:e>
                          </m:mr>
                          <m:mr>
                            <m:e>
                              <m:r>
                                <a:rPr lang="en-US" altLang="ja-JP" sz="2400" i="1">
                                  <a:latin typeface="Cambria Math" panose="02040503050406030204" pitchFamily="18" charset="0"/>
                                </a:rPr>
                                <m:t>0</m:t>
                              </m:r>
                              <m:r>
                                <a:rPr lang="ja-JP" altLang="en-US" sz="2400" i="1">
                                  <a:latin typeface="Cambria Math" panose="02040503050406030204" pitchFamily="18" charset="0"/>
                                </a:rPr>
                                <m:t>：</m:t>
                              </m:r>
                              <m:r>
                                <a:rPr lang="ja-JP" altLang="en-US" sz="2400" i="1">
                                  <a:latin typeface="Cambria Math" panose="02040503050406030204" pitchFamily="18" charset="0"/>
                                </a:rPr>
                                <m:t>時点</m:t>
                              </m:r>
                              <m:r>
                                <a:rPr lang="ja-JP" altLang="en-US" sz="2400" i="1">
                                  <a:latin typeface="Cambria Math" panose="02040503050406030204" pitchFamily="18" charset="0"/>
                                </a:rPr>
                                <m:t>が</m:t>
                              </m:r>
                              <m:r>
                                <a:rPr lang="ja-JP" altLang="en-US" sz="2400" i="1">
                                  <a:latin typeface="Cambria Math" panose="02040503050406030204" pitchFamily="18" charset="0"/>
                                </a:rPr>
                                <m:t>１</m:t>
                              </m:r>
                            </m:e>
                          </m:mr>
                        </m:m>
                      </m:e>
                    </m:d>
                  </m:oMath>
                </a14:m>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780986" cy="4351338"/>
              </a:xfrm>
              <a:blipFill>
                <a:blip r:embed="rId3"/>
                <a:stretch>
                  <a:fillRect l="-1018" t="-22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21</a:t>
            </a:fld>
            <a:endParaRPr kumimoji="1" lang="ja-JP" altLang="en-US"/>
          </a:p>
        </p:txBody>
      </p:sp>
      <p:sp>
        <p:nvSpPr>
          <p:cNvPr id="5" name="日期占位符 4">
            <a:extLst>
              <a:ext uri="{FF2B5EF4-FFF2-40B4-BE49-F238E27FC236}">
                <a16:creationId xmlns:a16="http://schemas.microsoft.com/office/drawing/2014/main" id="{58D794FF-D3F9-82DD-B669-25D1923F3F62}"/>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5EA10DED-CA22-555F-44F8-77C09457A461}"/>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２期間クロスセクションによる分析ーー①</a:t>
            </a:r>
            <a:endParaRPr lang="en-US" altLang="ja-JP" sz="3200" b="1" dirty="0">
              <a:solidFill>
                <a:srgbClr val="C00000"/>
              </a:solidFill>
            </a:endParaRPr>
          </a:p>
        </p:txBody>
      </p:sp>
      <p:sp>
        <p:nvSpPr>
          <p:cNvPr id="10" name="object 2">
            <a:extLst>
              <a:ext uri="{FF2B5EF4-FFF2-40B4-BE49-F238E27FC236}">
                <a16:creationId xmlns:a16="http://schemas.microsoft.com/office/drawing/2014/main" id="{86EB49DE-EC54-FF27-7C8F-CDCCE43A41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3340F7-8EEA-2507-DCEE-E4193E43898C}"/>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429D2B9-F334-512C-C4A1-AE6135B47F07}"/>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２期間クロスセクションによる分析</a:t>
            </a:r>
          </a:p>
        </p:txBody>
      </p:sp>
      <p:sp>
        <p:nvSpPr>
          <p:cNvPr id="12" name="页脚占位符 14">
            <a:extLst>
              <a:ext uri="{FF2B5EF4-FFF2-40B4-BE49-F238E27FC236}">
                <a16:creationId xmlns:a16="http://schemas.microsoft.com/office/drawing/2014/main" id="{40573EDD-B242-1D87-FC1D-021E2624F226}"/>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537582980"/>
      </p:ext>
    </p:extLst>
  </p:cSld>
  <p:clrMapOvr>
    <a:masterClrMapping/>
  </p:clrMapOvr>
  <mc:AlternateContent xmlns:mc="http://schemas.openxmlformats.org/markup-compatibility/2006" xmlns:p14="http://schemas.microsoft.com/office/powerpoint/2010/main">
    <mc:Choice Requires="p14">
      <p:transition spd="slow" p14:dur="2000" advTm="100365"/>
    </mc:Choice>
    <mc:Fallback xmlns="">
      <p:transition spd="slow" advTm="1003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703061" y="1253331"/>
                <a:ext cx="10780986" cy="5115938"/>
              </a:xfrm>
            </p:spPr>
            <p:txBody>
              <a:bodyPr>
                <a:noAutofit/>
              </a:bodyPr>
              <a:lstStyle/>
              <a:p>
                <a:pPr marL="0" indent="0">
                  <a:lnSpc>
                    <a:spcPct val="100000"/>
                  </a:lnSpc>
                  <a:spcAft>
                    <a:spcPts val="600"/>
                  </a:spcAft>
                  <a:buNone/>
                </a:pPr>
                <a14:m>
                  <m:oMathPara xmlns:m="http://schemas.openxmlformats.org/officeDocument/2006/math">
                    <m:oMathParaPr>
                      <m:jc m:val="center"/>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a:latin typeface="Cambria Math" panose="02040503050406030204" pitchFamily="18" charset="0"/>
                            </a:rPr>
                            <m:t>𝒀</m:t>
                          </m:r>
                        </m:e>
                        <m:sub>
                          <m:r>
                            <a:rPr lang="en-US" altLang="ja-JP" sz="2400" b="1" i="1">
                              <a:latin typeface="Cambria Math" panose="02040503050406030204" pitchFamily="18" charset="0"/>
                            </a:rPr>
                            <m:t>𝒊</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𝜷</m:t>
                          </m:r>
                        </m:e>
                        <m:sub>
                          <m:r>
                            <a:rPr lang="en-US" altLang="ja-JP" sz="2400" b="1" i="1">
                              <a:latin typeface="Cambria Math" panose="02040503050406030204" pitchFamily="18" charset="0"/>
                            </a:rPr>
                            <m:t>𝟎</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𝜷</m:t>
                          </m:r>
                        </m:e>
                        <m:sub>
                          <m:r>
                            <a:rPr lang="en-US" altLang="ja-JP" sz="2400" b="1" i="1">
                              <a:latin typeface="Cambria Math" panose="02040503050406030204" pitchFamily="18" charset="0"/>
                            </a:rPr>
                            <m:t>𝟏</m:t>
                          </m:r>
                        </m:sub>
                      </m:sSub>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𝑻</m:t>
                          </m:r>
                        </m:e>
                        <m:sub>
                          <m:r>
                            <a:rPr lang="en-US" altLang="ja-JP" sz="2400" b="1" i="1">
                              <a:latin typeface="Cambria Math" panose="02040503050406030204" pitchFamily="18" charset="0"/>
                            </a:rPr>
                            <m:t>𝒊</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𝜹</m:t>
                          </m:r>
                        </m:e>
                        <m:sub>
                          <m:r>
                            <a:rPr lang="en-US" altLang="ja-JP" sz="2400" b="1" i="1">
                              <a:latin typeface="Cambria Math" panose="02040503050406030204" pitchFamily="18" charset="0"/>
                            </a:rPr>
                            <m:t>𝟎</m:t>
                          </m:r>
                        </m:sub>
                      </m:sSub>
                      <m:r>
                        <a:rPr lang="en-US" altLang="ja-JP" sz="2400" b="1" i="1">
                          <a:latin typeface="Cambria Math" panose="02040503050406030204" pitchFamily="18" charset="0"/>
                        </a:rPr>
                        <m:t>𝑫</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𝟐</m:t>
                          </m:r>
                        </m:e>
                        <m:sub>
                          <m:r>
                            <a:rPr lang="en-US" altLang="ja-JP" sz="2400" b="1" i="1">
                              <a:latin typeface="Cambria Math" panose="02040503050406030204" pitchFamily="18" charset="0"/>
                            </a:rPr>
                            <m:t>𝒊</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𝜹</m:t>
                          </m:r>
                        </m:e>
                        <m:sub>
                          <m:r>
                            <a:rPr lang="en-US" altLang="ja-JP" sz="2400" b="1" i="1">
                              <a:latin typeface="Cambria Math" panose="02040503050406030204" pitchFamily="18" charset="0"/>
                            </a:rPr>
                            <m:t>𝟏</m:t>
                          </m:r>
                        </m:sub>
                      </m:sSub>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𝑻</m:t>
                              </m:r>
                            </m:e>
                            <m:sub>
                              <m:r>
                                <a:rPr lang="en-US" altLang="ja-JP" sz="2400" b="1" i="1">
                                  <a:latin typeface="Cambria Math" panose="02040503050406030204" pitchFamily="18" charset="0"/>
                                </a:rPr>
                                <m:t>𝒊</m:t>
                              </m:r>
                            </m:sub>
                          </m:sSub>
                          <m:r>
                            <a:rPr lang="en-US" altLang="ja-JP" sz="2400" b="1" i="1">
                              <a:latin typeface="Cambria Math" panose="02040503050406030204" pitchFamily="18" charset="0"/>
                            </a:rPr>
                            <m:t>×</m:t>
                          </m:r>
                          <m:r>
                            <a:rPr lang="en-US" altLang="ja-JP" sz="2400" b="1" i="1">
                              <a:latin typeface="Cambria Math" panose="02040503050406030204" pitchFamily="18" charset="0"/>
                            </a:rPr>
                            <m:t>𝑫</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𝟐</m:t>
                              </m:r>
                            </m:e>
                            <m:sub>
                              <m:r>
                                <a:rPr lang="en-US" altLang="ja-JP" sz="2400" b="1" i="1">
                                  <a:latin typeface="Cambria Math" panose="02040503050406030204" pitchFamily="18" charset="0"/>
                                </a:rPr>
                                <m:t>𝒊</m:t>
                              </m:r>
                            </m:sub>
                          </m:sSub>
                        </m:e>
                      </m:d>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𝒖</m:t>
                          </m:r>
                        </m:e>
                        <m:sub>
                          <m:r>
                            <a:rPr lang="en-US" altLang="ja-JP" sz="2400" b="1" i="1">
                              <a:latin typeface="Cambria Math" panose="02040503050406030204" pitchFamily="18" charset="0"/>
                            </a:rPr>
                            <m:t>𝒊</m:t>
                          </m:r>
                        </m:sub>
                      </m:sSub>
                    </m:oMath>
                  </m:oMathPara>
                </a14:m>
                <a:endParaRPr lang="en-US" altLang="ja-JP" sz="2400" b="1" dirty="0">
                  <a:latin typeface="UD Digi Kyokasho NK-R" panose="02020400000000000000" pitchFamily="18" charset="-128"/>
                  <a:ea typeface="UD Digi Kyokasho NK-R" panose="02020400000000000000" pitchFamily="18" charset="-128"/>
                </a:endParaRPr>
              </a:p>
              <a:p>
                <a:pPr>
                  <a:lnSpc>
                    <a:spcPct val="100000"/>
                  </a:lnSpc>
                  <a:spcAft>
                    <a:spcPts val="600"/>
                  </a:spcAft>
                </a:pPr>
                <a:r>
                  <a:rPr lang="ja-JP" altLang="en-US" sz="2400" dirty="0">
                    <a:latin typeface="UD Digi Kyokasho NK-R" panose="02020400000000000000" pitchFamily="18" charset="-128"/>
                    <a:ea typeface="UD Digi Kyokasho NK-R" panose="02020400000000000000" pitchFamily="18" charset="-128"/>
                  </a:rPr>
                  <a:t>時点１：コントロール・グループ（</a:t>
                </a:r>
                <a14:m>
                  <m:oMath xmlns:m="http://schemas.openxmlformats.org/officeDocument/2006/math">
                    <m:r>
                      <a:rPr lang="en-US" altLang="ja-JP" sz="2400" i="1">
                        <a:latin typeface="Cambria Math" panose="02040503050406030204" pitchFamily="18" charset="0"/>
                      </a:rPr>
                      <m:t>𝐷</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0</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0</m:t>
                    </m:r>
                  </m:oMath>
                </a14:m>
                <a:r>
                  <a:rPr lang="ja-JP" altLang="en-US" sz="2400" dirty="0">
                    <a:latin typeface="UD Digi Kyokasho NK-R" panose="02020400000000000000" pitchFamily="18" charset="-128"/>
                    <a:ea typeface="UD Digi Kyokasho NK-R" panose="02020400000000000000" pitchFamily="18" charset="-128"/>
                  </a:rPr>
                  <a:t>）</a:t>
                </a:r>
                <a:endParaRPr lang="en-US" altLang="ja-JP" sz="2400" dirty="0">
                  <a:latin typeface="UD Digi Kyokasho NK-R" panose="02020400000000000000" pitchFamily="18" charset="-128"/>
                  <a:ea typeface="UD Digi Kyokasho NK-R" panose="02020400000000000000" pitchFamily="18" charset="-128"/>
                </a:endParaRPr>
              </a:p>
              <a:p>
                <a:pPr lvl="1">
                  <a:lnSpc>
                    <a:spcPct val="100000"/>
                  </a:lnSpc>
                  <a:spcAft>
                    <a:spcPts val="600"/>
                  </a:spcAft>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sz="2400" dirty="0">
                  <a:latin typeface="UD Digi Kyokasho NK-R" panose="02020400000000000000" pitchFamily="18" charset="-128"/>
                  <a:ea typeface="UD Digi Kyokasho NK-R" panose="02020400000000000000" pitchFamily="18" charset="-128"/>
                </a:endParaRPr>
              </a:p>
              <a:p>
                <a:pPr>
                  <a:lnSpc>
                    <a:spcPct val="100000"/>
                  </a:lnSpc>
                  <a:spcAft>
                    <a:spcPts val="600"/>
                  </a:spcAft>
                </a:pPr>
                <a:r>
                  <a:rPr lang="ja-JP" altLang="en-US" sz="2400" dirty="0">
                    <a:latin typeface="UD Digi Kyokasho NK-R" panose="02020400000000000000" pitchFamily="18" charset="-128"/>
                    <a:ea typeface="UD Digi Kyokasho NK-R" panose="02020400000000000000" pitchFamily="18" charset="-128"/>
                  </a:rPr>
                  <a:t>時点２：コントロール・グループ（</a:t>
                </a:r>
                <a14:m>
                  <m:oMath xmlns:m="http://schemas.openxmlformats.org/officeDocument/2006/math">
                    <m:r>
                      <a:rPr lang="en-US" altLang="ja-JP" sz="2400" i="1">
                        <a:latin typeface="Cambria Math" panose="02040503050406030204" pitchFamily="18" charset="0"/>
                      </a:rPr>
                      <m:t>𝐷</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ja-JP" altLang="en-US" sz="2400" i="1">
                        <a:latin typeface="Cambria Math" panose="02040503050406030204" pitchFamily="18" charset="0"/>
                      </a:rPr>
                      <m:t>１</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0</m:t>
                    </m:r>
                  </m:oMath>
                </a14:m>
                <a:r>
                  <a:rPr lang="ja-JP" altLang="en-US" sz="2400" dirty="0">
                    <a:latin typeface="UD Digi Kyokasho NK-R" panose="02020400000000000000" pitchFamily="18" charset="-128"/>
                    <a:ea typeface="UD Digi Kyokasho NK-R" panose="02020400000000000000" pitchFamily="18" charset="-128"/>
                  </a:rPr>
                  <a:t>）</a:t>
                </a:r>
                <a:endParaRPr lang="en-US" altLang="ja-JP" sz="2400" dirty="0">
                  <a:latin typeface="UD Digi Kyokasho NK-R" panose="02020400000000000000" pitchFamily="18" charset="-128"/>
                  <a:ea typeface="UD Digi Kyokasho NK-R" panose="02020400000000000000" pitchFamily="18" charset="-128"/>
                </a:endParaRPr>
              </a:p>
              <a:p>
                <a:pPr lvl="1">
                  <a:lnSpc>
                    <a:spcPct val="100000"/>
                  </a:lnSpc>
                  <a:spcAft>
                    <a:spcPts val="600"/>
                  </a:spcAft>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sz="2400" dirty="0">
                  <a:latin typeface="UD Digi Kyokasho NK-R" panose="02020400000000000000" pitchFamily="18" charset="-128"/>
                  <a:ea typeface="UD Digi Kyokasho NK-R" panose="02020400000000000000" pitchFamily="18" charset="-128"/>
                </a:endParaRPr>
              </a:p>
              <a:p>
                <a:pPr>
                  <a:lnSpc>
                    <a:spcPct val="100000"/>
                  </a:lnSpc>
                  <a:spcAft>
                    <a:spcPts val="600"/>
                  </a:spcAft>
                </a:pPr>
                <a:r>
                  <a:rPr lang="ja-JP" altLang="en-US" sz="2400" dirty="0">
                    <a:latin typeface="UD Digi Kyokasho NK-R" panose="02020400000000000000" pitchFamily="18" charset="-128"/>
                    <a:ea typeface="UD Digi Kyokasho NK-R" panose="02020400000000000000" pitchFamily="18" charset="-128"/>
                  </a:rPr>
                  <a:t>時点１：トリートメントグループ（</a:t>
                </a:r>
                <a14:m>
                  <m:oMath xmlns:m="http://schemas.openxmlformats.org/officeDocument/2006/math">
                    <m:r>
                      <a:rPr lang="en-US" altLang="ja-JP" sz="2400" i="1">
                        <a:latin typeface="Cambria Math" panose="02040503050406030204" pitchFamily="18" charset="0"/>
                      </a:rPr>
                      <m:t>𝐷</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0</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1</m:t>
                    </m:r>
                  </m:oMath>
                </a14:m>
                <a:r>
                  <a:rPr lang="ja-JP" altLang="en-US" sz="2400" dirty="0">
                    <a:latin typeface="UD Digi Kyokasho NK-R" panose="02020400000000000000" pitchFamily="18" charset="-128"/>
                    <a:ea typeface="UD Digi Kyokasho NK-R" panose="02020400000000000000" pitchFamily="18" charset="-128"/>
                  </a:rPr>
                  <a:t>）</a:t>
                </a:r>
                <a:endParaRPr lang="en-US" altLang="ja-JP" sz="2400" dirty="0">
                  <a:latin typeface="UD Digi Kyokasho NK-R" panose="02020400000000000000" pitchFamily="18" charset="-128"/>
                  <a:ea typeface="UD Digi Kyokasho NK-R" panose="02020400000000000000" pitchFamily="18" charset="-128"/>
                </a:endParaRPr>
              </a:p>
              <a:p>
                <a:pPr lvl="1">
                  <a:lnSpc>
                    <a:spcPct val="100000"/>
                  </a:lnSpc>
                  <a:spcAft>
                    <a:spcPts val="600"/>
                  </a:spcAft>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sz="2400" dirty="0">
                  <a:latin typeface="UD Digi Kyokasho NK-R" panose="02020400000000000000" pitchFamily="18" charset="-128"/>
                  <a:ea typeface="UD Digi Kyokasho NK-R" panose="02020400000000000000" pitchFamily="18" charset="-128"/>
                </a:endParaRPr>
              </a:p>
              <a:p>
                <a:pPr>
                  <a:lnSpc>
                    <a:spcPct val="100000"/>
                  </a:lnSpc>
                  <a:spcAft>
                    <a:spcPts val="600"/>
                  </a:spcAft>
                </a:pPr>
                <a:r>
                  <a:rPr lang="ja-JP" altLang="en-US" sz="2400" dirty="0">
                    <a:latin typeface="UD Digi Kyokasho NK-R" panose="02020400000000000000" pitchFamily="18" charset="-128"/>
                    <a:ea typeface="UD Digi Kyokasho NK-R" panose="02020400000000000000" pitchFamily="18" charset="-128"/>
                  </a:rPr>
                  <a:t>時点２：トリートメントグループ（</a:t>
                </a:r>
                <a14:m>
                  <m:oMath xmlns:m="http://schemas.openxmlformats.org/officeDocument/2006/math">
                    <m:r>
                      <a:rPr lang="en-US" altLang="ja-JP" sz="2400" i="1">
                        <a:latin typeface="Cambria Math" panose="02040503050406030204" pitchFamily="18" charset="0"/>
                      </a:rPr>
                      <m:t>𝐷</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ja-JP" altLang="en-US" sz="2400" i="1">
                        <a:latin typeface="Cambria Math" panose="02040503050406030204" pitchFamily="18" charset="0"/>
                      </a:rPr>
                      <m:t>１</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1</m:t>
                    </m:r>
                    <m:r>
                      <a:rPr lang="en-US" altLang="ja-JP" sz="2400" i="1">
                        <a:latin typeface="Cambria Math" panose="02040503050406030204" pitchFamily="18" charset="0"/>
                      </a:rPr>
                      <m:t>)</m:t>
                    </m:r>
                  </m:oMath>
                </a14:m>
                <a:endParaRPr lang="en-US" altLang="ja-JP" sz="2400" i="1" dirty="0">
                  <a:latin typeface="UD Digi Kyokasho NK-R" panose="02020400000000000000" pitchFamily="18" charset="-128"/>
                  <a:ea typeface="UD Digi Kyokasho NK-R" panose="02020400000000000000" pitchFamily="18" charset="-128"/>
                </a:endParaRPr>
              </a:p>
              <a:p>
                <a:pPr lvl="1">
                  <a:lnSpc>
                    <a:spcPct val="100000"/>
                  </a:lnSpc>
                  <a:spcAft>
                    <a:spcPts val="600"/>
                  </a:spcAft>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dirty="0">
                  <a:latin typeface="UD Digi Kyokasho NK-R" panose="02020400000000000000" pitchFamily="18" charset="-128"/>
                  <a:ea typeface="UD Digi Kyokasho NK-R" panose="02020400000000000000" pitchFamily="18"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703061" y="1253331"/>
                <a:ext cx="10780986" cy="5115938"/>
              </a:xfrm>
              <a:blipFill>
                <a:blip r:embed="rId3"/>
                <a:stretch>
                  <a:fillRect l="-73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22</a:t>
            </a:fld>
            <a:endParaRPr kumimoji="1" lang="ja-JP" altLang="en-US"/>
          </a:p>
        </p:txBody>
      </p:sp>
      <p:sp>
        <p:nvSpPr>
          <p:cNvPr id="5" name="日期占位符 4">
            <a:extLst>
              <a:ext uri="{FF2B5EF4-FFF2-40B4-BE49-F238E27FC236}">
                <a16:creationId xmlns:a16="http://schemas.microsoft.com/office/drawing/2014/main" id="{58D794FF-D3F9-82DD-B669-25D1923F3F62}"/>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5EA10DED-CA22-555F-44F8-77C09457A461}"/>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２期間クロスセクションによる分析ーー②</a:t>
            </a:r>
            <a:endParaRPr lang="en-US" altLang="ja-JP" sz="3200" b="1" dirty="0">
              <a:solidFill>
                <a:srgbClr val="C00000"/>
              </a:solidFill>
            </a:endParaRPr>
          </a:p>
        </p:txBody>
      </p:sp>
      <p:sp>
        <p:nvSpPr>
          <p:cNvPr id="10" name="object 2">
            <a:extLst>
              <a:ext uri="{FF2B5EF4-FFF2-40B4-BE49-F238E27FC236}">
                <a16:creationId xmlns:a16="http://schemas.microsoft.com/office/drawing/2014/main" id="{86EB49DE-EC54-FF27-7C8F-CDCCE43A41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3340F7-8EEA-2507-DCEE-E4193E43898C}"/>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429D2B9-F334-512C-C4A1-AE6135B47F07}"/>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２期間クロスセクションによる分析</a:t>
            </a:r>
          </a:p>
        </p:txBody>
      </p:sp>
      <p:sp>
        <p:nvSpPr>
          <p:cNvPr id="8" name="页脚占位符 14">
            <a:extLst>
              <a:ext uri="{FF2B5EF4-FFF2-40B4-BE49-F238E27FC236}">
                <a16:creationId xmlns:a16="http://schemas.microsoft.com/office/drawing/2014/main" id="{27B68C6B-2843-F98B-CC1F-4BF37C77C40F}"/>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936358445"/>
      </p:ext>
    </p:extLst>
  </p:cSld>
  <p:clrMapOvr>
    <a:masterClrMapping/>
  </p:clrMapOvr>
  <mc:AlternateContent xmlns:mc="http://schemas.openxmlformats.org/markup-compatibility/2006" xmlns:p14="http://schemas.microsoft.com/office/powerpoint/2010/main">
    <mc:Choice Requires="p14">
      <p:transition spd="slow" p14:dur="2000" advTm="100365"/>
    </mc:Choice>
    <mc:Fallback xmlns="">
      <p:transition spd="slow" advTm="10036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23</a:t>
            </a:fld>
            <a:endParaRPr kumimoji="1" lang="ja-JP" altLang="en-US"/>
          </a:p>
        </p:txBody>
      </p:sp>
      <p:sp>
        <p:nvSpPr>
          <p:cNvPr id="5" name="日期占位符 4">
            <a:extLst>
              <a:ext uri="{FF2B5EF4-FFF2-40B4-BE49-F238E27FC236}">
                <a16:creationId xmlns:a16="http://schemas.microsoft.com/office/drawing/2014/main" id="{0833A965-0431-E481-00C2-5094DA79AC13}"/>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1D274C94-2D60-2EBA-D1E2-AD9B963C6DE3}"/>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２期間クロスセクションによる分析ーー③</a:t>
            </a:r>
            <a:endParaRPr lang="en-US" altLang="ja-JP" sz="3200" b="1" dirty="0">
              <a:solidFill>
                <a:srgbClr val="C00000"/>
              </a:solidFill>
            </a:endParaRPr>
          </a:p>
        </p:txBody>
      </p:sp>
      <p:sp>
        <p:nvSpPr>
          <p:cNvPr id="10" name="object 2">
            <a:extLst>
              <a:ext uri="{FF2B5EF4-FFF2-40B4-BE49-F238E27FC236}">
                <a16:creationId xmlns:a16="http://schemas.microsoft.com/office/drawing/2014/main" id="{D0245A2C-B324-AC3C-398C-075079BFB2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5335CEAE-4170-1F0A-9FC4-5035D1ED7A21}"/>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mc:AlternateContent xmlns:mc="http://schemas.openxmlformats.org/markup-compatibility/2006">
        <mc:Choice xmlns:a14="http://schemas.microsoft.com/office/drawing/2010/main" Requires="a14">
          <p:graphicFrame>
            <p:nvGraphicFramePr>
              <p:cNvPr id="6" name="object 2">
                <a:extLst>
                  <a:ext uri="{FF2B5EF4-FFF2-40B4-BE49-F238E27FC236}">
                    <a16:creationId xmlns:a16="http://schemas.microsoft.com/office/drawing/2014/main" id="{2093DDB8-A4C0-FA5A-804F-4ED308A3ACFE}"/>
                  </a:ext>
                </a:extLst>
              </p:cNvPr>
              <p:cNvGraphicFramePr>
                <a:graphicFrameLocks noGrp="1"/>
              </p:cNvGraphicFramePr>
              <p:nvPr>
                <p:extLst>
                  <p:ext uri="{D42A27DB-BD31-4B8C-83A1-F6EECF244321}">
                    <p14:modId xmlns:p14="http://schemas.microsoft.com/office/powerpoint/2010/main" val="630488602"/>
                  </p:ext>
                </p:extLst>
              </p:nvPr>
            </p:nvGraphicFramePr>
            <p:xfrm>
              <a:off x="1059134" y="1375510"/>
              <a:ext cx="10047885" cy="4306565"/>
            </p:xfrm>
            <a:graphic>
              <a:graphicData uri="http://schemas.openxmlformats.org/drawingml/2006/table">
                <a:tbl>
                  <a:tblPr firstRow="1" bandRow="1">
                    <a:tableStyleId>{2D5ABB26-0587-4C30-8999-92F81FD0307C}</a:tableStyleId>
                  </a:tblPr>
                  <a:tblGrid>
                    <a:gridCol w="2265957">
                      <a:extLst>
                        <a:ext uri="{9D8B030D-6E8A-4147-A177-3AD203B41FA5}">
                          <a16:colId xmlns:a16="http://schemas.microsoft.com/office/drawing/2014/main" val="20000"/>
                        </a:ext>
                      </a:extLst>
                    </a:gridCol>
                    <a:gridCol w="2381928">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tblGrid>
                  <a:tr h="879006">
                    <a:tc>
                      <a:txBody>
                        <a:bodyPr/>
                        <a:lstStyle/>
                        <a:p>
                          <a:pPr>
                            <a:lnSpc>
                              <a:spcPct val="100000"/>
                            </a:lnSpc>
                          </a:pPr>
                          <a:endParaRPr sz="2800" dirty="0">
                            <a:latin typeface="UD Digi Kyokasho NK-R" panose="02020400000000000000" pitchFamily="18" charset="-128"/>
                            <a:ea typeface="UD Digi Kyokasho NK-R" panose="02020400000000000000" pitchFamily="18" charset="-128"/>
                            <a:cs typeface="Times New Roman"/>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90"/>
                            </a:spcBef>
                          </a:pPr>
                          <a:r>
                            <a:rPr lang="ja-JP" altLang="en-US" sz="2800" spc="135" dirty="0">
                              <a:solidFill>
                                <a:srgbClr val="FFFFFF"/>
                              </a:solidFill>
                              <a:latin typeface="UD Digi Kyokasho NK-R" panose="02020400000000000000" pitchFamily="18" charset="-128"/>
                              <a:ea typeface="UD Digi Kyokasho NK-R" panose="02020400000000000000" pitchFamily="18" charset="-128"/>
                              <a:cs typeface="Cambria Math"/>
                            </a:rPr>
                            <a:t>政策前</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190"/>
                            </a:spcBef>
                          </a:pPr>
                          <a:r>
                            <a:rPr lang="ja-JP" altLang="en-US" sz="2800" dirty="0">
                              <a:solidFill>
                                <a:srgbClr val="FFFFFF"/>
                              </a:solidFill>
                              <a:latin typeface="UD Digi Kyokasho NK-R" panose="02020400000000000000" pitchFamily="18" charset="-128"/>
                              <a:ea typeface="UD Digi Kyokasho NK-R" panose="02020400000000000000" pitchFamily="18" charset="-128"/>
                              <a:cs typeface="Cambria Math"/>
                            </a:rPr>
                            <a:t>政策後</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240"/>
                            </a:spcBef>
                          </a:pPr>
                          <a:r>
                            <a:rPr sz="2800" b="1" spc="-25" dirty="0">
                              <a:solidFill>
                                <a:srgbClr val="FFFFFF"/>
                              </a:solidFill>
                              <a:latin typeface="UD Digi Kyokasho NK-R" panose="02020400000000000000" pitchFamily="18" charset="-128"/>
                              <a:ea typeface="UD Digi Kyokasho NK-R" panose="02020400000000000000" pitchFamily="18" charset="-128"/>
                              <a:cs typeface="MS PGothic"/>
                            </a:rPr>
                            <a:t>変</a:t>
                          </a:r>
                          <a:r>
                            <a:rPr sz="2800" b="1" spc="-50" dirty="0">
                              <a:solidFill>
                                <a:srgbClr val="FFFFFF"/>
                              </a:solidFill>
                              <a:latin typeface="UD Digi Kyokasho NK-R" panose="02020400000000000000" pitchFamily="18" charset="-128"/>
                              <a:ea typeface="UD Digi Kyokasho NK-R" panose="02020400000000000000" pitchFamily="18" charset="-128"/>
                              <a:cs typeface="MS PGothic"/>
                            </a:rPr>
                            <a:t>化</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183277">
                    <a:tc>
                      <a:txBody>
                        <a:bodyPr/>
                        <a:lstStyle/>
                        <a:p>
                          <a:pPr marL="91440">
                            <a:lnSpc>
                              <a:spcPts val="2790"/>
                            </a:lnSpc>
                            <a:spcBef>
                              <a:spcPts val="434"/>
                            </a:spcBef>
                          </a:pPr>
                          <a:r>
                            <a:rPr sz="2800" spc="-20" dirty="0">
                              <a:latin typeface="UD Digi Kyokasho NK-R" panose="02020400000000000000" pitchFamily="18" charset="-128"/>
                              <a:ea typeface="UD Digi Kyokasho NK-R" panose="02020400000000000000" pitchFamily="18" charset="-128"/>
                              <a:cs typeface="MS PGothic"/>
                            </a:rPr>
                            <a:t>トリートメント・</a:t>
                          </a:r>
                          <a:endParaRPr sz="2800" dirty="0">
                            <a:latin typeface="UD Digi Kyokasho NK-R" panose="02020400000000000000" pitchFamily="18" charset="-128"/>
                            <a:ea typeface="UD Digi Kyokasho NK-R" panose="02020400000000000000" pitchFamily="18" charset="-128"/>
                            <a:cs typeface="MS PGothic"/>
                          </a:endParaRPr>
                        </a:p>
                        <a:p>
                          <a:pPr marL="91440">
                            <a:lnSpc>
                              <a:spcPts val="2790"/>
                            </a:lnSpc>
                          </a:pP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5524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337185">
                            <a:lnSpc>
                              <a:spcPts val="3779"/>
                            </a:lnSpc>
                            <a:spcBef>
                              <a:spcPts val="200"/>
                            </a:spcBef>
                          </a:pPr>
                          <a14:m>
                            <m:oMathPara xmlns:m="http://schemas.openxmlformats.org/officeDocument/2006/math">
                              <m:oMathParaPr>
                                <m:jc m:val="centerGroup"/>
                              </m:oMathParaPr>
                              <m:oMath xmlns:m="http://schemas.openxmlformats.org/officeDocument/2006/math">
                                <m:r>
                                  <m:rPr>
                                    <m:nor/>
                                  </m:rPr>
                                  <a:rPr lang="ja-JP" altLang="en-US" sz="2800" spc="-25" dirty="0" smtClean="0">
                                    <a:latin typeface="Cambria Math"/>
                                    <a:cs typeface="Cambria Math"/>
                                  </a:rPr>
                                  <m:t>𝛽</m:t>
                                </m:r>
                                <m:r>
                                  <m:rPr>
                                    <m:nor/>
                                  </m:rPr>
                                  <a:rPr lang="en-US" altLang="ja-JP" sz="3200" spc="-37" baseline="-15366" dirty="0" smtClean="0">
                                    <a:latin typeface="Cambria Math"/>
                                    <a:cs typeface="Cambria Math"/>
                                  </a:rPr>
                                  <m:t>0</m:t>
                                </m:r>
                                <m:r>
                                  <m:rPr>
                                    <m:nor/>
                                  </m:rPr>
                                  <a:rPr lang="en-US" altLang="ja-JP" sz="2800" dirty="0">
                                    <a:latin typeface="Cambria Math"/>
                                    <a:cs typeface="Cambria Math"/>
                                  </a:rPr>
                                  <m:t>+ </m:t>
                                </m:r>
                                <m:r>
                                  <m:rPr>
                                    <m:nor/>
                                  </m:rPr>
                                  <a:rPr lang="ja-JP" altLang="en-US" sz="2800" spc="-25" dirty="0">
                                    <a:latin typeface="Cambria Math"/>
                                    <a:cs typeface="Cambria Math"/>
                                  </a:rPr>
                                  <m:t>𝛽</m:t>
                                </m:r>
                                <m:r>
                                  <m:rPr>
                                    <m:nor/>
                                  </m:rPr>
                                  <a:rPr lang="en-US" altLang="ja-JP" sz="3200" spc="-37" baseline="-15366" dirty="0">
                                    <a:latin typeface="Cambria Math"/>
                                    <a:cs typeface="Cambria Math"/>
                                  </a:rPr>
                                  <m:t>1</m:t>
                                </m:r>
                              </m:oMath>
                            </m:oMathPara>
                          </a14:m>
                          <a:endParaRPr lang="ja-JP" altLang="en-US" sz="3200" baseline="-15366" dirty="0">
                            <a:latin typeface="Cambria Math"/>
                            <a:cs typeface="Cambria Math"/>
                          </a:endParaRPr>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80340">
                            <a:lnSpc>
                              <a:spcPts val="3779"/>
                            </a:lnSpc>
                            <a:spcBef>
                              <a:spcPts val="200"/>
                            </a:spcBef>
                          </a:pPr>
                          <a14:m>
                            <m:oMathPara xmlns:m="http://schemas.openxmlformats.org/officeDocument/2006/math">
                              <m:oMathParaPr>
                                <m:jc m:val="centerGroup"/>
                              </m:oMathParaPr>
                              <m:oMath xmlns:m="http://schemas.openxmlformats.org/officeDocument/2006/math">
                                <m:r>
                                  <m:rPr>
                                    <m:nor/>
                                  </m:rPr>
                                  <a:rPr lang="ja-JP" altLang="en-US" sz="2800" dirty="0" smtClean="0">
                                    <a:latin typeface="Cambria Math"/>
                                    <a:cs typeface="Cambria Math"/>
                                  </a:rPr>
                                  <m:t>𝛽</m:t>
                                </m:r>
                                <m:r>
                                  <m:rPr>
                                    <m:nor/>
                                  </m:rPr>
                                  <a:rPr lang="en-US" altLang="ja-JP" sz="3200" baseline="-15366" dirty="0" smtClean="0">
                                    <a:latin typeface="Cambria Math"/>
                                    <a:cs typeface="Cambria Math"/>
                                  </a:rPr>
                                  <m:t>0</m:t>
                                </m:r>
                                <m:r>
                                  <m:rPr>
                                    <m:nor/>
                                  </m:rPr>
                                  <a:rPr lang="ja-JP" altLang="en-US" sz="3200" spc="352" baseline="-15366" dirty="0" smtClean="0">
                                    <a:latin typeface="Cambria Math"/>
                                    <a:cs typeface="Cambria Math"/>
                                  </a:rPr>
                                  <m:t> </m:t>
                                </m:r>
                                <m:r>
                                  <m:rPr>
                                    <m:nor/>
                                  </m:rPr>
                                  <a:rPr lang="en-US" altLang="ja-JP" sz="2800" dirty="0" smtClean="0">
                                    <a:latin typeface="Cambria Math"/>
                                    <a:cs typeface="Cambria Math"/>
                                  </a:rPr>
                                  <m:t>+</m:t>
                                </m:r>
                                <m:r>
                                  <m:rPr>
                                    <m:nor/>
                                  </m:rPr>
                                  <a:rPr lang="ja-JP" altLang="en-US" sz="2800" spc="-75" dirty="0" smtClean="0">
                                    <a:latin typeface="Cambria Math"/>
                                    <a:cs typeface="Cambria Math"/>
                                  </a:rPr>
                                  <m:t> </m:t>
                                </m:r>
                                <m:r>
                                  <m:rPr>
                                    <m:nor/>
                                  </m:rPr>
                                  <a:rPr lang="ja-JP" altLang="en-US" sz="2800" spc="-25" dirty="0" smtClean="0">
                                    <a:latin typeface="Cambria Math"/>
                                    <a:cs typeface="Cambria Math"/>
                                  </a:rPr>
                                  <m:t>𝛽</m:t>
                                </m:r>
                                <m:r>
                                  <m:rPr>
                                    <m:nor/>
                                  </m:rPr>
                                  <a:rPr lang="en-US" altLang="ja-JP" sz="3200" spc="-37" baseline="-15366" dirty="0" smtClean="0">
                                    <a:latin typeface="Cambria Math"/>
                                    <a:cs typeface="Cambria Math"/>
                                  </a:rPr>
                                  <m:t>1</m:t>
                                </m:r>
                              </m:oMath>
                            </m:oMathPara>
                          </a14:m>
                          <a:endParaRPr lang="ja-JP" altLang="en-US" sz="3200" baseline="-15366" dirty="0">
                            <a:latin typeface="Cambria Math"/>
                            <a:cs typeface="Cambria Math"/>
                          </a:endParaRPr>
                        </a:p>
                        <a:p>
                          <a:pPr marL="180340">
                            <a:lnSpc>
                              <a:spcPts val="3779"/>
                            </a:lnSpc>
                          </a:pPr>
                          <a14:m>
                            <m:oMathPara xmlns:m="http://schemas.openxmlformats.org/officeDocument/2006/math">
                              <m:oMathParaPr>
                                <m:jc m:val="centerGroup"/>
                              </m:oMathParaPr>
                              <m:oMath xmlns:m="http://schemas.openxmlformats.org/officeDocument/2006/math">
                                <m:r>
                                  <m:rPr>
                                    <m:nor/>
                                  </m:rPr>
                                  <a:rPr lang="en-US" altLang="ja-JP" sz="2800" dirty="0">
                                    <a:latin typeface="Cambria Math"/>
                                    <a:cs typeface="Cambria Math"/>
                                  </a:rPr>
                                  <m:t>+</m:t>
                                </m:r>
                                <m:r>
                                  <m:rPr>
                                    <m:nor/>
                                  </m:rPr>
                                  <a:rPr lang="ja-JP" altLang="en-US" sz="2800" spc="-10" dirty="0">
                                    <a:latin typeface="Cambria Math"/>
                                    <a:cs typeface="Cambria Math"/>
                                  </a:rPr>
                                  <m:t> </m:t>
                                </m:r>
                                <m:r>
                                  <m:rPr>
                                    <m:nor/>
                                  </m:rPr>
                                  <a:rPr lang="ja-JP" altLang="en-US" sz="2800" dirty="0">
                                    <a:latin typeface="Cambria Math"/>
                                    <a:cs typeface="Cambria Math"/>
                                  </a:rPr>
                                  <m:t>𝛿</m:t>
                                </m:r>
                                <m:r>
                                  <m:rPr>
                                    <m:nor/>
                                  </m:rPr>
                                  <a:rPr lang="en-US" altLang="ja-JP" sz="3200" baseline="-15366" dirty="0">
                                    <a:latin typeface="Cambria Math"/>
                                    <a:cs typeface="Cambria Math"/>
                                  </a:rPr>
                                  <m:t>0</m:t>
                                </m:r>
                                <m:r>
                                  <m:rPr>
                                    <m:nor/>
                                  </m:rPr>
                                  <a:rPr lang="ja-JP" altLang="en-US" sz="3200" spc="442" baseline="-15366" dirty="0">
                                    <a:latin typeface="Cambria Math"/>
                                    <a:cs typeface="Cambria Math"/>
                                  </a:rPr>
                                  <m:t> </m:t>
                                </m:r>
                                <m:r>
                                  <m:rPr>
                                    <m:nor/>
                                  </m:rPr>
                                  <a:rPr lang="en-US" altLang="ja-JP" sz="2800" dirty="0">
                                    <a:latin typeface="Cambria Math"/>
                                    <a:cs typeface="Cambria Math"/>
                                  </a:rPr>
                                  <m:t>+</m:t>
                                </m:r>
                                <m:r>
                                  <m:rPr>
                                    <m:nor/>
                                  </m:rPr>
                                  <a:rPr lang="ja-JP" altLang="en-US" sz="2800" spc="-10" dirty="0">
                                    <a:latin typeface="Cambria Math"/>
                                    <a:cs typeface="Cambria Math"/>
                                  </a:rPr>
                                  <m:t> </m:t>
                                </m:r>
                                <m:r>
                                  <m:rPr>
                                    <m:nor/>
                                  </m:rPr>
                                  <a:rPr lang="ja-JP" altLang="en-US" sz="2800" spc="-25" dirty="0">
                                    <a:latin typeface="Cambria Math"/>
                                    <a:cs typeface="Cambria Math"/>
                                  </a:rPr>
                                  <m:t>𝛿</m:t>
                                </m:r>
                                <m:r>
                                  <m:rPr>
                                    <m:nor/>
                                  </m:rPr>
                                  <a:rPr lang="en-US" altLang="ja-JP" sz="3200" spc="-37" baseline="-15366" dirty="0">
                                    <a:latin typeface="Cambria Math"/>
                                    <a:cs typeface="Cambria Math"/>
                                  </a:rPr>
                                  <m:t>1</m:t>
                                </m:r>
                              </m:oMath>
                            </m:oMathPara>
                          </a14:m>
                          <a:endParaRPr lang="ja-JP" altLang="en-US" sz="3200" baseline="-15366" dirty="0">
                            <a:latin typeface="Cambria Math"/>
                            <a:cs typeface="Cambria Math"/>
                          </a:endParaRPr>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marR="8255" lvl="0" indent="0" algn="ctr" defTabSz="914400" rtl="0" eaLnBrk="1" fontAlgn="auto" latinLnBrk="0" hangingPunct="1">
                            <a:lnSpc>
                              <a:spcPct val="100000"/>
                            </a:lnSpc>
                            <a:spcBef>
                              <a:spcPts val="765"/>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ja-JP" altLang="en-US" sz="2800" dirty="0" smtClean="0">
                                    <a:latin typeface="Cambria Math"/>
                                    <a:cs typeface="Cambria Math"/>
                                  </a:rPr>
                                  <m:t>𝛿</m:t>
                                </m:r>
                                <m:r>
                                  <m:rPr>
                                    <m:nor/>
                                  </m:rPr>
                                  <a:rPr lang="en-US" altLang="ja-JP" sz="3075" baseline="-16260" dirty="0" smtClean="0">
                                    <a:latin typeface="Cambria Math"/>
                                    <a:cs typeface="Cambria Math"/>
                                  </a:rPr>
                                  <m:t>0</m:t>
                                </m:r>
                                <m:r>
                                  <m:rPr>
                                    <m:nor/>
                                  </m:rPr>
                                  <a:rPr lang="ja-JP" altLang="en-US" sz="3075" spc="359" baseline="-16260" dirty="0" smtClean="0">
                                    <a:latin typeface="Cambria Math"/>
                                    <a:cs typeface="Cambria Math"/>
                                  </a:rPr>
                                  <m:t> </m:t>
                                </m:r>
                                <m:r>
                                  <m:rPr>
                                    <m:nor/>
                                  </m:rPr>
                                  <a:rPr lang="en-US" altLang="ja-JP" sz="2800" dirty="0" smtClean="0">
                                    <a:latin typeface="Cambria Math"/>
                                    <a:cs typeface="Cambria Math"/>
                                  </a:rPr>
                                  <m:t>+</m:t>
                                </m:r>
                                <m:r>
                                  <m:rPr>
                                    <m:nor/>
                                  </m:rPr>
                                  <a:rPr lang="ja-JP" altLang="en-US" sz="2800" spc="-35" dirty="0" smtClean="0">
                                    <a:latin typeface="Cambria Math"/>
                                    <a:cs typeface="Cambria Math"/>
                                  </a:rPr>
                                  <m:t> </m:t>
                                </m:r>
                                <m:r>
                                  <m:rPr>
                                    <m:nor/>
                                  </m:rPr>
                                  <a:rPr lang="ja-JP" altLang="en-US" sz="2800" spc="-25" dirty="0" smtClean="0">
                                    <a:latin typeface="Cambria Math"/>
                                    <a:cs typeface="Cambria Math"/>
                                  </a:rPr>
                                  <m:t>𝛿</m:t>
                                </m:r>
                                <m:r>
                                  <m:rPr>
                                    <m:nor/>
                                  </m:rPr>
                                  <a:rPr lang="en-US" altLang="ja-JP" sz="3075" spc="-37" baseline="-16260" dirty="0" smtClean="0">
                                    <a:latin typeface="Cambria Math"/>
                                    <a:cs typeface="Cambria Math"/>
                                  </a:rPr>
                                  <m:t>1</m:t>
                                </m:r>
                              </m:oMath>
                            </m:oMathPara>
                          </a14:m>
                          <a:endParaRPr lang="ja-JP" altLang="en-US" sz="3075" baseline="-16260" dirty="0">
                            <a:latin typeface="Cambria Math"/>
                            <a:cs typeface="Cambria Math"/>
                          </a:endParaRPr>
                        </a:p>
                      </a:txBody>
                      <a:tcPr marL="0" marR="0" marT="97155"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196237">
                    <a:tc>
                      <a:txBody>
                        <a:bodyPr/>
                        <a:lstStyle/>
                        <a:p>
                          <a:pPr marL="91440" marR="310515">
                            <a:lnSpc>
                              <a:spcPts val="2700"/>
                            </a:lnSpc>
                            <a:spcBef>
                              <a:spcPts val="675"/>
                            </a:spcBef>
                          </a:pPr>
                          <a:r>
                            <a:rPr sz="2800" spc="-10" dirty="0">
                              <a:latin typeface="UD Digi Kyokasho NK-R" panose="02020400000000000000" pitchFamily="18" charset="-128"/>
                              <a:ea typeface="UD Digi Kyokasho NK-R" panose="02020400000000000000" pitchFamily="18" charset="-128"/>
                              <a:cs typeface="MS PGothic"/>
                            </a:rPr>
                            <a:t>コントロール・</a:t>
                          </a:r>
                          <a:r>
                            <a:rPr sz="2800" spc="-20" dirty="0">
                              <a:latin typeface="UD Digi Kyokasho NK-R" panose="02020400000000000000" pitchFamily="18" charset="-128"/>
                              <a:ea typeface="UD Digi Kyokasho NK-R" panose="02020400000000000000" pitchFamily="18" charset="-128"/>
                              <a:cs typeface="MS PGothic"/>
                            </a:rPr>
                            <a:t>グループ</a:t>
                          </a:r>
                          <a:endParaRPr sz="2800">
                            <a:latin typeface="UD Digi Kyokasho NK-R" panose="02020400000000000000" pitchFamily="18" charset="-128"/>
                            <a:ea typeface="UD Digi Kyokasho NK-R" panose="02020400000000000000" pitchFamily="18" charset="-128"/>
                            <a:cs typeface="MS PGothic"/>
                          </a:endParaRPr>
                        </a:p>
                      </a:txBody>
                      <a:tcPr marL="0" marR="0" marT="8572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marR="7620" lvl="0" indent="0" algn="ctr" defTabSz="914400" rtl="0" eaLnBrk="1" fontAlgn="auto" latinLnBrk="0" hangingPunct="1">
                            <a:lnSpc>
                              <a:spcPct val="100000"/>
                            </a:lnSpc>
                            <a:spcBef>
                              <a:spcPts val="815"/>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ja-JP" altLang="en-US" sz="2800" spc="-25" dirty="0" smtClean="0">
                                    <a:latin typeface="Cambria Math"/>
                                    <a:cs typeface="Cambria Math"/>
                                  </a:rPr>
                                  <m:t>𝛽</m:t>
                                </m:r>
                                <m:r>
                                  <m:rPr>
                                    <m:nor/>
                                  </m:rPr>
                                  <a:rPr lang="en-US" altLang="ja-JP" sz="3200" spc="-37" baseline="-15366" dirty="0" smtClean="0">
                                    <a:latin typeface="Cambria Math"/>
                                    <a:cs typeface="Cambria Math"/>
                                  </a:rPr>
                                  <m:t>0</m:t>
                                </m:r>
                              </m:oMath>
                            </m:oMathPara>
                          </a14:m>
                          <a:endParaRPr lang="ja-JP" altLang="en-US" sz="3200" baseline="-15366" dirty="0">
                            <a:latin typeface="Cambria Math"/>
                            <a:cs typeface="Cambria Math"/>
                          </a:endParaRPr>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marR="7620" lvl="0" indent="0" algn="ctr" defTabSz="914400" rtl="0" eaLnBrk="1" fontAlgn="auto" latinLnBrk="0" hangingPunct="1">
                            <a:lnSpc>
                              <a:spcPct val="100000"/>
                            </a:lnSpc>
                            <a:spcBef>
                              <a:spcPts val="815"/>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ja-JP" altLang="en-US" sz="2800" dirty="0" smtClean="0">
                                    <a:latin typeface="Cambria Math"/>
                                    <a:cs typeface="Cambria Math"/>
                                  </a:rPr>
                                  <m:t>𝛽</m:t>
                                </m:r>
                                <m:r>
                                  <m:rPr>
                                    <m:nor/>
                                  </m:rPr>
                                  <a:rPr lang="en-US" altLang="ja-JP" sz="3200" baseline="-15366" dirty="0" smtClean="0">
                                    <a:latin typeface="Cambria Math"/>
                                    <a:cs typeface="Cambria Math"/>
                                  </a:rPr>
                                  <m:t>0</m:t>
                                </m:r>
                                <m:r>
                                  <m:rPr>
                                    <m:nor/>
                                  </m:rPr>
                                  <a:rPr lang="ja-JP" altLang="en-US" sz="3200" spc="337" baseline="-15366" dirty="0" smtClean="0">
                                    <a:latin typeface="Cambria Math"/>
                                    <a:cs typeface="Cambria Math"/>
                                  </a:rPr>
                                  <m:t> </m:t>
                                </m:r>
                                <m:r>
                                  <m:rPr>
                                    <m:nor/>
                                  </m:rPr>
                                  <a:rPr lang="en-US" altLang="ja-JP" sz="2800" dirty="0" smtClean="0">
                                    <a:latin typeface="Cambria Math"/>
                                    <a:cs typeface="Cambria Math"/>
                                  </a:rPr>
                                  <m:t>+</m:t>
                                </m:r>
                                <m:r>
                                  <m:rPr>
                                    <m:nor/>
                                  </m:rPr>
                                  <a:rPr lang="ja-JP" altLang="en-US" sz="2800" spc="-60" dirty="0" smtClean="0">
                                    <a:latin typeface="Cambria Math"/>
                                    <a:cs typeface="Cambria Math"/>
                                  </a:rPr>
                                  <m:t> </m:t>
                                </m:r>
                                <m:r>
                                  <m:rPr>
                                    <m:nor/>
                                  </m:rPr>
                                  <a:rPr lang="ja-JP" altLang="en-US" sz="2800" spc="-25" dirty="0" smtClean="0">
                                    <a:latin typeface="Cambria Math"/>
                                    <a:cs typeface="Cambria Math"/>
                                  </a:rPr>
                                  <m:t>𝛿</m:t>
                                </m:r>
                                <m:r>
                                  <m:rPr>
                                    <m:nor/>
                                  </m:rPr>
                                  <a:rPr lang="en-US" altLang="ja-JP" sz="3200" spc="-37" baseline="-15366" dirty="0" smtClean="0">
                                    <a:latin typeface="Cambria Math"/>
                                    <a:cs typeface="Cambria Math"/>
                                  </a:rPr>
                                  <m:t>0</m:t>
                                </m:r>
                              </m:oMath>
                            </m:oMathPara>
                          </a14:m>
                          <a:endParaRPr lang="ja-JP" altLang="en-US" sz="3200" baseline="-15366" dirty="0">
                            <a:latin typeface="Cambria Math"/>
                            <a:cs typeface="Cambria Math"/>
                          </a:endParaRPr>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marR="7620" lvl="0" indent="0" algn="ctr" defTabSz="914400" rtl="0" eaLnBrk="1" fontAlgn="auto" latinLnBrk="0" hangingPunct="1">
                            <a:lnSpc>
                              <a:spcPct val="100000"/>
                            </a:lnSpc>
                            <a:spcBef>
                              <a:spcPts val="77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ja-JP" altLang="en-US" sz="2800" spc="-25" dirty="0" smtClean="0">
                                    <a:latin typeface="Cambria Math"/>
                                    <a:cs typeface="Cambria Math"/>
                                  </a:rPr>
                                  <m:t>𝛿</m:t>
                                </m:r>
                                <m:r>
                                  <m:rPr>
                                    <m:nor/>
                                  </m:rPr>
                                  <a:rPr lang="en-US" altLang="ja-JP" sz="3075" spc="-37" baseline="-16260" dirty="0" smtClean="0">
                                    <a:latin typeface="Cambria Math"/>
                                    <a:cs typeface="Cambria Math"/>
                                  </a:rPr>
                                  <m:t>0</m:t>
                                </m:r>
                              </m:oMath>
                            </m:oMathPara>
                          </a14:m>
                          <a:endParaRPr lang="ja-JP" altLang="en-US" sz="3075" baseline="-16260" dirty="0">
                            <a:latin typeface="Cambria Math"/>
                            <a:cs typeface="Cambria Math"/>
                          </a:endParaRPr>
                        </a:p>
                      </a:txBody>
                      <a:tcPr marL="0" marR="0" marT="977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1048045">
                    <a:tc gridSpan="3">
                      <a:txBody>
                        <a:bodyPr/>
                        <a:lstStyle/>
                        <a:p>
                          <a:pPr algn="ctr">
                            <a:lnSpc>
                              <a:spcPct val="100000"/>
                            </a:lnSpc>
                            <a:spcBef>
                              <a:spcPts val="244"/>
                            </a:spcBef>
                          </a:pPr>
                          <a:r>
                            <a:rPr sz="2800" spc="-35" dirty="0">
                              <a:solidFill>
                                <a:srgbClr val="FF0000"/>
                              </a:solidFill>
                              <a:latin typeface="UD Digi Kyokasho NK-R" panose="02020400000000000000" pitchFamily="18" charset="-128"/>
                              <a:ea typeface="UD Digi Kyokasho NK-R" panose="02020400000000000000" pitchFamily="18" charset="-128"/>
                              <a:cs typeface="MS PGothic"/>
                            </a:rPr>
                            <a:t>差の差</a:t>
                          </a:r>
                          <a:r>
                            <a:rPr sz="2800" spc="-10" dirty="0">
                              <a:solidFill>
                                <a:srgbClr val="FF0000"/>
                              </a:solidFill>
                              <a:latin typeface="UD Digi Kyokasho NK-R" panose="02020400000000000000" pitchFamily="18" charset="-128"/>
                              <a:ea typeface="UD Digi Kyokasho NK-R" panose="02020400000000000000" pitchFamily="18" charset="-128"/>
                              <a:cs typeface="Calibri"/>
                            </a:rPr>
                            <a:t>(DID)</a:t>
                          </a:r>
                          <a:endParaRPr sz="2800" dirty="0">
                            <a:latin typeface="UD Digi Kyokasho NK-R" panose="02020400000000000000" pitchFamily="18" charset="-128"/>
                            <a:ea typeface="UD Digi Kyokasho NK-R" panose="02020400000000000000" pitchFamily="18" charset="-128"/>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hMerge="1">
                      <a:txBody>
                        <a:bodyPr/>
                        <a:lstStyle/>
                        <a:p>
                          <a:endParaRPr/>
                        </a:p>
                      </a:txBody>
                      <a:tcPr marL="0" marR="0" marT="0" marB="0"/>
                    </a:tc>
                    <a:tc>
                      <a:txBody>
                        <a:bodyPr/>
                        <a:lstStyle/>
                        <a:p>
                          <a:pPr marR="86360" algn="ctr">
                            <a:lnSpc>
                              <a:spcPct val="100000"/>
                            </a:lnSpc>
                            <a:spcBef>
                              <a:spcPts val="195"/>
                            </a:spcBef>
                          </a:pPr>
                          <a14:m>
                            <m:oMathPara xmlns:m="http://schemas.openxmlformats.org/officeDocument/2006/math">
                              <m:oMathParaPr>
                                <m:jc m:val="centerGroup"/>
                              </m:oMathParaPr>
                              <m:oMath xmlns:m="http://schemas.openxmlformats.org/officeDocument/2006/math">
                                <m:r>
                                  <m:rPr>
                                    <m:nor/>
                                  </m:rPr>
                                  <a:rPr lang="ja-JP" altLang="en-US" sz="2800" spc="-25" dirty="0" smtClean="0">
                                    <a:solidFill>
                                      <a:srgbClr val="FF0000"/>
                                    </a:solidFill>
                                    <a:latin typeface="Cambria Math"/>
                                    <a:cs typeface="Cambria Math"/>
                                  </a:rPr>
                                  <m:t>𝛿</m:t>
                                </m:r>
                                <m:r>
                                  <m:rPr>
                                    <m:nor/>
                                  </m:rPr>
                                  <a:rPr lang="en-US" altLang="ja-JP" sz="3075" spc="-37" baseline="-16260" dirty="0" smtClean="0">
                                    <a:solidFill>
                                      <a:srgbClr val="FF0000"/>
                                    </a:solidFill>
                                    <a:latin typeface="Cambria Math"/>
                                    <a:cs typeface="Cambria Math"/>
                                  </a:rPr>
                                  <m:t>1</m:t>
                                </m:r>
                              </m:oMath>
                            </m:oMathPara>
                          </a14:m>
                          <a:endParaRPr lang="ja-JP" altLang="en-US" sz="3075" baseline="-16260" dirty="0">
                            <a:latin typeface="Cambria Math"/>
                            <a:cs typeface="Cambria Math"/>
                          </a:endParaRPr>
                        </a:p>
                      </a:txBody>
                      <a:tcPr marL="0" marR="0" marT="3683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mc:Choice>
        <mc:Fallback>
          <p:graphicFrame>
            <p:nvGraphicFramePr>
              <p:cNvPr id="6" name="object 2">
                <a:extLst>
                  <a:ext uri="{FF2B5EF4-FFF2-40B4-BE49-F238E27FC236}">
                    <a16:creationId xmlns:a16="http://schemas.microsoft.com/office/drawing/2014/main" id="{2093DDB8-A4C0-FA5A-804F-4ED308A3ACFE}"/>
                  </a:ext>
                </a:extLst>
              </p:cNvPr>
              <p:cNvGraphicFramePr>
                <a:graphicFrameLocks noGrp="1"/>
              </p:cNvGraphicFramePr>
              <p:nvPr>
                <p:extLst>
                  <p:ext uri="{D42A27DB-BD31-4B8C-83A1-F6EECF244321}">
                    <p14:modId xmlns:p14="http://schemas.microsoft.com/office/powerpoint/2010/main" val="630488602"/>
                  </p:ext>
                </p:extLst>
              </p:nvPr>
            </p:nvGraphicFramePr>
            <p:xfrm>
              <a:off x="1059134" y="1375510"/>
              <a:ext cx="10047885" cy="4306565"/>
            </p:xfrm>
            <a:graphic>
              <a:graphicData uri="http://schemas.openxmlformats.org/drawingml/2006/table">
                <a:tbl>
                  <a:tblPr firstRow="1" bandRow="1">
                    <a:tableStyleId>{2D5ABB26-0587-4C30-8999-92F81FD0307C}</a:tableStyleId>
                  </a:tblPr>
                  <a:tblGrid>
                    <a:gridCol w="2265957">
                      <a:extLst>
                        <a:ext uri="{9D8B030D-6E8A-4147-A177-3AD203B41FA5}">
                          <a16:colId xmlns:a16="http://schemas.microsoft.com/office/drawing/2014/main" val="20000"/>
                        </a:ext>
                      </a:extLst>
                    </a:gridCol>
                    <a:gridCol w="2381928">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tblGrid>
                  <a:tr h="879006">
                    <a:tc>
                      <a:txBody>
                        <a:bodyPr/>
                        <a:lstStyle/>
                        <a:p>
                          <a:pPr>
                            <a:lnSpc>
                              <a:spcPct val="100000"/>
                            </a:lnSpc>
                          </a:pPr>
                          <a:endParaRPr sz="2800" dirty="0">
                            <a:latin typeface="UD Digi Kyokasho NK-R" panose="02020400000000000000" pitchFamily="18" charset="-128"/>
                            <a:ea typeface="UD Digi Kyokasho NK-R" panose="02020400000000000000" pitchFamily="18" charset="-128"/>
                            <a:cs typeface="Times New Roman"/>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90"/>
                            </a:spcBef>
                          </a:pPr>
                          <a:r>
                            <a:rPr lang="ja-JP" altLang="en-US" sz="2800" spc="135" dirty="0">
                              <a:solidFill>
                                <a:srgbClr val="FFFFFF"/>
                              </a:solidFill>
                              <a:latin typeface="UD Digi Kyokasho NK-R" panose="02020400000000000000" pitchFamily="18" charset="-128"/>
                              <a:ea typeface="UD Digi Kyokasho NK-R" panose="02020400000000000000" pitchFamily="18" charset="-128"/>
                              <a:cs typeface="Cambria Math"/>
                            </a:rPr>
                            <a:t>政策前</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190"/>
                            </a:spcBef>
                          </a:pPr>
                          <a:r>
                            <a:rPr lang="ja-JP" altLang="en-US" sz="2800" dirty="0">
                              <a:solidFill>
                                <a:srgbClr val="FFFFFF"/>
                              </a:solidFill>
                              <a:latin typeface="UD Digi Kyokasho NK-R" panose="02020400000000000000" pitchFamily="18" charset="-128"/>
                              <a:ea typeface="UD Digi Kyokasho NK-R" panose="02020400000000000000" pitchFamily="18" charset="-128"/>
                              <a:cs typeface="Cambria Math"/>
                            </a:rPr>
                            <a:t>政策後</a:t>
                          </a:r>
                          <a:endParaRPr sz="2800" dirty="0">
                            <a:latin typeface="UD Digi Kyokasho NK-R" panose="02020400000000000000" pitchFamily="18" charset="-128"/>
                            <a:ea typeface="UD Digi Kyokasho NK-R" panose="02020400000000000000" pitchFamily="18" charset="-128"/>
                            <a:cs typeface="Cambria Math"/>
                          </a:endParaRPr>
                        </a:p>
                      </a:txBody>
                      <a:tcPr marL="0" marR="0" marT="2413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240"/>
                            </a:spcBef>
                          </a:pPr>
                          <a:r>
                            <a:rPr sz="2800" b="1" spc="-25" dirty="0">
                              <a:solidFill>
                                <a:srgbClr val="FFFFFF"/>
                              </a:solidFill>
                              <a:latin typeface="UD Digi Kyokasho NK-R" panose="02020400000000000000" pitchFamily="18" charset="-128"/>
                              <a:ea typeface="UD Digi Kyokasho NK-R" panose="02020400000000000000" pitchFamily="18" charset="-128"/>
                              <a:cs typeface="MS PGothic"/>
                            </a:rPr>
                            <a:t>変</a:t>
                          </a:r>
                          <a:r>
                            <a:rPr sz="2800" b="1" spc="-50" dirty="0">
                              <a:solidFill>
                                <a:srgbClr val="FFFFFF"/>
                              </a:solidFill>
                              <a:latin typeface="UD Digi Kyokasho NK-R" panose="02020400000000000000" pitchFamily="18" charset="-128"/>
                              <a:ea typeface="UD Digi Kyokasho NK-R" panose="02020400000000000000" pitchFamily="18" charset="-128"/>
                              <a:cs typeface="MS PGothic"/>
                            </a:rPr>
                            <a:t>化</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183277">
                    <a:tc>
                      <a:txBody>
                        <a:bodyPr/>
                        <a:lstStyle/>
                        <a:p>
                          <a:pPr marL="91440">
                            <a:lnSpc>
                              <a:spcPts val="2790"/>
                            </a:lnSpc>
                            <a:spcBef>
                              <a:spcPts val="434"/>
                            </a:spcBef>
                          </a:pPr>
                          <a:r>
                            <a:rPr sz="2800" spc="-20" dirty="0">
                              <a:latin typeface="UD Digi Kyokasho NK-R" panose="02020400000000000000" pitchFamily="18" charset="-128"/>
                              <a:ea typeface="UD Digi Kyokasho NK-R" panose="02020400000000000000" pitchFamily="18" charset="-128"/>
                              <a:cs typeface="MS PGothic"/>
                            </a:rPr>
                            <a:t>トリートメント・</a:t>
                          </a:r>
                          <a:endParaRPr sz="2800" dirty="0">
                            <a:latin typeface="UD Digi Kyokasho NK-R" panose="02020400000000000000" pitchFamily="18" charset="-128"/>
                            <a:ea typeface="UD Digi Kyokasho NK-R" panose="02020400000000000000" pitchFamily="18" charset="-128"/>
                            <a:cs typeface="MS PGothic"/>
                          </a:endParaRPr>
                        </a:p>
                        <a:p>
                          <a:pPr marL="91440">
                            <a:lnSpc>
                              <a:spcPts val="2790"/>
                            </a:lnSpc>
                          </a:pPr>
                          <a:r>
                            <a:rPr sz="2800" spc="-20" dirty="0">
                              <a:latin typeface="UD Digi Kyokasho NK-R" panose="02020400000000000000" pitchFamily="18" charset="-128"/>
                              <a:ea typeface="UD Digi Kyokasho NK-R" panose="02020400000000000000" pitchFamily="18" charset="-128"/>
                              <a:cs typeface="MS PGothic"/>
                            </a:rPr>
                            <a:t>グループ</a:t>
                          </a:r>
                          <a:endParaRPr sz="2800" dirty="0">
                            <a:latin typeface="UD Digi Kyokasho NK-R" panose="02020400000000000000" pitchFamily="18" charset="-128"/>
                            <a:ea typeface="UD Digi Kyokasho NK-R" panose="02020400000000000000" pitchFamily="18" charset="-128"/>
                            <a:cs typeface="MS PGothic"/>
                          </a:endParaRPr>
                        </a:p>
                      </a:txBody>
                      <a:tcPr marL="0" marR="0" marT="5524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endParaRPr lang="ja-JP"/>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95396" t="-75258" r="-227877" b="-191237"/>
                          </a:stretch>
                        </a:blipFill>
                      </a:tcPr>
                    </a:tc>
                    <a:tc>
                      <a:txBody>
                        <a:bodyPr/>
                        <a:lstStyle/>
                        <a:p>
                          <a:endParaRPr lang="ja-JP"/>
                        </a:p>
                      </a:txBody>
                      <a:tcPr marL="0" marR="0" marT="10287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184541" t="-75258" r="-115217" b="-191237"/>
                          </a:stretch>
                        </a:blipFill>
                      </a:tcPr>
                    </a:tc>
                    <a:tc>
                      <a:txBody>
                        <a:bodyPr/>
                        <a:lstStyle/>
                        <a:p>
                          <a:endParaRPr lang="ja-JP"/>
                        </a:p>
                      </a:txBody>
                      <a:tcPr marL="0" marR="0" marT="97155"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blipFill>
                          <a:blip r:embed="rId3"/>
                          <a:stretch>
                            <a:fillRect l="-249049" t="-75258" r="-846" b="-191237"/>
                          </a:stretch>
                        </a:blipFill>
                      </a:tcPr>
                    </a:tc>
                    <a:extLst>
                      <a:ext uri="{0D108BD9-81ED-4DB2-BD59-A6C34878D82A}">
                        <a16:rowId xmlns:a16="http://schemas.microsoft.com/office/drawing/2014/main" val="10001"/>
                      </a:ext>
                    </a:extLst>
                  </a:tr>
                  <a:tr h="1196237">
                    <a:tc>
                      <a:txBody>
                        <a:bodyPr/>
                        <a:lstStyle/>
                        <a:p>
                          <a:pPr marL="91440" marR="310515">
                            <a:lnSpc>
                              <a:spcPts val="2700"/>
                            </a:lnSpc>
                            <a:spcBef>
                              <a:spcPts val="675"/>
                            </a:spcBef>
                          </a:pPr>
                          <a:r>
                            <a:rPr sz="2800" spc="-10" dirty="0">
                              <a:latin typeface="UD Digi Kyokasho NK-R" panose="02020400000000000000" pitchFamily="18" charset="-128"/>
                              <a:ea typeface="UD Digi Kyokasho NK-R" panose="02020400000000000000" pitchFamily="18" charset="-128"/>
                              <a:cs typeface="MS PGothic"/>
                            </a:rPr>
                            <a:t>コントロール・</a:t>
                          </a:r>
                          <a:r>
                            <a:rPr sz="2800" spc="-20" dirty="0">
                              <a:latin typeface="UD Digi Kyokasho NK-R" panose="02020400000000000000" pitchFamily="18" charset="-128"/>
                              <a:ea typeface="UD Digi Kyokasho NK-R" panose="02020400000000000000" pitchFamily="18" charset="-128"/>
                              <a:cs typeface="MS PGothic"/>
                            </a:rPr>
                            <a:t>グループ</a:t>
                          </a:r>
                          <a:endParaRPr sz="2800">
                            <a:latin typeface="UD Digi Kyokasho NK-R" panose="02020400000000000000" pitchFamily="18" charset="-128"/>
                            <a:ea typeface="UD Digi Kyokasho NK-R" panose="02020400000000000000" pitchFamily="18" charset="-128"/>
                            <a:cs typeface="MS PGothic"/>
                          </a:endParaRPr>
                        </a:p>
                      </a:txBody>
                      <a:tcPr marL="0" marR="0" marT="8572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endParaRPr lang="ja-JP"/>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95396" t="-172589" r="-227877" b="-88325"/>
                          </a:stretch>
                        </a:blipFill>
                      </a:tcPr>
                    </a:tc>
                    <a:tc>
                      <a:txBody>
                        <a:bodyPr/>
                        <a:lstStyle/>
                        <a:p>
                          <a:endParaRPr lang="ja-JP"/>
                        </a:p>
                      </a:txBody>
                      <a:tcPr marL="0" marR="0" marT="10350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184541" t="-172589" r="-115217" b="-88325"/>
                          </a:stretch>
                        </a:blipFill>
                      </a:tcPr>
                    </a:tc>
                    <a:tc>
                      <a:txBody>
                        <a:bodyPr/>
                        <a:lstStyle/>
                        <a:p>
                          <a:endParaRPr lang="ja-JP"/>
                        </a:p>
                      </a:txBody>
                      <a:tcPr marL="0" marR="0" marT="977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249049" t="-172589" r="-846" b="-88325"/>
                          </a:stretch>
                        </a:blipFill>
                      </a:tcPr>
                    </a:tc>
                    <a:extLst>
                      <a:ext uri="{0D108BD9-81ED-4DB2-BD59-A6C34878D82A}">
                        <a16:rowId xmlns:a16="http://schemas.microsoft.com/office/drawing/2014/main" val="10002"/>
                      </a:ext>
                    </a:extLst>
                  </a:tr>
                  <a:tr h="1048045">
                    <a:tc gridSpan="3">
                      <a:txBody>
                        <a:bodyPr/>
                        <a:lstStyle/>
                        <a:p>
                          <a:pPr algn="ctr">
                            <a:lnSpc>
                              <a:spcPct val="100000"/>
                            </a:lnSpc>
                            <a:spcBef>
                              <a:spcPts val="244"/>
                            </a:spcBef>
                          </a:pPr>
                          <a:r>
                            <a:rPr sz="2800" spc="-35" dirty="0">
                              <a:solidFill>
                                <a:srgbClr val="FF0000"/>
                              </a:solidFill>
                              <a:latin typeface="UD Digi Kyokasho NK-R" panose="02020400000000000000" pitchFamily="18" charset="-128"/>
                              <a:ea typeface="UD Digi Kyokasho NK-R" panose="02020400000000000000" pitchFamily="18" charset="-128"/>
                              <a:cs typeface="MS PGothic"/>
                            </a:rPr>
                            <a:t>差の差</a:t>
                          </a:r>
                          <a:r>
                            <a:rPr sz="2800" spc="-10" dirty="0">
                              <a:solidFill>
                                <a:srgbClr val="FF0000"/>
                              </a:solidFill>
                              <a:latin typeface="UD Digi Kyokasho NK-R" panose="02020400000000000000" pitchFamily="18" charset="-128"/>
                              <a:ea typeface="UD Digi Kyokasho NK-R" panose="02020400000000000000" pitchFamily="18" charset="-128"/>
                              <a:cs typeface="Calibri"/>
                            </a:rPr>
                            <a:t>(DID)</a:t>
                          </a:r>
                          <a:endParaRPr sz="2800" dirty="0">
                            <a:latin typeface="UD Digi Kyokasho NK-R" panose="02020400000000000000" pitchFamily="18" charset="-128"/>
                            <a:ea typeface="UD Digi Kyokasho NK-R" panose="02020400000000000000" pitchFamily="18" charset="-128"/>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hMerge="1">
                      <a:txBody>
                        <a:bodyPr/>
                        <a:lstStyle/>
                        <a:p>
                          <a:endParaRPr/>
                        </a:p>
                      </a:txBody>
                      <a:tcPr marL="0" marR="0" marT="0" marB="0"/>
                    </a:tc>
                    <a:tc>
                      <a:txBody>
                        <a:bodyPr/>
                        <a:lstStyle/>
                        <a:p>
                          <a:endParaRPr lang="ja-JP"/>
                        </a:p>
                      </a:txBody>
                      <a:tcPr marL="0" marR="0" marT="3683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blipFill>
                          <a:blip r:embed="rId3"/>
                          <a:stretch>
                            <a:fillRect l="-249049" t="-312209" r="-846" b="-1163"/>
                          </a:stretch>
                        </a:blipFill>
                      </a:tcPr>
                    </a:tc>
                    <a:extLst>
                      <a:ext uri="{0D108BD9-81ED-4DB2-BD59-A6C34878D82A}">
                        <a16:rowId xmlns:a16="http://schemas.microsoft.com/office/drawing/2014/main" val="10003"/>
                      </a:ext>
                    </a:extLst>
                  </a:tr>
                </a:tbl>
              </a:graphicData>
            </a:graphic>
          </p:graphicFrame>
        </mc:Fallback>
      </mc:AlternateContent>
      <p:sp>
        <p:nvSpPr>
          <p:cNvPr id="3" name="object 15">
            <a:extLst>
              <a:ext uri="{FF2B5EF4-FFF2-40B4-BE49-F238E27FC236}">
                <a16:creationId xmlns:a16="http://schemas.microsoft.com/office/drawing/2014/main" id="{247E4A62-92DF-6799-029A-2425E2703688}"/>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２期間クロスセクションによる分析</a:t>
            </a:r>
          </a:p>
        </p:txBody>
      </p:sp>
      <mc:AlternateContent xmlns:mc="http://schemas.openxmlformats.org/markup-compatibility/2006">
        <mc:Choice xmlns:a14="http://schemas.microsoft.com/office/drawing/2010/main" Requires="a14">
          <p:sp>
            <p:nvSpPr>
              <p:cNvPr id="11" name="コンテンツ プレースホルダー 2">
                <a:extLst>
                  <a:ext uri="{FF2B5EF4-FFF2-40B4-BE49-F238E27FC236}">
                    <a16:creationId xmlns:a16="http://schemas.microsoft.com/office/drawing/2014/main" id="{21CCB970-52D1-3552-1351-9D3CDD1CFB64}"/>
                  </a:ext>
                </a:extLst>
              </p:cNvPr>
              <p:cNvSpPr>
                <a:spLocks noGrp="1"/>
              </p:cNvSpPr>
              <p:nvPr>
                <p:ph idx="1"/>
              </p:nvPr>
            </p:nvSpPr>
            <p:spPr>
              <a:xfrm>
                <a:off x="3977188" y="5802705"/>
                <a:ext cx="6581889" cy="649298"/>
              </a:xfrm>
            </p:spPr>
            <p:txBody>
              <a:bodyPr>
                <a:normAutofit/>
              </a:bodyPr>
              <a:lstStyle/>
              <a:p>
                <a:pPr>
                  <a:buFont typeface="Wingdings" panose="05000000000000000000" pitchFamily="2" charset="2"/>
                  <a:buChar char="Ø"/>
                </a:pPr>
                <a14:m>
                  <m:oMath xmlns:m="http://schemas.openxmlformats.org/officeDocument/2006/math">
                    <m:r>
                      <m:rPr>
                        <m:nor/>
                      </m:rPr>
                      <a:rPr lang="ja-JP" altLang="en-US" sz="2800" spc="-25" dirty="0" smtClean="0">
                        <a:latin typeface="Cambria Math"/>
                        <a:cs typeface="Cambria Math"/>
                      </a:rPr>
                      <m:t>𝛿</m:t>
                    </m:r>
                    <m:r>
                      <m:rPr>
                        <m:nor/>
                      </m:rPr>
                      <a:rPr lang="en-US" altLang="ja-JP" sz="3075" spc="-37" baseline="-16260" dirty="0" smtClean="0">
                        <a:latin typeface="Cambria Math"/>
                        <a:cs typeface="Cambria Math"/>
                      </a:rPr>
                      <m:t>0</m:t>
                    </m:r>
                  </m:oMath>
                </a14:m>
                <a:r>
                  <a:rPr lang="ja-JP" altLang="en-US" dirty="0"/>
                  <a:t>：時間効果、</a:t>
                </a:r>
                <a14:m>
                  <m:oMath xmlns:m="http://schemas.openxmlformats.org/officeDocument/2006/math">
                    <m:r>
                      <m:rPr>
                        <m:nor/>
                      </m:rPr>
                      <a:rPr lang="ja-JP" altLang="en-US" spc="-25" dirty="0">
                        <a:solidFill>
                          <a:srgbClr val="FF0000"/>
                        </a:solidFill>
                        <a:latin typeface="Cambria Math"/>
                        <a:cs typeface="Cambria Math"/>
                      </a:rPr>
                      <m:t>𝛿</m:t>
                    </m:r>
                    <m:r>
                      <m:rPr>
                        <m:nor/>
                      </m:rPr>
                      <a:rPr lang="en-US" altLang="ja-JP" sz="3075" spc="-37" baseline="-16260" dirty="0">
                        <a:solidFill>
                          <a:srgbClr val="FF0000"/>
                        </a:solidFill>
                        <a:latin typeface="Cambria Math"/>
                        <a:cs typeface="Cambria Math"/>
                      </a:rPr>
                      <m:t>1</m:t>
                    </m:r>
                  </m:oMath>
                </a14:m>
                <a:r>
                  <a:rPr lang="ja-JP" altLang="en-US" dirty="0"/>
                  <a:t>：政策効果</a:t>
                </a:r>
              </a:p>
            </p:txBody>
          </p:sp>
        </mc:Choice>
        <mc:Fallback>
          <p:sp>
            <p:nvSpPr>
              <p:cNvPr id="11" name="コンテンツ プレースホルダー 2">
                <a:extLst>
                  <a:ext uri="{FF2B5EF4-FFF2-40B4-BE49-F238E27FC236}">
                    <a16:creationId xmlns:a16="http://schemas.microsoft.com/office/drawing/2014/main" id="{21CCB970-52D1-3552-1351-9D3CDD1CFB64}"/>
                  </a:ext>
                </a:extLst>
              </p:cNvPr>
              <p:cNvSpPr>
                <a:spLocks noGrp="1" noRot="1" noChangeAspect="1" noMove="1" noResize="1" noEditPoints="1" noAdjustHandles="1" noChangeArrowheads="1" noChangeShapeType="1" noTextEdit="1"/>
              </p:cNvSpPr>
              <p:nvPr>
                <p:ph idx="1"/>
              </p:nvPr>
            </p:nvSpPr>
            <p:spPr>
              <a:xfrm>
                <a:off x="3977188" y="5802705"/>
                <a:ext cx="6581889" cy="649298"/>
              </a:xfrm>
              <a:blipFill>
                <a:blip r:embed="rId4"/>
                <a:stretch>
                  <a:fillRect t="-16038" b="-943"/>
                </a:stretch>
              </a:blipFill>
            </p:spPr>
            <p:txBody>
              <a:bodyPr/>
              <a:lstStyle/>
              <a:p>
                <a:r>
                  <a:rPr lang="ja-JP" altLang="en-US">
                    <a:noFill/>
                  </a:rPr>
                  <a:t> </a:t>
                </a:r>
              </a:p>
            </p:txBody>
          </p:sp>
        </mc:Fallback>
      </mc:AlternateContent>
      <p:sp>
        <p:nvSpPr>
          <p:cNvPr id="12" name="页脚占位符 14">
            <a:extLst>
              <a:ext uri="{FF2B5EF4-FFF2-40B4-BE49-F238E27FC236}">
                <a16:creationId xmlns:a16="http://schemas.microsoft.com/office/drawing/2014/main" id="{C5BDF7BA-9E21-3E9C-AD4F-5DCC1CD303E6}"/>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669578276"/>
      </p:ext>
    </p:extLst>
  </p:cSld>
  <p:clrMapOvr>
    <a:masterClrMapping/>
  </p:clrMapOvr>
  <mc:AlternateContent xmlns:mc="http://schemas.openxmlformats.org/markup-compatibility/2006" xmlns:p14="http://schemas.microsoft.com/office/powerpoint/2010/main">
    <mc:Choice Requires="p14">
      <p:transition spd="slow" p14:dur="2000" advTm="47221"/>
    </mc:Choice>
    <mc:Fallback xmlns="">
      <p:transition spd="slow" advTm="4722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応用例（</a:t>
            </a:r>
            <a:r>
              <a:rPr kumimoji="1" lang="en-US" altLang="ja-JP" dirty="0"/>
              <a:t>2</a:t>
            </a:r>
            <a:r>
              <a:rPr kumimoji="1" lang="ja-JP" altLang="en-US" dirty="0"/>
              <a:t>）</a:t>
            </a:r>
          </a:p>
        </p:txBody>
      </p:sp>
      <p:sp>
        <p:nvSpPr>
          <p:cNvPr id="5" name="テキスト プレースホルダー 4"/>
          <p:cNvSpPr>
            <a:spLocks noGrp="1"/>
          </p:cNvSpPr>
          <p:nvPr>
            <p:ph type="body" idx="1"/>
          </p:nvPr>
        </p:nvSpPr>
        <p:spPr/>
        <p:txBody>
          <a:bodyPr/>
          <a:lstStyle/>
          <a:p>
            <a:r>
              <a:rPr lang="en-US" altLang="ja-JP" dirty="0"/>
              <a:t>Application example (2)</a:t>
            </a:r>
          </a:p>
          <a:p>
            <a:endParaRPr kumimoji="1" lang="ja-JP" altLang="en-US" dirty="0"/>
          </a:p>
        </p:txBody>
      </p:sp>
      <p:sp>
        <p:nvSpPr>
          <p:cNvPr id="2" name="スライド番号プレースホルダー 1"/>
          <p:cNvSpPr>
            <a:spLocks noGrp="1"/>
          </p:cNvSpPr>
          <p:nvPr>
            <p:ph type="sldNum" sz="quarter" idx="12"/>
          </p:nvPr>
        </p:nvSpPr>
        <p:spPr/>
        <p:txBody>
          <a:bodyPr/>
          <a:lstStyle/>
          <a:p>
            <a:fld id="{55F754D8-8ADA-4032-B465-886F4BE96295}" type="slidenum">
              <a:rPr kumimoji="1" lang="ja-JP" altLang="en-US" smtClean="0"/>
              <a:t>24</a:t>
            </a:fld>
            <a:endParaRPr kumimoji="1" lang="ja-JP" altLang="en-US"/>
          </a:p>
        </p:txBody>
      </p:sp>
      <p:sp>
        <p:nvSpPr>
          <p:cNvPr id="3" name="日期占位符 2">
            <a:extLst>
              <a:ext uri="{FF2B5EF4-FFF2-40B4-BE49-F238E27FC236}">
                <a16:creationId xmlns:a16="http://schemas.microsoft.com/office/drawing/2014/main" id="{993A6C87-67B6-C6FF-353C-53FA5959B870}"/>
              </a:ext>
            </a:extLst>
          </p:cNvPr>
          <p:cNvSpPr>
            <a:spLocks noGrp="1"/>
          </p:cNvSpPr>
          <p:nvPr>
            <p:ph type="dt" sz="half" idx="10"/>
          </p:nvPr>
        </p:nvSpPr>
        <p:spPr/>
        <p:txBody>
          <a:bodyPr/>
          <a:lstStyle/>
          <a:p>
            <a:r>
              <a:rPr kumimoji="1" lang="en-US" altLang="ja-JP"/>
              <a:t>Jin Shang</a:t>
            </a:r>
            <a:endParaRPr kumimoji="1" lang="ja-JP" altLang="en-US" dirty="0"/>
          </a:p>
        </p:txBody>
      </p:sp>
      <p:sp>
        <p:nvSpPr>
          <p:cNvPr id="6" name="页脚占位符 14">
            <a:extLst>
              <a:ext uri="{FF2B5EF4-FFF2-40B4-BE49-F238E27FC236}">
                <a16:creationId xmlns:a16="http://schemas.microsoft.com/office/drawing/2014/main" id="{BF2C3700-60C7-4EF5-8C6F-FFEAB2FCDFC5}"/>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4232697286"/>
      </p:ext>
    </p:extLst>
  </p:cSld>
  <p:clrMapOvr>
    <a:masterClrMapping/>
  </p:clrMapOvr>
  <mc:AlternateContent xmlns:mc="http://schemas.openxmlformats.org/markup-compatibility/2006" xmlns:p14="http://schemas.microsoft.com/office/powerpoint/2010/main">
    <mc:Choice Requires="p14">
      <p:transition spd="slow" p14:dur="2000" advTm="1575"/>
    </mc:Choice>
    <mc:Fallback xmlns="">
      <p:transition spd="slow" advTm="157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2</a:t>
            </a:r>
            <a:r>
              <a:rPr lang="ja-JP" altLang="en-US" sz="3200" b="1" dirty="0">
                <a:solidFill>
                  <a:srgbClr val="C00000"/>
                </a:solidFill>
              </a:rPr>
              <a:t>）ーーごみ焼却炉の設置は近隣の住宅価格への影響ーー①</a:t>
            </a:r>
            <a:endParaRPr lang="en-US" altLang="ja-JP" sz="3200" b="1" dirty="0">
              <a:solidFill>
                <a:srgbClr val="C00000"/>
              </a:solidFill>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en-US" altLang="ja-JP" dirty="0"/>
              <a:t>Kiel &amp; K.T. McClain (1995), “House Prices During Siting During Siting Decision Stages: The Case of an Incinerator from Rumor Through Operation”, Journal of Environmental Economics and Management 28, 241-255. (Wooldridge, Introductory Econometrics, Chap.8)</a:t>
            </a:r>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「ごみ焼却炉（ </a:t>
            </a:r>
            <a:r>
              <a:rPr lang="en-US" altLang="ja-JP" dirty="0"/>
              <a:t>Incinerator </a:t>
            </a:r>
            <a:r>
              <a:rPr lang="ja-JP" altLang="en-US" dirty="0"/>
              <a:t>）設置は、近隣の住宅価格にマイナスの影響をもたらすかどうか？」</a:t>
            </a:r>
            <a:endParaRPr lang="en-US" altLang="ja-JP" dirty="0"/>
          </a:p>
          <a:p>
            <a:pPr lvl="1">
              <a:buFont typeface="Wingdings" panose="05000000000000000000" pitchFamily="2" charset="2"/>
              <a:buChar char="l"/>
            </a:pPr>
            <a:r>
              <a:rPr lang="ja-JP" altLang="en-US" dirty="0"/>
              <a:t>トリートメント（</a:t>
            </a:r>
            <a:r>
              <a:rPr lang="en-US" altLang="ja-JP" dirty="0"/>
              <a:t>T</a:t>
            </a:r>
            <a:r>
              <a:rPr lang="ja-JP" altLang="en-US" dirty="0"/>
              <a:t>）</a:t>
            </a:r>
            <a:r>
              <a:rPr lang="en-US" altLang="ja-JP" dirty="0"/>
              <a:t>:</a:t>
            </a:r>
            <a:r>
              <a:rPr lang="ja-JP" altLang="en-US" dirty="0"/>
              <a:t>ごみ焼却炉と家の距離</a:t>
            </a:r>
            <a:endParaRPr lang="en-US" altLang="ja-JP" dirty="0"/>
          </a:p>
          <a:p>
            <a:pPr lvl="1">
              <a:buFont typeface="Wingdings" panose="05000000000000000000" pitchFamily="2" charset="2"/>
              <a:buChar char="l"/>
            </a:pPr>
            <a:r>
              <a:rPr lang="ja-JP" altLang="en-US" dirty="0"/>
              <a:t>分析対象となる変数（</a:t>
            </a:r>
            <a:r>
              <a:rPr lang="en-US" altLang="ja-JP" dirty="0"/>
              <a:t>Y</a:t>
            </a:r>
            <a:r>
              <a:rPr lang="ja-JP" altLang="en-US" dirty="0"/>
              <a:t>）</a:t>
            </a:r>
            <a:r>
              <a:rPr lang="en-US" altLang="ja-JP" dirty="0"/>
              <a:t>:</a:t>
            </a:r>
            <a:r>
              <a:rPr lang="ja-JP" altLang="en-US" dirty="0"/>
              <a:t>住宅価格</a:t>
            </a:r>
            <a:endParaRPr lang="en-US" altLang="ja-JP" dirty="0"/>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25</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2</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7" name="页脚占位符 14">
            <a:extLst>
              <a:ext uri="{FF2B5EF4-FFF2-40B4-BE49-F238E27FC236}">
                <a16:creationId xmlns:a16="http://schemas.microsoft.com/office/drawing/2014/main" id="{0273601F-4C31-AC65-CB56-31C20936C4FD}"/>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196242662"/>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5753" y="1642754"/>
                <a:ext cx="10830729" cy="4351338"/>
              </a:xfrm>
            </p:spPr>
            <p:txBody>
              <a:bodyPr>
                <a:normAutofit fontScale="92500" lnSpcReduction="10000"/>
              </a:bodyPr>
              <a:lstStyle/>
              <a:p>
                <a:pPr>
                  <a:buFont typeface="Wingdings" panose="05000000000000000000" pitchFamily="2" charset="2"/>
                  <a:buChar char="Ø"/>
                </a:pPr>
                <a:r>
                  <a:rPr lang="ja-JP" altLang="en-US" dirty="0"/>
                  <a:t>ごみ焼却炉の設置の噂：</a:t>
                </a:r>
                <a:r>
                  <a:rPr lang="en-US" altLang="ja-JP" dirty="0"/>
                  <a:t>1979</a:t>
                </a:r>
                <a:r>
                  <a:rPr lang="ja-JP" altLang="en-US" dirty="0"/>
                  <a:t>～</a:t>
                </a:r>
                <a:r>
                  <a:rPr lang="en-US" altLang="ja-JP" dirty="0"/>
                  <a:t>1980</a:t>
                </a:r>
                <a:r>
                  <a:rPr lang="ja-JP" altLang="en-US" dirty="0"/>
                  <a:t>年。</a:t>
                </a:r>
                <a:r>
                  <a:rPr lang="en-US" altLang="ja-JP" dirty="0"/>
                  <a:t>1981</a:t>
                </a:r>
                <a:r>
                  <a:rPr lang="ja-JP" altLang="en-US" dirty="0"/>
                  <a:t>年：建築開始</a:t>
                </a:r>
                <a:endParaRPr lang="en-US" altLang="ja-JP" dirty="0"/>
              </a:p>
              <a:p>
                <a:pPr lvl="1">
                  <a:buFont typeface="Wingdings" panose="05000000000000000000" pitchFamily="2" charset="2"/>
                  <a:buChar char="l"/>
                </a:pPr>
                <a:r>
                  <a:rPr lang="ja-JP" altLang="en-US" dirty="0"/>
                  <a:t>トリートメント・グループ：近隣（３マイル以内）にごみ焼却炉がある家（ </a:t>
                </a:r>
                <a14:m>
                  <m:oMath xmlns:m="http://schemas.openxmlformats.org/officeDocument/2006/math">
                    <m:r>
                      <a:rPr lang="ja-JP" altLang="en-US" i="1" dirty="0" smtClean="0">
                        <a:latin typeface="Cambria Math" panose="02040503050406030204" pitchFamily="18" charset="0"/>
                      </a:rPr>
                      <m:t>𝑇</m:t>
                    </m:r>
                    <m:r>
                      <a:rPr lang="ja-JP" altLang="en-US" i="1" dirty="0" smtClean="0">
                        <a:latin typeface="Cambria Math" panose="02040503050406030204" pitchFamily="18" charset="0"/>
                      </a:rPr>
                      <m:t> = </m:t>
                    </m:r>
                    <m:r>
                      <a:rPr lang="en-US" altLang="ja-JP" i="1" dirty="0" smtClean="0">
                        <a:latin typeface="Cambria Math" panose="02040503050406030204" pitchFamily="18" charset="0"/>
                      </a:rPr>
                      <m:t>1</m:t>
                    </m:r>
                    <m:r>
                      <a:rPr lang="en-US" altLang="ja-JP" i="1" dirty="0" smtClean="0">
                        <a:latin typeface="Cambria Math" panose="02040503050406030204" pitchFamily="18" charset="0"/>
                      </a:rPr>
                      <m:t> </m:t>
                    </m:r>
                  </m:oMath>
                </a14:m>
                <a:r>
                  <a:rPr lang="ja-JP" altLang="en-US" dirty="0"/>
                  <a:t>）</a:t>
                </a:r>
                <a:endParaRPr lang="en-US" altLang="ja-JP" dirty="0"/>
              </a:p>
              <a:p>
                <a:pPr lvl="1">
                  <a:buFont typeface="Wingdings" panose="05000000000000000000" pitchFamily="2" charset="2"/>
                  <a:buChar char="l"/>
                </a:pPr>
                <a:r>
                  <a:rPr lang="ja-JP" altLang="en-US" dirty="0"/>
                  <a:t>コントロール・グループ：近隣（３マイル以内）にごみ焼却炉が無い家（ </a:t>
                </a:r>
                <a14:m>
                  <m:oMath xmlns:m="http://schemas.openxmlformats.org/officeDocument/2006/math">
                    <m:r>
                      <a:rPr lang="ja-JP" altLang="en-US" i="1" dirty="0" smtClean="0">
                        <a:latin typeface="Cambria Math" panose="02040503050406030204" pitchFamily="18" charset="0"/>
                      </a:rPr>
                      <m:t>𝑇</m:t>
                    </m:r>
                    <m:r>
                      <a:rPr lang="ja-JP" altLang="en-US" i="1" dirty="0" smtClean="0">
                        <a:latin typeface="Cambria Math" panose="02040503050406030204" pitchFamily="18" charset="0"/>
                      </a:rPr>
                      <m:t> = </m:t>
                    </m:r>
                    <m:r>
                      <a:rPr lang="ja-JP" altLang="en-US" i="1" dirty="0" smtClean="0">
                        <a:latin typeface="Cambria Math" panose="02040503050406030204" pitchFamily="18" charset="0"/>
                      </a:rPr>
                      <m:t>1</m:t>
                    </m:r>
                    <m:r>
                      <a:rPr lang="ja-JP" altLang="en-US" i="1" dirty="0" smtClean="0">
                        <a:latin typeface="Cambria Math" panose="02040503050406030204" pitchFamily="18" charset="0"/>
                      </a:rPr>
                      <m:t> </m:t>
                    </m:r>
                  </m:oMath>
                </a14:m>
                <a:r>
                  <a:rPr lang="ja-JP" altLang="en-US" dirty="0"/>
                  <a:t>）</a:t>
                </a:r>
                <a:endParaRPr lang="en-US" altLang="ja-JP" dirty="0"/>
              </a:p>
              <a:p>
                <a:pPr lvl="1">
                  <a:buFont typeface="Wingdings" panose="05000000000000000000" pitchFamily="2" charset="2"/>
                  <a:buChar char="n"/>
                </a:pPr>
                <a:r>
                  <a:rPr lang="en-US" altLang="ja-JP" dirty="0"/>
                  <a:t>Before: </a:t>
                </a:r>
                <a:r>
                  <a:rPr lang="ja-JP" altLang="en-US" dirty="0"/>
                  <a:t>１９７８年</a:t>
                </a:r>
              </a:p>
              <a:p>
                <a:pPr lvl="1">
                  <a:buFont typeface="Wingdings" panose="05000000000000000000" pitchFamily="2" charset="2"/>
                  <a:buChar char="n"/>
                </a:pPr>
                <a:r>
                  <a:rPr lang="en-US" altLang="ja-JP" dirty="0"/>
                  <a:t>After</a:t>
                </a:r>
                <a:r>
                  <a:rPr lang="ja-JP" altLang="en-US" dirty="0"/>
                  <a:t>：　　１９８１年</a:t>
                </a:r>
                <a:endParaRPr lang="en-US" altLang="ja-JP" dirty="0"/>
              </a:p>
              <a:p>
                <a:pPr lvl="1">
                  <a:buFont typeface="Wingdings" panose="05000000000000000000" pitchFamily="2" charset="2"/>
                  <a:buChar char="n"/>
                </a:pPr>
                <a:endParaRPr lang="ja-JP" altLang="en-US" dirty="0"/>
              </a:p>
              <a:p>
                <a:pPr marL="514350" indent="-514350">
                  <a:buFont typeface="+mj-ea"/>
                  <a:buAutoNum type="circleNumDbPlain"/>
                </a:pPr>
                <a14:m>
                  <m:oMath xmlns:m="http://schemas.openxmlformats.org/officeDocument/2006/math">
                    <m:r>
                      <a:rPr lang="en-US" altLang="ja-JP" i="1" dirty="0" smtClean="0">
                        <a:latin typeface="Cambria Math" panose="02040503050406030204" pitchFamily="18" charset="0"/>
                      </a:rPr>
                      <m:t>𝑙𝑛</m:t>
                    </m:r>
                    <m:r>
                      <a:rPr lang="en-US" altLang="ja-JP" i="1" dirty="0" smtClean="0">
                        <a:latin typeface="Cambria Math" panose="02040503050406030204" pitchFamily="18" charset="0"/>
                      </a:rPr>
                      <m:t>⁡(</m:t>
                    </m:r>
                    <m:r>
                      <a:rPr lang="ja-JP" altLang="en-US" i="1" dirty="0" smtClean="0">
                        <a:latin typeface="Cambria Math" panose="02040503050406030204" pitchFamily="18" charset="0"/>
                      </a:rPr>
                      <m:t>𝑝𝑟𝑖𝑐𝑒</m:t>
                    </m:r>
                    <m:r>
                      <a:rPr lang="en-US" altLang="ja-JP" i="1" dirty="0" smtClean="0">
                        <a:latin typeface="Cambria Math" panose="02040503050406030204" pitchFamily="18" charset="0"/>
                      </a:rPr>
                      <m:t>)</m:t>
                    </m:r>
                  </m:oMath>
                </a14:m>
                <a:r>
                  <a:rPr lang="ja-JP" altLang="en-US" dirty="0"/>
                  <a:t>：住宅価格の対数値</a:t>
                </a:r>
              </a:p>
              <a:p>
                <a:pPr marL="514350" indent="-514350">
                  <a:buFont typeface="+mj-ea"/>
                  <a:buAutoNum type="circleNumDbPlain"/>
                </a:pPr>
                <a14:m>
                  <m:oMath xmlns:m="http://schemas.openxmlformats.org/officeDocument/2006/math">
                    <m:r>
                      <a:rPr lang="en-US" altLang="ja-JP" i="1" dirty="0" smtClean="0">
                        <a:latin typeface="Cambria Math" panose="02040503050406030204" pitchFamily="18" charset="0"/>
                      </a:rPr>
                      <m:t>𝑛𝑒𝑎𝑟𝑖𝑛𝑐</m:t>
                    </m:r>
                  </m:oMath>
                </a14:m>
                <a:r>
                  <a:rPr lang="ja-JP" altLang="en-US" dirty="0"/>
                  <a:t>：近隣にごみ焼却炉があるとき１、それ以外０</a:t>
                </a:r>
              </a:p>
              <a:p>
                <a:pPr marL="514350" indent="-514350">
                  <a:buFont typeface="+mj-ea"/>
                  <a:buAutoNum type="circleNumDbPlain"/>
                </a:pPr>
                <a14:m>
                  <m:oMath xmlns:m="http://schemas.openxmlformats.org/officeDocument/2006/math">
                    <m:r>
                      <a:rPr lang="ja-JP" altLang="en-US" i="1" dirty="0" smtClean="0">
                        <a:latin typeface="Cambria Math" panose="02040503050406030204" pitchFamily="18" charset="0"/>
                      </a:rPr>
                      <m:t>𝑦</m:t>
                    </m:r>
                    <m:r>
                      <a:rPr lang="en-US" altLang="ja-JP" i="1" dirty="0" smtClean="0">
                        <a:latin typeface="Cambria Math" panose="02040503050406030204" pitchFamily="18" charset="0"/>
                      </a:rPr>
                      <m:t>81</m:t>
                    </m:r>
                  </m:oMath>
                </a14:m>
                <a:r>
                  <a:rPr lang="ja-JP" altLang="en-US" dirty="0"/>
                  <a:t>：１９８１年は１、１９７８年は０</a:t>
                </a:r>
              </a:p>
              <a:p>
                <a:pPr marL="514350" indent="-514350">
                  <a:buFont typeface="+mj-ea"/>
                  <a:buAutoNum type="circleNumDbPlain"/>
                </a:pPr>
                <a14:m>
                  <m:oMath xmlns:m="http://schemas.openxmlformats.org/officeDocument/2006/math">
                    <m:r>
                      <a:rPr lang="ja-JP" altLang="en-US" i="1" dirty="0" smtClean="0">
                        <a:solidFill>
                          <a:schemeClr val="bg1">
                            <a:lumMod val="50000"/>
                          </a:schemeClr>
                        </a:solidFill>
                        <a:latin typeface="Cambria Math" panose="02040503050406030204" pitchFamily="18" charset="0"/>
                      </a:rPr>
                      <m:t>𝑎𝑔𝑒</m:t>
                    </m:r>
                  </m:oMath>
                </a14:m>
                <a:r>
                  <a:rPr lang="ja-JP" altLang="en-US" dirty="0">
                    <a:solidFill>
                      <a:schemeClr val="bg1">
                        <a:lumMod val="50000"/>
                      </a:schemeClr>
                    </a:solidFill>
                  </a:rPr>
                  <a:t>：住宅の建築年</a:t>
                </a:r>
                <a:endParaRPr lang="en-US" altLang="ja-JP" dirty="0">
                  <a:solidFill>
                    <a:schemeClr val="bg1">
                      <a:lumMod val="50000"/>
                    </a:schemeClr>
                  </a:solidFill>
                </a:endParaRPr>
              </a:p>
              <a:p>
                <a:pPr marL="514350" indent="-514350">
                  <a:buFont typeface="+mj-ea"/>
                  <a:buAutoNum type="circleNumDbPlain"/>
                </a:pPr>
                <a14:m>
                  <m:oMath xmlns:m="http://schemas.openxmlformats.org/officeDocument/2006/math">
                    <m:r>
                      <a:rPr lang="ja-JP" altLang="en-US" i="1" dirty="0" smtClean="0">
                        <a:solidFill>
                          <a:schemeClr val="bg1">
                            <a:lumMod val="50000"/>
                          </a:schemeClr>
                        </a:solidFill>
                        <a:latin typeface="Cambria Math" panose="02040503050406030204" pitchFamily="18" charset="0"/>
                      </a:rPr>
                      <m:t>𝑎𝑔𝑒</m:t>
                    </m:r>
                    <m:r>
                      <a:rPr lang="en-US" altLang="ja-JP" b="0" i="1" dirty="0" smtClean="0">
                        <a:solidFill>
                          <a:schemeClr val="bg1">
                            <a:lumMod val="50000"/>
                          </a:schemeClr>
                        </a:solidFill>
                        <a:latin typeface="Cambria Math" panose="02040503050406030204" pitchFamily="18" charset="0"/>
                      </a:rPr>
                      <m:t>^</m:t>
                    </m:r>
                    <m:r>
                      <a:rPr lang="en-US" altLang="ja-JP" b="0" i="1" dirty="0" smtClean="0">
                        <a:solidFill>
                          <a:schemeClr val="bg1">
                            <a:lumMod val="50000"/>
                          </a:schemeClr>
                        </a:solidFill>
                        <a:latin typeface="Cambria Math" panose="02040503050406030204" pitchFamily="18" charset="0"/>
                      </a:rPr>
                      <m:t>2</m:t>
                    </m:r>
                  </m:oMath>
                </a14:m>
                <a:r>
                  <a:rPr lang="ja-JP" altLang="en-US" dirty="0">
                    <a:solidFill>
                      <a:schemeClr val="bg1">
                        <a:lumMod val="50000"/>
                      </a:schemeClr>
                    </a:solidFill>
                  </a:rPr>
                  <a:t>：住宅の建築年の二乗</a:t>
                </a:r>
                <a:endParaRPr lang="en-US" altLang="ja-JP" dirty="0">
                  <a:solidFill>
                    <a:schemeClr val="bg1">
                      <a:lumMod val="50000"/>
                    </a:schemeClr>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5753" y="1642754"/>
                <a:ext cx="10830729" cy="4351338"/>
              </a:xfrm>
              <a:blipFill>
                <a:blip r:embed="rId3"/>
                <a:stretch>
                  <a:fillRect l="-957" t="-2801" b="-2381"/>
                </a:stretch>
              </a:blipFill>
            </p:spPr>
            <p:txBody>
              <a:bodyPr/>
              <a:lstStyle/>
              <a:p>
                <a:r>
                  <a:rPr lang="ja-JP" altLang="en-US">
                    <a:noFill/>
                  </a:rPr>
                  <a:t> </a:t>
                </a:r>
              </a:p>
            </p:txBody>
          </p:sp>
        </mc:Fallback>
      </mc:AlternateContent>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26</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2</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11" name="タイトル 1">
            <a:extLst>
              <a:ext uri="{FF2B5EF4-FFF2-40B4-BE49-F238E27FC236}">
                <a16:creationId xmlns:a16="http://schemas.microsoft.com/office/drawing/2014/main" id="{7A4E5DE4-E1BF-F8CA-57DB-2415B5BFEE29}"/>
              </a:ext>
            </a:extLst>
          </p:cNvPr>
          <p:cNvSpPr txBox="1">
            <a:spLocks/>
          </p:cNvSpPr>
          <p:nvPr/>
        </p:nvSpPr>
        <p:spPr>
          <a:xfrm>
            <a:off x="0" y="362799"/>
            <a:ext cx="12192000" cy="781235"/>
          </a:xfrm>
          <a:prstGeom prst="rect">
            <a:avLst/>
          </a:prstGeom>
          <a:solidFill>
            <a:srgbClr val="F2F2F2"/>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000" kern="1200" baseline="0">
                <a:solidFill>
                  <a:srgbClr val="A30000"/>
                </a:solidFill>
                <a:latin typeface="UD デジタル 教科書体 NK-R" panose="02020400000000000000" pitchFamily="18" charset="-128"/>
                <a:ea typeface="UD デジタル 教科書体 NK-R" panose="02020400000000000000" pitchFamily="18" charset="-128"/>
                <a:cs typeface="+mj-cs"/>
              </a:defRPr>
            </a:lvl1pPr>
          </a:lstStyle>
          <a:p>
            <a:r>
              <a:rPr lang="ja-JP" altLang="en-US" sz="3200" b="1" dirty="0">
                <a:solidFill>
                  <a:srgbClr val="C00000"/>
                </a:solidFill>
              </a:rPr>
              <a:t>応用例（</a:t>
            </a:r>
            <a:r>
              <a:rPr lang="en-US" altLang="ja-JP" sz="3200" b="1" dirty="0">
                <a:solidFill>
                  <a:srgbClr val="C00000"/>
                </a:solidFill>
              </a:rPr>
              <a:t>2</a:t>
            </a:r>
            <a:r>
              <a:rPr lang="ja-JP" altLang="en-US" sz="3200" b="1" dirty="0">
                <a:solidFill>
                  <a:srgbClr val="C00000"/>
                </a:solidFill>
              </a:rPr>
              <a:t>）ーーごみ焼却炉の設置は近隣の住宅価格への影響ーー②</a:t>
            </a:r>
            <a:endParaRPr lang="en-US" altLang="ja-JP" sz="3200" b="1" dirty="0">
              <a:solidFill>
                <a:srgbClr val="C00000"/>
              </a:solidFill>
            </a:endParaRPr>
          </a:p>
        </p:txBody>
      </p:sp>
      <p:sp>
        <p:nvSpPr>
          <p:cNvPr id="12" name="页脚占位符 14">
            <a:extLst>
              <a:ext uri="{FF2B5EF4-FFF2-40B4-BE49-F238E27FC236}">
                <a16:creationId xmlns:a16="http://schemas.microsoft.com/office/drawing/2014/main" id="{907645AF-8DC1-CA6A-E9CC-D71274B292AD}"/>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502542375"/>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825625"/>
                <a:ext cx="10780986" cy="4351338"/>
              </a:xfrm>
            </p:spPr>
            <p:txBody>
              <a:bodyPr>
                <a:normAutofit/>
              </a:bodyPr>
              <a:lstStyle/>
              <a:p>
                <a:pPr>
                  <a:buFont typeface="Wingdings" panose="05000000000000000000" pitchFamily="2" charset="2"/>
                  <a:buChar char="Ø"/>
                </a:pPr>
                <a:r>
                  <a:rPr lang="ja-JP" altLang="en-US" dirty="0"/>
                  <a:t>回帰式：</a:t>
                </a:r>
                <a:endParaRPr lang="en-US" altLang="ja-JP" dirty="0"/>
              </a:p>
              <a:p>
                <a:pPr lvl="1">
                  <a:buFont typeface="Wingdings" panose="05000000000000000000" pitchFamily="2" charset="2"/>
                  <a:buChar char="Ø"/>
                </a:pPr>
                <a:endParaRPr lang="ja-JP" altLang="en-US" dirty="0"/>
              </a:p>
              <a:p>
                <a:pPr lvl="1">
                  <a:buFont typeface="Wingdings" panose="05000000000000000000" pitchFamily="2" charset="2"/>
                  <a:buChar char="u"/>
                </a:pPr>
                <a14:m>
                  <m:oMath xmlns:m="http://schemas.openxmlformats.org/officeDocument/2006/math">
                    <m:sSub>
                      <m:sSubPr>
                        <m:ctrlPr>
                          <a:rPr lang="en-US" altLang="ja-JP" i="1">
                            <a:latin typeface="Cambria Math" panose="02040503050406030204" pitchFamily="18" charset="0"/>
                          </a:rPr>
                        </m:ctrlPr>
                      </m:sSubPr>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ln</m:t>
                            </m:r>
                          </m:fName>
                          <m:e>
                            <m:d>
                              <m:dPr>
                                <m:ctrlPr>
                                  <a:rPr lang="en-US" altLang="ja-JP" i="1">
                                    <a:latin typeface="Cambria Math" panose="02040503050406030204" pitchFamily="18" charset="0"/>
                                  </a:rPr>
                                </m:ctrlPr>
                              </m:dPr>
                              <m:e>
                                <m:r>
                                  <a:rPr lang="en-US" altLang="ja-JP" i="1">
                                    <a:latin typeface="Cambria Math" panose="02040503050406030204" pitchFamily="18" charset="0"/>
                                  </a:rPr>
                                  <m:t>𝑟𝑝𝑟𝑖𝑐𝑒</m:t>
                                </m:r>
                              </m:e>
                            </m:d>
                          </m:e>
                        </m:func>
                      </m:e>
                      <m:sub>
                        <m:r>
                          <a:rPr lang="en-US" altLang="ja-JP" i="1">
                            <a:latin typeface="Cambria Math" panose="02040503050406030204" pitchFamily="18" charset="0"/>
                          </a:rPr>
                          <m:t>𝑖</m:t>
                        </m:r>
                      </m:sub>
                    </m:sSub>
                  </m:oMath>
                </a14:m>
                <a:br>
                  <a:rPr lang="en-US" altLang="ja-JP" i="1" dirty="0">
                    <a:latin typeface="Cambria Math" panose="02040503050406030204" pitchFamily="18" charset="0"/>
                  </a:rPr>
                </a:br>
                <a14:m>
                  <m:oMath xmlns:m="http://schemas.openxmlformats.org/officeDocument/2006/math">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𝑛𝑒𝑎𝑟𝑖𝑛𝑐</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0</m:t>
                        </m:r>
                      </m:sub>
                    </m:sSub>
                    <m:r>
                      <a:rPr lang="en-US" altLang="ja-JP" i="1">
                        <a:latin typeface="Cambria Math" panose="02040503050406030204" pitchFamily="18" charset="0"/>
                      </a:rPr>
                      <m:t>𝑦</m:t>
                    </m:r>
                    <m:sSub>
                      <m:sSubPr>
                        <m:ctrlPr>
                          <a:rPr lang="en-US" altLang="ja-JP" i="1">
                            <a:latin typeface="Cambria Math" panose="02040503050406030204" pitchFamily="18" charset="0"/>
                          </a:rPr>
                        </m:ctrlPr>
                      </m:sSubPr>
                      <m:e>
                        <m:r>
                          <a:rPr lang="en-US" altLang="ja-JP" i="1">
                            <a:latin typeface="Cambria Math" panose="02040503050406030204" pitchFamily="18" charset="0"/>
                          </a:rPr>
                          <m:t>81</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𝛿</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𝑛𝑒𝑎𝑟𝑖𝑛</m:t>
                        </m:r>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𝑦</m:t>
                        </m:r>
                        <m:sSub>
                          <m:sSubPr>
                            <m:ctrlPr>
                              <a:rPr lang="en-US" altLang="ja-JP" i="1">
                                <a:latin typeface="Cambria Math" panose="02040503050406030204" pitchFamily="18" charset="0"/>
                              </a:rPr>
                            </m:ctrlPr>
                          </m:sSubPr>
                          <m:e>
                            <m:r>
                              <a:rPr lang="en-US" altLang="ja-JP" i="1">
                                <a:latin typeface="Cambria Math" panose="02040503050406030204" pitchFamily="18" charset="0"/>
                              </a:rPr>
                              <m:t>81</m:t>
                            </m:r>
                          </m:e>
                          <m:sub>
                            <m:r>
                              <a:rPr lang="en-US" altLang="ja-JP" i="1">
                                <a:latin typeface="Cambria Math" panose="02040503050406030204" pitchFamily="18" charset="0"/>
                              </a:rPr>
                              <m:t>𝑖</m:t>
                            </m:r>
                          </m:sub>
                        </m:sSub>
                      </m:e>
                    </m:d>
                    <m:r>
                      <a:rPr lang="en-US" altLang="ja-JP" i="1">
                        <a:latin typeface="Cambria Math" panose="02040503050406030204" pitchFamily="18" charset="0"/>
                      </a:rPr>
                      <m:t>+</m:t>
                    </m:r>
                    <m:r>
                      <a:rPr lang="en-US" altLang="ja-JP" i="1">
                        <a:latin typeface="Cambria Math" panose="02040503050406030204" pitchFamily="18" charset="0"/>
                      </a:rPr>
                      <m:t>𝑎𝑔</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𝑎𝑔</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𝑒</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𝑖</m:t>
                        </m:r>
                      </m:sub>
                    </m:sSub>
                  </m:oMath>
                </a14:m>
                <a:endParaRPr lang="en-US" altLang="ja-JP" dirty="0"/>
              </a:p>
              <a:p>
                <a:pPr lvl="1">
                  <a:buFont typeface="Wingdings" panose="05000000000000000000" pitchFamily="2" charset="2"/>
                  <a:buChar char="u"/>
                </a:pPr>
                <a:endParaRPr lang="en-US" altLang="ja-JP" dirty="0"/>
              </a:p>
              <a:p>
                <a:pPr lvl="1">
                  <a:buFont typeface="Wingdings" panose="05000000000000000000" pitchFamily="2" charset="2"/>
                  <a:buChar char="u"/>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𝑛𝑒𝑎𝑟𝑖𝑛𝑐</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a:rPr lang="ja-JP" altLang="en-US" sz="2400" i="1">
                                  <a:latin typeface="Cambria Math" panose="02040503050406030204" pitchFamily="18" charset="0"/>
                                </a:rPr>
                                <m:t>トリートメント・グループに所属</m:t>
                              </m:r>
                              <m:r>
                                <m:rPr>
                                  <m:nor/>
                                </m:rPr>
                                <a:rPr lang="en-US" altLang="ja-JP" sz="2400" b="0" i="0" smtClean="0">
                                  <a:latin typeface="Cambria Math" panose="02040503050406030204" pitchFamily="18" charset="0"/>
                                </a:rPr>
                                <m:t>(</m:t>
                              </m:r>
                              <m:r>
                                <m:rPr>
                                  <m:nor/>
                                </m:rPr>
                                <a:rPr lang="ja-JP" altLang="en-US" dirty="0"/>
                                <m:t>近隣にごみ焼却炉がある</m:t>
                              </m:r>
                              <m:r>
                                <a:rPr lang="ja-JP" altLang="en-US" i="1" dirty="0" smtClean="0">
                                  <a:latin typeface="Cambria Math" panose="02040503050406030204" pitchFamily="18" charset="0"/>
                                </a:rPr>
                                <m:t>家</m:t>
                              </m:r>
                              <m:r>
                                <m:rPr>
                                  <m:nor/>
                                </m:rPr>
                                <a:rPr lang="en-US" altLang="ja-JP" b="0" i="0" dirty="0" smtClean="0"/>
                                <m:t>)</m:t>
                              </m:r>
                            </m:e>
                          </m:mr>
                          <m:mr>
                            <m:e>
                              <m:r>
                                <a:rPr lang="en-US" altLang="ja-JP" sz="2400" i="1">
                                  <a:latin typeface="Cambria Math" panose="02040503050406030204" pitchFamily="18" charset="0"/>
                                </a:rPr>
                                <m:t>0</m:t>
                              </m:r>
                              <m:r>
                                <a:rPr lang="ja-JP" altLang="en-US" sz="2400" i="1">
                                  <a:latin typeface="Cambria Math" panose="02040503050406030204" pitchFamily="18" charset="0"/>
                                </a:rPr>
                                <m:t>：コントロール・グループに所属</m:t>
                              </m:r>
                              <m:r>
                                <m:rPr>
                                  <m:nor/>
                                </m:rPr>
                                <a:rPr lang="en-US" altLang="ja-JP" sz="2000">
                                  <a:latin typeface="Cambria Math" panose="02040503050406030204" pitchFamily="18" charset="0"/>
                                </a:rPr>
                                <m:t>(</m:t>
                              </m:r>
                              <m:r>
                                <m:rPr>
                                  <m:nor/>
                                </m:rPr>
                                <a:rPr lang="ja-JP" altLang="en-US" dirty="0"/>
                                <m:t>近隣にごみ焼却炉が</m:t>
                              </m:r>
                              <m:r>
                                <a:rPr lang="ja-JP" altLang="en-US" i="1" dirty="0" smtClean="0">
                                  <a:latin typeface="Cambria Math" panose="02040503050406030204" pitchFamily="18" charset="0"/>
                                </a:rPr>
                                <m:t>無い</m:t>
                              </m:r>
                              <m:r>
                                <a:rPr lang="ja-JP" altLang="en-US" i="1" dirty="0">
                                  <a:latin typeface="Cambria Math" panose="02040503050406030204" pitchFamily="18" charset="0"/>
                                </a:rPr>
                                <m:t>家</m:t>
                              </m:r>
                              <m:r>
                                <m:rPr>
                                  <m:nor/>
                                </m:rPr>
                                <a:rPr lang="en-US" altLang="ja-JP" dirty="0"/>
                                <m:t>)</m:t>
                              </m:r>
                            </m:e>
                          </m:mr>
                        </m:m>
                      </m:e>
                    </m:d>
                  </m:oMath>
                </a14:m>
                <a:endParaRPr lang="en-US" altLang="ja-JP" dirty="0"/>
              </a:p>
              <a:p>
                <a:pPr lvl="1">
                  <a:buFont typeface="Wingdings" panose="05000000000000000000" pitchFamily="2" charset="2"/>
                  <a:buChar char="u"/>
                </a:pPr>
                <a:endParaRPr lang="en-US" altLang="ja-JP" dirty="0"/>
              </a:p>
              <a:p>
                <a:pPr lvl="1">
                  <a:buFont typeface="Wingdings" panose="05000000000000000000" pitchFamily="2" charset="2"/>
                  <a:buChar char="u"/>
                </a:pP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81</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r>
                                <m:rPr>
                                  <m:brk m:alnAt="7"/>
                                </m:rPr>
                                <a:rPr lang="ja-JP" altLang="en-US" sz="2400" i="1">
                                  <a:latin typeface="Cambria Math" panose="02040503050406030204" pitchFamily="18" charset="0"/>
                                </a:rPr>
                                <m:t>：</m:t>
                              </m:r>
                              <m:r>
                                <m:rPr>
                                  <m:brk m:alnAt="7"/>
                                </m:rPr>
                                <a:rPr lang="en-US" altLang="ja-JP" sz="2400" b="0" i="1" smtClean="0">
                                  <a:latin typeface="Cambria Math" panose="02040503050406030204" pitchFamily="18" charset="0"/>
                                </a:rPr>
                                <m:t>1981(</m:t>
                              </m:r>
                              <m:r>
                                <a:rPr lang="en-US" altLang="ja-JP" sz="2400" b="0" i="1" smtClean="0">
                                  <a:latin typeface="Cambria Math" panose="02040503050406030204" pitchFamily="18" charset="0"/>
                                </a:rPr>
                                <m:t>𝐴𝑓𝑡𝑒𝑟</m:t>
                              </m:r>
                              <m:r>
                                <a:rPr lang="en-US" altLang="ja-JP" sz="2400" b="0" i="1" smtClean="0">
                                  <a:latin typeface="Cambria Math" panose="02040503050406030204" pitchFamily="18" charset="0"/>
                                </a:rPr>
                                <m:t>)</m:t>
                              </m:r>
                            </m:e>
                          </m:mr>
                          <m:mr>
                            <m:e>
                              <m:r>
                                <a:rPr lang="en-US" altLang="ja-JP" sz="2400" i="1">
                                  <a:latin typeface="Cambria Math" panose="02040503050406030204" pitchFamily="18" charset="0"/>
                                </a:rPr>
                                <m:t>0</m:t>
                              </m:r>
                              <m:r>
                                <a:rPr lang="ja-JP" altLang="en-US" sz="2400" i="1">
                                  <a:latin typeface="Cambria Math" panose="02040503050406030204" pitchFamily="18" charset="0"/>
                                </a:rPr>
                                <m:t>：</m:t>
                              </m:r>
                              <m:r>
                                <a:rPr lang="en-US" altLang="ja-JP" sz="2400" b="0" i="1" smtClean="0">
                                  <a:latin typeface="Cambria Math" panose="02040503050406030204" pitchFamily="18" charset="0"/>
                                </a:rPr>
                                <m:t>1978(</m:t>
                              </m:r>
                              <m:r>
                                <a:rPr lang="en-US" altLang="ja-JP" sz="2400" b="0" i="1" smtClean="0">
                                  <a:latin typeface="Cambria Math" panose="02040503050406030204" pitchFamily="18" charset="0"/>
                                </a:rPr>
                                <m:t>𝐵𝑒𝑓𝑜𝑟𝑒</m:t>
                              </m:r>
                              <m:r>
                                <a:rPr lang="en-US" altLang="ja-JP" sz="2400" b="0" i="1" smtClean="0">
                                  <a:latin typeface="Cambria Math" panose="02040503050406030204" pitchFamily="18" charset="0"/>
                                </a:rPr>
                                <m:t>)</m:t>
                              </m:r>
                            </m:e>
                          </m:mr>
                        </m:m>
                      </m:e>
                    </m:d>
                  </m:oMath>
                </a14:m>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10780986" cy="4351338"/>
              </a:xfrm>
              <a:blipFill>
                <a:blip r:embed="rId3"/>
                <a:stretch>
                  <a:fillRect l="-1018" t="-22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27</a:t>
            </a:fld>
            <a:endParaRPr kumimoji="1" lang="ja-JP" altLang="en-US"/>
          </a:p>
        </p:txBody>
      </p:sp>
      <p:sp>
        <p:nvSpPr>
          <p:cNvPr id="5" name="日期占位符 4">
            <a:extLst>
              <a:ext uri="{FF2B5EF4-FFF2-40B4-BE49-F238E27FC236}">
                <a16:creationId xmlns:a16="http://schemas.microsoft.com/office/drawing/2014/main" id="{58D794FF-D3F9-82DD-B669-25D1923F3F62}"/>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5EA10DED-CA22-555F-44F8-77C09457A461}"/>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2</a:t>
            </a:r>
            <a:r>
              <a:rPr lang="ja-JP" altLang="en-US" sz="3200" b="1" dirty="0">
                <a:solidFill>
                  <a:srgbClr val="C00000"/>
                </a:solidFill>
              </a:rPr>
              <a:t>）ーーごみ焼却炉の設置は近隣の住宅価格への影響ーー③</a:t>
            </a:r>
            <a:endParaRPr lang="en-US" altLang="ja-JP" sz="3200" b="1" dirty="0">
              <a:solidFill>
                <a:srgbClr val="C00000"/>
              </a:solidFill>
            </a:endParaRPr>
          </a:p>
        </p:txBody>
      </p:sp>
      <p:sp>
        <p:nvSpPr>
          <p:cNvPr id="10" name="object 2">
            <a:extLst>
              <a:ext uri="{FF2B5EF4-FFF2-40B4-BE49-F238E27FC236}">
                <a16:creationId xmlns:a16="http://schemas.microsoft.com/office/drawing/2014/main" id="{86EB49DE-EC54-FF27-7C8F-CDCCE43A41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3340F7-8EEA-2507-DCEE-E4193E43898C}"/>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429D2B9-F334-512C-C4A1-AE6135B47F07}"/>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2</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8" name="页脚占位符 14">
            <a:extLst>
              <a:ext uri="{FF2B5EF4-FFF2-40B4-BE49-F238E27FC236}">
                <a16:creationId xmlns:a16="http://schemas.microsoft.com/office/drawing/2014/main" id="{FE506162-3685-13C5-71E0-C5240D29B114}"/>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21070093"/>
      </p:ext>
    </p:extLst>
  </p:cSld>
  <p:clrMapOvr>
    <a:masterClrMapping/>
  </p:clrMapOvr>
  <mc:AlternateContent xmlns:mc="http://schemas.openxmlformats.org/markup-compatibility/2006" xmlns:p14="http://schemas.microsoft.com/office/powerpoint/2010/main">
    <mc:Choice Requires="p14">
      <p:transition spd="slow" p14:dur="2000" advTm="100365"/>
    </mc:Choice>
    <mc:Fallback xmlns="">
      <p:transition spd="slow" advTm="10036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2799"/>
            <a:ext cx="12192000" cy="781235"/>
          </a:xfrm>
        </p:spPr>
        <p:txBody>
          <a:bodyPr>
            <a:normAutofit/>
          </a:bodyPr>
          <a:lstStyle/>
          <a:p>
            <a:r>
              <a:rPr lang="ja-JP" altLang="en-US" sz="3200" b="1" dirty="0">
                <a:solidFill>
                  <a:srgbClr val="C00000"/>
                </a:solidFill>
              </a:rPr>
              <a:t>応用例（</a:t>
            </a:r>
            <a:r>
              <a:rPr lang="en-US" altLang="ja-JP" sz="3200" b="1" dirty="0">
                <a:solidFill>
                  <a:srgbClr val="C00000"/>
                </a:solidFill>
              </a:rPr>
              <a:t>2</a:t>
            </a:r>
            <a:r>
              <a:rPr lang="ja-JP" altLang="en-US" sz="3200" b="1" dirty="0">
                <a:solidFill>
                  <a:srgbClr val="C00000"/>
                </a:solidFill>
              </a:rPr>
              <a:t>）ーーごみ焼却炉の設置は近隣の住宅価格への影響ーー④</a:t>
            </a:r>
            <a:endParaRPr lang="en-US" altLang="ja-JP" sz="3200" b="1" dirty="0">
              <a:solidFill>
                <a:srgbClr val="C00000"/>
              </a:solidFill>
            </a:endParaRPr>
          </a:p>
        </p:txBody>
      </p:sp>
      <p:sp>
        <p:nvSpPr>
          <p:cNvPr id="3" name="コンテンツ プレースホルダー 2"/>
          <p:cNvSpPr>
            <a:spLocks noGrp="1"/>
          </p:cNvSpPr>
          <p:nvPr>
            <p:ph idx="1"/>
          </p:nvPr>
        </p:nvSpPr>
        <p:spPr>
          <a:xfrm>
            <a:off x="835754" y="1642754"/>
            <a:ext cx="10515600" cy="3890943"/>
          </a:xfrm>
        </p:spPr>
        <p:txBody>
          <a:bodyPr>
            <a:normAutofit/>
          </a:bodyPr>
          <a:lstStyle/>
          <a:p>
            <a:pPr marL="0" indent="0">
              <a:buNone/>
            </a:pPr>
            <a:r>
              <a:rPr lang="ja-JP" altLang="en-US" dirty="0"/>
              <a:t>分析結果：</a:t>
            </a:r>
            <a:endParaRPr lang="en-US" altLang="ja-JP" dirty="0"/>
          </a:p>
          <a:p>
            <a:pPr>
              <a:buFont typeface="Wingdings" panose="05000000000000000000" pitchFamily="2" charset="2"/>
              <a:buChar char="Ø"/>
            </a:pPr>
            <a:r>
              <a:rPr lang="ja-JP" altLang="en-US" dirty="0"/>
              <a:t>「</a:t>
            </a:r>
            <a:r>
              <a:rPr lang="ja-JP" altLang="en-US" sz="2800" dirty="0"/>
              <a:t>ごみ焼却炉の建設は近隣の住宅価格の下落をもたらす。</a:t>
            </a:r>
            <a:r>
              <a:rPr lang="ja-JP" altLang="en-US" dirty="0"/>
              <a:t>」</a:t>
            </a:r>
          </a:p>
        </p:txBody>
      </p:sp>
      <p:sp>
        <p:nvSpPr>
          <p:cNvPr id="5" name="灯片编号占位符 4">
            <a:extLst>
              <a:ext uri="{FF2B5EF4-FFF2-40B4-BE49-F238E27FC236}">
                <a16:creationId xmlns:a16="http://schemas.microsoft.com/office/drawing/2014/main" id="{2E33AD66-C64A-70D6-EF45-2F5A3D65F3FD}"/>
              </a:ext>
            </a:extLst>
          </p:cNvPr>
          <p:cNvSpPr>
            <a:spLocks noGrp="1"/>
          </p:cNvSpPr>
          <p:nvPr>
            <p:ph type="sldNum" sz="quarter" idx="12"/>
          </p:nvPr>
        </p:nvSpPr>
        <p:spPr/>
        <p:txBody>
          <a:bodyPr/>
          <a:lstStyle/>
          <a:p>
            <a:fld id="{7C33FE8D-2847-4A07-860A-39E1F2B0B9F4}" type="slidenum">
              <a:rPr kumimoji="1" lang="ja-JP" altLang="en-US" smtClean="0"/>
              <a:t>28</a:t>
            </a:fld>
            <a:endParaRPr kumimoji="1" lang="ja-JP" altLang="en-US"/>
          </a:p>
        </p:txBody>
      </p:sp>
      <p:sp>
        <p:nvSpPr>
          <p:cNvPr id="6" name="日期占位符 5">
            <a:extLst>
              <a:ext uri="{FF2B5EF4-FFF2-40B4-BE49-F238E27FC236}">
                <a16:creationId xmlns:a16="http://schemas.microsoft.com/office/drawing/2014/main" id="{24996CBA-A73A-7AEE-45F5-EAC814A638C6}"/>
              </a:ext>
            </a:extLst>
          </p:cNvPr>
          <p:cNvSpPr>
            <a:spLocks noGrp="1"/>
          </p:cNvSpPr>
          <p:nvPr>
            <p:ph type="dt" sz="half" idx="10"/>
          </p:nvPr>
        </p:nvSpPr>
        <p:spPr/>
        <p:txBody>
          <a:bodyPr/>
          <a:lstStyle/>
          <a:p>
            <a:r>
              <a:rPr kumimoji="1" lang="en-US" altLang="ja-JP"/>
              <a:t>Jin Shang</a:t>
            </a:r>
            <a:endParaRPr kumimoji="1" lang="ja-JP" altLang="en-US"/>
          </a:p>
        </p:txBody>
      </p:sp>
      <p:sp>
        <p:nvSpPr>
          <p:cNvPr id="8" name="object 2">
            <a:extLst>
              <a:ext uri="{FF2B5EF4-FFF2-40B4-BE49-F238E27FC236}">
                <a16:creationId xmlns:a16="http://schemas.microsoft.com/office/drawing/2014/main" id="{EBC99B95-7C67-2DF1-7804-6904CBF298A3}"/>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lang="ja-JP" altLang="en-US" sz="1800" b="1" dirty="0">
                <a:solidFill>
                  <a:srgbClr val="C00000"/>
                </a:solidFill>
                <a:latin typeface="UD Digi Kyokasho NP-R" panose="02020400000000000000" pitchFamily="18" charset="-128"/>
                <a:ea typeface="UD Digi Kyokasho NP-R" panose="02020400000000000000" pitchFamily="18" charset="-128"/>
              </a:rPr>
              <a:t> </a:t>
            </a:r>
            <a:endParaRPr lang="en-US" altLang="ja-JP" dirty="0">
              <a:solidFill>
                <a:srgbClr val="C00000"/>
              </a:solidFill>
              <a:latin typeface="UD Digi Kyokasho NP-R" panose="02020400000000000000" pitchFamily="18" charset="-128"/>
              <a:ea typeface="UD Digi Kyokasho NP-R" panose="02020400000000000000" pitchFamily="18" charset="-128"/>
            </a:endParaRPr>
          </a:p>
        </p:txBody>
      </p:sp>
      <p:sp>
        <p:nvSpPr>
          <p:cNvPr id="4" name="object 15">
            <a:extLst>
              <a:ext uri="{FF2B5EF4-FFF2-40B4-BE49-F238E27FC236}">
                <a16:creationId xmlns:a16="http://schemas.microsoft.com/office/drawing/2014/main" id="{B84402BC-23B0-F28F-376D-57827C2052E9}"/>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応用例（</a:t>
            </a:r>
            <a:r>
              <a:rPr lang="en-US" altLang="ja-JP" dirty="0">
                <a:solidFill>
                  <a:srgbClr val="FFFFFF"/>
                </a:solidFill>
                <a:latin typeface="UD Digi Kyokasho NP-R" panose="02020400000000000000" pitchFamily="18" charset="-128"/>
                <a:ea typeface="UD Digi Kyokasho NP-R" panose="02020400000000000000" pitchFamily="18" charset="-128"/>
              </a:rPr>
              <a:t>2</a:t>
            </a:r>
            <a:r>
              <a:rPr lang="ja-JP" altLang="en-US" dirty="0">
                <a:solidFill>
                  <a:srgbClr val="FFFFFF"/>
                </a:solidFill>
                <a:latin typeface="UD Digi Kyokasho NP-R" panose="02020400000000000000" pitchFamily="18" charset="-128"/>
                <a:ea typeface="UD Digi Kyokasho NP-R" panose="02020400000000000000" pitchFamily="18" charset="-128"/>
              </a:rPr>
              <a:t>）</a:t>
            </a:r>
          </a:p>
        </p:txBody>
      </p:sp>
      <p:sp>
        <p:nvSpPr>
          <p:cNvPr id="7" name="页脚占位符 14">
            <a:extLst>
              <a:ext uri="{FF2B5EF4-FFF2-40B4-BE49-F238E27FC236}">
                <a16:creationId xmlns:a16="http://schemas.microsoft.com/office/drawing/2014/main" id="{660EB229-761B-5578-BA62-2D9A2C5BE740}"/>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043251311"/>
      </p:ext>
    </p:extLst>
  </p:cSld>
  <p:clrMapOvr>
    <a:masterClrMapping/>
  </p:clrMapOvr>
  <mc:AlternateContent xmlns:mc="http://schemas.openxmlformats.org/markup-compatibility/2006" xmlns:p14="http://schemas.microsoft.com/office/powerpoint/2010/main">
    <mc:Choice Requires="p14">
      <p:transition spd="slow" p14:dur="2000" advTm="54511"/>
    </mc:Choice>
    <mc:Fallback xmlns="">
      <p:transition spd="slow" advTm="5451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Thank you.</a:t>
            </a:r>
            <a:endParaRPr kumimoji="1" lang="ja-JP" altLang="en-US" dirty="0"/>
          </a:p>
        </p:txBody>
      </p:sp>
      <p:sp>
        <p:nvSpPr>
          <p:cNvPr id="4" name="灯片编号占位符 3">
            <a:extLst>
              <a:ext uri="{FF2B5EF4-FFF2-40B4-BE49-F238E27FC236}">
                <a16:creationId xmlns:a16="http://schemas.microsoft.com/office/drawing/2014/main" id="{C118CA55-993E-1ED3-64A2-C4447517D1B8}"/>
              </a:ext>
            </a:extLst>
          </p:cNvPr>
          <p:cNvSpPr>
            <a:spLocks noGrp="1"/>
          </p:cNvSpPr>
          <p:nvPr>
            <p:ph type="sldNum" sz="quarter" idx="12"/>
          </p:nvPr>
        </p:nvSpPr>
        <p:spPr/>
        <p:txBody>
          <a:bodyPr/>
          <a:lstStyle/>
          <a:p>
            <a:fld id="{7C33FE8D-2847-4A07-860A-39E1F2B0B9F4}" type="slidenum">
              <a:rPr kumimoji="1" lang="ja-JP" altLang="en-US" smtClean="0"/>
              <a:t>29</a:t>
            </a:fld>
            <a:endParaRPr kumimoji="1" lang="ja-JP" altLang="en-US"/>
          </a:p>
        </p:txBody>
      </p:sp>
      <p:sp>
        <p:nvSpPr>
          <p:cNvPr id="5" name="日期占位符 4">
            <a:extLst>
              <a:ext uri="{FF2B5EF4-FFF2-40B4-BE49-F238E27FC236}">
                <a16:creationId xmlns:a16="http://schemas.microsoft.com/office/drawing/2014/main" id="{5AD2E045-8AEC-9E8A-D5CE-C1FA613F1B42}"/>
              </a:ext>
            </a:extLst>
          </p:cNvPr>
          <p:cNvSpPr>
            <a:spLocks noGrp="1"/>
          </p:cNvSpPr>
          <p:nvPr>
            <p:ph type="dt" sz="half" idx="10"/>
          </p:nvPr>
        </p:nvSpPr>
        <p:spPr/>
        <p:txBody>
          <a:bodyPr/>
          <a:lstStyle/>
          <a:p>
            <a:r>
              <a:rPr kumimoji="1" lang="en-US" altLang="ja-JP"/>
              <a:t>Jin Shang</a:t>
            </a:r>
            <a:endParaRPr kumimoji="1" lang="ja-JP" altLang="en-US"/>
          </a:p>
        </p:txBody>
      </p:sp>
      <p:sp>
        <p:nvSpPr>
          <p:cNvPr id="6" name="页脚占位符 14">
            <a:extLst>
              <a:ext uri="{FF2B5EF4-FFF2-40B4-BE49-F238E27FC236}">
                <a16:creationId xmlns:a16="http://schemas.microsoft.com/office/drawing/2014/main" id="{130AF3EB-183C-8EED-ECBB-2158AF58FACD}"/>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18272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前後比較デザイン</a:t>
            </a:r>
            <a:br>
              <a:rPr kumimoji="1" lang="en-US" altLang="ja-JP" dirty="0"/>
            </a:br>
            <a:r>
              <a:rPr kumimoji="1" lang="ja-JP" altLang="en-US" dirty="0"/>
              <a:t>（</a:t>
            </a:r>
            <a:r>
              <a:rPr kumimoji="1" lang="en-US" altLang="ja-JP" dirty="0"/>
              <a:t>Before &amp; After </a:t>
            </a:r>
            <a:r>
              <a:rPr kumimoji="1" lang="ja-JP" altLang="en-US" dirty="0"/>
              <a:t>分析）</a:t>
            </a:r>
          </a:p>
        </p:txBody>
      </p:sp>
      <p:sp>
        <p:nvSpPr>
          <p:cNvPr id="5" name="テキスト プレースホルダー 4"/>
          <p:cNvSpPr>
            <a:spLocks noGrp="1"/>
          </p:cNvSpPr>
          <p:nvPr>
            <p:ph type="body" idx="1"/>
          </p:nvPr>
        </p:nvSpPr>
        <p:spPr/>
        <p:txBody>
          <a:bodyPr/>
          <a:lstStyle/>
          <a:p>
            <a:r>
              <a:rPr lang="en-US" altLang="ja-JP" dirty="0"/>
              <a:t>Before &amp; After Analysis</a:t>
            </a:r>
          </a:p>
          <a:p>
            <a:endParaRPr kumimoji="1" lang="ja-JP" altLang="en-US" dirty="0"/>
          </a:p>
        </p:txBody>
      </p:sp>
      <p:sp>
        <p:nvSpPr>
          <p:cNvPr id="2" name="スライド番号プレースホルダー 1"/>
          <p:cNvSpPr>
            <a:spLocks noGrp="1"/>
          </p:cNvSpPr>
          <p:nvPr>
            <p:ph type="sldNum" sz="quarter" idx="12"/>
          </p:nvPr>
        </p:nvSpPr>
        <p:spPr/>
        <p:txBody>
          <a:bodyPr/>
          <a:lstStyle/>
          <a:p>
            <a:fld id="{55F754D8-8ADA-4032-B465-886F4BE96295}" type="slidenum">
              <a:rPr kumimoji="1" lang="ja-JP" altLang="en-US" smtClean="0"/>
              <a:t>3</a:t>
            </a:fld>
            <a:endParaRPr kumimoji="1" lang="ja-JP" altLang="en-US"/>
          </a:p>
        </p:txBody>
      </p:sp>
      <p:sp>
        <p:nvSpPr>
          <p:cNvPr id="3" name="日期占位符 2">
            <a:extLst>
              <a:ext uri="{FF2B5EF4-FFF2-40B4-BE49-F238E27FC236}">
                <a16:creationId xmlns:a16="http://schemas.microsoft.com/office/drawing/2014/main" id="{993A6C87-67B6-C6FF-353C-53FA5959B870}"/>
              </a:ext>
            </a:extLst>
          </p:cNvPr>
          <p:cNvSpPr>
            <a:spLocks noGrp="1"/>
          </p:cNvSpPr>
          <p:nvPr>
            <p:ph type="dt" sz="half" idx="10"/>
          </p:nvPr>
        </p:nvSpPr>
        <p:spPr/>
        <p:txBody>
          <a:bodyPr/>
          <a:lstStyle/>
          <a:p>
            <a:r>
              <a:rPr kumimoji="1" lang="en-US" altLang="ja-JP"/>
              <a:t>Jin Shang</a:t>
            </a:r>
            <a:endParaRPr kumimoji="1" lang="ja-JP" altLang="en-US" dirty="0"/>
          </a:p>
        </p:txBody>
      </p:sp>
      <p:sp>
        <p:nvSpPr>
          <p:cNvPr id="10" name="页脚占位符 14">
            <a:extLst>
              <a:ext uri="{FF2B5EF4-FFF2-40B4-BE49-F238E27FC236}">
                <a16:creationId xmlns:a16="http://schemas.microsoft.com/office/drawing/2014/main" id="{34CB7D6B-1373-9E58-6CAC-8633B9F9646B}"/>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094397605"/>
      </p:ext>
    </p:extLst>
  </p:cSld>
  <p:clrMapOvr>
    <a:masterClrMapping/>
  </p:clrMapOvr>
  <mc:AlternateContent xmlns:mc="http://schemas.openxmlformats.org/markup-compatibility/2006" xmlns:p14="http://schemas.microsoft.com/office/powerpoint/2010/main">
    <mc:Choice Requires="p14">
      <p:transition spd="slow" p14:dur="2000" advTm="1575"/>
    </mc:Choice>
    <mc:Fallback xmlns="">
      <p:transition spd="slow" advTm="157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a:xfrm>
            <a:off x="835754" y="1483545"/>
            <a:ext cx="10515600" cy="4351338"/>
          </a:xfrm>
        </p:spPr>
        <p:txBody>
          <a:bodyPr>
            <a:normAutofit/>
          </a:bodyPr>
          <a:lstStyle/>
          <a:p>
            <a:r>
              <a:rPr lang="ja-JP" altLang="en-US" sz="2400" dirty="0"/>
              <a:t>中室牧子・津川友介（</a:t>
            </a:r>
            <a:r>
              <a:rPr lang="en-US" altLang="ja-JP" sz="2400" dirty="0"/>
              <a:t>2017</a:t>
            </a:r>
            <a:r>
              <a:rPr lang="ja-JP" altLang="en-US" sz="2400" dirty="0"/>
              <a:t>）</a:t>
            </a:r>
            <a:r>
              <a:rPr lang="en-US" altLang="ja-JP" sz="2400" dirty="0"/>
              <a:t>『</a:t>
            </a:r>
            <a:r>
              <a:rPr lang="ja-JP" altLang="en-US" sz="2400" dirty="0"/>
              <a:t>原因と結果の経済学</a:t>
            </a:r>
            <a:r>
              <a:rPr lang="en-US" altLang="ja-JP" sz="2400" dirty="0"/>
              <a:t>』</a:t>
            </a:r>
            <a:r>
              <a:rPr lang="ja-JP" altLang="en-US" sz="2400" dirty="0"/>
              <a:t>ダイヤモンド社</a:t>
            </a:r>
          </a:p>
          <a:p>
            <a:r>
              <a:rPr lang="ja-JP" altLang="en-US" sz="2400" dirty="0"/>
              <a:t>羽森茂之（</a:t>
            </a:r>
            <a:r>
              <a:rPr lang="en-US" altLang="ja-JP" sz="2400" dirty="0"/>
              <a:t>2018</a:t>
            </a:r>
            <a:r>
              <a:rPr lang="ja-JP" altLang="en-US" sz="2400" dirty="0"/>
              <a:t>）</a:t>
            </a:r>
            <a:r>
              <a:rPr lang="en-US" altLang="ja-JP" sz="2400" dirty="0"/>
              <a:t>『</a:t>
            </a:r>
            <a:r>
              <a:rPr lang="ja-JP" altLang="en-US" sz="2400" dirty="0"/>
              <a:t>ベーシック計量経済学</a:t>
            </a:r>
            <a:r>
              <a:rPr lang="en-US" altLang="ja-JP" sz="2400" dirty="0"/>
              <a:t>』</a:t>
            </a:r>
            <a:r>
              <a:rPr lang="ja-JP" altLang="en-US" sz="2400" dirty="0"/>
              <a:t>中央経済社</a:t>
            </a:r>
          </a:p>
          <a:p>
            <a:r>
              <a:rPr lang="en-US" altLang="ja-JP" sz="2400" dirty="0" err="1"/>
              <a:t>Wooldridge,J.M</a:t>
            </a:r>
            <a:r>
              <a:rPr lang="en-US" altLang="ja-JP" sz="2400" dirty="0"/>
              <a:t>. (2019) Introductory Econometrics: A Modern Approach, 7th ed., South-Western Pub</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30</a:t>
            </a:fld>
            <a:endParaRPr kumimoji="1" lang="ja-JP" altLang="en-US"/>
          </a:p>
        </p:txBody>
      </p:sp>
      <p:sp>
        <p:nvSpPr>
          <p:cNvPr id="5" name="日期占位符 5">
            <a:extLst>
              <a:ext uri="{FF2B5EF4-FFF2-40B4-BE49-F238E27FC236}">
                <a16:creationId xmlns:a16="http://schemas.microsoft.com/office/drawing/2014/main" id="{FA4D4949-718E-6499-C319-82F181E58851}"/>
              </a:ext>
            </a:extLst>
          </p:cNvPr>
          <p:cNvSpPr>
            <a:spLocks noGrp="1"/>
          </p:cNvSpPr>
          <p:nvPr>
            <p:ph type="dt" sz="half" idx="10"/>
          </p:nvPr>
        </p:nvSpPr>
        <p:spPr>
          <a:xfrm>
            <a:off x="-2" y="6501690"/>
            <a:ext cx="3240000" cy="365125"/>
          </a:xfrm>
        </p:spPr>
        <p:txBody>
          <a:bodyPr/>
          <a:lstStyle/>
          <a:p>
            <a:r>
              <a:rPr kumimoji="1" lang="en-US" altLang="ja-JP"/>
              <a:t>Jin Shang</a:t>
            </a:r>
            <a:endParaRPr kumimoji="1" lang="ja-JP" altLang="en-US"/>
          </a:p>
        </p:txBody>
      </p:sp>
      <p:sp>
        <p:nvSpPr>
          <p:cNvPr id="7" name="页脚占位符 14">
            <a:extLst>
              <a:ext uri="{FF2B5EF4-FFF2-40B4-BE49-F238E27FC236}">
                <a16:creationId xmlns:a16="http://schemas.microsoft.com/office/drawing/2014/main" id="{7F53719D-7397-0DA3-5995-F2AC9C9D02DB}"/>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131910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437151"/>
            <a:ext cx="10515600" cy="1274425"/>
          </a:xfrm>
        </p:spPr>
        <p:txBody>
          <a:bodyPr>
            <a:normAutofit/>
          </a:bodyPr>
          <a:lstStyle/>
          <a:p>
            <a:pPr>
              <a:buFont typeface="Wingdings" panose="05000000000000000000" pitchFamily="2" charset="2"/>
              <a:buChar char="Ø"/>
            </a:pPr>
            <a:r>
              <a:rPr lang="ja-JP" altLang="en-US" dirty="0"/>
              <a:t>この場合、本当にこの政策が直接的に国民所得の</a:t>
            </a:r>
            <a:r>
              <a:rPr lang="en-US" altLang="ja-JP" dirty="0"/>
              <a:t>5</a:t>
            </a:r>
            <a:r>
              <a:rPr lang="ja-JP" altLang="en-US" dirty="0"/>
              <a:t>％の上昇をもたらしたのでしょうか？</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4</a:t>
            </a:fld>
            <a:endParaRPr kumimoji="1" lang="ja-JP" altLang="en-US"/>
          </a:p>
        </p:txBody>
      </p:sp>
      <p:sp>
        <p:nvSpPr>
          <p:cNvPr id="5" name="日期占位符 4">
            <a:extLst>
              <a:ext uri="{FF2B5EF4-FFF2-40B4-BE49-F238E27FC236}">
                <a16:creationId xmlns:a16="http://schemas.microsoft.com/office/drawing/2014/main" id="{0833A965-0431-E481-00C2-5094DA79AC13}"/>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1D274C94-2D60-2EBA-D1E2-AD9B963C6DE3}"/>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政府の所得向上に向けた政策の効果</a:t>
            </a:r>
            <a:endParaRPr lang="en-US" altLang="ja-JP" sz="3200" b="1" dirty="0">
              <a:solidFill>
                <a:srgbClr val="C00000"/>
              </a:solidFill>
            </a:endParaRPr>
          </a:p>
        </p:txBody>
      </p:sp>
      <p:sp>
        <p:nvSpPr>
          <p:cNvPr id="10" name="object 2">
            <a:extLst>
              <a:ext uri="{FF2B5EF4-FFF2-40B4-BE49-F238E27FC236}">
                <a16:creationId xmlns:a16="http://schemas.microsoft.com/office/drawing/2014/main" id="{D0245A2C-B324-AC3C-398C-075079BFB2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11" name="object 15">
            <a:extLst>
              <a:ext uri="{FF2B5EF4-FFF2-40B4-BE49-F238E27FC236}">
                <a16:creationId xmlns:a16="http://schemas.microsoft.com/office/drawing/2014/main" id="{F57895C8-3785-54EE-3F88-84B218590695}"/>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en-US" altLang="ja-JP" dirty="0">
                <a:solidFill>
                  <a:srgbClr val="FFFFFF"/>
                </a:solidFill>
                <a:latin typeface="UD Digi Kyokasho NP-R" panose="02020400000000000000" pitchFamily="18" charset="-128"/>
                <a:ea typeface="UD Digi Kyokasho NP-R" panose="02020400000000000000" pitchFamily="18" charset="-128"/>
              </a:rPr>
              <a:t>Before and After</a:t>
            </a:r>
            <a:r>
              <a:rPr lang="ja-JP" altLang="en-US" dirty="0">
                <a:solidFill>
                  <a:srgbClr val="FFFFFF"/>
                </a:solidFill>
                <a:latin typeface="UD Digi Kyokasho NP-R" panose="02020400000000000000" pitchFamily="18" charset="-128"/>
                <a:ea typeface="UD Digi Kyokasho NP-R" panose="02020400000000000000" pitchFamily="18" charset="-128"/>
              </a:rPr>
              <a:t>分析（前後比較デザイン）</a:t>
            </a:r>
          </a:p>
        </p:txBody>
      </p:sp>
      <p:sp>
        <p:nvSpPr>
          <p:cNvPr id="7" name="object 2">
            <a:extLst>
              <a:ext uri="{FF2B5EF4-FFF2-40B4-BE49-F238E27FC236}">
                <a16:creationId xmlns:a16="http://schemas.microsoft.com/office/drawing/2014/main" id="{5335CEAE-4170-1F0A-9FC4-5035D1ED7A21}"/>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graphicFrame>
        <p:nvGraphicFramePr>
          <p:cNvPr id="6" name="object 3">
            <a:extLst>
              <a:ext uri="{FF2B5EF4-FFF2-40B4-BE49-F238E27FC236}">
                <a16:creationId xmlns:a16="http://schemas.microsoft.com/office/drawing/2014/main" id="{05C30D10-7A60-0AA1-EA0D-56735E346361}"/>
              </a:ext>
            </a:extLst>
          </p:cNvPr>
          <p:cNvGraphicFramePr>
            <a:graphicFrameLocks noGrp="1"/>
          </p:cNvGraphicFramePr>
          <p:nvPr>
            <p:extLst>
              <p:ext uri="{D42A27DB-BD31-4B8C-83A1-F6EECF244321}">
                <p14:modId xmlns:p14="http://schemas.microsoft.com/office/powerpoint/2010/main" val="1792398115"/>
              </p:ext>
            </p:extLst>
          </p:nvPr>
        </p:nvGraphicFramePr>
        <p:xfrm>
          <a:off x="1801940" y="1524720"/>
          <a:ext cx="8583228" cy="2531745"/>
        </p:xfrm>
        <a:graphic>
          <a:graphicData uri="http://schemas.openxmlformats.org/drawingml/2006/table">
            <a:tbl>
              <a:tblPr firstRow="1" bandRow="1">
                <a:tableStyleId>{2D5ABB26-0587-4C30-8999-92F81FD0307C}</a:tableStyleId>
              </a:tblPr>
              <a:tblGrid>
                <a:gridCol w="2145807">
                  <a:extLst>
                    <a:ext uri="{9D8B030D-6E8A-4147-A177-3AD203B41FA5}">
                      <a16:colId xmlns:a16="http://schemas.microsoft.com/office/drawing/2014/main" val="20000"/>
                    </a:ext>
                  </a:extLst>
                </a:gridCol>
                <a:gridCol w="2145807">
                  <a:extLst>
                    <a:ext uri="{9D8B030D-6E8A-4147-A177-3AD203B41FA5}">
                      <a16:colId xmlns:a16="http://schemas.microsoft.com/office/drawing/2014/main" val="20001"/>
                    </a:ext>
                  </a:extLst>
                </a:gridCol>
                <a:gridCol w="2145807">
                  <a:extLst>
                    <a:ext uri="{9D8B030D-6E8A-4147-A177-3AD203B41FA5}">
                      <a16:colId xmlns:a16="http://schemas.microsoft.com/office/drawing/2014/main" val="20002"/>
                    </a:ext>
                  </a:extLst>
                </a:gridCol>
                <a:gridCol w="2145807">
                  <a:extLst>
                    <a:ext uri="{9D8B030D-6E8A-4147-A177-3AD203B41FA5}">
                      <a16:colId xmlns:a16="http://schemas.microsoft.com/office/drawing/2014/main" val="20003"/>
                    </a:ext>
                  </a:extLst>
                </a:gridCol>
              </a:tblGrid>
              <a:tr h="843915">
                <a:tc>
                  <a:txBody>
                    <a:bodyPr/>
                    <a:lstStyle/>
                    <a:p>
                      <a:pPr>
                        <a:lnSpc>
                          <a:spcPct val="100000"/>
                        </a:lnSpc>
                      </a:pPr>
                      <a:endParaRPr sz="3100">
                        <a:latin typeface="UD Digi Kyokasho NK-R" panose="02020400000000000000" pitchFamily="18" charset="-128"/>
                        <a:ea typeface="UD Digi Kyokasho NK-R" panose="02020400000000000000" pitchFamily="18" charset="-128"/>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Before</a:t>
                      </a:r>
                      <a:endParaRPr sz="2800" dirty="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After</a:t>
                      </a:r>
                      <a:endParaRPr sz="2800" dirty="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270" algn="ctr">
                        <a:lnSpc>
                          <a:spcPct val="100000"/>
                        </a:lnSpc>
                        <a:spcBef>
                          <a:spcPts val="240"/>
                        </a:spcBef>
                      </a:pPr>
                      <a:r>
                        <a:rPr sz="2800" b="1" dirty="0">
                          <a:solidFill>
                            <a:srgbClr val="FFFFFF"/>
                          </a:solidFill>
                          <a:latin typeface="UD Digi Kyokasho NK-R" panose="02020400000000000000" pitchFamily="18" charset="-128"/>
                          <a:ea typeface="UD Digi Kyokasho NK-R" panose="02020400000000000000" pitchFamily="18" charset="-128"/>
                          <a:cs typeface="MS PGothic"/>
                        </a:rPr>
                        <a:t>差</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843915">
                <a:tc>
                  <a:txBody>
                    <a:bodyPr/>
                    <a:lstStyle/>
                    <a:p>
                      <a:pPr algn="ctr">
                        <a:lnSpc>
                          <a:spcPct val="100000"/>
                        </a:lnSpc>
                        <a:spcBef>
                          <a:spcPts val="240"/>
                        </a:spcBef>
                      </a:pPr>
                      <a:r>
                        <a:rPr lang="ja-JP" altLang="en-US" sz="2800" dirty="0">
                          <a:latin typeface="UD Digi Kyokasho NK-R" panose="02020400000000000000" pitchFamily="18" charset="-128"/>
                          <a:ea typeface="UD Digi Kyokasho NK-R" panose="02020400000000000000" pitchFamily="18" charset="-128"/>
                          <a:cs typeface="MS PGothic"/>
                        </a:rPr>
                        <a:t>国民の所得</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 algn="ctr">
                        <a:lnSpc>
                          <a:spcPct val="100000"/>
                        </a:lnSpc>
                        <a:spcBef>
                          <a:spcPts val="240"/>
                        </a:spcBef>
                      </a:pPr>
                      <a:r>
                        <a:rPr lang="en-US" altLang="ja-JP" sz="2800" spc="-25" dirty="0">
                          <a:latin typeface="UD Digi Kyokasho NK-R" panose="02020400000000000000" pitchFamily="18" charset="-128"/>
                          <a:ea typeface="UD Digi Kyokasho NK-R" panose="02020400000000000000" pitchFamily="18" charset="-128"/>
                          <a:cs typeface="MS PGothic"/>
                        </a:rPr>
                        <a:t>500</a:t>
                      </a:r>
                      <a:r>
                        <a:rPr lang="ja-JP" altLang="en-US" sz="2800" spc="-25" dirty="0">
                          <a:latin typeface="UD Digi Kyokasho NK-R" panose="02020400000000000000" pitchFamily="18" charset="-128"/>
                          <a:ea typeface="UD Digi Kyokasho NK-R" panose="02020400000000000000" pitchFamily="18" charset="-128"/>
                          <a:cs typeface="MS PGothic"/>
                        </a:rPr>
                        <a:t>万円</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240"/>
                        </a:spcBef>
                      </a:pPr>
                      <a:r>
                        <a:rPr lang="en-US" altLang="ja-JP" sz="2800" spc="-25" dirty="0">
                          <a:latin typeface="UD Digi Kyokasho NK-R" panose="02020400000000000000" pitchFamily="18" charset="-128"/>
                          <a:ea typeface="UD Digi Kyokasho NK-R" panose="02020400000000000000" pitchFamily="18" charset="-128"/>
                          <a:cs typeface="MS PGothic"/>
                        </a:rPr>
                        <a:t>525</a:t>
                      </a:r>
                      <a:r>
                        <a:rPr lang="ja-JP" altLang="en-US" sz="2800" spc="-25" dirty="0">
                          <a:latin typeface="UD Digi Kyokasho NK-R" panose="02020400000000000000" pitchFamily="18" charset="-128"/>
                          <a:ea typeface="UD Digi Kyokasho NK-R" panose="02020400000000000000" pitchFamily="18" charset="-128"/>
                          <a:cs typeface="MS PGothic"/>
                        </a:rPr>
                        <a:t>万円</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240"/>
                        </a:spcBef>
                      </a:pPr>
                      <a:r>
                        <a:rPr lang="ja-JP" altLang="en-US" sz="2800" spc="-25" dirty="0">
                          <a:latin typeface="UD Digi Kyokasho NK-R" panose="02020400000000000000" pitchFamily="18" charset="-128"/>
                          <a:ea typeface="UD Digi Kyokasho NK-R" panose="02020400000000000000" pitchFamily="18" charset="-128"/>
                          <a:cs typeface="MS PGothic"/>
                        </a:rPr>
                        <a:t>５</a:t>
                      </a:r>
                      <a:r>
                        <a:rPr sz="2800" spc="-25" dirty="0">
                          <a:latin typeface="UD Digi Kyokasho NK-R" panose="02020400000000000000" pitchFamily="18" charset="-128"/>
                          <a:ea typeface="UD Digi Kyokasho NK-R" panose="02020400000000000000" pitchFamily="18" charset="-128"/>
                          <a:cs typeface="MS PGothic"/>
                        </a:rPr>
                        <a:t>％</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843915">
                <a:tc>
                  <a:txBody>
                    <a:bodyPr/>
                    <a:lstStyle/>
                    <a:p>
                      <a:pPr algn="ctr">
                        <a:lnSpc>
                          <a:spcPct val="100000"/>
                        </a:lnSpc>
                        <a:spcBef>
                          <a:spcPts val="244"/>
                        </a:spcBef>
                      </a:pPr>
                      <a:r>
                        <a:rPr lang="ja-JP" altLang="en-US" sz="2800" spc="-50" dirty="0">
                          <a:latin typeface="UD Digi Kyokasho NK-R" panose="02020400000000000000" pitchFamily="18" charset="-128"/>
                          <a:ea typeface="UD Digi Kyokasho NK-R" panose="02020400000000000000" pitchFamily="18" charset="-128"/>
                          <a:cs typeface="MS PGothic"/>
                        </a:rPr>
                        <a:t>所得向上政策</a:t>
                      </a:r>
                      <a:endParaRPr sz="2800" dirty="0">
                        <a:latin typeface="UD Digi Kyokasho NK-R" panose="02020400000000000000" pitchFamily="18" charset="-128"/>
                        <a:ea typeface="UD Digi Kyokasho NK-R" panose="02020400000000000000" pitchFamily="18" charset="-128"/>
                        <a:cs typeface="MS PGothic"/>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4"/>
                        </a:spcBef>
                      </a:pPr>
                      <a:r>
                        <a:rPr sz="2800" dirty="0">
                          <a:latin typeface="UD Digi Kyokasho NK-R" panose="02020400000000000000" pitchFamily="18" charset="-128"/>
                          <a:ea typeface="UD Digi Kyokasho NK-R" panose="02020400000000000000" pitchFamily="18" charset="-128"/>
                          <a:cs typeface="MS PGothic"/>
                        </a:rPr>
                        <a:t>×</a:t>
                      </a: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4"/>
                        </a:spcBef>
                      </a:pPr>
                      <a:r>
                        <a:rPr sz="2800" dirty="0">
                          <a:latin typeface="UD Digi Kyokasho NK-R" panose="02020400000000000000" pitchFamily="18" charset="-128"/>
                          <a:ea typeface="UD Digi Kyokasho NK-R" panose="02020400000000000000" pitchFamily="18" charset="-128"/>
                          <a:cs typeface="MS PGothic"/>
                        </a:rPr>
                        <a:t>〇</a:t>
                      </a: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3100" dirty="0">
                        <a:latin typeface="UD Digi Kyokasho NK-R" panose="02020400000000000000" pitchFamily="18" charset="-128"/>
                        <a:ea typeface="UD Digi Kyokasho NK-R" panose="02020400000000000000" pitchFamily="18" charset="-128"/>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12" name="页脚占位符 14">
            <a:extLst>
              <a:ext uri="{FF2B5EF4-FFF2-40B4-BE49-F238E27FC236}">
                <a16:creationId xmlns:a16="http://schemas.microsoft.com/office/drawing/2014/main" id="{B1494FEE-0EE7-FCE3-CF63-8750D30E826D}"/>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163032369"/>
      </p:ext>
    </p:extLst>
  </p:cSld>
  <p:clrMapOvr>
    <a:masterClrMapping/>
  </p:clrMapOvr>
  <mc:AlternateContent xmlns:mc="http://schemas.openxmlformats.org/markup-compatibility/2006" xmlns:p14="http://schemas.microsoft.com/office/powerpoint/2010/main">
    <mc:Choice Requires="p14">
      <p:transition spd="slow" p14:dur="2000" advTm="47221"/>
    </mc:Choice>
    <mc:Fallback xmlns="">
      <p:transition spd="slow" advTm="472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437151"/>
            <a:ext cx="10515600" cy="1274425"/>
          </a:xfrm>
        </p:spPr>
        <p:txBody>
          <a:bodyPr>
            <a:normAutofit/>
          </a:bodyPr>
          <a:lstStyle/>
          <a:p>
            <a:pPr>
              <a:buFont typeface="Wingdings" panose="05000000000000000000" pitchFamily="2" charset="2"/>
              <a:buChar char="Ø"/>
            </a:pPr>
            <a:r>
              <a:rPr lang="ja-JP" altLang="en-US" dirty="0"/>
              <a:t>この場合、販売増加率の３％の増加により、この企業の</a:t>
            </a:r>
            <a:r>
              <a:rPr lang="en-US" altLang="ja-JP" dirty="0"/>
              <a:t>PR</a:t>
            </a:r>
            <a:r>
              <a:rPr lang="ja-JP" altLang="en-US" dirty="0"/>
              <a:t>活動は販売の増加に効果があったといってよいかどうか？</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5</a:t>
            </a:fld>
            <a:endParaRPr kumimoji="1" lang="ja-JP" altLang="en-US"/>
          </a:p>
        </p:txBody>
      </p:sp>
      <p:sp>
        <p:nvSpPr>
          <p:cNvPr id="5" name="日期占位符 4">
            <a:extLst>
              <a:ext uri="{FF2B5EF4-FFF2-40B4-BE49-F238E27FC236}">
                <a16:creationId xmlns:a16="http://schemas.microsoft.com/office/drawing/2014/main" id="{0833A965-0431-E481-00C2-5094DA79AC13}"/>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1D274C94-2D60-2EBA-D1E2-AD9B963C6DE3}"/>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ある企業の</a:t>
            </a:r>
            <a:r>
              <a:rPr lang="en-US" altLang="ja-JP" sz="3200" b="1" dirty="0">
                <a:solidFill>
                  <a:srgbClr val="C00000"/>
                </a:solidFill>
              </a:rPr>
              <a:t>PR</a:t>
            </a:r>
            <a:r>
              <a:rPr lang="ja-JP" altLang="en-US" sz="3200" b="1" dirty="0">
                <a:solidFill>
                  <a:srgbClr val="C00000"/>
                </a:solidFill>
              </a:rPr>
              <a:t>活動の効果</a:t>
            </a:r>
            <a:endParaRPr lang="en-US" altLang="ja-JP" sz="3200" b="1" dirty="0">
              <a:solidFill>
                <a:srgbClr val="C00000"/>
              </a:solidFill>
            </a:endParaRPr>
          </a:p>
        </p:txBody>
      </p:sp>
      <p:sp>
        <p:nvSpPr>
          <p:cNvPr id="10" name="object 2">
            <a:extLst>
              <a:ext uri="{FF2B5EF4-FFF2-40B4-BE49-F238E27FC236}">
                <a16:creationId xmlns:a16="http://schemas.microsoft.com/office/drawing/2014/main" id="{D0245A2C-B324-AC3C-398C-075079BFB2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11" name="object 15">
            <a:extLst>
              <a:ext uri="{FF2B5EF4-FFF2-40B4-BE49-F238E27FC236}">
                <a16:creationId xmlns:a16="http://schemas.microsoft.com/office/drawing/2014/main" id="{F57895C8-3785-54EE-3F88-84B218590695}"/>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en-US" altLang="ja-JP" dirty="0">
                <a:solidFill>
                  <a:srgbClr val="FFFFFF"/>
                </a:solidFill>
                <a:latin typeface="UD Digi Kyokasho NP-R" panose="02020400000000000000" pitchFamily="18" charset="-128"/>
                <a:ea typeface="UD Digi Kyokasho NP-R" panose="02020400000000000000" pitchFamily="18" charset="-128"/>
              </a:rPr>
              <a:t>Before and After</a:t>
            </a:r>
            <a:r>
              <a:rPr lang="ja-JP" altLang="en-US" dirty="0">
                <a:solidFill>
                  <a:srgbClr val="FFFFFF"/>
                </a:solidFill>
                <a:latin typeface="UD Digi Kyokasho NP-R" panose="02020400000000000000" pitchFamily="18" charset="-128"/>
                <a:ea typeface="UD Digi Kyokasho NP-R" panose="02020400000000000000" pitchFamily="18" charset="-128"/>
              </a:rPr>
              <a:t>分析（前後比較デザイン）</a:t>
            </a:r>
          </a:p>
        </p:txBody>
      </p:sp>
      <p:sp>
        <p:nvSpPr>
          <p:cNvPr id="7" name="object 2">
            <a:extLst>
              <a:ext uri="{FF2B5EF4-FFF2-40B4-BE49-F238E27FC236}">
                <a16:creationId xmlns:a16="http://schemas.microsoft.com/office/drawing/2014/main" id="{5335CEAE-4170-1F0A-9FC4-5035D1ED7A21}"/>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graphicFrame>
        <p:nvGraphicFramePr>
          <p:cNvPr id="6" name="object 3">
            <a:extLst>
              <a:ext uri="{FF2B5EF4-FFF2-40B4-BE49-F238E27FC236}">
                <a16:creationId xmlns:a16="http://schemas.microsoft.com/office/drawing/2014/main" id="{05C30D10-7A60-0AA1-EA0D-56735E346361}"/>
              </a:ext>
            </a:extLst>
          </p:cNvPr>
          <p:cNvGraphicFramePr>
            <a:graphicFrameLocks noGrp="1"/>
          </p:cNvGraphicFramePr>
          <p:nvPr>
            <p:extLst>
              <p:ext uri="{D42A27DB-BD31-4B8C-83A1-F6EECF244321}">
                <p14:modId xmlns:p14="http://schemas.microsoft.com/office/powerpoint/2010/main" val="2078798482"/>
              </p:ext>
            </p:extLst>
          </p:nvPr>
        </p:nvGraphicFramePr>
        <p:xfrm>
          <a:off x="1827267" y="1505909"/>
          <a:ext cx="8064500" cy="2531745"/>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tblGrid>
              <a:tr h="843915">
                <a:tc>
                  <a:txBody>
                    <a:bodyPr/>
                    <a:lstStyle/>
                    <a:p>
                      <a:pPr>
                        <a:lnSpc>
                          <a:spcPct val="100000"/>
                        </a:lnSpc>
                      </a:pPr>
                      <a:endParaRPr sz="3100">
                        <a:latin typeface="UD Digi Kyokasho NK-R" panose="02020400000000000000" pitchFamily="18" charset="-128"/>
                        <a:ea typeface="UD Digi Kyokasho NK-R" panose="02020400000000000000" pitchFamily="18" charset="-128"/>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Before</a:t>
                      </a:r>
                      <a:endParaRPr sz="2800" dirty="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After</a:t>
                      </a:r>
                      <a:endParaRPr sz="280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270" algn="ctr">
                        <a:lnSpc>
                          <a:spcPct val="100000"/>
                        </a:lnSpc>
                        <a:spcBef>
                          <a:spcPts val="240"/>
                        </a:spcBef>
                      </a:pPr>
                      <a:r>
                        <a:rPr sz="2800" b="1" dirty="0">
                          <a:solidFill>
                            <a:srgbClr val="FFFFFF"/>
                          </a:solidFill>
                          <a:latin typeface="UD Digi Kyokasho NK-R" panose="02020400000000000000" pitchFamily="18" charset="-128"/>
                          <a:ea typeface="UD Digi Kyokasho NK-R" panose="02020400000000000000" pitchFamily="18" charset="-128"/>
                          <a:cs typeface="MS PGothic"/>
                        </a:rPr>
                        <a:t>差</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843915">
                <a:tc>
                  <a:txBody>
                    <a:bodyPr/>
                    <a:lstStyle/>
                    <a:p>
                      <a:pPr algn="ctr">
                        <a:lnSpc>
                          <a:spcPct val="100000"/>
                        </a:lnSpc>
                        <a:spcBef>
                          <a:spcPts val="240"/>
                        </a:spcBef>
                      </a:pPr>
                      <a:r>
                        <a:rPr sz="2800" spc="-40" dirty="0">
                          <a:latin typeface="UD Digi Kyokasho NK-R" panose="02020400000000000000" pitchFamily="18" charset="-128"/>
                          <a:ea typeface="UD Digi Kyokasho NK-R" panose="02020400000000000000" pitchFamily="18" charset="-128"/>
                          <a:cs typeface="MS PGothic"/>
                        </a:rPr>
                        <a:t>販売増加</a:t>
                      </a:r>
                      <a:r>
                        <a:rPr sz="2800" spc="-50" dirty="0">
                          <a:latin typeface="UD Digi Kyokasho NK-R" panose="02020400000000000000" pitchFamily="18" charset="-128"/>
                          <a:ea typeface="UD Digi Kyokasho NK-R" panose="02020400000000000000" pitchFamily="18" charset="-128"/>
                          <a:cs typeface="MS PGothic"/>
                        </a:rPr>
                        <a:t>率</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５％</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８％</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３％</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843915">
                <a:tc>
                  <a:txBody>
                    <a:bodyPr/>
                    <a:lstStyle/>
                    <a:p>
                      <a:pPr algn="ctr">
                        <a:lnSpc>
                          <a:spcPct val="100000"/>
                        </a:lnSpc>
                        <a:spcBef>
                          <a:spcPts val="244"/>
                        </a:spcBef>
                      </a:pPr>
                      <a:r>
                        <a:rPr sz="2800" spc="-35" dirty="0">
                          <a:latin typeface="UD Digi Kyokasho NK-R" panose="02020400000000000000" pitchFamily="18" charset="-128"/>
                          <a:ea typeface="UD Digi Kyokasho NK-R" panose="02020400000000000000" pitchFamily="18" charset="-128"/>
                          <a:cs typeface="MS PGothic"/>
                        </a:rPr>
                        <a:t>広告活</a:t>
                      </a:r>
                      <a:r>
                        <a:rPr sz="2800" spc="-50" dirty="0">
                          <a:latin typeface="UD Digi Kyokasho NK-R" panose="02020400000000000000" pitchFamily="18" charset="-128"/>
                          <a:ea typeface="UD Digi Kyokasho NK-R" panose="02020400000000000000" pitchFamily="18" charset="-128"/>
                          <a:cs typeface="MS PGothic"/>
                        </a:rPr>
                        <a:t>動</a:t>
                      </a:r>
                      <a:endParaRPr sz="2800">
                        <a:latin typeface="UD Digi Kyokasho NK-R" panose="02020400000000000000" pitchFamily="18" charset="-128"/>
                        <a:ea typeface="UD Digi Kyokasho NK-R" panose="02020400000000000000" pitchFamily="18" charset="-128"/>
                        <a:cs typeface="MS PGothic"/>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4"/>
                        </a:spcBef>
                      </a:pPr>
                      <a:r>
                        <a:rPr sz="2800" dirty="0">
                          <a:latin typeface="UD Digi Kyokasho NK-R" panose="02020400000000000000" pitchFamily="18" charset="-128"/>
                          <a:ea typeface="UD Digi Kyokasho NK-R" panose="02020400000000000000" pitchFamily="18" charset="-128"/>
                          <a:cs typeface="MS PGothic"/>
                        </a:rPr>
                        <a:t>×</a:t>
                      </a:r>
                      <a:endParaRPr sz="2800">
                        <a:latin typeface="UD Digi Kyokasho NK-R" panose="02020400000000000000" pitchFamily="18" charset="-128"/>
                        <a:ea typeface="UD Digi Kyokasho NK-R" panose="02020400000000000000" pitchFamily="18" charset="-128"/>
                        <a:cs typeface="MS PGothic"/>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4"/>
                        </a:spcBef>
                      </a:pPr>
                      <a:r>
                        <a:rPr sz="2800" dirty="0">
                          <a:latin typeface="UD Digi Kyokasho NK-R" panose="02020400000000000000" pitchFamily="18" charset="-128"/>
                          <a:ea typeface="UD Digi Kyokasho NK-R" panose="02020400000000000000" pitchFamily="18" charset="-128"/>
                          <a:cs typeface="MS PGothic"/>
                        </a:rPr>
                        <a:t>〇</a:t>
                      </a:r>
                      <a:endParaRPr sz="2800">
                        <a:latin typeface="UD Digi Kyokasho NK-R" panose="02020400000000000000" pitchFamily="18" charset="-128"/>
                        <a:ea typeface="UD Digi Kyokasho NK-R" panose="02020400000000000000" pitchFamily="18" charset="-128"/>
                        <a:cs typeface="MS PGothic"/>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3100" dirty="0">
                        <a:latin typeface="UD Digi Kyokasho NK-R" panose="02020400000000000000" pitchFamily="18" charset="-128"/>
                        <a:ea typeface="UD Digi Kyokasho NK-R" panose="02020400000000000000" pitchFamily="18" charset="-128"/>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8" name="页脚占位符 14">
            <a:extLst>
              <a:ext uri="{FF2B5EF4-FFF2-40B4-BE49-F238E27FC236}">
                <a16:creationId xmlns:a16="http://schemas.microsoft.com/office/drawing/2014/main" id="{55DB7A15-8274-F9B8-3AFC-6A5DCF936622}"/>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482598518"/>
      </p:ext>
    </p:extLst>
  </p:cSld>
  <p:clrMapOvr>
    <a:masterClrMapping/>
  </p:clrMapOvr>
  <mc:AlternateContent xmlns:mc="http://schemas.openxmlformats.org/markup-compatibility/2006" xmlns:p14="http://schemas.microsoft.com/office/powerpoint/2010/main">
    <mc:Choice Requires="p14">
      <p:transition spd="slow" p14:dur="2000" advTm="47221"/>
    </mc:Choice>
    <mc:Fallback xmlns="">
      <p:transition spd="slow" advTm="472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a:t>差の差分析（</a:t>
            </a:r>
            <a:r>
              <a:rPr kumimoji="1" lang="en-US" altLang="ja-JP" dirty="0"/>
              <a:t>DID</a:t>
            </a:r>
            <a:r>
              <a:rPr kumimoji="1" lang="ja-JP" altLang="en-US" dirty="0"/>
              <a:t>分析）</a:t>
            </a:r>
          </a:p>
        </p:txBody>
      </p:sp>
      <p:sp>
        <p:nvSpPr>
          <p:cNvPr id="5" name="テキスト プレースホルダー 4"/>
          <p:cNvSpPr>
            <a:spLocks noGrp="1"/>
          </p:cNvSpPr>
          <p:nvPr>
            <p:ph type="body" idx="1"/>
          </p:nvPr>
        </p:nvSpPr>
        <p:spPr/>
        <p:txBody>
          <a:bodyPr/>
          <a:lstStyle/>
          <a:p>
            <a:r>
              <a:rPr lang="en-US" altLang="ja-JP" dirty="0"/>
              <a:t>Difference in Difference Analysis</a:t>
            </a:r>
          </a:p>
          <a:p>
            <a:endParaRPr kumimoji="1" lang="ja-JP" altLang="en-US" dirty="0"/>
          </a:p>
        </p:txBody>
      </p:sp>
      <p:sp>
        <p:nvSpPr>
          <p:cNvPr id="2" name="スライド番号プレースホルダー 1"/>
          <p:cNvSpPr>
            <a:spLocks noGrp="1"/>
          </p:cNvSpPr>
          <p:nvPr>
            <p:ph type="sldNum" sz="quarter" idx="12"/>
          </p:nvPr>
        </p:nvSpPr>
        <p:spPr/>
        <p:txBody>
          <a:bodyPr/>
          <a:lstStyle/>
          <a:p>
            <a:fld id="{55F754D8-8ADA-4032-B465-886F4BE96295}" type="slidenum">
              <a:rPr kumimoji="1" lang="ja-JP" altLang="en-US" smtClean="0"/>
              <a:t>6</a:t>
            </a:fld>
            <a:endParaRPr kumimoji="1" lang="ja-JP" altLang="en-US"/>
          </a:p>
        </p:txBody>
      </p:sp>
      <p:sp>
        <p:nvSpPr>
          <p:cNvPr id="3" name="日期占位符 2">
            <a:extLst>
              <a:ext uri="{FF2B5EF4-FFF2-40B4-BE49-F238E27FC236}">
                <a16:creationId xmlns:a16="http://schemas.microsoft.com/office/drawing/2014/main" id="{993A6C87-67B6-C6FF-353C-53FA5959B870}"/>
              </a:ext>
            </a:extLst>
          </p:cNvPr>
          <p:cNvSpPr>
            <a:spLocks noGrp="1"/>
          </p:cNvSpPr>
          <p:nvPr>
            <p:ph type="dt" sz="half" idx="10"/>
          </p:nvPr>
        </p:nvSpPr>
        <p:spPr/>
        <p:txBody>
          <a:bodyPr/>
          <a:lstStyle/>
          <a:p>
            <a:r>
              <a:rPr kumimoji="1" lang="en-US" altLang="ja-JP"/>
              <a:t>Jin Shang</a:t>
            </a:r>
            <a:endParaRPr kumimoji="1" lang="ja-JP" altLang="en-US" dirty="0"/>
          </a:p>
        </p:txBody>
      </p:sp>
      <p:sp>
        <p:nvSpPr>
          <p:cNvPr id="7" name="页脚占位符 14">
            <a:extLst>
              <a:ext uri="{FF2B5EF4-FFF2-40B4-BE49-F238E27FC236}">
                <a16:creationId xmlns:a16="http://schemas.microsoft.com/office/drawing/2014/main" id="{ED784808-B049-7E38-9983-A3D734264322}"/>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133249755"/>
      </p:ext>
    </p:extLst>
  </p:cSld>
  <p:clrMapOvr>
    <a:masterClrMapping/>
  </p:clrMapOvr>
  <mc:AlternateContent xmlns:mc="http://schemas.openxmlformats.org/markup-compatibility/2006" xmlns:p14="http://schemas.microsoft.com/office/powerpoint/2010/main">
    <mc:Choice Requires="p14">
      <p:transition spd="slow" p14:dur="2000" advTm="1575"/>
    </mc:Choice>
    <mc:Fallback xmlns="">
      <p:transition spd="slow" advTm="15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ja-JP" altLang="en-US" dirty="0"/>
              <a:t>ある政策を実施した際に、政策の目標となる変数</a:t>
            </a:r>
            <a:r>
              <a:rPr lang="en-US" altLang="ja-JP" dirty="0"/>
              <a:t>Y</a:t>
            </a:r>
            <a:r>
              <a:rPr lang="ja-JP" altLang="en-US" dirty="0"/>
              <a:t>に対して効果があったかどうかを評価したい。</a:t>
            </a:r>
          </a:p>
          <a:p>
            <a:pPr>
              <a:buFont typeface="Wingdings" panose="05000000000000000000" pitchFamily="2" charset="2"/>
              <a:buChar char="u"/>
            </a:pPr>
            <a:r>
              <a:rPr lang="ja-JP" altLang="en-US" dirty="0"/>
              <a:t>政策の効果は「トリートメント効果（処置効果</a:t>
            </a:r>
            <a:r>
              <a:rPr lang="en-US" altLang="ja-JP" dirty="0"/>
              <a:t>, treatment effect</a:t>
            </a:r>
            <a:r>
              <a:rPr lang="ja-JP" altLang="en-US" dirty="0"/>
              <a:t>）」と呼ばれ、次の２つの比較によって評価する。</a:t>
            </a:r>
          </a:p>
          <a:p>
            <a:pPr lvl="1">
              <a:buFont typeface="Wingdings" panose="05000000000000000000" pitchFamily="2" charset="2"/>
              <a:buChar char="Ø"/>
            </a:pPr>
            <a:r>
              <a:rPr lang="ja-JP" altLang="en-US" dirty="0"/>
              <a:t>（１）トリートメント・グループ（処置群、</a:t>
            </a:r>
            <a:r>
              <a:rPr lang="en-US" altLang="ja-JP" dirty="0"/>
              <a:t>treatment group</a:t>
            </a:r>
            <a:r>
              <a:rPr lang="ja-JP" altLang="en-US" dirty="0"/>
              <a:t>）：政策が実施されたグループ（介入群とも呼ばれる）</a:t>
            </a:r>
          </a:p>
          <a:p>
            <a:pPr lvl="1">
              <a:buFont typeface="Wingdings" panose="05000000000000000000" pitchFamily="2" charset="2"/>
              <a:buChar char="Ø"/>
            </a:pPr>
            <a:r>
              <a:rPr lang="ja-JP" altLang="en-US" dirty="0"/>
              <a:t>（２）コントロール・グループ（対照群、</a:t>
            </a:r>
            <a:r>
              <a:rPr lang="en-US" altLang="ja-JP" dirty="0"/>
              <a:t>control group</a:t>
            </a:r>
            <a:r>
              <a:rPr lang="ja-JP" altLang="en-US" dirty="0"/>
              <a:t>）：政策が実施されなかったグループ</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7</a:t>
            </a:fld>
            <a:endParaRPr kumimoji="1" lang="ja-JP" altLang="en-US"/>
          </a:p>
        </p:txBody>
      </p:sp>
      <p:sp>
        <p:nvSpPr>
          <p:cNvPr id="5" name="日期占位符 4">
            <a:extLst>
              <a:ext uri="{FF2B5EF4-FFF2-40B4-BE49-F238E27FC236}">
                <a16:creationId xmlns:a16="http://schemas.microsoft.com/office/drawing/2014/main" id="{58D794FF-D3F9-82DD-B669-25D1923F3F62}"/>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5EA10DED-CA22-555F-44F8-77C09457A461}"/>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「差の差分析」にる政策評価（</a:t>
            </a:r>
            <a:r>
              <a:rPr lang="en-US" altLang="ja-JP" sz="3200" b="1" dirty="0">
                <a:solidFill>
                  <a:srgbClr val="C00000"/>
                </a:solidFill>
              </a:rPr>
              <a:t>DID</a:t>
            </a:r>
            <a:r>
              <a:rPr lang="ja-JP" altLang="en-US" sz="3200" b="1" dirty="0">
                <a:solidFill>
                  <a:srgbClr val="C00000"/>
                </a:solidFill>
              </a:rPr>
              <a:t>）</a:t>
            </a:r>
            <a:endParaRPr lang="en-US" altLang="ja-JP" sz="3200" b="1" dirty="0">
              <a:solidFill>
                <a:srgbClr val="C00000"/>
              </a:solidFill>
            </a:endParaRPr>
          </a:p>
        </p:txBody>
      </p:sp>
      <p:sp>
        <p:nvSpPr>
          <p:cNvPr id="10" name="object 2">
            <a:extLst>
              <a:ext uri="{FF2B5EF4-FFF2-40B4-BE49-F238E27FC236}">
                <a16:creationId xmlns:a16="http://schemas.microsoft.com/office/drawing/2014/main" id="{86EB49DE-EC54-FF27-7C8F-CDCCE43A41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3340F7-8EEA-2507-DCEE-E4193E43898C}"/>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429D2B9-F334-512C-C4A1-AE6135B47F07}"/>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sp>
        <p:nvSpPr>
          <p:cNvPr id="8" name="页脚占位符 14">
            <a:extLst>
              <a:ext uri="{FF2B5EF4-FFF2-40B4-BE49-F238E27FC236}">
                <a16:creationId xmlns:a16="http://schemas.microsoft.com/office/drawing/2014/main" id="{2114B788-D4A7-C9A7-5D20-C8CE9612CD35}"/>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4006030941"/>
      </p:ext>
    </p:extLst>
  </p:cSld>
  <p:clrMapOvr>
    <a:masterClrMapping/>
  </p:clrMapOvr>
  <mc:AlternateContent xmlns:mc="http://schemas.openxmlformats.org/markup-compatibility/2006" xmlns:p14="http://schemas.microsoft.com/office/powerpoint/2010/main">
    <mc:Choice Requires="p14">
      <p:transition spd="slow" p14:dur="2000" advTm="100365"/>
    </mc:Choice>
    <mc:Fallback xmlns="">
      <p:transition spd="slow" advTm="1003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515600" cy="4196803"/>
          </a:xfrm>
        </p:spPr>
        <p:txBody>
          <a:bodyPr>
            <a:normAutofit/>
          </a:bodyPr>
          <a:lstStyle/>
          <a:p>
            <a:pPr>
              <a:buFont typeface="Wingdings" panose="05000000000000000000" pitchFamily="2" charset="2"/>
              <a:buChar char="u"/>
            </a:pPr>
            <a:r>
              <a:rPr lang="ja-JP" altLang="en-US" dirty="0"/>
              <a:t>差の差分析の特徴（２つの「差」の利用）：</a:t>
            </a:r>
            <a:endParaRPr lang="en-US" altLang="ja-JP" dirty="0"/>
          </a:p>
          <a:p>
            <a:pPr>
              <a:buFont typeface="Wingdings" panose="05000000000000000000" pitchFamily="2" charset="2"/>
              <a:buChar char="u"/>
            </a:pPr>
            <a:endParaRPr lang="ja-JP" altLang="en-US" dirty="0"/>
          </a:p>
          <a:p>
            <a:pPr lvl="1">
              <a:buFont typeface="Wingdings" panose="05000000000000000000" pitchFamily="2" charset="2"/>
              <a:buChar char="Ø"/>
            </a:pPr>
            <a:r>
              <a:rPr lang="ja-JP" altLang="en-US" dirty="0"/>
              <a:t>第１の「差」：政策実行の前後の差（前後比較デザインと同じ）</a:t>
            </a:r>
          </a:p>
          <a:p>
            <a:pPr lvl="1">
              <a:buFont typeface="Wingdings" panose="05000000000000000000" pitchFamily="2" charset="2"/>
              <a:buChar char="Ø"/>
            </a:pPr>
            <a:r>
              <a:rPr lang="ja-JP" altLang="en-US" dirty="0"/>
              <a:t>第２の「差」：トリートメント・グループとコントロール・グループの差</a:t>
            </a:r>
            <a:endParaRPr lang="en-US" altLang="ja-JP" dirty="0"/>
          </a:p>
          <a:p>
            <a:pPr lvl="1">
              <a:buFont typeface="Wingdings" panose="05000000000000000000" pitchFamily="2" charset="2"/>
              <a:buChar char="Ø"/>
            </a:pPr>
            <a:endParaRPr lang="ja-JP" altLang="en-US" dirty="0"/>
          </a:p>
          <a:p>
            <a:pPr lvl="1">
              <a:buFont typeface="Wingdings" panose="05000000000000000000" pitchFamily="2" charset="2"/>
              <a:buChar char="u"/>
            </a:pPr>
            <a:r>
              <a:rPr lang="ja-JP" altLang="en-US" dirty="0"/>
              <a:t>これら２つの「差の差」をとって政策効果を分析するので、「</a:t>
            </a:r>
            <a:r>
              <a:rPr lang="ja-JP" altLang="en-US" dirty="0">
                <a:solidFill>
                  <a:srgbClr val="FF0000"/>
                </a:solidFill>
              </a:rPr>
              <a:t>差の差分析（</a:t>
            </a:r>
            <a:r>
              <a:rPr lang="en-US" altLang="ja-JP" dirty="0">
                <a:solidFill>
                  <a:srgbClr val="FF0000"/>
                </a:solidFill>
              </a:rPr>
              <a:t>DID</a:t>
            </a:r>
            <a:r>
              <a:rPr lang="ja-JP" altLang="en-US" dirty="0">
                <a:solidFill>
                  <a:srgbClr val="FF0000"/>
                </a:solidFill>
              </a:rPr>
              <a:t>分析）</a:t>
            </a:r>
            <a:r>
              <a:rPr lang="ja-JP" altLang="en-US" dirty="0"/>
              <a:t>」と呼ばれる。</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8</a:t>
            </a:fld>
            <a:endParaRPr kumimoji="1" lang="ja-JP" altLang="en-US"/>
          </a:p>
        </p:txBody>
      </p:sp>
      <p:sp>
        <p:nvSpPr>
          <p:cNvPr id="5" name="日期占位符 4">
            <a:extLst>
              <a:ext uri="{FF2B5EF4-FFF2-40B4-BE49-F238E27FC236}">
                <a16:creationId xmlns:a16="http://schemas.microsoft.com/office/drawing/2014/main" id="{DCBD9F44-D31C-1355-E49B-69AEAB7CA7B6}"/>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A114190A-0DA2-C976-D8D4-13272DE33B7C}"/>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「差の差分析」の特徴</a:t>
            </a:r>
            <a:endParaRPr lang="en-US" altLang="ja-JP" sz="3200" b="1" dirty="0">
              <a:solidFill>
                <a:srgbClr val="C00000"/>
              </a:solidFill>
            </a:endParaRPr>
          </a:p>
        </p:txBody>
      </p:sp>
      <p:sp>
        <p:nvSpPr>
          <p:cNvPr id="10" name="object 2">
            <a:extLst>
              <a:ext uri="{FF2B5EF4-FFF2-40B4-BE49-F238E27FC236}">
                <a16:creationId xmlns:a16="http://schemas.microsoft.com/office/drawing/2014/main" id="{9FC8FB0E-3928-3C8C-4BA4-FA21D84BD456}"/>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34101F4F-40A5-1A37-BAAC-69795EFD8B6D}"/>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6" name="object 15">
            <a:extLst>
              <a:ext uri="{FF2B5EF4-FFF2-40B4-BE49-F238E27FC236}">
                <a16:creationId xmlns:a16="http://schemas.microsoft.com/office/drawing/2014/main" id="{C71F7136-6293-305A-ACEF-B8B5C5C007CF}"/>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sp>
        <p:nvSpPr>
          <p:cNvPr id="8" name="页脚占位符 14">
            <a:extLst>
              <a:ext uri="{FF2B5EF4-FFF2-40B4-BE49-F238E27FC236}">
                <a16:creationId xmlns:a16="http://schemas.microsoft.com/office/drawing/2014/main" id="{749AEAA2-40AD-684D-DB53-B9F649177A41}"/>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246508250"/>
      </p:ext>
    </p:extLst>
  </p:cSld>
  <p:clrMapOvr>
    <a:masterClrMapping/>
  </p:clrMapOvr>
  <mc:AlternateContent xmlns:mc="http://schemas.openxmlformats.org/markup-compatibility/2006" xmlns:p14="http://schemas.microsoft.com/office/powerpoint/2010/main">
    <mc:Choice Requires="p14">
      <p:transition spd="slow" p14:dur="2000" advTm="81824"/>
    </mc:Choice>
    <mc:Fallback xmlns="">
      <p:transition spd="slow" advTm="818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5754" y="5383546"/>
            <a:ext cx="10515600" cy="1109265"/>
          </a:xfrm>
        </p:spPr>
        <p:txBody>
          <a:bodyPr>
            <a:normAutofit/>
          </a:bodyPr>
          <a:lstStyle/>
          <a:p>
            <a:pPr>
              <a:buFont typeface="Wingdings" panose="05000000000000000000" pitchFamily="2" charset="2"/>
              <a:buChar char="Ø"/>
            </a:pPr>
            <a:r>
              <a:rPr lang="en-US" altLang="ja-JP" dirty="0"/>
              <a:t>PR</a:t>
            </a:r>
            <a:r>
              <a:rPr lang="ja-JP" altLang="en-US" dirty="0"/>
              <a:t>活動は販売増加率に対して２％の因果効果があった。</a:t>
            </a:r>
          </a:p>
        </p:txBody>
      </p:sp>
      <p:sp>
        <p:nvSpPr>
          <p:cNvPr id="4" name="スライド番号プレースホルダー 3"/>
          <p:cNvSpPr>
            <a:spLocks noGrp="1"/>
          </p:cNvSpPr>
          <p:nvPr>
            <p:ph type="sldNum" sz="quarter" idx="12"/>
          </p:nvPr>
        </p:nvSpPr>
        <p:spPr/>
        <p:txBody>
          <a:bodyPr/>
          <a:lstStyle/>
          <a:p>
            <a:fld id="{55F754D8-8ADA-4032-B465-886F4BE96295}" type="slidenum">
              <a:rPr kumimoji="1" lang="ja-JP" altLang="en-US" smtClean="0"/>
              <a:t>9</a:t>
            </a:fld>
            <a:endParaRPr kumimoji="1" lang="ja-JP" altLang="en-US"/>
          </a:p>
        </p:txBody>
      </p:sp>
      <p:sp>
        <p:nvSpPr>
          <p:cNvPr id="5" name="日期占位符 4">
            <a:extLst>
              <a:ext uri="{FF2B5EF4-FFF2-40B4-BE49-F238E27FC236}">
                <a16:creationId xmlns:a16="http://schemas.microsoft.com/office/drawing/2014/main" id="{0833A965-0431-E481-00C2-5094DA79AC13}"/>
              </a:ext>
            </a:extLst>
          </p:cNvPr>
          <p:cNvSpPr>
            <a:spLocks noGrp="1"/>
          </p:cNvSpPr>
          <p:nvPr>
            <p:ph type="dt" sz="half" idx="10"/>
          </p:nvPr>
        </p:nvSpPr>
        <p:spPr/>
        <p:txBody>
          <a:bodyPr/>
          <a:lstStyle/>
          <a:p>
            <a:r>
              <a:rPr kumimoji="1" lang="en-US" altLang="ja-JP"/>
              <a:t>Jin Shang</a:t>
            </a:r>
            <a:endParaRPr kumimoji="1" lang="ja-JP" altLang="en-US" dirty="0"/>
          </a:p>
        </p:txBody>
      </p:sp>
      <p:sp>
        <p:nvSpPr>
          <p:cNvPr id="9" name="タイトル 1">
            <a:extLst>
              <a:ext uri="{FF2B5EF4-FFF2-40B4-BE49-F238E27FC236}">
                <a16:creationId xmlns:a16="http://schemas.microsoft.com/office/drawing/2014/main" id="{1D274C94-2D60-2EBA-D1E2-AD9B963C6DE3}"/>
              </a:ext>
            </a:extLst>
          </p:cNvPr>
          <p:cNvSpPr>
            <a:spLocks noGrp="1"/>
          </p:cNvSpPr>
          <p:nvPr>
            <p:ph type="title"/>
          </p:nvPr>
        </p:nvSpPr>
        <p:spPr>
          <a:xfrm>
            <a:off x="0" y="362799"/>
            <a:ext cx="12192000" cy="781235"/>
          </a:xfrm>
        </p:spPr>
        <p:txBody>
          <a:bodyPr>
            <a:normAutofit/>
          </a:bodyPr>
          <a:lstStyle/>
          <a:p>
            <a:r>
              <a:rPr lang="ja-JP" altLang="en-US" sz="3200" b="1" dirty="0">
                <a:solidFill>
                  <a:srgbClr val="C00000"/>
                </a:solidFill>
              </a:rPr>
              <a:t>ある企業の</a:t>
            </a:r>
            <a:r>
              <a:rPr lang="en-US" altLang="ja-JP" sz="3200" b="1" dirty="0">
                <a:solidFill>
                  <a:srgbClr val="C00000"/>
                </a:solidFill>
              </a:rPr>
              <a:t>PR</a:t>
            </a:r>
            <a:r>
              <a:rPr lang="ja-JP" altLang="en-US" sz="3200" b="1" dirty="0">
                <a:solidFill>
                  <a:srgbClr val="C00000"/>
                </a:solidFill>
              </a:rPr>
              <a:t>活動の効果</a:t>
            </a:r>
            <a:endParaRPr lang="en-US" altLang="ja-JP" sz="3200" b="1" dirty="0">
              <a:solidFill>
                <a:srgbClr val="C00000"/>
              </a:solidFill>
            </a:endParaRPr>
          </a:p>
        </p:txBody>
      </p:sp>
      <p:sp>
        <p:nvSpPr>
          <p:cNvPr id="10" name="object 2">
            <a:extLst>
              <a:ext uri="{FF2B5EF4-FFF2-40B4-BE49-F238E27FC236}">
                <a16:creationId xmlns:a16="http://schemas.microsoft.com/office/drawing/2014/main" id="{D0245A2C-B324-AC3C-398C-075079BFB2A0}"/>
              </a:ext>
            </a:extLst>
          </p:cNvPr>
          <p:cNvSpPr/>
          <p:nvPr/>
        </p:nvSpPr>
        <p:spPr>
          <a:xfrm>
            <a:off x="6083077" y="-1184"/>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r>
              <a:rPr kumimoji="1" lang="en-US" altLang="ja-JP" sz="1200" dirty="0">
                <a:latin typeface="UD Digi Kyokasho NP-R" panose="02020400000000000000" pitchFamily="18" charset="-128"/>
                <a:ea typeface="UD Digi Kyokasho NP-R" panose="02020400000000000000" pitchFamily="18" charset="-128"/>
              </a:rPr>
              <a:t>The response of crude oil-importers and oil–exporters macroeconomic aggregates to crude oil price shocks</a:t>
            </a:r>
          </a:p>
        </p:txBody>
      </p:sp>
      <p:sp>
        <p:nvSpPr>
          <p:cNvPr id="7" name="object 2">
            <a:extLst>
              <a:ext uri="{FF2B5EF4-FFF2-40B4-BE49-F238E27FC236}">
                <a16:creationId xmlns:a16="http://schemas.microsoft.com/office/drawing/2014/main" id="{5335CEAE-4170-1F0A-9FC4-5035D1ED7A21}"/>
              </a:ext>
            </a:extLst>
          </p:cNvPr>
          <p:cNvSpPr/>
          <p:nvPr/>
        </p:nvSpPr>
        <p:spPr>
          <a:xfrm>
            <a:off x="6096000" y="0"/>
            <a:ext cx="6096000" cy="360000"/>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nchor="ctr" anchorCtr="0"/>
          <a:lstStyle/>
          <a:p>
            <a:endParaRPr kumimoji="1" lang="en-US" altLang="ja-JP" sz="1200" dirty="0">
              <a:latin typeface="UD Digi Kyokasho NP-R" panose="02020400000000000000" pitchFamily="18" charset="-128"/>
              <a:ea typeface="UD Digi Kyokasho NP-R" panose="02020400000000000000" pitchFamily="18" charset="-128"/>
            </a:endParaRPr>
          </a:p>
        </p:txBody>
      </p:sp>
      <p:sp>
        <p:nvSpPr>
          <p:cNvPr id="8" name="object 15">
            <a:extLst>
              <a:ext uri="{FF2B5EF4-FFF2-40B4-BE49-F238E27FC236}">
                <a16:creationId xmlns:a16="http://schemas.microsoft.com/office/drawing/2014/main" id="{BA3921D4-2721-116E-168A-900D83298962}"/>
              </a:ext>
            </a:extLst>
          </p:cNvPr>
          <p:cNvSpPr/>
          <p:nvPr/>
        </p:nvSpPr>
        <p:spPr>
          <a:xfrm>
            <a:off x="0" y="-4980"/>
            <a:ext cx="6096000" cy="360000"/>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ctr" anchorCtr="0"/>
          <a:lstStyle/>
          <a:p>
            <a:pPr algn="r"/>
            <a:r>
              <a:rPr lang="ja-JP" altLang="en-US" dirty="0">
                <a:solidFill>
                  <a:srgbClr val="FFFFFF"/>
                </a:solidFill>
                <a:latin typeface="UD Digi Kyokasho NP-R" panose="02020400000000000000" pitchFamily="18" charset="-128"/>
                <a:ea typeface="UD Digi Kyokasho NP-R" panose="02020400000000000000" pitchFamily="18" charset="-128"/>
              </a:rPr>
              <a:t>差の差分析（</a:t>
            </a:r>
            <a:r>
              <a:rPr lang="en-US" altLang="ja-JP" dirty="0">
                <a:solidFill>
                  <a:srgbClr val="FFFFFF"/>
                </a:solidFill>
                <a:latin typeface="UD Digi Kyokasho NP-R" panose="02020400000000000000" pitchFamily="18" charset="-128"/>
                <a:ea typeface="UD Digi Kyokasho NP-R" panose="02020400000000000000" pitchFamily="18" charset="-128"/>
              </a:rPr>
              <a:t>DID</a:t>
            </a:r>
            <a:r>
              <a:rPr lang="ja-JP" altLang="en-US" dirty="0">
                <a:solidFill>
                  <a:srgbClr val="FFFFFF"/>
                </a:solidFill>
                <a:latin typeface="UD Digi Kyokasho NP-R" panose="02020400000000000000" pitchFamily="18" charset="-128"/>
                <a:ea typeface="UD Digi Kyokasho NP-R" panose="02020400000000000000" pitchFamily="18" charset="-128"/>
              </a:rPr>
              <a:t>分析）</a:t>
            </a:r>
          </a:p>
        </p:txBody>
      </p:sp>
      <p:graphicFrame>
        <p:nvGraphicFramePr>
          <p:cNvPr id="14" name="object 3">
            <a:extLst>
              <a:ext uri="{FF2B5EF4-FFF2-40B4-BE49-F238E27FC236}">
                <a16:creationId xmlns:a16="http://schemas.microsoft.com/office/drawing/2014/main" id="{A16FA6CD-DAAF-D8C1-8E8E-9A63B55CFFA3}"/>
              </a:ext>
            </a:extLst>
          </p:cNvPr>
          <p:cNvGraphicFramePr>
            <a:graphicFrameLocks noGrp="1"/>
          </p:cNvGraphicFramePr>
          <p:nvPr>
            <p:extLst>
              <p:ext uri="{D42A27DB-BD31-4B8C-83A1-F6EECF244321}">
                <p14:modId xmlns:p14="http://schemas.microsoft.com/office/powerpoint/2010/main" val="3005948363"/>
              </p:ext>
            </p:extLst>
          </p:nvPr>
        </p:nvGraphicFramePr>
        <p:xfrm>
          <a:off x="2121949" y="1577298"/>
          <a:ext cx="7922256" cy="3606800"/>
        </p:xfrm>
        <a:graphic>
          <a:graphicData uri="http://schemas.openxmlformats.org/drawingml/2006/table">
            <a:tbl>
              <a:tblPr firstRow="1" bandRow="1">
                <a:tableStyleId>{2D5ABB26-0587-4C30-8999-92F81FD0307C}</a:tableStyleId>
              </a:tblPr>
              <a:tblGrid>
                <a:gridCol w="1980564">
                  <a:extLst>
                    <a:ext uri="{9D8B030D-6E8A-4147-A177-3AD203B41FA5}">
                      <a16:colId xmlns:a16="http://schemas.microsoft.com/office/drawing/2014/main" val="20000"/>
                    </a:ext>
                  </a:extLst>
                </a:gridCol>
                <a:gridCol w="1980564">
                  <a:extLst>
                    <a:ext uri="{9D8B030D-6E8A-4147-A177-3AD203B41FA5}">
                      <a16:colId xmlns:a16="http://schemas.microsoft.com/office/drawing/2014/main" val="20001"/>
                    </a:ext>
                  </a:extLst>
                </a:gridCol>
                <a:gridCol w="1980564">
                  <a:extLst>
                    <a:ext uri="{9D8B030D-6E8A-4147-A177-3AD203B41FA5}">
                      <a16:colId xmlns:a16="http://schemas.microsoft.com/office/drawing/2014/main" val="20002"/>
                    </a:ext>
                  </a:extLst>
                </a:gridCol>
                <a:gridCol w="1980564">
                  <a:extLst>
                    <a:ext uri="{9D8B030D-6E8A-4147-A177-3AD203B41FA5}">
                      <a16:colId xmlns:a16="http://schemas.microsoft.com/office/drawing/2014/main" val="20003"/>
                    </a:ext>
                  </a:extLst>
                </a:gridCol>
              </a:tblGrid>
              <a:tr h="901700">
                <a:tc>
                  <a:txBody>
                    <a:bodyPr/>
                    <a:lstStyle/>
                    <a:p>
                      <a:pPr>
                        <a:lnSpc>
                          <a:spcPct val="100000"/>
                        </a:lnSpc>
                      </a:pPr>
                      <a:endParaRPr sz="2700" dirty="0">
                        <a:latin typeface="UD Digi Kyokasho NK-R" panose="02020400000000000000" pitchFamily="18" charset="-128"/>
                        <a:ea typeface="UD Digi Kyokasho NK-R" panose="02020400000000000000" pitchFamily="18" charset="-128"/>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Before</a:t>
                      </a:r>
                      <a:endParaRPr sz="2800" dirty="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180"/>
                        </a:spcBef>
                      </a:pPr>
                      <a:r>
                        <a:rPr sz="2800" b="1" spc="-10" dirty="0">
                          <a:solidFill>
                            <a:srgbClr val="FFFFFF"/>
                          </a:solidFill>
                          <a:latin typeface="UD Digi Kyokasho NK-R" panose="02020400000000000000" pitchFamily="18" charset="-128"/>
                          <a:ea typeface="UD Digi Kyokasho NK-R" panose="02020400000000000000" pitchFamily="18" charset="-128"/>
                          <a:cs typeface="Calibri"/>
                        </a:rPr>
                        <a:t>After</a:t>
                      </a:r>
                      <a:endParaRPr sz="2800">
                        <a:latin typeface="UD Digi Kyokasho NK-R" panose="02020400000000000000" pitchFamily="18" charset="-128"/>
                        <a:ea typeface="UD Digi Kyokasho NK-R" panose="02020400000000000000" pitchFamily="18" charset="-128"/>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40"/>
                        </a:spcBef>
                      </a:pPr>
                      <a:r>
                        <a:rPr sz="2800" b="1" dirty="0">
                          <a:solidFill>
                            <a:srgbClr val="FFFFFF"/>
                          </a:solidFill>
                          <a:latin typeface="UD Digi Kyokasho NK-R" panose="02020400000000000000" pitchFamily="18" charset="-128"/>
                          <a:ea typeface="UD Digi Kyokasho NK-R" panose="02020400000000000000" pitchFamily="18" charset="-128"/>
                          <a:cs typeface="MS PGothic"/>
                        </a:rPr>
                        <a:t>差</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901700">
                <a:tc>
                  <a:txBody>
                    <a:bodyPr/>
                    <a:lstStyle/>
                    <a:p>
                      <a:pPr marL="413384" marR="107950" indent="-299085">
                        <a:lnSpc>
                          <a:spcPts val="2700"/>
                        </a:lnSpc>
                        <a:spcBef>
                          <a:spcPts val="675"/>
                        </a:spcBef>
                      </a:pPr>
                      <a:r>
                        <a:rPr sz="2400" spc="-15" dirty="0">
                          <a:latin typeface="UD Digi Kyokasho NK-R" panose="02020400000000000000" pitchFamily="18" charset="-128"/>
                          <a:ea typeface="UD Digi Kyokasho NK-R" panose="02020400000000000000" pitchFamily="18" charset="-128"/>
                          <a:cs typeface="MS PGothic"/>
                        </a:rPr>
                        <a:t>トリートメント・</a:t>
                      </a:r>
                      <a:r>
                        <a:rPr sz="2400" spc="-20" dirty="0">
                          <a:latin typeface="UD Digi Kyokasho NK-R" panose="02020400000000000000" pitchFamily="18" charset="-128"/>
                          <a:ea typeface="UD Digi Kyokasho NK-R" panose="02020400000000000000" pitchFamily="18" charset="-128"/>
                          <a:cs typeface="MS PGothic"/>
                        </a:rPr>
                        <a:t>グループ</a:t>
                      </a:r>
                      <a:endParaRPr sz="2400" dirty="0">
                        <a:latin typeface="UD Digi Kyokasho NK-R" panose="02020400000000000000" pitchFamily="18" charset="-128"/>
                        <a:ea typeface="UD Digi Kyokasho NK-R" panose="02020400000000000000" pitchFamily="18" charset="-128"/>
                        <a:cs typeface="MS PGothic"/>
                      </a:endParaRPr>
                    </a:p>
                  </a:txBody>
                  <a:tcPr marL="0" marR="0" marT="857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５％</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８％</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３％</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901700">
                <a:tc>
                  <a:txBody>
                    <a:bodyPr/>
                    <a:lstStyle/>
                    <a:p>
                      <a:pPr marL="413384" marR="122555" indent="-282575">
                        <a:lnSpc>
                          <a:spcPts val="2700"/>
                        </a:lnSpc>
                        <a:spcBef>
                          <a:spcPts val="675"/>
                        </a:spcBef>
                      </a:pPr>
                      <a:r>
                        <a:rPr sz="2400" spc="-10" dirty="0">
                          <a:latin typeface="UD Digi Kyokasho NK-R" panose="02020400000000000000" pitchFamily="18" charset="-128"/>
                          <a:ea typeface="UD Digi Kyokasho NK-R" panose="02020400000000000000" pitchFamily="18" charset="-128"/>
                          <a:cs typeface="MS PGothic"/>
                        </a:rPr>
                        <a:t>コントロール・</a:t>
                      </a:r>
                      <a:r>
                        <a:rPr sz="2400" spc="-25" dirty="0">
                          <a:latin typeface="UD Digi Kyokasho NK-R" panose="02020400000000000000" pitchFamily="18" charset="-128"/>
                          <a:ea typeface="UD Digi Kyokasho NK-R" panose="02020400000000000000" pitchFamily="18" charset="-128"/>
                          <a:cs typeface="MS PGothic"/>
                        </a:rPr>
                        <a:t>グループ</a:t>
                      </a:r>
                      <a:endParaRPr sz="2400" dirty="0">
                        <a:latin typeface="UD Digi Kyokasho NK-R" panose="02020400000000000000" pitchFamily="18" charset="-128"/>
                        <a:ea typeface="UD Digi Kyokasho NK-R" panose="02020400000000000000" pitchFamily="18" charset="-128"/>
                        <a:cs typeface="MS PGothic"/>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３％</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４％</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１％</a:t>
                      </a:r>
                      <a:endParaRPr sz="280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901700">
                <a:tc gridSpan="3">
                  <a:txBody>
                    <a:bodyPr/>
                    <a:lstStyle/>
                    <a:p>
                      <a:pPr marL="635" algn="ctr">
                        <a:lnSpc>
                          <a:spcPct val="100000"/>
                        </a:lnSpc>
                        <a:spcBef>
                          <a:spcPts val="240"/>
                        </a:spcBef>
                      </a:pPr>
                      <a:r>
                        <a:rPr sz="2800" spc="-20" dirty="0">
                          <a:solidFill>
                            <a:srgbClr val="FF0000"/>
                          </a:solidFill>
                          <a:latin typeface="UD Digi Kyokasho NK-R" panose="02020400000000000000" pitchFamily="18" charset="-128"/>
                          <a:ea typeface="UD Digi Kyokasho NK-R" panose="02020400000000000000" pitchFamily="18" charset="-128"/>
                          <a:cs typeface="MS PGothic"/>
                        </a:rPr>
                        <a:t>「</a:t>
                      </a:r>
                      <a:r>
                        <a:rPr sz="2800" spc="-35" dirty="0">
                          <a:solidFill>
                            <a:srgbClr val="FF0000"/>
                          </a:solidFill>
                          <a:latin typeface="UD Digi Kyokasho NK-R" panose="02020400000000000000" pitchFamily="18" charset="-128"/>
                          <a:ea typeface="UD Digi Kyokasho NK-R" panose="02020400000000000000" pitchFamily="18" charset="-128"/>
                          <a:cs typeface="MS PGothic"/>
                        </a:rPr>
                        <a:t>差の差</a:t>
                      </a:r>
                      <a:r>
                        <a:rPr sz="2800" spc="-50" dirty="0">
                          <a:solidFill>
                            <a:srgbClr val="FF0000"/>
                          </a:solidFill>
                          <a:latin typeface="UD Digi Kyokasho NK-R" panose="02020400000000000000" pitchFamily="18" charset="-128"/>
                          <a:ea typeface="UD Digi Kyokasho NK-R" panose="02020400000000000000" pitchFamily="18" charset="-128"/>
                          <a:cs typeface="MS PGothic"/>
                        </a:rPr>
                        <a:t>」</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hMerge="1">
                  <a:txBody>
                    <a:bodyPr/>
                    <a:lstStyle/>
                    <a:p>
                      <a:endParaRPr/>
                    </a:p>
                  </a:txBody>
                  <a:tcPr marL="0" marR="0" marT="0" marB="0"/>
                </a:tc>
                <a:tc hMerge="1">
                  <a:txBody>
                    <a:bodyPr/>
                    <a:lstStyle/>
                    <a:p>
                      <a:endParaRPr/>
                    </a:p>
                  </a:txBody>
                  <a:tcPr marL="0" marR="0" marT="0" marB="0"/>
                </a:tc>
                <a:tc>
                  <a:txBody>
                    <a:bodyPr/>
                    <a:lstStyle/>
                    <a:p>
                      <a:pPr marL="635" algn="ctr">
                        <a:lnSpc>
                          <a:spcPct val="100000"/>
                        </a:lnSpc>
                        <a:spcBef>
                          <a:spcPts val="240"/>
                        </a:spcBef>
                      </a:pPr>
                      <a:r>
                        <a:rPr sz="2800" spc="-25" dirty="0">
                          <a:latin typeface="UD Digi Kyokasho NK-R" panose="02020400000000000000" pitchFamily="18" charset="-128"/>
                          <a:ea typeface="UD Digi Kyokasho NK-R" panose="02020400000000000000" pitchFamily="18" charset="-128"/>
                          <a:cs typeface="MS PGothic"/>
                        </a:rPr>
                        <a:t>２％</a:t>
                      </a:r>
                      <a:endParaRPr sz="2800" dirty="0">
                        <a:latin typeface="UD Digi Kyokasho NK-R" panose="02020400000000000000" pitchFamily="18" charset="-128"/>
                        <a:ea typeface="UD Digi Kyokasho NK-R" panose="02020400000000000000" pitchFamily="18" charset="-128"/>
                        <a:cs typeface="MS PGothic"/>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
        <p:nvSpPr>
          <p:cNvPr id="15" name="页脚占位符 14">
            <a:extLst>
              <a:ext uri="{FF2B5EF4-FFF2-40B4-BE49-F238E27FC236}">
                <a16:creationId xmlns:a16="http://schemas.microsoft.com/office/drawing/2014/main" id="{936F8FC7-B168-33E8-43BF-6F188CC00A1E}"/>
              </a:ext>
            </a:extLst>
          </p:cNvPr>
          <p:cNvSpPr>
            <a:spLocks noGrp="1"/>
          </p:cNvSpPr>
          <p:nvPr>
            <p:ph type="ftr" sz="quarter" idx="11"/>
          </p:nvPr>
        </p:nvSpPr>
        <p:spPr>
          <a:xfrm>
            <a:off x="3239997" y="6510569"/>
            <a:ext cx="5707115" cy="365125"/>
          </a:xfrm>
        </p:spPr>
        <p:txBody>
          <a:bodyPr/>
          <a:lstStyle/>
          <a:p>
            <a:pPr>
              <a:lnSpc>
                <a:spcPct val="120000"/>
              </a:lnSpc>
            </a:pPr>
            <a:r>
              <a:rPr lang="en-US" altLang="zh-CN" dirty="0"/>
              <a:t>Difference in Difference</a:t>
            </a:r>
          </a:p>
        </p:txBody>
      </p:sp>
    </p:spTree>
    <p:extLst>
      <p:ext uri="{BB962C8B-B14F-4D97-AF65-F5344CB8AC3E}">
        <p14:creationId xmlns:p14="http://schemas.microsoft.com/office/powerpoint/2010/main" val="3591988748"/>
      </p:ext>
    </p:extLst>
  </p:cSld>
  <p:clrMapOvr>
    <a:masterClrMapping/>
  </p:clrMapOvr>
  <mc:AlternateContent xmlns:mc="http://schemas.openxmlformats.org/markup-compatibility/2006" xmlns:p14="http://schemas.microsoft.com/office/powerpoint/2010/main">
    <mc:Choice Requires="p14">
      <p:transition spd="slow" p14:dur="2000" advTm="47221"/>
    </mc:Choice>
    <mc:Fallback xmlns="">
      <p:transition spd="slow" advTm="47221"/>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_ud.pptx" id="{A00B35AF-3A6C-4951-8176-B91C93ABFC15}" vid="{A5C61A02-10F3-4CD2-AF9D-2EEAA8A58FF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プレゼンテーション1_ud</Template>
  <TotalTime>9679</TotalTime>
  <Words>4576</Words>
  <Application>Microsoft Office PowerPoint</Application>
  <PresentationFormat>宽屏</PresentationFormat>
  <Paragraphs>431</Paragraphs>
  <Slides>30</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-apple-system</vt:lpstr>
      <vt:lpstr>MS PGothic</vt:lpstr>
      <vt:lpstr>UD Digi Kyokasho NK-R</vt:lpstr>
      <vt:lpstr>UD Digi Kyokasho NK-R</vt:lpstr>
      <vt:lpstr>UD Digi Kyokasho NP-R</vt:lpstr>
      <vt:lpstr>游ゴシック</vt:lpstr>
      <vt:lpstr>Arial</vt:lpstr>
      <vt:lpstr>Calibri</vt:lpstr>
      <vt:lpstr>Cambria Math</vt:lpstr>
      <vt:lpstr>Wingdings</vt:lpstr>
      <vt:lpstr>Office テーマ</vt:lpstr>
      <vt:lpstr>PowerPoint 演示文稿</vt:lpstr>
      <vt:lpstr>Bullet of Points</vt:lpstr>
      <vt:lpstr>前後比較デザイン （Before &amp; After 分析）</vt:lpstr>
      <vt:lpstr>政府の所得向上に向けた政策の効果</vt:lpstr>
      <vt:lpstr>ある企業のPR活動の効果</vt:lpstr>
      <vt:lpstr>差の差分析（DID分析）</vt:lpstr>
      <vt:lpstr>「差の差分析」にる政策評価（DID）</vt:lpstr>
      <vt:lpstr>「差の差分析」の特徴</vt:lpstr>
      <vt:lpstr>ある企業のPR活動の効果</vt:lpstr>
      <vt:lpstr>差の差分析ーー議論の一般化ーー①</vt:lpstr>
      <vt:lpstr>差の差分析ーー議論の一般化ーー②</vt:lpstr>
      <vt:lpstr>差の差分析ーー議論の一般化ーー③</vt:lpstr>
      <vt:lpstr>差の差分析ーー議論の一般化ーー④</vt:lpstr>
      <vt:lpstr>差の差分析ーーDID分析の前提</vt:lpstr>
      <vt:lpstr>応用例（1）</vt:lpstr>
      <vt:lpstr>応用例（1）ーー最低賃金の引き上げの雇用への影響ーー①</vt:lpstr>
      <vt:lpstr>応用例（1）ーー最低賃金の引き上げの雇用への影響ーー②</vt:lpstr>
      <vt:lpstr>応用例（1）ーー最低賃金の引き上げの雇用への影響ーー③</vt:lpstr>
      <vt:lpstr>応用例（1）ーー最低賃金の引き上げの雇用への影響ーー④</vt:lpstr>
      <vt:lpstr>２期間クロスセクションによる分析</vt:lpstr>
      <vt:lpstr>２期間クロスセクションによる分析ーー①</vt:lpstr>
      <vt:lpstr>２期間クロスセクションによる分析ーー②</vt:lpstr>
      <vt:lpstr>２期間クロスセクションによる分析ーー③</vt:lpstr>
      <vt:lpstr>応用例（2）</vt:lpstr>
      <vt:lpstr>応用例（2）ーーごみ焼却炉の設置は近隣の住宅価格への影響ーー①</vt:lpstr>
      <vt:lpstr>PowerPoint 演示文稿</vt:lpstr>
      <vt:lpstr>応用例（2）ーーごみ焼却炉の設置は近隣の住宅価格への影響ーー③</vt:lpstr>
      <vt:lpstr>応用例（2）ーーごみ焼却炉の設置は近隣の住宅価格への影響ーー④</vt:lpstr>
      <vt:lpstr>Thank you.</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メインタイトル ―サブタイトル―</dc:title>
  <dc:creator>ISKW Lab</dc:creator>
  <cp:lastModifiedBy>晋 尚</cp:lastModifiedBy>
  <cp:revision>257</cp:revision>
  <cp:lastPrinted>2023-01-23T01:22:55Z</cp:lastPrinted>
  <dcterms:created xsi:type="dcterms:W3CDTF">2020-10-16T01:14:46Z</dcterms:created>
  <dcterms:modified xsi:type="dcterms:W3CDTF">2023-12-24T19:29:04Z</dcterms:modified>
</cp:coreProperties>
</file>