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79" r:id="rId3"/>
    <p:sldId id="280" r:id="rId4"/>
    <p:sldId id="281" r:id="rId5"/>
    <p:sldId id="272" r:id="rId6"/>
    <p:sldId id="273" r:id="rId7"/>
    <p:sldId id="274" r:id="rId8"/>
    <p:sldId id="275" r:id="rId9"/>
    <p:sldId id="276" r:id="rId10"/>
    <p:sldId id="277" r:id="rId11"/>
    <p:sldId id="265" r:id="rId12"/>
    <p:sldId id="278" r:id="rId13"/>
    <p:sldId id="267" r:id="rId14"/>
    <p:sldId id="268" r:id="rId15"/>
    <p:sldId id="269" r:id="rId16"/>
    <p:sldId id="284" r:id="rId17"/>
    <p:sldId id="28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shay Bhola" initials="AB" lastIdx="16" clrIdx="0">
    <p:extLst>
      <p:ext uri="{19B8F6BF-5375-455C-9EA6-DF929625EA0E}">
        <p15:presenceInfo xmlns:p15="http://schemas.microsoft.com/office/powerpoint/2012/main" userId="af2887f84796c00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51909"/>
    <a:srgbClr val="F13617"/>
    <a:srgbClr val="C98E3F"/>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05T10:35:56.329" idx="11">
    <p:pos x="262" y="6"/>
    <p:text>Check the online job portals in more details. Try putting a job on it.</p:text>
    <p:extLst>
      <p:ext uri="{C676402C-5697-4E1C-873F-D02D1690AC5C}">
        <p15:threadingInfo xmlns:p15="http://schemas.microsoft.com/office/powerpoint/2012/main" timeZoneBias="-330"/>
      </p:ext>
    </p:extLst>
  </p:cm>
  <p:cm authorId="1" dt="2020-11-05T15:40:01.397" idx="12">
    <p:pos x="10" y="10"/>
    <p:text/>
    <p:extLst>
      <p:ext uri="{C676402C-5697-4E1C-873F-D02D1690AC5C}">
        <p15:threadingInfo xmlns:p15="http://schemas.microsoft.com/office/powerpoint/2012/main" timeZoneBias="-330"/>
      </p:ext>
    </p:extLst>
  </p:cm>
  <p:cm authorId="1" dt="2020-11-06T10:13:36.119" idx="15">
    <p:pos x="106" y="106"/>
    <p:text>We are speaking of the online job portal because its currently the popular medium used today. 
Any digital copy of person's profile and job description can work</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1-05T18:04:41.079" idx="13">
    <p:pos x="10" y="10"/>
    <p:text>We don’t tackle it as a sequence labelling task</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28D203-3457-4A52-A0E7-EC7EF71FBB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314EDF7-F35A-4765-8376-AEB1033924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BE8668-E3FE-40AB-B533-5FAB1115472D}" type="datetimeFigureOut">
              <a:rPr lang="en-US" smtClean="0"/>
              <a:t>07-Nov-20</a:t>
            </a:fld>
            <a:endParaRPr lang="en-US"/>
          </a:p>
        </p:txBody>
      </p:sp>
      <p:sp>
        <p:nvSpPr>
          <p:cNvPr id="4" name="Footer Placeholder 3">
            <a:extLst>
              <a:ext uri="{FF2B5EF4-FFF2-40B4-BE49-F238E27FC236}">
                <a16:creationId xmlns:a16="http://schemas.microsoft.com/office/drawing/2014/main" id="{36A0334B-F473-499A-872A-FEE2FE0C37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Dataset available at: https</a:t>
            </a:r>
          </a:p>
        </p:txBody>
      </p:sp>
      <p:sp>
        <p:nvSpPr>
          <p:cNvPr id="5" name="Slide Number Placeholder 4">
            <a:extLst>
              <a:ext uri="{FF2B5EF4-FFF2-40B4-BE49-F238E27FC236}">
                <a16:creationId xmlns:a16="http://schemas.microsoft.com/office/drawing/2014/main" id="{AEDF1BFF-06D7-4ACC-809D-5D06674651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5F7EA6-ACE4-452A-95E8-2FA8C1F37D27}" type="slidenum">
              <a:rPr lang="en-US" smtClean="0"/>
              <a:t>‹#›</a:t>
            </a:fld>
            <a:endParaRPr lang="en-US"/>
          </a:p>
        </p:txBody>
      </p:sp>
    </p:spTree>
    <p:extLst>
      <p:ext uri="{BB962C8B-B14F-4D97-AF65-F5344CB8AC3E}">
        <p14:creationId xmlns:p14="http://schemas.microsoft.com/office/powerpoint/2010/main" val="998685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69FAE-5F1F-47CD-AD1B-A3AE961E475B}" type="datetimeFigureOut">
              <a:rPr lang="en-US" smtClean="0"/>
              <a:t>07-Nov-20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Dataset available at: https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F0CDF5-E28F-4F0F-B299-0C84164490AB}" type="slidenum">
              <a:rPr lang="en-US" smtClean="0"/>
              <a:t>‹#›</a:t>
            </a:fld>
            <a:endParaRPr lang="en-US"/>
          </a:p>
        </p:txBody>
      </p:sp>
    </p:spTree>
    <p:extLst>
      <p:ext uri="{BB962C8B-B14F-4D97-AF65-F5344CB8AC3E}">
        <p14:creationId xmlns:p14="http://schemas.microsoft.com/office/powerpoint/2010/main" val="33936471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F0CDF5-E28F-4F0F-B299-0C84164490AB}" type="slidenum">
              <a:rPr lang="en-US" smtClean="0"/>
              <a:t>3</a:t>
            </a:fld>
            <a:endParaRPr lang="en-US" dirty="0"/>
          </a:p>
        </p:txBody>
      </p:sp>
    </p:spTree>
    <p:extLst>
      <p:ext uri="{BB962C8B-B14F-4D97-AF65-F5344CB8AC3E}">
        <p14:creationId xmlns:p14="http://schemas.microsoft.com/office/powerpoint/2010/main" val="3974474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F0CDF5-E28F-4F0F-B299-0C84164490AB}" type="slidenum">
              <a:rPr lang="en-US" smtClean="0"/>
              <a:t>4</a:t>
            </a:fld>
            <a:endParaRPr lang="en-US" dirty="0"/>
          </a:p>
        </p:txBody>
      </p:sp>
    </p:spTree>
    <p:extLst>
      <p:ext uri="{BB962C8B-B14F-4D97-AF65-F5344CB8AC3E}">
        <p14:creationId xmlns:p14="http://schemas.microsoft.com/office/powerpoint/2010/main" val="2616008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F0CDF5-E28F-4F0F-B299-0C84164490AB}" type="slidenum">
              <a:rPr lang="en-US" smtClean="0"/>
              <a:t>11</a:t>
            </a:fld>
            <a:endParaRPr lang="en-US"/>
          </a:p>
        </p:txBody>
      </p:sp>
    </p:spTree>
    <p:extLst>
      <p:ext uri="{BB962C8B-B14F-4D97-AF65-F5344CB8AC3E}">
        <p14:creationId xmlns:p14="http://schemas.microsoft.com/office/powerpoint/2010/main" val="4233742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F0CDF5-E28F-4F0F-B299-0C84164490AB}" type="slidenum">
              <a:rPr lang="en-US" smtClean="0"/>
              <a:t>16</a:t>
            </a:fld>
            <a:endParaRPr lang="en-US"/>
          </a:p>
        </p:txBody>
      </p:sp>
    </p:spTree>
    <p:extLst>
      <p:ext uri="{BB962C8B-B14F-4D97-AF65-F5344CB8AC3E}">
        <p14:creationId xmlns:p14="http://schemas.microsoft.com/office/powerpoint/2010/main" val="611777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B982E-ED31-4270-B804-9002C53C98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E13AB0-E3F7-463B-8D88-D894FAE688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23AF04-3462-4497-BA8C-786050BEDF1F}"/>
              </a:ext>
            </a:extLst>
          </p:cNvPr>
          <p:cNvSpPr>
            <a:spLocks noGrp="1"/>
          </p:cNvSpPr>
          <p:nvPr>
            <p:ph type="dt" sz="half" idx="10"/>
          </p:nvPr>
        </p:nvSpPr>
        <p:spPr/>
        <p:txBody>
          <a:bodyPr/>
          <a:lstStyle/>
          <a:p>
            <a:fld id="{BD7B39D4-E755-42C8-8A40-4CF5F2517C8E}" type="datetime1">
              <a:rPr lang="en-US" smtClean="0"/>
              <a:t>07-Nov-20</a:t>
            </a:fld>
            <a:endParaRPr lang="en-US"/>
          </a:p>
        </p:txBody>
      </p:sp>
      <p:sp>
        <p:nvSpPr>
          <p:cNvPr id="5" name="Footer Placeholder 4">
            <a:extLst>
              <a:ext uri="{FF2B5EF4-FFF2-40B4-BE49-F238E27FC236}">
                <a16:creationId xmlns:a16="http://schemas.microsoft.com/office/drawing/2014/main" id="{2DE42B14-FB2F-47A4-84C8-F7BEA5F0275D}"/>
              </a:ext>
            </a:extLst>
          </p:cNvPr>
          <p:cNvSpPr>
            <a:spLocks noGrp="1"/>
          </p:cNvSpPr>
          <p:nvPr>
            <p:ph type="ftr" sz="quarter" idx="11"/>
          </p:nvPr>
        </p:nvSpPr>
        <p:spPr/>
        <p:txBody>
          <a:bodyPr/>
          <a:lstStyle/>
          <a:p>
            <a:r>
              <a:rPr lang="en-US"/>
              <a:t>Retrieving Skills from Job Descriptions</a:t>
            </a:r>
          </a:p>
        </p:txBody>
      </p:sp>
      <p:sp>
        <p:nvSpPr>
          <p:cNvPr id="6" name="Slide Number Placeholder 5">
            <a:extLst>
              <a:ext uri="{FF2B5EF4-FFF2-40B4-BE49-F238E27FC236}">
                <a16:creationId xmlns:a16="http://schemas.microsoft.com/office/drawing/2014/main" id="{A07A3B8F-8149-4FD8-BB76-E5DD1AEBD807}"/>
              </a:ext>
            </a:extLst>
          </p:cNvPr>
          <p:cNvSpPr>
            <a:spLocks noGrp="1"/>
          </p:cNvSpPr>
          <p:nvPr>
            <p:ph type="sldNum" sz="quarter" idx="12"/>
          </p:nvPr>
        </p:nvSpPr>
        <p:spPr/>
        <p:txBody>
          <a:bodyPr/>
          <a:lstStyle/>
          <a:p>
            <a:fld id="{0CCA2F39-1CE7-4002-891F-6A685ED31EE0}" type="slidenum">
              <a:rPr lang="en-US" smtClean="0"/>
              <a:t>‹#›</a:t>
            </a:fld>
            <a:endParaRPr lang="en-US"/>
          </a:p>
        </p:txBody>
      </p:sp>
    </p:spTree>
    <p:extLst>
      <p:ext uri="{BB962C8B-B14F-4D97-AF65-F5344CB8AC3E}">
        <p14:creationId xmlns:p14="http://schemas.microsoft.com/office/powerpoint/2010/main" val="3871472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47F18-8387-40CD-BA02-3B95F230CF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5B27D2-76F2-435E-8A3B-E831817CD8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6CA9BC-3AB7-4D92-A4A6-81624B673786}"/>
              </a:ext>
            </a:extLst>
          </p:cNvPr>
          <p:cNvSpPr>
            <a:spLocks noGrp="1"/>
          </p:cNvSpPr>
          <p:nvPr>
            <p:ph type="dt" sz="half" idx="10"/>
          </p:nvPr>
        </p:nvSpPr>
        <p:spPr/>
        <p:txBody>
          <a:bodyPr/>
          <a:lstStyle/>
          <a:p>
            <a:fld id="{82E74E4A-A470-4C78-86B7-7F249340C969}" type="datetime1">
              <a:rPr lang="en-US" smtClean="0"/>
              <a:t>07-Nov-20</a:t>
            </a:fld>
            <a:endParaRPr lang="en-US"/>
          </a:p>
        </p:txBody>
      </p:sp>
      <p:sp>
        <p:nvSpPr>
          <p:cNvPr id="5" name="Footer Placeholder 4">
            <a:extLst>
              <a:ext uri="{FF2B5EF4-FFF2-40B4-BE49-F238E27FC236}">
                <a16:creationId xmlns:a16="http://schemas.microsoft.com/office/drawing/2014/main" id="{F7C2608B-57F7-46D6-A885-E0CA627D87BD}"/>
              </a:ext>
            </a:extLst>
          </p:cNvPr>
          <p:cNvSpPr>
            <a:spLocks noGrp="1"/>
          </p:cNvSpPr>
          <p:nvPr>
            <p:ph type="ftr" sz="quarter" idx="11"/>
          </p:nvPr>
        </p:nvSpPr>
        <p:spPr/>
        <p:txBody>
          <a:bodyPr/>
          <a:lstStyle/>
          <a:p>
            <a:r>
              <a:rPr lang="en-US"/>
              <a:t>Retrieving Skills from Job Descriptions</a:t>
            </a:r>
          </a:p>
        </p:txBody>
      </p:sp>
      <p:sp>
        <p:nvSpPr>
          <p:cNvPr id="6" name="Slide Number Placeholder 5">
            <a:extLst>
              <a:ext uri="{FF2B5EF4-FFF2-40B4-BE49-F238E27FC236}">
                <a16:creationId xmlns:a16="http://schemas.microsoft.com/office/drawing/2014/main" id="{0EBC216F-70C2-4DD1-B942-37561E11E79A}"/>
              </a:ext>
            </a:extLst>
          </p:cNvPr>
          <p:cNvSpPr>
            <a:spLocks noGrp="1"/>
          </p:cNvSpPr>
          <p:nvPr>
            <p:ph type="sldNum" sz="quarter" idx="12"/>
          </p:nvPr>
        </p:nvSpPr>
        <p:spPr/>
        <p:txBody>
          <a:bodyPr/>
          <a:lstStyle/>
          <a:p>
            <a:fld id="{0CCA2F39-1CE7-4002-891F-6A685ED31EE0}" type="slidenum">
              <a:rPr lang="en-US" smtClean="0"/>
              <a:t>‹#›</a:t>
            </a:fld>
            <a:endParaRPr lang="en-US"/>
          </a:p>
        </p:txBody>
      </p:sp>
    </p:spTree>
    <p:extLst>
      <p:ext uri="{BB962C8B-B14F-4D97-AF65-F5344CB8AC3E}">
        <p14:creationId xmlns:p14="http://schemas.microsoft.com/office/powerpoint/2010/main" val="692498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A5E589-819D-4FB1-84F0-C3AB2DD0BF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2A765B-8F23-4F76-9856-2E5744A12D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FBA1E3-ADF5-4E41-9077-1FA88BDDCB05}"/>
              </a:ext>
            </a:extLst>
          </p:cNvPr>
          <p:cNvSpPr>
            <a:spLocks noGrp="1"/>
          </p:cNvSpPr>
          <p:nvPr>
            <p:ph type="dt" sz="half" idx="10"/>
          </p:nvPr>
        </p:nvSpPr>
        <p:spPr/>
        <p:txBody>
          <a:bodyPr/>
          <a:lstStyle/>
          <a:p>
            <a:fld id="{B2E442D0-2653-4267-BC1B-C9C69EF74DB7}" type="datetime1">
              <a:rPr lang="en-US" smtClean="0"/>
              <a:t>07-Nov-20</a:t>
            </a:fld>
            <a:endParaRPr lang="en-US"/>
          </a:p>
        </p:txBody>
      </p:sp>
      <p:sp>
        <p:nvSpPr>
          <p:cNvPr id="5" name="Footer Placeholder 4">
            <a:extLst>
              <a:ext uri="{FF2B5EF4-FFF2-40B4-BE49-F238E27FC236}">
                <a16:creationId xmlns:a16="http://schemas.microsoft.com/office/drawing/2014/main" id="{E12519DE-EA75-4532-B4D5-93D76F6A52CD}"/>
              </a:ext>
            </a:extLst>
          </p:cNvPr>
          <p:cNvSpPr>
            <a:spLocks noGrp="1"/>
          </p:cNvSpPr>
          <p:nvPr>
            <p:ph type="ftr" sz="quarter" idx="11"/>
          </p:nvPr>
        </p:nvSpPr>
        <p:spPr/>
        <p:txBody>
          <a:bodyPr/>
          <a:lstStyle/>
          <a:p>
            <a:r>
              <a:rPr lang="en-US"/>
              <a:t>Retrieving Skills from Job Descriptions</a:t>
            </a:r>
          </a:p>
        </p:txBody>
      </p:sp>
      <p:sp>
        <p:nvSpPr>
          <p:cNvPr id="6" name="Slide Number Placeholder 5">
            <a:extLst>
              <a:ext uri="{FF2B5EF4-FFF2-40B4-BE49-F238E27FC236}">
                <a16:creationId xmlns:a16="http://schemas.microsoft.com/office/drawing/2014/main" id="{047B57C6-427F-4A05-A4AD-AB9E2191914D}"/>
              </a:ext>
            </a:extLst>
          </p:cNvPr>
          <p:cNvSpPr>
            <a:spLocks noGrp="1"/>
          </p:cNvSpPr>
          <p:nvPr>
            <p:ph type="sldNum" sz="quarter" idx="12"/>
          </p:nvPr>
        </p:nvSpPr>
        <p:spPr/>
        <p:txBody>
          <a:bodyPr/>
          <a:lstStyle/>
          <a:p>
            <a:fld id="{0CCA2F39-1CE7-4002-891F-6A685ED31EE0}" type="slidenum">
              <a:rPr lang="en-US" smtClean="0"/>
              <a:t>‹#›</a:t>
            </a:fld>
            <a:endParaRPr lang="en-US"/>
          </a:p>
        </p:txBody>
      </p:sp>
    </p:spTree>
    <p:extLst>
      <p:ext uri="{BB962C8B-B14F-4D97-AF65-F5344CB8AC3E}">
        <p14:creationId xmlns:p14="http://schemas.microsoft.com/office/powerpoint/2010/main" val="128512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9DA4E-24EB-4548-930C-A654FB1787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910CBE-307F-4CB1-9B7F-029944D48F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856918-6F18-4A62-BF38-7A1ECBA51853}"/>
              </a:ext>
            </a:extLst>
          </p:cNvPr>
          <p:cNvSpPr>
            <a:spLocks noGrp="1"/>
          </p:cNvSpPr>
          <p:nvPr>
            <p:ph type="dt" sz="half" idx="10"/>
          </p:nvPr>
        </p:nvSpPr>
        <p:spPr/>
        <p:txBody>
          <a:bodyPr/>
          <a:lstStyle/>
          <a:p>
            <a:fld id="{3E62DDF0-D4AC-457C-975D-D800CFEDB9F5}" type="datetime1">
              <a:rPr lang="en-US" smtClean="0"/>
              <a:t>07-Nov-20</a:t>
            </a:fld>
            <a:endParaRPr lang="en-US"/>
          </a:p>
        </p:txBody>
      </p:sp>
      <p:sp>
        <p:nvSpPr>
          <p:cNvPr id="5" name="Footer Placeholder 4">
            <a:extLst>
              <a:ext uri="{FF2B5EF4-FFF2-40B4-BE49-F238E27FC236}">
                <a16:creationId xmlns:a16="http://schemas.microsoft.com/office/drawing/2014/main" id="{BCB68FD9-693A-4A24-9B13-D8E103E68A03}"/>
              </a:ext>
            </a:extLst>
          </p:cNvPr>
          <p:cNvSpPr>
            <a:spLocks noGrp="1"/>
          </p:cNvSpPr>
          <p:nvPr>
            <p:ph type="ftr" sz="quarter" idx="11"/>
          </p:nvPr>
        </p:nvSpPr>
        <p:spPr/>
        <p:txBody>
          <a:bodyPr/>
          <a:lstStyle/>
          <a:p>
            <a:r>
              <a:rPr lang="en-US"/>
              <a:t>Retrieving Skills from Job Descriptions</a:t>
            </a:r>
          </a:p>
        </p:txBody>
      </p:sp>
      <p:sp>
        <p:nvSpPr>
          <p:cNvPr id="6" name="Slide Number Placeholder 5">
            <a:extLst>
              <a:ext uri="{FF2B5EF4-FFF2-40B4-BE49-F238E27FC236}">
                <a16:creationId xmlns:a16="http://schemas.microsoft.com/office/drawing/2014/main" id="{0541B80A-29C5-46FB-93E0-FB41DF6A79F3}"/>
              </a:ext>
            </a:extLst>
          </p:cNvPr>
          <p:cNvSpPr>
            <a:spLocks noGrp="1"/>
          </p:cNvSpPr>
          <p:nvPr>
            <p:ph type="sldNum" sz="quarter" idx="12"/>
          </p:nvPr>
        </p:nvSpPr>
        <p:spPr/>
        <p:txBody>
          <a:bodyPr/>
          <a:lstStyle/>
          <a:p>
            <a:fld id="{0CCA2F39-1CE7-4002-891F-6A685ED31EE0}" type="slidenum">
              <a:rPr lang="en-US" smtClean="0"/>
              <a:t>‹#›</a:t>
            </a:fld>
            <a:endParaRPr lang="en-US"/>
          </a:p>
        </p:txBody>
      </p:sp>
    </p:spTree>
    <p:extLst>
      <p:ext uri="{BB962C8B-B14F-4D97-AF65-F5344CB8AC3E}">
        <p14:creationId xmlns:p14="http://schemas.microsoft.com/office/powerpoint/2010/main" val="3533761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F8D8E-A2E2-4D22-A686-BF961124B6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C5B3AC-D604-4431-B3A5-46B1748ED9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EF5514-D4D8-4E86-942C-B9F8EFC84D28}"/>
              </a:ext>
            </a:extLst>
          </p:cNvPr>
          <p:cNvSpPr>
            <a:spLocks noGrp="1"/>
          </p:cNvSpPr>
          <p:nvPr>
            <p:ph type="dt" sz="half" idx="10"/>
          </p:nvPr>
        </p:nvSpPr>
        <p:spPr/>
        <p:txBody>
          <a:bodyPr/>
          <a:lstStyle/>
          <a:p>
            <a:fld id="{2294891B-10F3-49F6-88BC-811E23E4ED0F}" type="datetime1">
              <a:rPr lang="en-US" smtClean="0"/>
              <a:t>07-Nov-20</a:t>
            </a:fld>
            <a:endParaRPr lang="en-US"/>
          </a:p>
        </p:txBody>
      </p:sp>
      <p:sp>
        <p:nvSpPr>
          <p:cNvPr id="5" name="Footer Placeholder 4">
            <a:extLst>
              <a:ext uri="{FF2B5EF4-FFF2-40B4-BE49-F238E27FC236}">
                <a16:creationId xmlns:a16="http://schemas.microsoft.com/office/drawing/2014/main" id="{562678A9-037C-4CC4-899D-4D7E01F94A14}"/>
              </a:ext>
            </a:extLst>
          </p:cNvPr>
          <p:cNvSpPr>
            <a:spLocks noGrp="1"/>
          </p:cNvSpPr>
          <p:nvPr>
            <p:ph type="ftr" sz="quarter" idx="11"/>
          </p:nvPr>
        </p:nvSpPr>
        <p:spPr/>
        <p:txBody>
          <a:bodyPr/>
          <a:lstStyle/>
          <a:p>
            <a:r>
              <a:rPr lang="en-US"/>
              <a:t>Retrieving Skills from Job Descriptions</a:t>
            </a:r>
          </a:p>
        </p:txBody>
      </p:sp>
      <p:sp>
        <p:nvSpPr>
          <p:cNvPr id="6" name="Slide Number Placeholder 5">
            <a:extLst>
              <a:ext uri="{FF2B5EF4-FFF2-40B4-BE49-F238E27FC236}">
                <a16:creationId xmlns:a16="http://schemas.microsoft.com/office/drawing/2014/main" id="{3C1F9A2B-FD35-4F32-8749-B441E9DE4C1C}"/>
              </a:ext>
            </a:extLst>
          </p:cNvPr>
          <p:cNvSpPr>
            <a:spLocks noGrp="1"/>
          </p:cNvSpPr>
          <p:nvPr>
            <p:ph type="sldNum" sz="quarter" idx="12"/>
          </p:nvPr>
        </p:nvSpPr>
        <p:spPr/>
        <p:txBody>
          <a:bodyPr/>
          <a:lstStyle/>
          <a:p>
            <a:fld id="{0CCA2F39-1CE7-4002-891F-6A685ED31EE0}" type="slidenum">
              <a:rPr lang="en-US" smtClean="0"/>
              <a:t>‹#›</a:t>
            </a:fld>
            <a:endParaRPr lang="en-US"/>
          </a:p>
        </p:txBody>
      </p:sp>
    </p:spTree>
    <p:extLst>
      <p:ext uri="{BB962C8B-B14F-4D97-AF65-F5344CB8AC3E}">
        <p14:creationId xmlns:p14="http://schemas.microsoft.com/office/powerpoint/2010/main" val="3986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E07F6-C5A4-46A5-ACCC-B14C8C4568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0A6371-991B-4B25-8836-66791DA55C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5B0F17-3D03-422F-9008-B8D9A3AA58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D3E799-7AE3-4F97-B46F-EED950DA7098}"/>
              </a:ext>
            </a:extLst>
          </p:cNvPr>
          <p:cNvSpPr>
            <a:spLocks noGrp="1"/>
          </p:cNvSpPr>
          <p:nvPr>
            <p:ph type="dt" sz="half" idx="10"/>
          </p:nvPr>
        </p:nvSpPr>
        <p:spPr/>
        <p:txBody>
          <a:bodyPr/>
          <a:lstStyle/>
          <a:p>
            <a:fld id="{F957F8B1-91FD-4580-AEA4-C4057EB1D113}" type="datetime1">
              <a:rPr lang="en-US" smtClean="0"/>
              <a:t>07-Nov-20</a:t>
            </a:fld>
            <a:endParaRPr lang="en-US"/>
          </a:p>
        </p:txBody>
      </p:sp>
      <p:sp>
        <p:nvSpPr>
          <p:cNvPr id="6" name="Footer Placeholder 5">
            <a:extLst>
              <a:ext uri="{FF2B5EF4-FFF2-40B4-BE49-F238E27FC236}">
                <a16:creationId xmlns:a16="http://schemas.microsoft.com/office/drawing/2014/main" id="{32BFD935-9508-4416-BFB0-AC29714221A1}"/>
              </a:ext>
            </a:extLst>
          </p:cNvPr>
          <p:cNvSpPr>
            <a:spLocks noGrp="1"/>
          </p:cNvSpPr>
          <p:nvPr>
            <p:ph type="ftr" sz="quarter" idx="11"/>
          </p:nvPr>
        </p:nvSpPr>
        <p:spPr/>
        <p:txBody>
          <a:bodyPr/>
          <a:lstStyle/>
          <a:p>
            <a:r>
              <a:rPr lang="en-US"/>
              <a:t>Retrieving Skills from Job Descriptions</a:t>
            </a:r>
          </a:p>
        </p:txBody>
      </p:sp>
      <p:sp>
        <p:nvSpPr>
          <p:cNvPr id="7" name="Slide Number Placeholder 6">
            <a:extLst>
              <a:ext uri="{FF2B5EF4-FFF2-40B4-BE49-F238E27FC236}">
                <a16:creationId xmlns:a16="http://schemas.microsoft.com/office/drawing/2014/main" id="{C4EE78E2-738E-42E6-B294-2BC490AF2FBD}"/>
              </a:ext>
            </a:extLst>
          </p:cNvPr>
          <p:cNvSpPr>
            <a:spLocks noGrp="1"/>
          </p:cNvSpPr>
          <p:nvPr>
            <p:ph type="sldNum" sz="quarter" idx="12"/>
          </p:nvPr>
        </p:nvSpPr>
        <p:spPr/>
        <p:txBody>
          <a:bodyPr/>
          <a:lstStyle/>
          <a:p>
            <a:fld id="{0CCA2F39-1CE7-4002-891F-6A685ED31EE0}" type="slidenum">
              <a:rPr lang="en-US" smtClean="0"/>
              <a:t>‹#›</a:t>
            </a:fld>
            <a:endParaRPr lang="en-US"/>
          </a:p>
        </p:txBody>
      </p:sp>
    </p:spTree>
    <p:extLst>
      <p:ext uri="{BB962C8B-B14F-4D97-AF65-F5344CB8AC3E}">
        <p14:creationId xmlns:p14="http://schemas.microsoft.com/office/powerpoint/2010/main" val="1447056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B317F-F252-4741-8986-C3EED25696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2AD559-42D5-4380-83D8-413A7FDE8D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CECED5-C320-43C2-9780-80D941A3BF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CAD822-279A-496B-943E-B091B20E4E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53205F-26BB-4343-B726-5D674DA074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BC32C1-3805-4ADF-B043-5092D7B9775D}"/>
              </a:ext>
            </a:extLst>
          </p:cNvPr>
          <p:cNvSpPr>
            <a:spLocks noGrp="1"/>
          </p:cNvSpPr>
          <p:nvPr>
            <p:ph type="dt" sz="half" idx="10"/>
          </p:nvPr>
        </p:nvSpPr>
        <p:spPr/>
        <p:txBody>
          <a:bodyPr/>
          <a:lstStyle/>
          <a:p>
            <a:fld id="{E10BA11C-0376-4C54-886E-A4587485F046}" type="datetime1">
              <a:rPr lang="en-US" smtClean="0"/>
              <a:t>07-Nov-20</a:t>
            </a:fld>
            <a:endParaRPr lang="en-US"/>
          </a:p>
        </p:txBody>
      </p:sp>
      <p:sp>
        <p:nvSpPr>
          <p:cNvPr id="8" name="Footer Placeholder 7">
            <a:extLst>
              <a:ext uri="{FF2B5EF4-FFF2-40B4-BE49-F238E27FC236}">
                <a16:creationId xmlns:a16="http://schemas.microsoft.com/office/drawing/2014/main" id="{51A3D8D5-CC33-4BA4-A5FB-6B97B54BB4CC}"/>
              </a:ext>
            </a:extLst>
          </p:cNvPr>
          <p:cNvSpPr>
            <a:spLocks noGrp="1"/>
          </p:cNvSpPr>
          <p:nvPr>
            <p:ph type="ftr" sz="quarter" idx="11"/>
          </p:nvPr>
        </p:nvSpPr>
        <p:spPr/>
        <p:txBody>
          <a:bodyPr/>
          <a:lstStyle/>
          <a:p>
            <a:r>
              <a:rPr lang="en-US"/>
              <a:t>Retrieving Skills from Job Descriptions</a:t>
            </a:r>
          </a:p>
        </p:txBody>
      </p:sp>
      <p:sp>
        <p:nvSpPr>
          <p:cNvPr id="9" name="Slide Number Placeholder 8">
            <a:extLst>
              <a:ext uri="{FF2B5EF4-FFF2-40B4-BE49-F238E27FC236}">
                <a16:creationId xmlns:a16="http://schemas.microsoft.com/office/drawing/2014/main" id="{FDD0D175-9BD6-4D1C-9349-7599453AE9B8}"/>
              </a:ext>
            </a:extLst>
          </p:cNvPr>
          <p:cNvSpPr>
            <a:spLocks noGrp="1"/>
          </p:cNvSpPr>
          <p:nvPr>
            <p:ph type="sldNum" sz="quarter" idx="12"/>
          </p:nvPr>
        </p:nvSpPr>
        <p:spPr/>
        <p:txBody>
          <a:bodyPr/>
          <a:lstStyle/>
          <a:p>
            <a:fld id="{0CCA2F39-1CE7-4002-891F-6A685ED31EE0}" type="slidenum">
              <a:rPr lang="en-US" smtClean="0"/>
              <a:t>‹#›</a:t>
            </a:fld>
            <a:endParaRPr lang="en-US"/>
          </a:p>
        </p:txBody>
      </p:sp>
    </p:spTree>
    <p:extLst>
      <p:ext uri="{BB962C8B-B14F-4D97-AF65-F5344CB8AC3E}">
        <p14:creationId xmlns:p14="http://schemas.microsoft.com/office/powerpoint/2010/main" val="2045331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1FEE8-C79D-4078-8910-0DBD84E11E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4CADDF-9554-474D-A97E-F53A7C4CF83F}"/>
              </a:ext>
            </a:extLst>
          </p:cNvPr>
          <p:cNvSpPr>
            <a:spLocks noGrp="1"/>
          </p:cNvSpPr>
          <p:nvPr>
            <p:ph type="dt" sz="half" idx="10"/>
          </p:nvPr>
        </p:nvSpPr>
        <p:spPr/>
        <p:txBody>
          <a:bodyPr/>
          <a:lstStyle/>
          <a:p>
            <a:fld id="{6D9A2226-DADB-484A-AEBF-26782FA430BB}" type="datetime1">
              <a:rPr lang="en-US" smtClean="0"/>
              <a:t>07-Nov-20</a:t>
            </a:fld>
            <a:endParaRPr lang="en-US"/>
          </a:p>
        </p:txBody>
      </p:sp>
      <p:sp>
        <p:nvSpPr>
          <p:cNvPr id="4" name="Footer Placeholder 3">
            <a:extLst>
              <a:ext uri="{FF2B5EF4-FFF2-40B4-BE49-F238E27FC236}">
                <a16:creationId xmlns:a16="http://schemas.microsoft.com/office/drawing/2014/main" id="{2A1BB12B-DBCA-4BDD-B799-F08FD67CC4EA}"/>
              </a:ext>
            </a:extLst>
          </p:cNvPr>
          <p:cNvSpPr>
            <a:spLocks noGrp="1"/>
          </p:cNvSpPr>
          <p:nvPr>
            <p:ph type="ftr" sz="quarter" idx="11"/>
          </p:nvPr>
        </p:nvSpPr>
        <p:spPr/>
        <p:txBody>
          <a:bodyPr/>
          <a:lstStyle/>
          <a:p>
            <a:r>
              <a:rPr lang="en-US"/>
              <a:t>Retrieving Skills from Job Descriptions</a:t>
            </a:r>
          </a:p>
        </p:txBody>
      </p:sp>
      <p:sp>
        <p:nvSpPr>
          <p:cNvPr id="5" name="Slide Number Placeholder 4">
            <a:extLst>
              <a:ext uri="{FF2B5EF4-FFF2-40B4-BE49-F238E27FC236}">
                <a16:creationId xmlns:a16="http://schemas.microsoft.com/office/drawing/2014/main" id="{4F5AA48E-30B2-4603-9920-835F56E644E6}"/>
              </a:ext>
            </a:extLst>
          </p:cNvPr>
          <p:cNvSpPr>
            <a:spLocks noGrp="1"/>
          </p:cNvSpPr>
          <p:nvPr>
            <p:ph type="sldNum" sz="quarter" idx="12"/>
          </p:nvPr>
        </p:nvSpPr>
        <p:spPr/>
        <p:txBody>
          <a:bodyPr/>
          <a:lstStyle/>
          <a:p>
            <a:fld id="{0CCA2F39-1CE7-4002-891F-6A685ED31EE0}" type="slidenum">
              <a:rPr lang="en-US" smtClean="0"/>
              <a:t>‹#›</a:t>
            </a:fld>
            <a:endParaRPr lang="en-US"/>
          </a:p>
        </p:txBody>
      </p:sp>
    </p:spTree>
    <p:extLst>
      <p:ext uri="{BB962C8B-B14F-4D97-AF65-F5344CB8AC3E}">
        <p14:creationId xmlns:p14="http://schemas.microsoft.com/office/powerpoint/2010/main" val="1408948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6B8A8C-BBC7-4B54-9D5D-10A3A4D6A880}"/>
              </a:ext>
            </a:extLst>
          </p:cNvPr>
          <p:cNvSpPr>
            <a:spLocks noGrp="1"/>
          </p:cNvSpPr>
          <p:nvPr>
            <p:ph type="dt" sz="half" idx="10"/>
          </p:nvPr>
        </p:nvSpPr>
        <p:spPr/>
        <p:txBody>
          <a:bodyPr/>
          <a:lstStyle/>
          <a:p>
            <a:fld id="{57E57B1E-484C-4B91-A930-96C6B109319A}" type="datetime1">
              <a:rPr lang="en-US" smtClean="0"/>
              <a:t>07-Nov-20</a:t>
            </a:fld>
            <a:endParaRPr lang="en-US"/>
          </a:p>
        </p:txBody>
      </p:sp>
      <p:sp>
        <p:nvSpPr>
          <p:cNvPr id="3" name="Footer Placeholder 2">
            <a:extLst>
              <a:ext uri="{FF2B5EF4-FFF2-40B4-BE49-F238E27FC236}">
                <a16:creationId xmlns:a16="http://schemas.microsoft.com/office/drawing/2014/main" id="{5562481E-7970-4D4B-B004-28816D59E1E3}"/>
              </a:ext>
            </a:extLst>
          </p:cNvPr>
          <p:cNvSpPr>
            <a:spLocks noGrp="1"/>
          </p:cNvSpPr>
          <p:nvPr>
            <p:ph type="ftr" sz="quarter" idx="11"/>
          </p:nvPr>
        </p:nvSpPr>
        <p:spPr/>
        <p:txBody>
          <a:bodyPr/>
          <a:lstStyle/>
          <a:p>
            <a:r>
              <a:rPr lang="en-US"/>
              <a:t>Retrieving Skills from Job Descriptions</a:t>
            </a:r>
          </a:p>
        </p:txBody>
      </p:sp>
      <p:sp>
        <p:nvSpPr>
          <p:cNvPr id="4" name="Slide Number Placeholder 3">
            <a:extLst>
              <a:ext uri="{FF2B5EF4-FFF2-40B4-BE49-F238E27FC236}">
                <a16:creationId xmlns:a16="http://schemas.microsoft.com/office/drawing/2014/main" id="{7FEF58FB-AE7E-4991-99DA-AE6751BBBA86}"/>
              </a:ext>
            </a:extLst>
          </p:cNvPr>
          <p:cNvSpPr>
            <a:spLocks noGrp="1"/>
          </p:cNvSpPr>
          <p:nvPr>
            <p:ph type="sldNum" sz="quarter" idx="12"/>
          </p:nvPr>
        </p:nvSpPr>
        <p:spPr/>
        <p:txBody>
          <a:bodyPr/>
          <a:lstStyle/>
          <a:p>
            <a:fld id="{0CCA2F39-1CE7-4002-891F-6A685ED31EE0}" type="slidenum">
              <a:rPr lang="en-US" smtClean="0"/>
              <a:t>‹#›</a:t>
            </a:fld>
            <a:endParaRPr lang="en-US"/>
          </a:p>
        </p:txBody>
      </p:sp>
    </p:spTree>
    <p:extLst>
      <p:ext uri="{BB962C8B-B14F-4D97-AF65-F5344CB8AC3E}">
        <p14:creationId xmlns:p14="http://schemas.microsoft.com/office/powerpoint/2010/main" val="335733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D2D26-6CFE-4DDA-B9E7-8B66B786EC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EEBD63-D62D-4A89-9BE9-F644751831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7200B8-146D-4642-8D58-FC4EEE477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CB6E68-87ED-408B-BB54-4F1C253B6ABB}"/>
              </a:ext>
            </a:extLst>
          </p:cNvPr>
          <p:cNvSpPr>
            <a:spLocks noGrp="1"/>
          </p:cNvSpPr>
          <p:nvPr>
            <p:ph type="dt" sz="half" idx="10"/>
          </p:nvPr>
        </p:nvSpPr>
        <p:spPr/>
        <p:txBody>
          <a:bodyPr/>
          <a:lstStyle/>
          <a:p>
            <a:fld id="{5058F76B-C133-4640-9AB2-AA3977960712}" type="datetime1">
              <a:rPr lang="en-US" smtClean="0"/>
              <a:t>07-Nov-20</a:t>
            </a:fld>
            <a:endParaRPr lang="en-US"/>
          </a:p>
        </p:txBody>
      </p:sp>
      <p:sp>
        <p:nvSpPr>
          <p:cNvPr id="6" name="Footer Placeholder 5">
            <a:extLst>
              <a:ext uri="{FF2B5EF4-FFF2-40B4-BE49-F238E27FC236}">
                <a16:creationId xmlns:a16="http://schemas.microsoft.com/office/drawing/2014/main" id="{FE660874-9492-42EE-B642-E07D6A6213E9}"/>
              </a:ext>
            </a:extLst>
          </p:cNvPr>
          <p:cNvSpPr>
            <a:spLocks noGrp="1"/>
          </p:cNvSpPr>
          <p:nvPr>
            <p:ph type="ftr" sz="quarter" idx="11"/>
          </p:nvPr>
        </p:nvSpPr>
        <p:spPr/>
        <p:txBody>
          <a:bodyPr/>
          <a:lstStyle/>
          <a:p>
            <a:r>
              <a:rPr lang="en-US"/>
              <a:t>Retrieving Skills from Job Descriptions</a:t>
            </a:r>
          </a:p>
        </p:txBody>
      </p:sp>
      <p:sp>
        <p:nvSpPr>
          <p:cNvPr id="7" name="Slide Number Placeholder 6">
            <a:extLst>
              <a:ext uri="{FF2B5EF4-FFF2-40B4-BE49-F238E27FC236}">
                <a16:creationId xmlns:a16="http://schemas.microsoft.com/office/drawing/2014/main" id="{BA9289CD-26D4-44BC-A559-F459F0A6F595}"/>
              </a:ext>
            </a:extLst>
          </p:cNvPr>
          <p:cNvSpPr>
            <a:spLocks noGrp="1"/>
          </p:cNvSpPr>
          <p:nvPr>
            <p:ph type="sldNum" sz="quarter" idx="12"/>
          </p:nvPr>
        </p:nvSpPr>
        <p:spPr/>
        <p:txBody>
          <a:bodyPr/>
          <a:lstStyle/>
          <a:p>
            <a:fld id="{0CCA2F39-1CE7-4002-891F-6A685ED31EE0}" type="slidenum">
              <a:rPr lang="en-US" smtClean="0"/>
              <a:t>‹#›</a:t>
            </a:fld>
            <a:endParaRPr lang="en-US"/>
          </a:p>
        </p:txBody>
      </p:sp>
    </p:spTree>
    <p:extLst>
      <p:ext uri="{BB962C8B-B14F-4D97-AF65-F5344CB8AC3E}">
        <p14:creationId xmlns:p14="http://schemas.microsoft.com/office/powerpoint/2010/main" val="1612579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8640-D8FE-463C-A0BC-773DBABC97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81E9FF-DFF4-47A5-A69B-0194E74E21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1CEE7D-167B-42A4-9A94-C3CE139E8F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404B72-E32D-4A1D-9A18-DF2502F8867B}"/>
              </a:ext>
            </a:extLst>
          </p:cNvPr>
          <p:cNvSpPr>
            <a:spLocks noGrp="1"/>
          </p:cNvSpPr>
          <p:nvPr>
            <p:ph type="dt" sz="half" idx="10"/>
          </p:nvPr>
        </p:nvSpPr>
        <p:spPr/>
        <p:txBody>
          <a:bodyPr/>
          <a:lstStyle/>
          <a:p>
            <a:fld id="{23BCBDE9-54A8-4DF9-8A83-539590E82D26}" type="datetime1">
              <a:rPr lang="en-US" smtClean="0"/>
              <a:t>07-Nov-20</a:t>
            </a:fld>
            <a:endParaRPr lang="en-US"/>
          </a:p>
        </p:txBody>
      </p:sp>
      <p:sp>
        <p:nvSpPr>
          <p:cNvPr id="6" name="Footer Placeholder 5">
            <a:extLst>
              <a:ext uri="{FF2B5EF4-FFF2-40B4-BE49-F238E27FC236}">
                <a16:creationId xmlns:a16="http://schemas.microsoft.com/office/drawing/2014/main" id="{E832D7F3-CBF4-4C43-9670-4BC08D8FCFA7}"/>
              </a:ext>
            </a:extLst>
          </p:cNvPr>
          <p:cNvSpPr>
            <a:spLocks noGrp="1"/>
          </p:cNvSpPr>
          <p:nvPr>
            <p:ph type="ftr" sz="quarter" idx="11"/>
          </p:nvPr>
        </p:nvSpPr>
        <p:spPr/>
        <p:txBody>
          <a:bodyPr/>
          <a:lstStyle/>
          <a:p>
            <a:r>
              <a:rPr lang="en-US"/>
              <a:t>Retrieving Skills from Job Descriptions</a:t>
            </a:r>
          </a:p>
        </p:txBody>
      </p:sp>
      <p:sp>
        <p:nvSpPr>
          <p:cNvPr id="7" name="Slide Number Placeholder 6">
            <a:extLst>
              <a:ext uri="{FF2B5EF4-FFF2-40B4-BE49-F238E27FC236}">
                <a16:creationId xmlns:a16="http://schemas.microsoft.com/office/drawing/2014/main" id="{12A2C118-CC4D-4CA8-A9BF-945428812E57}"/>
              </a:ext>
            </a:extLst>
          </p:cNvPr>
          <p:cNvSpPr>
            <a:spLocks noGrp="1"/>
          </p:cNvSpPr>
          <p:nvPr>
            <p:ph type="sldNum" sz="quarter" idx="12"/>
          </p:nvPr>
        </p:nvSpPr>
        <p:spPr/>
        <p:txBody>
          <a:bodyPr/>
          <a:lstStyle/>
          <a:p>
            <a:fld id="{0CCA2F39-1CE7-4002-891F-6A685ED31EE0}" type="slidenum">
              <a:rPr lang="en-US" smtClean="0"/>
              <a:t>‹#›</a:t>
            </a:fld>
            <a:endParaRPr lang="en-US"/>
          </a:p>
        </p:txBody>
      </p:sp>
    </p:spTree>
    <p:extLst>
      <p:ext uri="{BB962C8B-B14F-4D97-AF65-F5344CB8AC3E}">
        <p14:creationId xmlns:p14="http://schemas.microsoft.com/office/powerpoint/2010/main" val="1929141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92A9FB-4087-4A53-A1BE-73CFEC570E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0EA27D-3C2D-4308-97E0-F7EF080CB9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6FC92B-1A7F-43AD-898A-4DBE51A56D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C6BFCB-2476-4EFC-BB38-21EB43BCCF54}" type="datetime1">
              <a:rPr lang="en-US" smtClean="0"/>
              <a:t>07-Nov-20</a:t>
            </a:fld>
            <a:endParaRPr lang="en-US"/>
          </a:p>
        </p:txBody>
      </p:sp>
      <p:sp>
        <p:nvSpPr>
          <p:cNvPr id="5" name="Footer Placeholder 4">
            <a:extLst>
              <a:ext uri="{FF2B5EF4-FFF2-40B4-BE49-F238E27FC236}">
                <a16:creationId xmlns:a16="http://schemas.microsoft.com/office/drawing/2014/main" id="{7719F4D1-94BE-4F7F-9C6F-F10BF4CD6F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Retrieving Skills from Job Descriptions</a:t>
            </a:r>
          </a:p>
        </p:txBody>
      </p:sp>
      <p:sp>
        <p:nvSpPr>
          <p:cNvPr id="6" name="Slide Number Placeholder 5">
            <a:extLst>
              <a:ext uri="{FF2B5EF4-FFF2-40B4-BE49-F238E27FC236}">
                <a16:creationId xmlns:a16="http://schemas.microsoft.com/office/drawing/2014/main" id="{3EC09361-7DA8-461B-8957-3F1BCAE85A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CA2F39-1CE7-4002-891F-6A685ED31EE0}" type="slidenum">
              <a:rPr lang="en-US" smtClean="0"/>
              <a:t>‹#›</a:t>
            </a:fld>
            <a:endParaRPr lang="en-US"/>
          </a:p>
        </p:txBody>
      </p:sp>
    </p:spTree>
    <p:extLst>
      <p:ext uri="{BB962C8B-B14F-4D97-AF65-F5344CB8AC3E}">
        <p14:creationId xmlns:p14="http://schemas.microsoft.com/office/powerpoint/2010/main" val="3562286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mailto:akbhola.bhola@gmail.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g"/><Relationship Id="rId7" Type="http://schemas.openxmlformats.org/officeDocument/2006/relationships/image" Target="../media/image9.sv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hyperlink" Target="https://www.wsj.com/articles/wanted-experts-at-soft-skills-1544360400" TargetMode="External"/><Relationship Id="rId5" Type="http://schemas.openxmlformats.org/officeDocument/2006/relationships/image" Target="../media/image7.svg"/><Relationship Id="rId10" Type="http://schemas.openxmlformats.org/officeDocument/2006/relationships/hyperlink" Target="https://business.linkedin.com/content/dam/business/talent-solutions/global/en_us/c/pdfs/Ultimate-List-of-Hiring-Stats-v02.04.pdf" TargetMode="External"/><Relationship Id="rId4" Type="http://schemas.openxmlformats.org/officeDocument/2006/relationships/image" Target="../media/image6.png"/><Relationship Id="rId9"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F8AD3-69AC-4345-B4F9-BA71225F3282}"/>
              </a:ext>
            </a:extLst>
          </p:cNvPr>
          <p:cNvSpPr>
            <a:spLocks noGrp="1"/>
          </p:cNvSpPr>
          <p:nvPr>
            <p:ph type="ctrTitle"/>
          </p:nvPr>
        </p:nvSpPr>
        <p:spPr>
          <a:xfrm>
            <a:off x="272716" y="376640"/>
            <a:ext cx="11582400" cy="2387600"/>
          </a:xfrm>
        </p:spPr>
        <p:txBody>
          <a:bodyPr>
            <a:noAutofit/>
          </a:bodyPr>
          <a:lstStyle/>
          <a:p>
            <a:r>
              <a:rPr lang="en-US" sz="3200" b="1" dirty="0"/>
              <a:t>Retrieving Skills from Job Description: A Language Model Based Extreme Multi-label Classification Framework</a:t>
            </a:r>
          </a:p>
        </p:txBody>
      </p:sp>
      <p:sp>
        <p:nvSpPr>
          <p:cNvPr id="3" name="Subtitle 2">
            <a:extLst>
              <a:ext uri="{FF2B5EF4-FFF2-40B4-BE49-F238E27FC236}">
                <a16:creationId xmlns:a16="http://schemas.microsoft.com/office/drawing/2014/main" id="{D387D68C-4312-40D4-9769-06EA42E57A5C}"/>
              </a:ext>
            </a:extLst>
          </p:cNvPr>
          <p:cNvSpPr>
            <a:spLocks noGrp="1"/>
          </p:cNvSpPr>
          <p:nvPr>
            <p:ph type="subTitle" idx="1"/>
          </p:nvPr>
        </p:nvSpPr>
        <p:spPr>
          <a:xfrm>
            <a:off x="1524000" y="3674305"/>
            <a:ext cx="9144000" cy="1655762"/>
          </a:xfrm>
        </p:spPr>
        <p:txBody>
          <a:bodyPr/>
          <a:lstStyle/>
          <a:p>
            <a:r>
              <a:rPr lang="en-US" u="sng" dirty="0"/>
              <a:t>Akshay Bhola</a:t>
            </a:r>
            <a:r>
              <a:rPr lang="en-US" dirty="0"/>
              <a:t>, Kishaloy Halder, Animesh Prasad and Min-Yen Kan</a:t>
            </a:r>
          </a:p>
          <a:p>
            <a:r>
              <a:rPr lang="en-US" dirty="0"/>
              <a:t>December 9, 2020</a:t>
            </a:r>
          </a:p>
        </p:txBody>
      </p:sp>
      <p:pic>
        <p:nvPicPr>
          <p:cNvPr id="5" name="Picture 4">
            <a:extLst>
              <a:ext uri="{FF2B5EF4-FFF2-40B4-BE49-F238E27FC236}">
                <a16:creationId xmlns:a16="http://schemas.microsoft.com/office/drawing/2014/main" id="{1D90DDBF-F90A-454B-8B4E-9ED89CE3A3BA}"/>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87942" y="5341021"/>
            <a:ext cx="2056647" cy="1140857"/>
          </a:xfrm>
          <a:prstGeom prst="rect">
            <a:avLst/>
          </a:prstGeom>
        </p:spPr>
      </p:pic>
      <p:pic>
        <p:nvPicPr>
          <p:cNvPr id="7" name="Picture 6">
            <a:extLst>
              <a:ext uri="{FF2B5EF4-FFF2-40B4-BE49-F238E27FC236}">
                <a16:creationId xmlns:a16="http://schemas.microsoft.com/office/drawing/2014/main" id="{1D27F605-F848-4FF3-ACDF-7AB8E6F101F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787384" y="5336425"/>
            <a:ext cx="4816674" cy="860121"/>
          </a:xfrm>
          <a:prstGeom prst="rect">
            <a:avLst/>
          </a:prstGeom>
        </p:spPr>
      </p:pic>
      <p:pic>
        <p:nvPicPr>
          <p:cNvPr id="11" name="Picture 10">
            <a:extLst>
              <a:ext uri="{FF2B5EF4-FFF2-40B4-BE49-F238E27FC236}">
                <a16:creationId xmlns:a16="http://schemas.microsoft.com/office/drawing/2014/main" id="{D597CEEA-892F-4535-9154-F1AA6E5B21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294" y="5150792"/>
            <a:ext cx="1231385" cy="1231385"/>
          </a:xfrm>
          <a:prstGeom prst="rect">
            <a:avLst/>
          </a:prstGeom>
        </p:spPr>
      </p:pic>
      <p:sp>
        <p:nvSpPr>
          <p:cNvPr id="8" name="Slide Number Placeholder 7">
            <a:extLst>
              <a:ext uri="{FF2B5EF4-FFF2-40B4-BE49-F238E27FC236}">
                <a16:creationId xmlns:a16="http://schemas.microsoft.com/office/drawing/2014/main" id="{A31AC537-B717-4202-80C8-8A270F233C86}"/>
              </a:ext>
            </a:extLst>
          </p:cNvPr>
          <p:cNvSpPr>
            <a:spLocks noGrp="1"/>
          </p:cNvSpPr>
          <p:nvPr>
            <p:ph type="sldNum" sz="quarter" idx="12"/>
          </p:nvPr>
        </p:nvSpPr>
        <p:spPr/>
        <p:txBody>
          <a:bodyPr/>
          <a:lstStyle/>
          <a:p>
            <a:fld id="{0CCA2F39-1CE7-4002-891F-6A685ED31EE0}" type="slidenum">
              <a:rPr lang="en-US" smtClean="0"/>
              <a:t>1</a:t>
            </a:fld>
            <a:endParaRPr lang="en-US" dirty="0"/>
          </a:p>
        </p:txBody>
      </p:sp>
    </p:spTree>
    <p:extLst>
      <p:ext uri="{BB962C8B-B14F-4D97-AF65-F5344CB8AC3E}">
        <p14:creationId xmlns:p14="http://schemas.microsoft.com/office/powerpoint/2010/main" val="434712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B5977-9F3F-45E0-B9C8-8CEE59B0BBE6}"/>
              </a:ext>
            </a:extLst>
          </p:cNvPr>
          <p:cNvSpPr>
            <a:spLocks noGrp="1"/>
          </p:cNvSpPr>
          <p:nvPr>
            <p:ph type="title"/>
          </p:nvPr>
        </p:nvSpPr>
        <p:spPr>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pPr algn="ctr"/>
            <a:r>
              <a:rPr lang="en-US" dirty="0"/>
              <a:t>Performance Comparison</a:t>
            </a:r>
          </a:p>
        </p:txBody>
      </p:sp>
      <p:sp>
        <p:nvSpPr>
          <p:cNvPr id="6" name="Slide Number Placeholder 5">
            <a:extLst>
              <a:ext uri="{FF2B5EF4-FFF2-40B4-BE49-F238E27FC236}">
                <a16:creationId xmlns:a16="http://schemas.microsoft.com/office/drawing/2014/main" id="{A345D026-7F5B-43F1-8C73-5E8CE9EE2F50}"/>
              </a:ext>
            </a:extLst>
          </p:cNvPr>
          <p:cNvSpPr>
            <a:spLocks noGrp="1"/>
          </p:cNvSpPr>
          <p:nvPr>
            <p:ph type="sldNum" sz="quarter" idx="12"/>
          </p:nvPr>
        </p:nvSpPr>
        <p:spPr/>
        <p:txBody>
          <a:bodyPr/>
          <a:lstStyle/>
          <a:p>
            <a:fld id="{0CCA2F39-1CE7-4002-891F-6A685ED31EE0}" type="slidenum">
              <a:rPr lang="en-US" smtClean="0"/>
              <a:t>10</a:t>
            </a:fld>
            <a:endParaRPr lang="en-US" dirty="0"/>
          </a:p>
        </p:txBody>
      </p:sp>
      <p:sp>
        <p:nvSpPr>
          <p:cNvPr id="8" name="Footer Placeholder 7">
            <a:extLst>
              <a:ext uri="{FF2B5EF4-FFF2-40B4-BE49-F238E27FC236}">
                <a16:creationId xmlns:a16="http://schemas.microsoft.com/office/drawing/2014/main" id="{CF0D8411-55BC-4257-AAEC-60D492747E54}"/>
              </a:ext>
            </a:extLst>
          </p:cNvPr>
          <p:cNvSpPr>
            <a:spLocks noGrp="1"/>
          </p:cNvSpPr>
          <p:nvPr>
            <p:ph type="ftr" sz="quarter" idx="11"/>
          </p:nvPr>
        </p:nvSpPr>
        <p:spPr/>
        <p:txBody>
          <a:bodyPr/>
          <a:lstStyle/>
          <a:p>
            <a:r>
              <a:rPr lang="en-US" dirty="0"/>
              <a:t>Retrieving Skills from Job Descriptions</a:t>
            </a:r>
          </a:p>
        </p:txBody>
      </p:sp>
      <p:sp>
        <p:nvSpPr>
          <p:cNvPr id="11" name="Footer Placeholder 6">
            <a:extLst>
              <a:ext uri="{FF2B5EF4-FFF2-40B4-BE49-F238E27FC236}">
                <a16:creationId xmlns:a16="http://schemas.microsoft.com/office/drawing/2014/main" id="{094195B5-1499-4A08-9063-BA43C03D8966}"/>
              </a:ext>
            </a:extLst>
          </p:cNvPr>
          <p:cNvSpPr txBox="1">
            <a:spLocks/>
          </p:cNvSpPr>
          <p:nvPr/>
        </p:nvSpPr>
        <p:spPr>
          <a:xfrm>
            <a:off x="-76200"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Bhola et al.</a:t>
            </a:r>
          </a:p>
        </p:txBody>
      </p:sp>
      <p:graphicFrame>
        <p:nvGraphicFramePr>
          <p:cNvPr id="9" name="Table 3">
            <a:extLst>
              <a:ext uri="{FF2B5EF4-FFF2-40B4-BE49-F238E27FC236}">
                <a16:creationId xmlns:a16="http://schemas.microsoft.com/office/drawing/2014/main" id="{5110E5F3-BDC7-40C0-AAD1-B3CD7FFB6FA7}"/>
              </a:ext>
            </a:extLst>
          </p:cNvPr>
          <p:cNvGraphicFramePr>
            <a:graphicFrameLocks noGrp="1"/>
          </p:cNvGraphicFramePr>
          <p:nvPr>
            <p:ph idx="1"/>
            <p:extLst>
              <p:ext uri="{D42A27DB-BD31-4B8C-83A1-F6EECF244321}">
                <p14:modId xmlns:p14="http://schemas.microsoft.com/office/powerpoint/2010/main" val="1093457018"/>
              </p:ext>
            </p:extLst>
          </p:nvPr>
        </p:nvGraphicFramePr>
        <p:xfrm>
          <a:off x="838200" y="2684049"/>
          <a:ext cx="10515600" cy="2956560"/>
        </p:xfrm>
        <a:graphic>
          <a:graphicData uri="http://schemas.openxmlformats.org/drawingml/2006/table">
            <a:tbl>
              <a:tblPr firstRow="1" bandRow="1">
                <a:tableStyleId>{EB344D84-9AFB-497E-A393-DC336BA19D2E}</a:tableStyleId>
              </a:tblPr>
              <a:tblGrid>
                <a:gridCol w="5257800">
                  <a:extLst>
                    <a:ext uri="{9D8B030D-6E8A-4147-A177-3AD203B41FA5}">
                      <a16:colId xmlns:a16="http://schemas.microsoft.com/office/drawing/2014/main" val="2531282168"/>
                    </a:ext>
                  </a:extLst>
                </a:gridCol>
                <a:gridCol w="1051560">
                  <a:extLst>
                    <a:ext uri="{9D8B030D-6E8A-4147-A177-3AD203B41FA5}">
                      <a16:colId xmlns:a16="http://schemas.microsoft.com/office/drawing/2014/main" val="3068011615"/>
                    </a:ext>
                  </a:extLst>
                </a:gridCol>
                <a:gridCol w="1051560">
                  <a:extLst>
                    <a:ext uri="{9D8B030D-6E8A-4147-A177-3AD203B41FA5}">
                      <a16:colId xmlns:a16="http://schemas.microsoft.com/office/drawing/2014/main" val="4077867136"/>
                    </a:ext>
                  </a:extLst>
                </a:gridCol>
                <a:gridCol w="1051560">
                  <a:extLst>
                    <a:ext uri="{9D8B030D-6E8A-4147-A177-3AD203B41FA5}">
                      <a16:colId xmlns:a16="http://schemas.microsoft.com/office/drawing/2014/main" val="2404522757"/>
                    </a:ext>
                  </a:extLst>
                </a:gridCol>
                <a:gridCol w="1051560">
                  <a:extLst>
                    <a:ext uri="{9D8B030D-6E8A-4147-A177-3AD203B41FA5}">
                      <a16:colId xmlns:a16="http://schemas.microsoft.com/office/drawing/2014/main" val="2161863870"/>
                    </a:ext>
                  </a:extLst>
                </a:gridCol>
                <a:gridCol w="1051560">
                  <a:extLst>
                    <a:ext uri="{9D8B030D-6E8A-4147-A177-3AD203B41FA5}">
                      <a16:colId xmlns:a16="http://schemas.microsoft.com/office/drawing/2014/main" val="246730954"/>
                    </a:ext>
                  </a:extLst>
                </a:gridCol>
              </a:tblGrid>
              <a:tr h="185420">
                <a:tc rowSpan="2">
                  <a:txBody>
                    <a:bodyPr/>
                    <a:lstStyle/>
                    <a:p>
                      <a:pPr algn="ctr"/>
                      <a:r>
                        <a:rPr lang="en-US" dirty="0"/>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5">
                  <a:txBody>
                    <a:bodyPr/>
                    <a:lstStyle/>
                    <a:p>
                      <a:pPr algn="ctr"/>
                      <a:r>
                        <a:rPr lang="en-US" dirty="0" err="1"/>
                        <a:t>nDGC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05433075"/>
                  </a:ext>
                </a:extLst>
              </a:tr>
              <a:tr h="185420">
                <a:tc vMerge="1">
                  <a:txBody>
                    <a:bodyPr/>
                    <a:lstStyle/>
                    <a:p>
                      <a:endParaRPr lang="en-US"/>
                    </a:p>
                  </a:txBody>
                  <a:tcPr/>
                </a:tc>
                <a:tc>
                  <a:txBody>
                    <a:bodyPr/>
                    <a:lstStyle/>
                    <a:p>
                      <a:pPr algn="ctr"/>
                      <a:r>
                        <a:rPr lang="en-US" dirty="0">
                          <a:solidFill>
                            <a:schemeClr val="bg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dirty="0">
                          <a:solidFill>
                            <a:schemeClr val="bg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dirty="0">
                          <a:solidFill>
                            <a:schemeClr val="bg1"/>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dirty="0">
                          <a:solidFill>
                            <a:schemeClr val="bg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dirty="0">
                          <a:solidFill>
                            <a:schemeClr val="bg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546457307"/>
                  </a:ext>
                </a:extLst>
              </a:tr>
              <a:tr h="370840">
                <a:tc>
                  <a:txBody>
                    <a:bodyPr/>
                    <a:lstStyle/>
                    <a:p>
                      <a:pPr algn="ctr"/>
                      <a:r>
                        <a:rPr lang="en-US" dirty="0"/>
                        <a:t>CNN-Kim </a:t>
                      </a:r>
                      <a:r>
                        <a:rPr lang="en-US" baseline="30000"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28.21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40.23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60.60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66.37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71.96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50981178"/>
                  </a:ext>
                </a:extLst>
              </a:tr>
              <a:tr h="370840">
                <a:tc>
                  <a:txBody>
                    <a:bodyPr/>
                    <a:lstStyle/>
                    <a:p>
                      <a:pPr algn="ctr"/>
                      <a:r>
                        <a:rPr lang="en-US" dirty="0"/>
                        <a:t>LSTM </a:t>
                      </a:r>
                      <a:r>
                        <a:rPr lang="en-US" baseline="30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29.27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40.68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59.43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65.61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71.53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12842790"/>
                  </a:ext>
                </a:extLst>
              </a:tr>
              <a:tr h="370840">
                <a:tc>
                  <a:txBody>
                    <a:bodyPr/>
                    <a:lstStyle/>
                    <a:p>
                      <a:pPr algn="ctr"/>
                      <a:r>
                        <a:rPr lang="en-US" dirty="0" err="1"/>
                        <a:t>BiLSTM</a:t>
                      </a:r>
                      <a:r>
                        <a:rPr lang="en-US" dirty="0"/>
                        <a:t> </a:t>
                      </a:r>
                      <a:r>
                        <a:rPr lang="en-US" baseline="300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30.32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42.77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63.50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69.64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75.04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89278650"/>
                  </a:ext>
                </a:extLst>
              </a:tr>
              <a:tr h="370840">
                <a:tc>
                  <a:txBody>
                    <a:bodyPr/>
                    <a:lstStyle/>
                    <a:p>
                      <a:pPr algn="ctr"/>
                      <a:r>
                        <a:rPr lang="en-US" dirty="0" err="1"/>
                        <a:t>BiGRU</a:t>
                      </a:r>
                      <a:r>
                        <a:rPr lang="en-US" dirty="0"/>
                        <a:t> </a:t>
                      </a:r>
                      <a:r>
                        <a:rPr lang="en-US" baseline="300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30.80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43.11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63.09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69.49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75.09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75988003"/>
                  </a:ext>
                </a:extLst>
              </a:tr>
              <a:tr h="370840">
                <a:tc>
                  <a:txBody>
                    <a:bodyPr/>
                    <a:lstStyle/>
                    <a:p>
                      <a:pPr algn="ctr"/>
                      <a:r>
                        <a:rPr lang="en-US" dirty="0" err="1"/>
                        <a:t>BiGRU</a:t>
                      </a:r>
                      <a:r>
                        <a:rPr lang="en-US" dirty="0"/>
                        <a:t> w/ CSA </a:t>
                      </a:r>
                      <a:r>
                        <a:rPr lang="en-US" baseline="300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31.71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44.62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66.04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72.23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77.46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58451186"/>
                  </a:ext>
                </a:extLst>
              </a:tr>
              <a:tr h="370840">
                <a:tc>
                  <a:txBody>
                    <a:bodyPr/>
                    <a:lstStyle/>
                    <a:p>
                      <a:pPr algn="ctr"/>
                      <a:r>
                        <a:rPr lang="en-US" dirty="0"/>
                        <a:t>BERT-XMLC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1" dirty="0"/>
                        <a:t>33.64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1" dirty="0"/>
                        <a:t>48.18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1" dirty="0"/>
                        <a:t>71.66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1" dirty="0"/>
                        <a:t>77.45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1" dirty="0"/>
                        <a:t>81.79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2861687"/>
                  </a:ext>
                </a:extLst>
              </a:tr>
            </a:tbl>
          </a:graphicData>
        </a:graphic>
      </p:graphicFrame>
      <p:sp>
        <p:nvSpPr>
          <p:cNvPr id="10" name="Content Placeholder 4">
            <a:extLst>
              <a:ext uri="{FF2B5EF4-FFF2-40B4-BE49-F238E27FC236}">
                <a16:creationId xmlns:a16="http://schemas.microsoft.com/office/drawing/2014/main" id="{2A468193-375B-4BE2-944E-5EA1EF0604C1}"/>
              </a:ext>
            </a:extLst>
          </p:cNvPr>
          <p:cNvSpPr txBox="1">
            <a:spLocks/>
          </p:cNvSpPr>
          <p:nvPr/>
        </p:nvSpPr>
        <p:spPr>
          <a:xfrm>
            <a:off x="828869" y="2217515"/>
            <a:ext cx="10515600" cy="4510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t>Table 3: Normalized Discounted Cumulative Gain Comparison (</a:t>
            </a:r>
            <a:r>
              <a:rPr lang="en-US" sz="1800" i="1" dirty="0" err="1"/>
              <a:t>nDGC@M</a:t>
            </a:r>
            <a:r>
              <a:rPr lang="en-US" sz="1800" dirty="0"/>
              <a:t> for various </a:t>
            </a:r>
            <a:r>
              <a:rPr lang="en-US" sz="1800" i="1" dirty="0"/>
              <a:t>M</a:t>
            </a:r>
            <a:r>
              <a:rPr lang="en-US" sz="1800" dirty="0"/>
              <a:t>)</a:t>
            </a:r>
          </a:p>
        </p:txBody>
      </p:sp>
    </p:spTree>
    <p:extLst>
      <p:ext uri="{BB962C8B-B14F-4D97-AF65-F5344CB8AC3E}">
        <p14:creationId xmlns:p14="http://schemas.microsoft.com/office/powerpoint/2010/main" val="2255843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4452D-8493-4134-90A2-553046795BB1}"/>
              </a:ext>
            </a:extLst>
          </p:cNvPr>
          <p:cNvSpPr>
            <a:spLocks noGrp="1"/>
          </p:cNvSpPr>
          <p:nvPr>
            <p:ph type="title"/>
          </p:nvPr>
        </p:nvSpPr>
        <p:spPr>
          <a:xfrm>
            <a:off x="838200" y="355794"/>
            <a:ext cx="10515600" cy="1325563"/>
          </a:xfr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pPr algn="ctr"/>
            <a:r>
              <a:rPr lang="en-US" dirty="0"/>
              <a:t>Collaboration Aware Bootstrapping</a:t>
            </a:r>
          </a:p>
        </p:txBody>
      </p:sp>
      <p:sp>
        <p:nvSpPr>
          <p:cNvPr id="3" name="Content Placeholder 2">
            <a:extLst>
              <a:ext uri="{FF2B5EF4-FFF2-40B4-BE49-F238E27FC236}">
                <a16:creationId xmlns:a16="http://schemas.microsoft.com/office/drawing/2014/main" id="{5F39703A-25E5-49D3-B8AE-D5E1B1156D4F}"/>
              </a:ext>
            </a:extLst>
          </p:cNvPr>
          <p:cNvSpPr>
            <a:spLocks noGrp="1"/>
          </p:cNvSpPr>
          <p:nvPr>
            <p:ph idx="1"/>
          </p:nvPr>
        </p:nvSpPr>
        <p:spPr>
          <a:xfrm>
            <a:off x="838200" y="1825625"/>
            <a:ext cx="6085114" cy="4351338"/>
          </a:xfrm>
        </p:spPr>
        <p:txBody>
          <a:bodyPr>
            <a:normAutofit/>
          </a:bodyPr>
          <a:lstStyle/>
          <a:p>
            <a:pPr marL="0" indent="0">
              <a:lnSpc>
                <a:spcPct val="100000"/>
              </a:lnSpc>
              <a:buNone/>
            </a:pPr>
            <a:r>
              <a:rPr lang="en-US" sz="2000" dirty="0"/>
              <a:t>We proposed </a:t>
            </a:r>
            <a:r>
              <a:rPr lang="en-US" sz="2000" i="1" dirty="0"/>
              <a:t>Correlation Aware Bootstrapping process </a:t>
            </a:r>
            <a:r>
              <a:rPr lang="en-US" sz="2000" dirty="0"/>
              <a:t>to further enhance the performance of ML models by taking into the structured representation of skills and their co-occurrences</a:t>
            </a:r>
            <a:endParaRPr lang="en-US" sz="2000" b="1" dirty="0"/>
          </a:p>
        </p:txBody>
      </p:sp>
      <p:sp>
        <p:nvSpPr>
          <p:cNvPr id="6" name="Slide Number Placeholder 5">
            <a:extLst>
              <a:ext uri="{FF2B5EF4-FFF2-40B4-BE49-F238E27FC236}">
                <a16:creationId xmlns:a16="http://schemas.microsoft.com/office/drawing/2014/main" id="{AB519D2C-B33B-4829-8B4E-D8CC4C330A02}"/>
              </a:ext>
            </a:extLst>
          </p:cNvPr>
          <p:cNvSpPr>
            <a:spLocks noGrp="1"/>
          </p:cNvSpPr>
          <p:nvPr>
            <p:ph type="sldNum" sz="quarter" idx="12"/>
          </p:nvPr>
        </p:nvSpPr>
        <p:spPr/>
        <p:txBody>
          <a:bodyPr/>
          <a:lstStyle/>
          <a:p>
            <a:fld id="{0CCA2F39-1CE7-4002-891F-6A685ED31EE0}" type="slidenum">
              <a:rPr lang="en-US" smtClean="0"/>
              <a:t>11</a:t>
            </a:fld>
            <a:endParaRPr lang="en-US"/>
          </a:p>
        </p:txBody>
      </p:sp>
      <p:sp>
        <p:nvSpPr>
          <p:cNvPr id="7" name="Footer Placeholder 6">
            <a:extLst>
              <a:ext uri="{FF2B5EF4-FFF2-40B4-BE49-F238E27FC236}">
                <a16:creationId xmlns:a16="http://schemas.microsoft.com/office/drawing/2014/main" id="{D9FF7377-E8BE-4858-893E-BD85ECA000E0}"/>
              </a:ext>
            </a:extLst>
          </p:cNvPr>
          <p:cNvSpPr>
            <a:spLocks noGrp="1"/>
          </p:cNvSpPr>
          <p:nvPr>
            <p:ph type="ftr" sz="quarter" idx="11"/>
          </p:nvPr>
        </p:nvSpPr>
        <p:spPr/>
        <p:txBody>
          <a:bodyPr/>
          <a:lstStyle/>
          <a:p>
            <a:r>
              <a:rPr lang="en-US"/>
              <a:t>Retrieving Skills from Job Descriptions</a:t>
            </a:r>
          </a:p>
        </p:txBody>
      </p:sp>
      <p:sp>
        <p:nvSpPr>
          <p:cNvPr id="4" name="Footer Placeholder 6">
            <a:extLst>
              <a:ext uri="{FF2B5EF4-FFF2-40B4-BE49-F238E27FC236}">
                <a16:creationId xmlns:a16="http://schemas.microsoft.com/office/drawing/2014/main" id="{6EC92EEB-242A-430C-A8F9-1A0ECA5297E8}"/>
              </a:ext>
            </a:extLst>
          </p:cNvPr>
          <p:cNvSpPr txBox="1">
            <a:spLocks/>
          </p:cNvSpPr>
          <p:nvPr/>
        </p:nvSpPr>
        <p:spPr>
          <a:xfrm>
            <a:off x="-76200"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Bhola et al.</a:t>
            </a:r>
          </a:p>
        </p:txBody>
      </p:sp>
      <p:sp>
        <p:nvSpPr>
          <p:cNvPr id="9" name="TextBox 8">
            <a:extLst>
              <a:ext uri="{FF2B5EF4-FFF2-40B4-BE49-F238E27FC236}">
                <a16:creationId xmlns:a16="http://schemas.microsoft.com/office/drawing/2014/main" id="{0AB9E9CD-708E-4B3C-B59C-929782DA0263}"/>
              </a:ext>
            </a:extLst>
          </p:cNvPr>
          <p:cNvSpPr txBox="1"/>
          <p:nvPr/>
        </p:nvSpPr>
        <p:spPr>
          <a:xfrm>
            <a:off x="8063258" y="2997721"/>
            <a:ext cx="907354" cy="338554"/>
          </a:xfrm>
          <a:prstGeom prst="rect">
            <a:avLst/>
          </a:prstGeom>
          <a:solidFill>
            <a:schemeClr val="bg1"/>
          </a:solidFill>
          <a:ln>
            <a:solidFill>
              <a:schemeClr val="accent2">
                <a:lumMod val="75000"/>
              </a:schemeClr>
            </a:solidFill>
          </a:ln>
        </p:spPr>
        <p:txBody>
          <a:bodyPr wrap="square" rtlCol="0">
            <a:spAutoFit/>
          </a:bodyPr>
          <a:lstStyle/>
          <a:p>
            <a:pPr algn="ctr"/>
            <a:r>
              <a:rPr lang="en-US" sz="1600" dirty="0"/>
              <a:t>Java</a:t>
            </a:r>
          </a:p>
        </p:txBody>
      </p:sp>
      <p:sp>
        <p:nvSpPr>
          <p:cNvPr id="10" name="TextBox 9">
            <a:extLst>
              <a:ext uri="{FF2B5EF4-FFF2-40B4-BE49-F238E27FC236}">
                <a16:creationId xmlns:a16="http://schemas.microsoft.com/office/drawing/2014/main" id="{5F1B8799-F1B0-41C2-BA26-85D6CA4AE9CF}"/>
              </a:ext>
            </a:extLst>
          </p:cNvPr>
          <p:cNvSpPr txBox="1"/>
          <p:nvPr/>
        </p:nvSpPr>
        <p:spPr>
          <a:xfrm>
            <a:off x="7697755" y="2468918"/>
            <a:ext cx="3853542" cy="340519"/>
          </a:xfrm>
          <a:prstGeom prst="snip2SameRect">
            <a:avLst/>
          </a:prstGeom>
          <a:solidFill>
            <a:schemeClr val="accent2">
              <a:lumMod val="60000"/>
              <a:lumOff val="40000"/>
            </a:schemeClr>
          </a:solidFill>
          <a:ln>
            <a:solidFill>
              <a:schemeClr val="accent2">
                <a:lumMod val="60000"/>
                <a:lumOff val="40000"/>
              </a:schemeClr>
            </a:solidFill>
          </a:ln>
        </p:spPr>
        <p:txBody>
          <a:bodyPr wrap="square" rtlCol="0">
            <a:spAutoFit/>
          </a:bodyPr>
          <a:lstStyle/>
          <a:p>
            <a:r>
              <a:rPr lang="en-US" sz="1400" dirty="0"/>
              <a:t>Semantic representation of skills</a:t>
            </a:r>
          </a:p>
        </p:txBody>
      </p:sp>
      <p:sp>
        <p:nvSpPr>
          <p:cNvPr id="11" name="TextBox 10">
            <a:extLst>
              <a:ext uri="{FF2B5EF4-FFF2-40B4-BE49-F238E27FC236}">
                <a16:creationId xmlns:a16="http://schemas.microsoft.com/office/drawing/2014/main" id="{F0E72AD3-0A5B-4C53-BBED-39C5AD907303}"/>
              </a:ext>
            </a:extLst>
          </p:cNvPr>
          <p:cNvSpPr txBox="1"/>
          <p:nvPr/>
        </p:nvSpPr>
        <p:spPr>
          <a:xfrm>
            <a:off x="9461654" y="2966943"/>
            <a:ext cx="282253" cy="369332"/>
          </a:xfrm>
          <a:prstGeom prst="rect">
            <a:avLst/>
          </a:prstGeom>
          <a:solidFill>
            <a:schemeClr val="bg1"/>
          </a:solidFill>
          <a:ln>
            <a:solidFill>
              <a:schemeClr val="accent2">
                <a:lumMod val="75000"/>
              </a:schemeClr>
            </a:solidFill>
          </a:ln>
        </p:spPr>
        <p:txBody>
          <a:bodyPr wrap="square" rtlCol="0">
            <a:spAutoFit/>
          </a:bodyPr>
          <a:lstStyle/>
          <a:p>
            <a:pPr algn="ctr"/>
            <a:r>
              <a:rPr lang="en-US" dirty="0"/>
              <a:t>0</a:t>
            </a:r>
          </a:p>
        </p:txBody>
      </p:sp>
      <p:sp>
        <p:nvSpPr>
          <p:cNvPr id="12" name="TextBox 11">
            <a:extLst>
              <a:ext uri="{FF2B5EF4-FFF2-40B4-BE49-F238E27FC236}">
                <a16:creationId xmlns:a16="http://schemas.microsoft.com/office/drawing/2014/main" id="{27EEB1E8-826E-4D10-AD48-BBA05278F216}"/>
              </a:ext>
            </a:extLst>
          </p:cNvPr>
          <p:cNvSpPr txBox="1"/>
          <p:nvPr/>
        </p:nvSpPr>
        <p:spPr>
          <a:xfrm>
            <a:off x="9753238" y="2966943"/>
            <a:ext cx="282253" cy="369332"/>
          </a:xfrm>
          <a:prstGeom prst="rect">
            <a:avLst/>
          </a:prstGeom>
          <a:solidFill>
            <a:schemeClr val="bg1"/>
          </a:solidFill>
          <a:ln>
            <a:solidFill>
              <a:schemeClr val="accent2">
                <a:lumMod val="75000"/>
              </a:schemeClr>
            </a:solidFill>
          </a:ln>
        </p:spPr>
        <p:txBody>
          <a:bodyPr wrap="square" rtlCol="0">
            <a:spAutoFit/>
          </a:bodyPr>
          <a:lstStyle/>
          <a:p>
            <a:pPr algn="ctr"/>
            <a:r>
              <a:rPr lang="en-US" dirty="0"/>
              <a:t>1</a:t>
            </a:r>
          </a:p>
        </p:txBody>
      </p:sp>
      <p:sp>
        <p:nvSpPr>
          <p:cNvPr id="13" name="TextBox 12">
            <a:extLst>
              <a:ext uri="{FF2B5EF4-FFF2-40B4-BE49-F238E27FC236}">
                <a16:creationId xmlns:a16="http://schemas.microsoft.com/office/drawing/2014/main" id="{B0F87041-C1C5-426F-9DA6-080C1F91F566}"/>
              </a:ext>
            </a:extLst>
          </p:cNvPr>
          <p:cNvSpPr txBox="1"/>
          <p:nvPr/>
        </p:nvSpPr>
        <p:spPr>
          <a:xfrm>
            <a:off x="10044822" y="2966649"/>
            <a:ext cx="282253" cy="369332"/>
          </a:xfrm>
          <a:prstGeom prst="rect">
            <a:avLst/>
          </a:prstGeom>
          <a:solidFill>
            <a:schemeClr val="bg1"/>
          </a:solidFill>
          <a:ln>
            <a:solidFill>
              <a:schemeClr val="accent2">
                <a:lumMod val="75000"/>
              </a:schemeClr>
            </a:solidFill>
          </a:ln>
        </p:spPr>
        <p:txBody>
          <a:bodyPr wrap="square" rtlCol="0">
            <a:spAutoFit/>
          </a:bodyPr>
          <a:lstStyle/>
          <a:p>
            <a:pPr algn="ctr"/>
            <a:r>
              <a:rPr lang="en-US" dirty="0"/>
              <a:t>0</a:t>
            </a:r>
          </a:p>
        </p:txBody>
      </p:sp>
      <p:sp>
        <p:nvSpPr>
          <p:cNvPr id="14" name="TextBox 13">
            <a:extLst>
              <a:ext uri="{FF2B5EF4-FFF2-40B4-BE49-F238E27FC236}">
                <a16:creationId xmlns:a16="http://schemas.microsoft.com/office/drawing/2014/main" id="{FE41414E-41A6-499F-9BA2-E18B9B4D3AA8}"/>
              </a:ext>
            </a:extLst>
          </p:cNvPr>
          <p:cNvSpPr txBox="1"/>
          <p:nvPr/>
        </p:nvSpPr>
        <p:spPr>
          <a:xfrm>
            <a:off x="10334851" y="2966649"/>
            <a:ext cx="282253" cy="369332"/>
          </a:xfrm>
          <a:prstGeom prst="rect">
            <a:avLst/>
          </a:prstGeom>
          <a:solidFill>
            <a:schemeClr val="bg1"/>
          </a:solidFill>
          <a:ln>
            <a:solidFill>
              <a:schemeClr val="accent2">
                <a:lumMod val="75000"/>
              </a:schemeClr>
            </a:solidFill>
          </a:ln>
        </p:spPr>
        <p:txBody>
          <a:bodyPr wrap="square" rtlCol="0">
            <a:spAutoFit/>
          </a:bodyPr>
          <a:lstStyle/>
          <a:p>
            <a:pPr algn="ctr"/>
            <a:r>
              <a:rPr lang="en-US" dirty="0"/>
              <a:t>0</a:t>
            </a:r>
          </a:p>
        </p:txBody>
      </p:sp>
      <p:sp>
        <p:nvSpPr>
          <p:cNvPr id="15" name="TextBox 14">
            <a:extLst>
              <a:ext uri="{FF2B5EF4-FFF2-40B4-BE49-F238E27FC236}">
                <a16:creationId xmlns:a16="http://schemas.microsoft.com/office/drawing/2014/main" id="{7E4F5C59-FEC9-4887-B525-3DE5213F37C3}"/>
              </a:ext>
            </a:extLst>
          </p:cNvPr>
          <p:cNvSpPr txBox="1"/>
          <p:nvPr/>
        </p:nvSpPr>
        <p:spPr>
          <a:xfrm>
            <a:off x="10626435" y="2966649"/>
            <a:ext cx="282253" cy="369332"/>
          </a:xfrm>
          <a:prstGeom prst="rect">
            <a:avLst/>
          </a:prstGeom>
          <a:solidFill>
            <a:schemeClr val="bg1"/>
          </a:solidFill>
          <a:ln>
            <a:solidFill>
              <a:schemeClr val="accent2">
                <a:lumMod val="75000"/>
              </a:schemeClr>
            </a:solidFill>
          </a:ln>
        </p:spPr>
        <p:txBody>
          <a:bodyPr wrap="square" rtlCol="0">
            <a:spAutoFit/>
          </a:bodyPr>
          <a:lstStyle/>
          <a:p>
            <a:pPr algn="ctr"/>
            <a:r>
              <a:rPr lang="en-US" dirty="0"/>
              <a:t>0</a:t>
            </a:r>
          </a:p>
        </p:txBody>
      </p:sp>
      <p:sp>
        <p:nvSpPr>
          <p:cNvPr id="16" name="TextBox 15">
            <a:extLst>
              <a:ext uri="{FF2B5EF4-FFF2-40B4-BE49-F238E27FC236}">
                <a16:creationId xmlns:a16="http://schemas.microsoft.com/office/drawing/2014/main" id="{6E8BC669-78BC-4081-9E29-758D1E3F3219}"/>
              </a:ext>
            </a:extLst>
          </p:cNvPr>
          <p:cNvSpPr txBox="1"/>
          <p:nvPr/>
        </p:nvSpPr>
        <p:spPr>
          <a:xfrm>
            <a:off x="10918019" y="2966649"/>
            <a:ext cx="282253" cy="369332"/>
          </a:xfrm>
          <a:prstGeom prst="rect">
            <a:avLst/>
          </a:prstGeom>
          <a:solidFill>
            <a:schemeClr val="bg1"/>
          </a:solidFill>
          <a:ln>
            <a:solidFill>
              <a:schemeClr val="accent2">
                <a:lumMod val="75000"/>
              </a:schemeClr>
            </a:solidFill>
          </a:ln>
        </p:spPr>
        <p:txBody>
          <a:bodyPr wrap="square" rtlCol="0">
            <a:spAutoFit/>
          </a:bodyPr>
          <a:lstStyle/>
          <a:p>
            <a:pPr algn="ctr"/>
            <a:r>
              <a:rPr lang="en-US" dirty="0"/>
              <a:t>0</a:t>
            </a:r>
          </a:p>
        </p:txBody>
      </p:sp>
      <p:sp>
        <p:nvSpPr>
          <p:cNvPr id="17" name="TextBox 16">
            <a:extLst>
              <a:ext uri="{FF2B5EF4-FFF2-40B4-BE49-F238E27FC236}">
                <a16:creationId xmlns:a16="http://schemas.microsoft.com/office/drawing/2014/main" id="{8416186C-9ED2-4E7E-9510-5E5BB2DCFE15}"/>
              </a:ext>
            </a:extLst>
          </p:cNvPr>
          <p:cNvSpPr txBox="1"/>
          <p:nvPr/>
        </p:nvSpPr>
        <p:spPr>
          <a:xfrm>
            <a:off x="7697755" y="2817849"/>
            <a:ext cx="3853543" cy="970383"/>
          </a:xfrm>
          <a:prstGeom prst="rect">
            <a:avLst/>
          </a:prstGeom>
          <a:noFill/>
          <a:ln>
            <a:solidFill>
              <a:schemeClr val="accent2">
                <a:lumMod val="75000"/>
              </a:schemeClr>
            </a:solidFill>
          </a:ln>
        </p:spPr>
        <p:txBody>
          <a:bodyPr wrap="square" rtlCol="0">
            <a:spAutoFit/>
          </a:bodyPr>
          <a:lstStyle/>
          <a:p>
            <a:endParaRPr lang="en-US" dirty="0"/>
          </a:p>
        </p:txBody>
      </p:sp>
      <p:sp>
        <p:nvSpPr>
          <p:cNvPr id="18" name="TextBox 17">
            <a:extLst>
              <a:ext uri="{FF2B5EF4-FFF2-40B4-BE49-F238E27FC236}">
                <a16:creationId xmlns:a16="http://schemas.microsoft.com/office/drawing/2014/main" id="{031D5443-F1BB-422A-9B6A-83C3227D8E83}"/>
              </a:ext>
            </a:extLst>
          </p:cNvPr>
          <p:cNvSpPr txBox="1"/>
          <p:nvPr/>
        </p:nvSpPr>
        <p:spPr>
          <a:xfrm>
            <a:off x="7987004" y="3363684"/>
            <a:ext cx="1315616" cy="261610"/>
          </a:xfrm>
          <a:prstGeom prst="rect">
            <a:avLst/>
          </a:prstGeom>
          <a:noFill/>
        </p:spPr>
        <p:txBody>
          <a:bodyPr wrap="square" rtlCol="0">
            <a:spAutoFit/>
          </a:bodyPr>
          <a:lstStyle/>
          <a:p>
            <a:r>
              <a:rPr lang="en-US" sz="1100" dirty="0">
                <a:latin typeface="+mj-lt"/>
              </a:rPr>
              <a:t>Text description</a:t>
            </a:r>
          </a:p>
        </p:txBody>
      </p:sp>
      <p:sp>
        <p:nvSpPr>
          <p:cNvPr id="20" name="TextBox 19">
            <a:extLst>
              <a:ext uri="{FF2B5EF4-FFF2-40B4-BE49-F238E27FC236}">
                <a16:creationId xmlns:a16="http://schemas.microsoft.com/office/drawing/2014/main" id="{A729C28E-85E5-4705-9EE6-097B6EE27693}"/>
              </a:ext>
            </a:extLst>
          </p:cNvPr>
          <p:cNvSpPr txBox="1"/>
          <p:nvPr/>
        </p:nvSpPr>
        <p:spPr>
          <a:xfrm>
            <a:off x="9743529" y="3365873"/>
            <a:ext cx="1315616" cy="261610"/>
          </a:xfrm>
          <a:prstGeom prst="rect">
            <a:avLst/>
          </a:prstGeom>
          <a:noFill/>
        </p:spPr>
        <p:txBody>
          <a:bodyPr wrap="square" rtlCol="0">
            <a:spAutoFit/>
          </a:bodyPr>
          <a:lstStyle/>
          <a:p>
            <a:r>
              <a:rPr lang="en-US" sz="1100" dirty="0">
                <a:latin typeface="+mj-lt"/>
              </a:rPr>
              <a:t>One-hot vector</a:t>
            </a:r>
          </a:p>
        </p:txBody>
      </p:sp>
      <p:sp>
        <p:nvSpPr>
          <p:cNvPr id="21" name="TextBox 20">
            <a:extLst>
              <a:ext uri="{FF2B5EF4-FFF2-40B4-BE49-F238E27FC236}">
                <a16:creationId xmlns:a16="http://schemas.microsoft.com/office/drawing/2014/main" id="{8DFBA315-644B-476F-8110-CC58A669383B}"/>
              </a:ext>
            </a:extLst>
          </p:cNvPr>
          <p:cNvSpPr txBox="1"/>
          <p:nvPr/>
        </p:nvSpPr>
        <p:spPr>
          <a:xfrm>
            <a:off x="8063258" y="4698374"/>
            <a:ext cx="907354" cy="461665"/>
          </a:xfrm>
          <a:prstGeom prst="rect">
            <a:avLst/>
          </a:prstGeom>
          <a:solidFill>
            <a:schemeClr val="bg1"/>
          </a:solidFill>
          <a:ln>
            <a:solidFill>
              <a:schemeClr val="accent2">
                <a:lumMod val="75000"/>
              </a:schemeClr>
            </a:solidFill>
          </a:ln>
        </p:spPr>
        <p:txBody>
          <a:bodyPr wrap="square" rtlCol="0">
            <a:spAutoFit/>
          </a:bodyPr>
          <a:lstStyle/>
          <a:p>
            <a:pPr algn="ctr"/>
            <a:r>
              <a:rPr lang="en-US" sz="1200" dirty="0"/>
              <a:t>JavaScript C XML SQL</a:t>
            </a:r>
          </a:p>
        </p:txBody>
      </p:sp>
      <p:sp>
        <p:nvSpPr>
          <p:cNvPr id="22" name="TextBox 21">
            <a:extLst>
              <a:ext uri="{FF2B5EF4-FFF2-40B4-BE49-F238E27FC236}">
                <a16:creationId xmlns:a16="http://schemas.microsoft.com/office/drawing/2014/main" id="{7428DED3-A6C5-4978-85A6-FD385BB215D6}"/>
              </a:ext>
            </a:extLst>
          </p:cNvPr>
          <p:cNvSpPr txBox="1"/>
          <p:nvPr/>
        </p:nvSpPr>
        <p:spPr>
          <a:xfrm>
            <a:off x="7697755" y="4203501"/>
            <a:ext cx="3853542" cy="340519"/>
          </a:xfrm>
          <a:prstGeom prst="snip2SameRect">
            <a:avLst/>
          </a:prstGeom>
          <a:solidFill>
            <a:schemeClr val="accent2">
              <a:lumMod val="60000"/>
              <a:lumOff val="40000"/>
            </a:schemeClr>
          </a:solidFill>
          <a:ln>
            <a:solidFill>
              <a:schemeClr val="accent2">
                <a:lumMod val="60000"/>
                <a:lumOff val="40000"/>
              </a:schemeClr>
            </a:solidFill>
          </a:ln>
        </p:spPr>
        <p:txBody>
          <a:bodyPr wrap="square" rtlCol="0">
            <a:spAutoFit/>
          </a:bodyPr>
          <a:lstStyle/>
          <a:p>
            <a:r>
              <a:rPr lang="en-US" sz="1400" dirty="0"/>
              <a:t>Co-occurrence based correlation of skills</a:t>
            </a:r>
          </a:p>
        </p:txBody>
      </p:sp>
      <p:sp>
        <p:nvSpPr>
          <p:cNvPr id="23" name="TextBox 22">
            <a:extLst>
              <a:ext uri="{FF2B5EF4-FFF2-40B4-BE49-F238E27FC236}">
                <a16:creationId xmlns:a16="http://schemas.microsoft.com/office/drawing/2014/main" id="{9AB5F9EA-7F51-44BD-82FC-049BF04326E5}"/>
              </a:ext>
            </a:extLst>
          </p:cNvPr>
          <p:cNvSpPr txBox="1"/>
          <p:nvPr/>
        </p:nvSpPr>
        <p:spPr>
          <a:xfrm>
            <a:off x="9461654" y="4701526"/>
            <a:ext cx="282253" cy="369332"/>
          </a:xfrm>
          <a:prstGeom prst="rect">
            <a:avLst/>
          </a:prstGeom>
          <a:solidFill>
            <a:schemeClr val="bg1"/>
          </a:solidFill>
          <a:ln>
            <a:solidFill>
              <a:schemeClr val="accent2">
                <a:lumMod val="75000"/>
              </a:schemeClr>
            </a:solidFill>
          </a:ln>
        </p:spPr>
        <p:txBody>
          <a:bodyPr wrap="square" rtlCol="0">
            <a:spAutoFit/>
          </a:bodyPr>
          <a:lstStyle/>
          <a:p>
            <a:pPr algn="ctr"/>
            <a:r>
              <a:rPr lang="en-US" dirty="0"/>
              <a:t>0</a:t>
            </a:r>
          </a:p>
        </p:txBody>
      </p:sp>
      <p:sp>
        <p:nvSpPr>
          <p:cNvPr id="24" name="TextBox 23">
            <a:extLst>
              <a:ext uri="{FF2B5EF4-FFF2-40B4-BE49-F238E27FC236}">
                <a16:creationId xmlns:a16="http://schemas.microsoft.com/office/drawing/2014/main" id="{634C1E33-2C84-4B81-88A5-EEFBFF52ECC9}"/>
              </a:ext>
            </a:extLst>
          </p:cNvPr>
          <p:cNvSpPr txBox="1"/>
          <p:nvPr/>
        </p:nvSpPr>
        <p:spPr>
          <a:xfrm>
            <a:off x="9753238" y="4701526"/>
            <a:ext cx="282253" cy="369332"/>
          </a:xfrm>
          <a:prstGeom prst="rect">
            <a:avLst/>
          </a:prstGeom>
          <a:solidFill>
            <a:schemeClr val="bg1"/>
          </a:solidFill>
          <a:ln>
            <a:solidFill>
              <a:schemeClr val="accent2">
                <a:lumMod val="75000"/>
              </a:schemeClr>
            </a:solidFill>
          </a:ln>
        </p:spPr>
        <p:txBody>
          <a:bodyPr wrap="square" rtlCol="0">
            <a:spAutoFit/>
          </a:bodyPr>
          <a:lstStyle/>
          <a:p>
            <a:pPr algn="ctr"/>
            <a:r>
              <a:rPr lang="en-US" dirty="0"/>
              <a:t>1</a:t>
            </a:r>
          </a:p>
        </p:txBody>
      </p:sp>
      <p:sp>
        <p:nvSpPr>
          <p:cNvPr id="25" name="TextBox 24">
            <a:extLst>
              <a:ext uri="{FF2B5EF4-FFF2-40B4-BE49-F238E27FC236}">
                <a16:creationId xmlns:a16="http://schemas.microsoft.com/office/drawing/2014/main" id="{478234E6-AF6D-46C3-9E80-503D3B1644DE}"/>
              </a:ext>
            </a:extLst>
          </p:cNvPr>
          <p:cNvSpPr txBox="1"/>
          <p:nvPr/>
        </p:nvSpPr>
        <p:spPr>
          <a:xfrm>
            <a:off x="10044822" y="4701232"/>
            <a:ext cx="282253" cy="369332"/>
          </a:xfrm>
          <a:prstGeom prst="rect">
            <a:avLst/>
          </a:prstGeom>
          <a:solidFill>
            <a:schemeClr val="bg1"/>
          </a:solidFill>
          <a:ln>
            <a:solidFill>
              <a:schemeClr val="accent2">
                <a:lumMod val="75000"/>
              </a:schemeClr>
            </a:solidFill>
          </a:ln>
        </p:spPr>
        <p:txBody>
          <a:bodyPr wrap="square" rtlCol="0">
            <a:spAutoFit/>
          </a:bodyPr>
          <a:lstStyle/>
          <a:p>
            <a:pPr algn="ctr"/>
            <a:r>
              <a:rPr lang="en-US" dirty="0"/>
              <a:t>1</a:t>
            </a:r>
          </a:p>
        </p:txBody>
      </p:sp>
      <p:sp>
        <p:nvSpPr>
          <p:cNvPr id="26" name="TextBox 25">
            <a:extLst>
              <a:ext uri="{FF2B5EF4-FFF2-40B4-BE49-F238E27FC236}">
                <a16:creationId xmlns:a16="http://schemas.microsoft.com/office/drawing/2014/main" id="{ADF9B2BC-E00F-491F-84FC-A4283013BE5B}"/>
              </a:ext>
            </a:extLst>
          </p:cNvPr>
          <p:cNvSpPr txBox="1"/>
          <p:nvPr/>
        </p:nvSpPr>
        <p:spPr>
          <a:xfrm>
            <a:off x="10334851" y="4701232"/>
            <a:ext cx="282253" cy="369332"/>
          </a:xfrm>
          <a:prstGeom prst="rect">
            <a:avLst/>
          </a:prstGeom>
          <a:solidFill>
            <a:schemeClr val="bg1"/>
          </a:solidFill>
          <a:ln>
            <a:solidFill>
              <a:schemeClr val="accent2">
                <a:lumMod val="75000"/>
              </a:schemeClr>
            </a:solidFill>
          </a:ln>
        </p:spPr>
        <p:txBody>
          <a:bodyPr wrap="square" rtlCol="0">
            <a:spAutoFit/>
          </a:bodyPr>
          <a:lstStyle/>
          <a:p>
            <a:pPr algn="ctr"/>
            <a:r>
              <a:rPr lang="en-US" dirty="0"/>
              <a:t>0</a:t>
            </a:r>
          </a:p>
        </p:txBody>
      </p:sp>
      <p:sp>
        <p:nvSpPr>
          <p:cNvPr id="27" name="TextBox 26">
            <a:extLst>
              <a:ext uri="{FF2B5EF4-FFF2-40B4-BE49-F238E27FC236}">
                <a16:creationId xmlns:a16="http://schemas.microsoft.com/office/drawing/2014/main" id="{ACD6DE2D-20BD-4369-8C43-D58D21823B26}"/>
              </a:ext>
            </a:extLst>
          </p:cNvPr>
          <p:cNvSpPr txBox="1"/>
          <p:nvPr/>
        </p:nvSpPr>
        <p:spPr>
          <a:xfrm>
            <a:off x="10626435" y="4701232"/>
            <a:ext cx="282253" cy="369332"/>
          </a:xfrm>
          <a:prstGeom prst="rect">
            <a:avLst/>
          </a:prstGeom>
          <a:solidFill>
            <a:schemeClr val="bg1"/>
          </a:solidFill>
          <a:ln>
            <a:solidFill>
              <a:schemeClr val="accent2">
                <a:lumMod val="75000"/>
              </a:schemeClr>
            </a:solidFill>
          </a:ln>
        </p:spPr>
        <p:txBody>
          <a:bodyPr wrap="square" rtlCol="0">
            <a:spAutoFit/>
          </a:bodyPr>
          <a:lstStyle/>
          <a:p>
            <a:pPr algn="ctr"/>
            <a:r>
              <a:rPr lang="en-US" dirty="0"/>
              <a:t>1</a:t>
            </a:r>
          </a:p>
        </p:txBody>
      </p:sp>
      <p:sp>
        <p:nvSpPr>
          <p:cNvPr id="28" name="TextBox 27">
            <a:extLst>
              <a:ext uri="{FF2B5EF4-FFF2-40B4-BE49-F238E27FC236}">
                <a16:creationId xmlns:a16="http://schemas.microsoft.com/office/drawing/2014/main" id="{E8C43F77-4031-491D-9376-81AE20650DEF}"/>
              </a:ext>
            </a:extLst>
          </p:cNvPr>
          <p:cNvSpPr txBox="1"/>
          <p:nvPr/>
        </p:nvSpPr>
        <p:spPr>
          <a:xfrm>
            <a:off x="10918019" y="4701232"/>
            <a:ext cx="282253" cy="369332"/>
          </a:xfrm>
          <a:prstGeom prst="rect">
            <a:avLst/>
          </a:prstGeom>
          <a:solidFill>
            <a:schemeClr val="bg1"/>
          </a:solidFill>
          <a:ln>
            <a:solidFill>
              <a:schemeClr val="accent2">
                <a:lumMod val="75000"/>
              </a:schemeClr>
            </a:solidFill>
          </a:ln>
        </p:spPr>
        <p:txBody>
          <a:bodyPr wrap="square" rtlCol="0">
            <a:spAutoFit/>
          </a:bodyPr>
          <a:lstStyle/>
          <a:p>
            <a:pPr algn="ctr"/>
            <a:r>
              <a:rPr lang="en-US" dirty="0"/>
              <a:t>0</a:t>
            </a:r>
          </a:p>
        </p:txBody>
      </p:sp>
      <p:sp>
        <p:nvSpPr>
          <p:cNvPr id="29" name="TextBox 28">
            <a:extLst>
              <a:ext uri="{FF2B5EF4-FFF2-40B4-BE49-F238E27FC236}">
                <a16:creationId xmlns:a16="http://schemas.microsoft.com/office/drawing/2014/main" id="{EC713458-C8FE-4DB0-87C2-D2D68A65C3A0}"/>
              </a:ext>
            </a:extLst>
          </p:cNvPr>
          <p:cNvSpPr txBox="1"/>
          <p:nvPr/>
        </p:nvSpPr>
        <p:spPr>
          <a:xfrm>
            <a:off x="7700268" y="4549098"/>
            <a:ext cx="3853543" cy="970383"/>
          </a:xfrm>
          <a:prstGeom prst="rect">
            <a:avLst/>
          </a:prstGeom>
          <a:noFill/>
          <a:ln>
            <a:solidFill>
              <a:schemeClr val="accent2">
                <a:lumMod val="75000"/>
              </a:schemeClr>
            </a:solidFill>
          </a:ln>
        </p:spPr>
        <p:txBody>
          <a:bodyPr wrap="square" rtlCol="0">
            <a:spAutoFit/>
          </a:bodyPr>
          <a:lstStyle/>
          <a:p>
            <a:endParaRPr lang="en-US" dirty="0"/>
          </a:p>
        </p:txBody>
      </p:sp>
      <p:sp>
        <p:nvSpPr>
          <p:cNvPr id="30" name="TextBox 29">
            <a:extLst>
              <a:ext uri="{FF2B5EF4-FFF2-40B4-BE49-F238E27FC236}">
                <a16:creationId xmlns:a16="http://schemas.microsoft.com/office/drawing/2014/main" id="{EDDCFA07-D6A0-4B56-84EE-A12BADAAC41C}"/>
              </a:ext>
            </a:extLst>
          </p:cNvPr>
          <p:cNvSpPr txBox="1"/>
          <p:nvPr/>
        </p:nvSpPr>
        <p:spPr>
          <a:xfrm>
            <a:off x="7987004" y="5182712"/>
            <a:ext cx="1315616" cy="261610"/>
          </a:xfrm>
          <a:prstGeom prst="rect">
            <a:avLst/>
          </a:prstGeom>
          <a:noFill/>
        </p:spPr>
        <p:txBody>
          <a:bodyPr wrap="square" rtlCol="0">
            <a:spAutoFit/>
          </a:bodyPr>
          <a:lstStyle/>
          <a:p>
            <a:r>
              <a:rPr lang="en-US" sz="1100" dirty="0">
                <a:latin typeface="+mj-lt"/>
              </a:rPr>
              <a:t>Text description</a:t>
            </a:r>
          </a:p>
        </p:txBody>
      </p:sp>
      <p:sp>
        <p:nvSpPr>
          <p:cNvPr id="31" name="TextBox 30">
            <a:extLst>
              <a:ext uri="{FF2B5EF4-FFF2-40B4-BE49-F238E27FC236}">
                <a16:creationId xmlns:a16="http://schemas.microsoft.com/office/drawing/2014/main" id="{076B0082-7D28-475A-AF60-5FA1FFE325FE}"/>
              </a:ext>
            </a:extLst>
          </p:cNvPr>
          <p:cNvSpPr txBox="1"/>
          <p:nvPr/>
        </p:nvSpPr>
        <p:spPr>
          <a:xfrm>
            <a:off x="9818177" y="5100456"/>
            <a:ext cx="1315616" cy="261610"/>
          </a:xfrm>
          <a:prstGeom prst="rect">
            <a:avLst/>
          </a:prstGeom>
          <a:noFill/>
        </p:spPr>
        <p:txBody>
          <a:bodyPr wrap="square" rtlCol="0">
            <a:spAutoFit/>
          </a:bodyPr>
          <a:lstStyle/>
          <a:p>
            <a:r>
              <a:rPr lang="en-US" sz="1100" dirty="0">
                <a:latin typeface="+mj-lt"/>
              </a:rPr>
              <a:t>Binary vector</a:t>
            </a:r>
          </a:p>
        </p:txBody>
      </p:sp>
      <mc:AlternateContent xmlns:mc="http://schemas.openxmlformats.org/markup-compatibility/2006">
        <mc:Choice xmlns:a14="http://schemas.microsoft.com/office/drawing/2010/main" Requires="a14">
          <p:sp>
            <p:nvSpPr>
              <p:cNvPr id="32" name="Content Placeholder 2">
                <a:extLst>
                  <a:ext uri="{FF2B5EF4-FFF2-40B4-BE49-F238E27FC236}">
                    <a16:creationId xmlns:a16="http://schemas.microsoft.com/office/drawing/2014/main" id="{481EE635-956B-4B3F-A70A-5D09BFE0CFD3}"/>
                  </a:ext>
                </a:extLst>
              </p:cNvPr>
              <p:cNvSpPr txBox="1">
                <a:spLocks/>
              </p:cNvSpPr>
              <p:nvPr/>
            </p:nvSpPr>
            <p:spPr>
              <a:xfrm>
                <a:off x="852972" y="3265725"/>
                <a:ext cx="6085114" cy="15302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400" b="1" dirty="0">
                    <a:latin typeface="+mj-lt"/>
                  </a:rPr>
                  <a:t>Semantic Representation of Skills: </a:t>
                </a:r>
                <a:endParaRPr lang="en-US" sz="2000" i="1" dirty="0">
                  <a:latin typeface="Cambria Math" panose="02040503050406030204" pitchFamily="18" charset="0"/>
                </a:endParaRPr>
              </a:p>
              <a:p>
                <a:pPr marL="0" indent="0">
                  <a:lnSpc>
                    <a:spcPct val="170000"/>
                  </a:lnSpc>
                  <a:buFont typeface="Arial" panose="020B0604020202020204" pitchFamily="34" charset="0"/>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i="1" smtClean="0">
                              <a:latin typeface="Cambria Math" panose="02040503050406030204" pitchFamily="18" charset="0"/>
                            </a:rPr>
                            <m:t>𝐷</m:t>
                          </m:r>
                        </m:e>
                        <m:sub>
                          <m:r>
                            <a:rPr lang="en-US" sz="1800" i="1" smtClean="0">
                              <a:latin typeface="Cambria Math" panose="02040503050406030204" pitchFamily="18" charset="0"/>
                            </a:rPr>
                            <m:t>𝑠𝑒𝑚</m:t>
                          </m:r>
                        </m:sub>
                      </m:sSub>
                      <m:r>
                        <a:rPr lang="en-US" sz="1800" i="1" smtClean="0">
                          <a:latin typeface="Cambria Math" panose="02040503050406030204" pitchFamily="18" charset="0"/>
                        </a:rPr>
                        <m:t>={&lt;</m:t>
                      </m:r>
                      <m:r>
                        <a:rPr lang="en-US" sz="1800" i="1" smtClean="0">
                          <a:latin typeface="Cambria Math" panose="02040503050406030204" pitchFamily="18" charset="0"/>
                        </a:rPr>
                        <m:t>𝑠</m:t>
                      </m:r>
                      <m:r>
                        <a:rPr lang="en-US" sz="1800" i="1" smtClean="0">
                          <a:latin typeface="Cambria Math" panose="02040503050406030204" pitchFamily="18" charset="0"/>
                        </a:rPr>
                        <m:t>,</m:t>
                      </m:r>
                      <m:r>
                        <a:rPr lang="en-US" sz="1800" i="1" smtClean="0">
                          <a:latin typeface="Cambria Math" panose="02040503050406030204" pitchFamily="18" charset="0"/>
                        </a:rPr>
                        <m:t>𝑒𝑛𝑐𝑜𝑑</m:t>
                      </m:r>
                      <m:sSub>
                        <m:sSubPr>
                          <m:ctrlPr>
                            <a:rPr lang="en-US" sz="1800" i="1" smtClean="0">
                              <a:latin typeface="Cambria Math" panose="02040503050406030204" pitchFamily="18" charset="0"/>
                            </a:rPr>
                          </m:ctrlPr>
                        </m:sSubPr>
                        <m:e>
                          <m:r>
                            <a:rPr lang="en-US" sz="1800" i="1" smtClean="0">
                              <a:latin typeface="Cambria Math" panose="02040503050406030204" pitchFamily="18" charset="0"/>
                            </a:rPr>
                            <m:t>𝑒</m:t>
                          </m:r>
                        </m:e>
                        <m:sub>
                          <m:r>
                            <a:rPr lang="en-US" sz="1800" i="1" smtClean="0">
                              <a:latin typeface="Cambria Math" panose="02040503050406030204" pitchFamily="18" charset="0"/>
                            </a:rPr>
                            <m:t>𝑂𝐻</m:t>
                          </m:r>
                        </m:sub>
                      </m:sSub>
                      <m:r>
                        <a:rPr lang="en-US" sz="1800" i="1" smtClean="0">
                          <a:latin typeface="Cambria Math" panose="02040503050406030204" pitchFamily="18" charset="0"/>
                        </a:rPr>
                        <m:t>(</m:t>
                      </m:r>
                      <m:r>
                        <a:rPr lang="en-US" sz="1800" i="1" smtClean="0">
                          <a:latin typeface="Cambria Math" panose="02040503050406030204" pitchFamily="18" charset="0"/>
                        </a:rPr>
                        <m:t>𝑠</m:t>
                      </m:r>
                      <m:r>
                        <a:rPr lang="en-US" sz="1800" i="1" smtClean="0">
                          <a:latin typeface="Cambria Math" panose="02040503050406030204" pitchFamily="18" charset="0"/>
                        </a:rPr>
                        <m:t>)&gt;</m:t>
                      </m:r>
                      <m:r>
                        <m:rPr>
                          <m:nor/>
                        </m:rPr>
                        <a:rPr lang="en-US" sz="1800"/>
                        <m:t>∀</m:t>
                      </m:r>
                      <m:r>
                        <a:rPr lang="en-US" sz="1800" i="1" smtClean="0">
                          <a:latin typeface="Cambria Math" panose="02040503050406030204" pitchFamily="18" charset="0"/>
                        </a:rPr>
                        <m:t> </m:t>
                      </m:r>
                      <m:r>
                        <a:rPr lang="en-US" sz="1800" i="1" smtClean="0">
                          <a:latin typeface="Cambria Math" panose="02040503050406030204" pitchFamily="18" charset="0"/>
                        </a:rPr>
                        <m:t>𝑠</m:t>
                      </m:r>
                      <m:r>
                        <a:rPr lang="en-US" sz="1800" i="1" smtClean="0">
                          <a:latin typeface="Cambria Math" panose="02040503050406030204" pitchFamily="18" charset="0"/>
                        </a:rPr>
                        <m:t> </m:t>
                      </m:r>
                      <m:r>
                        <m:rPr>
                          <m:nor/>
                        </m:rPr>
                        <a:rPr lang="en-US" sz="1800"/>
                        <m:t>∈</m:t>
                      </m:r>
                      <m:r>
                        <a:rPr lang="en-US" sz="1800" i="1" smtClean="0">
                          <a:latin typeface="Cambria Math" panose="02040503050406030204" pitchFamily="18" charset="0"/>
                        </a:rPr>
                        <m:t> </m:t>
                      </m:r>
                      <m:r>
                        <a:rPr lang="en-US" sz="1800" i="1" smtClean="0">
                          <a:latin typeface="Cambria Math" panose="02040503050406030204" pitchFamily="18" charset="0"/>
                        </a:rPr>
                        <m:t>𝑆</m:t>
                      </m:r>
                      <m:r>
                        <a:rPr lang="en-US" sz="1800" i="1" smtClean="0">
                          <a:latin typeface="Cambria Math" panose="02040503050406030204" pitchFamily="18" charset="0"/>
                        </a:rPr>
                        <m:t>}</m:t>
                      </m:r>
                    </m:oMath>
                  </m:oMathPara>
                </a14:m>
                <a:endParaRPr lang="en-US" sz="2400" dirty="0">
                  <a:latin typeface="+mj-lt"/>
                </a:endParaRPr>
              </a:p>
              <a:p>
                <a:pPr marL="0" indent="0">
                  <a:lnSpc>
                    <a:spcPct val="100000"/>
                  </a:lnSpc>
                  <a:buFont typeface="Arial" panose="020B0604020202020204" pitchFamily="34" charset="0"/>
                  <a:buNone/>
                </a:pPr>
                <a:endParaRPr lang="en-US" b="1" dirty="0">
                  <a:latin typeface="+mj-lt"/>
                </a:endParaRPr>
              </a:p>
              <a:p>
                <a:pPr marL="0" indent="0">
                  <a:lnSpc>
                    <a:spcPct val="100000"/>
                  </a:lnSpc>
                  <a:buFont typeface="Arial" panose="020B0604020202020204" pitchFamily="34" charset="0"/>
                  <a:buNone/>
                </a:pPr>
                <a:endParaRPr lang="en-US" b="1" dirty="0">
                  <a:latin typeface="+mj-lt"/>
                </a:endParaRPr>
              </a:p>
            </p:txBody>
          </p:sp>
        </mc:Choice>
        <mc:Fallback>
          <p:sp>
            <p:nvSpPr>
              <p:cNvPr id="32" name="Content Placeholder 2">
                <a:extLst>
                  <a:ext uri="{FF2B5EF4-FFF2-40B4-BE49-F238E27FC236}">
                    <a16:creationId xmlns:a16="http://schemas.microsoft.com/office/drawing/2014/main" id="{481EE635-956B-4B3F-A70A-5D09BFE0CFD3}"/>
                  </a:ext>
                </a:extLst>
              </p:cNvPr>
              <p:cNvSpPr txBox="1">
                <a:spLocks noRot="1" noChangeAspect="1" noMove="1" noResize="1" noEditPoints="1" noAdjustHandles="1" noChangeArrowheads="1" noChangeShapeType="1" noTextEdit="1"/>
              </p:cNvSpPr>
              <p:nvPr/>
            </p:nvSpPr>
            <p:spPr>
              <a:xfrm>
                <a:off x="852972" y="3265725"/>
                <a:ext cx="6085114" cy="1530210"/>
              </a:xfrm>
              <a:prstGeom prst="rect">
                <a:avLst/>
              </a:prstGeom>
              <a:blipFill>
                <a:blip r:embed="rId3"/>
                <a:stretch>
                  <a:fillRect l="-160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Content Placeholder 2">
                <a:extLst>
                  <a:ext uri="{FF2B5EF4-FFF2-40B4-BE49-F238E27FC236}">
                    <a16:creationId xmlns:a16="http://schemas.microsoft.com/office/drawing/2014/main" id="{FA4FBC5B-FE02-47D6-B683-6748B856F77D}"/>
                  </a:ext>
                </a:extLst>
              </p:cNvPr>
              <p:cNvSpPr txBox="1">
                <a:spLocks/>
              </p:cNvSpPr>
              <p:nvPr/>
            </p:nvSpPr>
            <p:spPr>
              <a:xfrm>
                <a:off x="867744" y="4543403"/>
                <a:ext cx="6085114" cy="13385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400" b="1" dirty="0">
                    <a:latin typeface="+mj-lt"/>
                  </a:rPr>
                  <a:t>Co-occurrence based Correlation of Skills:</a:t>
                </a:r>
              </a:p>
              <a:p>
                <a:pPr marL="0" indent="0">
                  <a:lnSpc>
                    <a:spcPct val="150000"/>
                  </a:lnSpc>
                  <a:buFont typeface="Arial" panose="020B0604020202020204" pitchFamily="34" charset="0"/>
                  <a:buNone/>
                </a:pPr>
                <a14:m>
                  <m:oMathPara xmlns:m="http://schemas.openxmlformats.org/officeDocument/2006/math">
                    <m:oMathParaPr>
                      <m:jc m:val="left"/>
                    </m:oMathParaPr>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rPr>
                            <m:t>𝐷</m:t>
                          </m:r>
                        </m:e>
                        <m:sub>
                          <m:r>
                            <a:rPr lang="en-US" sz="1600" i="1" smtClean="0">
                              <a:latin typeface="Cambria Math" panose="02040503050406030204" pitchFamily="18" charset="0"/>
                            </a:rPr>
                            <m:t>𝑐𝑜𝑟𝑟</m:t>
                          </m:r>
                        </m:sub>
                      </m:sSub>
                      <m:r>
                        <a:rPr lang="en-US" sz="1600" i="1" smtClean="0">
                          <a:latin typeface="Cambria Math" panose="02040503050406030204" pitchFamily="18" charset="0"/>
                        </a:rPr>
                        <m:t>={&lt;</m:t>
                      </m:r>
                      <m:r>
                        <a:rPr lang="en-US" sz="1600" i="1" smtClean="0">
                          <a:latin typeface="Cambria Math" panose="02040503050406030204" pitchFamily="18" charset="0"/>
                        </a:rPr>
                        <m:t>𝑐𝑜𝑛𝑐𝑎𝑡𝑒𝑛𝑎𝑡𝑒</m:t>
                      </m:r>
                      <m:d>
                        <m:dPr>
                          <m:ctrlPr>
                            <a:rPr lang="en-US" sz="1600" i="1" smtClean="0">
                              <a:latin typeface="Cambria Math" panose="02040503050406030204" pitchFamily="18" charset="0"/>
                            </a:rPr>
                          </m:ctrlPr>
                        </m:dPr>
                        <m:e>
                          <m:r>
                            <a:rPr lang="en-US" sz="1600" i="1" smtClean="0">
                              <a:latin typeface="Cambria Math" panose="02040503050406030204" pitchFamily="18" charset="0"/>
                            </a:rPr>
                            <m:t>𝑠</m:t>
                          </m:r>
                          <m:r>
                            <m:rPr>
                              <m:nor/>
                            </m:rPr>
                            <a:rPr lang="en-US" sz="1600" smtClean="0">
                              <a:latin typeface="Cambria Math" panose="02040503050406030204" pitchFamily="18" charset="0"/>
                            </a:rPr>
                            <m:t> </m:t>
                          </m:r>
                          <m:r>
                            <m:rPr>
                              <m:nor/>
                            </m:rPr>
                            <a:rPr lang="en-US" sz="1600"/>
                            <m:t>∈</m:t>
                          </m:r>
                          <m:sSub>
                            <m:sSubPr>
                              <m:ctrlPr>
                                <a:rPr lang="en-US" sz="1600" i="1" smtClean="0">
                                  <a:latin typeface="Cambria Math" panose="02040503050406030204" pitchFamily="18" charset="0"/>
                                </a:rPr>
                              </m:ctrlPr>
                            </m:sSubPr>
                            <m:e>
                              <m:r>
                                <a:rPr lang="en-US" sz="1600" i="1" smtClean="0">
                                  <a:latin typeface="Cambria Math" panose="02040503050406030204" pitchFamily="18" charset="0"/>
                                </a:rPr>
                                <m:t> </m:t>
                              </m:r>
                              <m:r>
                                <a:rPr lang="en-US" sz="1600" i="1" smtClean="0">
                                  <a:latin typeface="Cambria Math" panose="02040503050406030204" pitchFamily="18" charset="0"/>
                                </a:rPr>
                                <m:t>𝑆</m:t>
                              </m:r>
                            </m:e>
                            <m:sub>
                              <m:r>
                                <a:rPr lang="en-US" sz="1600" i="1" smtClean="0">
                                  <a:latin typeface="Cambria Math" panose="02040503050406030204" pitchFamily="18" charset="0"/>
                                </a:rPr>
                                <m:t>𝑘</m:t>
                              </m:r>
                            </m:sub>
                          </m:sSub>
                        </m:e>
                      </m:d>
                      <m:r>
                        <a:rPr lang="en-US" sz="1600" i="1" smtClean="0">
                          <a:latin typeface="Cambria Math" panose="02040503050406030204" pitchFamily="18" charset="0"/>
                        </a:rPr>
                        <m:t>, </m:t>
                      </m:r>
                      <m:r>
                        <a:rPr lang="en-US" sz="1600" i="1" smtClean="0">
                          <a:latin typeface="Cambria Math" panose="02040503050406030204" pitchFamily="18" charset="0"/>
                        </a:rPr>
                        <m:t>𝑙𝑎𝑏𝑒𝑙</m:t>
                      </m:r>
                      <m:r>
                        <a:rPr lang="en-US" sz="1600" i="1" smtClean="0">
                          <a:latin typeface="Cambria Math" panose="02040503050406030204" pitchFamily="18" charset="0"/>
                        </a:rPr>
                        <m:t>(</m:t>
                      </m:r>
                      <m:r>
                        <a:rPr lang="en-US" sz="1600" i="1" smtClean="0">
                          <a:latin typeface="Cambria Math" panose="02040503050406030204" pitchFamily="18" charset="0"/>
                        </a:rPr>
                        <m:t>𝑘</m:t>
                      </m:r>
                      <m:r>
                        <a:rPr lang="en-US" sz="1600" i="1" smtClean="0">
                          <a:latin typeface="Cambria Math" panose="02040503050406030204" pitchFamily="18" charset="0"/>
                        </a:rPr>
                        <m:t>)&gt;</m:t>
                      </m:r>
                      <m:r>
                        <m:rPr>
                          <m:nor/>
                        </m:rPr>
                        <a:rPr lang="en-US" sz="1600"/>
                        <m:t>∀</m:t>
                      </m:r>
                      <m:r>
                        <a:rPr lang="en-US" sz="1600" i="1" smtClean="0">
                          <a:latin typeface="Cambria Math" panose="02040503050406030204" pitchFamily="18" charset="0"/>
                        </a:rPr>
                        <m:t> </m:t>
                      </m:r>
                      <m:r>
                        <a:rPr lang="en-US" sz="1600" i="1" smtClean="0">
                          <a:latin typeface="Cambria Math" panose="02040503050406030204" pitchFamily="18" charset="0"/>
                        </a:rPr>
                        <m:t>𝑘</m:t>
                      </m:r>
                      <m:r>
                        <m:rPr>
                          <m:nor/>
                        </m:rPr>
                        <a:rPr lang="en-US" sz="1600" smtClean="0">
                          <a:latin typeface="Cambria Math" panose="02040503050406030204" pitchFamily="18" charset="0"/>
                        </a:rPr>
                        <m:t> </m:t>
                      </m:r>
                      <m:r>
                        <m:rPr>
                          <m:nor/>
                        </m:rPr>
                        <a:rPr lang="en-US" sz="1600"/>
                        <m:t>∈</m:t>
                      </m:r>
                      <m:r>
                        <a:rPr lang="en-US" sz="1600" i="1" smtClean="0">
                          <a:latin typeface="Cambria Math" panose="02040503050406030204" pitchFamily="18" charset="0"/>
                        </a:rPr>
                        <m:t> {1,..,</m:t>
                      </m:r>
                      <m:r>
                        <a:rPr lang="en-US" sz="1600" i="1" smtClean="0">
                          <a:latin typeface="Cambria Math" panose="02040503050406030204" pitchFamily="18" charset="0"/>
                        </a:rPr>
                        <m:t>𝑀</m:t>
                      </m:r>
                      <m:r>
                        <a:rPr lang="en-US" sz="1600" i="1" smtClean="0">
                          <a:latin typeface="Cambria Math" panose="02040503050406030204" pitchFamily="18" charset="0"/>
                        </a:rPr>
                        <m:t>}}</m:t>
                      </m:r>
                    </m:oMath>
                  </m:oMathPara>
                </a14:m>
                <a:endParaRPr lang="en-US" sz="1600" dirty="0">
                  <a:latin typeface="+mj-lt"/>
                </a:endParaRPr>
              </a:p>
              <a:p>
                <a:pPr marL="0" indent="0">
                  <a:lnSpc>
                    <a:spcPct val="100000"/>
                  </a:lnSpc>
                  <a:buFont typeface="Arial" panose="020B0604020202020204" pitchFamily="34" charset="0"/>
                  <a:buNone/>
                </a:pPr>
                <a:endParaRPr lang="en-US" sz="2400" b="1" dirty="0">
                  <a:latin typeface="+mj-lt"/>
                </a:endParaRPr>
              </a:p>
              <a:p>
                <a:pPr marL="0" indent="0">
                  <a:lnSpc>
                    <a:spcPct val="100000"/>
                  </a:lnSpc>
                  <a:buFont typeface="Arial" panose="020B0604020202020204" pitchFamily="34" charset="0"/>
                  <a:buNone/>
                </a:pPr>
                <a:endParaRPr lang="en-US" sz="2400" b="1" dirty="0">
                  <a:latin typeface="+mj-lt"/>
                </a:endParaRPr>
              </a:p>
            </p:txBody>
          </p:sp>
        </mc:Choice>
        <mc:Fallback>
          <p:sp>
            <p:nvSpPr>
              <p:cNvPr id="34" name="Content Placeholder 2">
                <a:extLst>
                  <a:ext uri="{FF2B5EF4-FFF2-40B4-BE49-F238E27FC236}">
                    <a16:creationId xmlns:a16="http://schemas.microsoft.com/office/drawing/2014/main" id="{FA4FBC5B-FE02-47D6-B683-6748B856F77D}"/>
                  </a:ext>
                </a:extLst>
              </p:cNvPr>
              <p:cNvSpPr txBox="1">
                <a:spLocks noRot="1" noChangeAspect="1" noMove="1" noResize="1" noEditPoints="1" noAdjustHandles="1" noChangeArrowheads="1" noChangeShapeType="1" noTextEdit="1"/>
              </p:cNvSpPr>
              <p:nvPr/>
            </p:nvSpPr>
            <p:spPr>
              <a:xfrm>
                <a:off x="867744" y="4543403"/>
                <a:ext cx="6085114" cy="1338519"/>
              </a:xfrm>
              <a:prstGeom prst="rect">
                <a:avLst/>
              </a:prstGeom>
              <a:blipFill>
                <a:blip r:embed="rId4"/>
                <a:stretch>
                  <a:fillRect l="-1502"/>
                </a:stretch>
              </a:blipFill>
            </p:spPr>
            <p:txBody>
              <a:bodyPr/>
              <a:lstStyle/>
              <a:p>
                <a:r>
                  <a:rPr lang="en-US">
                    <a:noFill/>
                  </a:rPr>
                  <a:t> </a:t>
                </a:r>
              </a:p>
            </p:txBody>
          </p:sp>
        </mc:Fallback>
      </mc:AlternateContent>
    </p:spTree>
    <p:extLst>
      <p:ext uri="{BB962C8B-B14F-4D97-AF65-F5344CB8AC3E}">
        <p14:creationId xmlns:p14="http://schemas.microsoft.com/office/powerpoint/2010/main" val="228529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20" grpId="0"/>
      <p:bldP spid="21" grpId="0" animBg="1"/>
      <p:bldP spid="22" grpId="0" animBg="1"/>
      <p:bldP spid="23" grpId="0" animBg="1"/>
      <p:bldP spid="24" grpId="0" animBg="1"/>
      <p:bldP spid="25" grpId="0" animBg="1"/>
      <p:bldP spid="26" grpId="0" animBg="1"/>
      <p:bldP spid="27" grpId="0" animBg="1"/>
      <p:bldP spid="28" grpId="0" animBg="1"/>
      <p:bldP spid="29" grpId="0" animBg="1"/>
      <p:bldP spid="30" grpId="0"/>
      <p:bldP spid="31" grpId="0"/>
      <p:bldP spid="32" grpId="0"/>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A5FB-2156-4BE8-94D8-AB6E01B97990}"/>
              </a:ext>
            </a:extLst>
          </p:cNvPr>
          <p:cNvSpPr>
            <a:spLocks noGrp="1"/>
          </p:cNvSpPr>
          <p:nvPr>
            <p:ph type="title"/>
          </p:nvPr>
        </p:nvSpPr>
        <p:spPr>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pPr algn="ctr"/>
            <a:r>
              <a:rPr lang="en-US" dirty="0"/>
              <a:t>Added boost with CAB</a:t>
            </a:r>
          </a:p>
        </p:txBody>
      </p:sp>
      <p:sp>
        <p:nvSpPr>
          <p:cNvPr id="6" name="Slide Number Placeholder 5">
            <a:extLst>
              <a:ext uri="{FF2B5EF4-FFF2-40B4-BE49-F238E27FC236}">
                <a16:creationId xmlns:a16="http://schemas.microsoft.com/office/drawing/2014/main" id="{15684FDA-D339-4268-A8BF-7519867B90AD}"/>
              </a:ext>
            </a:extLst>
          </p:cNvPr>
          <p:cNvSpPr>
            <a:spLocks noGrp="1"/>
          </p:cNvSpPr>
          <p:nvPr>
            <p:ph type="sldNum" sz="quarter" idx="12"/>
          </p:nvPr>
        </p:nvSpPr>
        <p:spPr/>
        <p:txBody>
          <a:bodyPr/>
          <a:lstStyle/>
          <a:p>
            <a:fld id="{0CCA2F39-1CE7-4002-891F-6A685ED31EE0}" type="slidenum">
              <a:rPr lang="en-US" smtClean="0"/>
              <a:t>12</a:t>
            </a:fld>
            <a:endParaRPr lang="en-US"/>
          </a:p>
        </p:txBody>
      </p:sp>
      <p:sp>
        <p:nvSpPr>
          <p:cNvPr id="7" name="Footer Placeholder 6">
            <a:extLst>
              <a:ext uri="{FF2B5EF4-FFF2-40B4-BE49-F238E27FC236}">
                <a16:creationId xmlns:a16="http://schemas.microsoft.com/office/drawing/2014/main" id="{52C38A36-C4AB-4DC8-9E25-4D8A555F45EE}"/>
              </a:ext>
            </a:extLst>
          </p:cNvPr>
          <p:cNvSpPr>
            <a:spLocks noGrp="1"/>
          </p:cNvSpPr>
          <p:nvPr>
            <p:ph type="ftr" sz="quarter" idx="11"/>
          </p:nvPr>
        </p:nvSpPr>
        <p:spPr/>
        <p:txBody>
          <a:bodyPr/>
          <a:lstStyle/>
          <a:p>
            <a:r>
              <a:rPr lang="en-US"/>
              <a:t>Retrieving Skills from Job Descriptions</a:t>
            </a:r>
          </a:p>
        </p:txBody>
      </p:sp>
      <p:sp>
        <p:nvSpPr>
          <p:cNvPr id="4" name="Footer Placeholder 6">
            <a:extLst>
              <a:ext uri="{FF2B5EF4-FFF2-40B4-BE49-F238E27FC236}">
                <a16:creationId xmlns:a16="http://schemas.microsoft.com/office/drawing/2014/main" id="{694B8424-319B-4F47-939F-E97CAEA9E310}"/>
              </a:ext>
            </a:extLst>
          </p:cNvPr>
          <p:cNvSpPr txBox="1">
            <a:spLocks/>
          </p:cNvSpPr>
          <p:nvPr/>
        </p:nvSpPr>
        <p:spPr>
          <a:xfrm>
            <a:off x="-76200"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Bhola et al.</a:t>
            </a:r>
          </a:p>
        </p:txBody>
      </p:sp>
      <p:graphicFrame>
        <p:nvGraphicFramePr>
          <p:cNvPr id="9" name="Table 3">
            <a:extLst>
              <a:ext uri="{FF2B5EF4-FFF2-40B4-BE49-F238E27FC236}">
                <a16:creationId xmlns:a16="http://schemas.microsoft.com/office/drawing/2014/main" id="{1027F8EF-8724-4673-A2BC-84D44CE93F7A}"/>
              </a:ext>
            </a:extLst>
          </p:cNvPr>
          <p:cNvGraphicFramePr>
            <a:graphicFrameLocks noGrp="1"/>
          </p:cNvGraphicFramePr>
          <p:nvPr>
            <p:ph idx="1"/>
            <p:extLst>
              <p:ext uri="{D42A27DB-BD31-4B8C-83A1-F6EECF244321}">
                <p14:modId xmlns:p14="http://schemas.microsoft.com/office/powerpoint/2010/main" val="3631888205"/>
              </p:ext>
            </p:extLst>
          </p:nvPr>
        </p:nvGraphicFramePr>
        <p:xfrm>
          <a:off x="838200" y="2366801"/>
          <a:ext cx="10515600" cy="3698240"/>
        </p:xfrm>
        <a:graphic>
          <a:graphicData uri="http://schemas.openxmlformats.org/drawingml/2006/table">
            <a:tbl>
              <a:tblPr firstRow="1" bandRow="1">
                <a:tableStyleId>{EB344D84-9AFB-497E-A393-DC336BA19D2E}</a:tableStyleId>
              </a:tblPr>
              <a:tblGrid>
                <a:gridCol w="4013718">
                  <a:extLst>
                    <a:ext uri="{9D8B030D-6E8A-4147-A177-3AD203B41FA5}">
                      <a16:colId xmlns:a16="http://schemas.microsoft.com/office/drawing/2014/main" val="2531282168"/>
                    </a:ext>
                  </a:extLst>
                </a:gridCol>
                <a:gridCol w="1244082">
                  <a:extLst>
                    <a:ext uri="{9D8B030D-6E8A-4147-A177-3AD203B41FA5}">
                      <a16:colId xmlns:a16="http://schemas.microsoft.com/office/drawing/2014/main" val="768622435"/>
                    </a:ext>
                  </a:extLst>
                </a:gridCol>
                <a:gridCol w="525780">
                  <a:extLst>
                    <a:ext uri="{9D8B030D-6E8A-4147-A177-3AD203B41FA5}">
                      <a16:colId xmlns:a16="http://schemas.microsoft.com/office/drawing/2014/main" val="3068011615"/>
                    </a:ext>
                  </a:extLst>
                </a:gridCol>
                <a:gridCol w="525780">
                  <a:extLst>
                    <a:ext uri="{9D8B030D-6E8A-4147-A177-3AD203B41FA5}">
                      <a16:colId xmlns:a16="http://schemas.microsoft.com/office/drawing/2014/main" val="1783266878"/>
                    </a:ext>
                  </a:extLst>
                </a:gridCol>
                <a:gridCol w="525780">
                  <a:extLst>
                    <a:ext uri="{9D8B030D-6E8A-4147-A177-3AD203B41FA5}">
                      <a16:colId xmlns:a16="http://schemas.microsoft.com/office/drawing/2014/main" val="4077867136"/>
                    </a:ext>
                  </a:extLst>
                </a:gridCol>
                <a:gridCol w="525780">
                  <a:extLst>
                    <a:ext uri="{9D8B030D-6E8A-4147-A177-3AD203B41FA5}">
                      <a16:colId xmlns:a16="http://schemas.microsoft.com/office/drawing/2014/main" val="1124055933"/>
                    </a:ext>
                  </a:extLst>
                </a:gridCol>
                <a:gridCol w="525780">
                  <a:extLst>
                    <a:ext uri="{9D8B030D-6E8A-4147-A177-3AD203B41FA5}">
                      <a16:colId xmlns:a16="http://schemas.microsoft.com/office/drawing/2014/main" val="2404522757"/>
                    </a:ext>
                  </a:extLst>
                </a:gridCol>
                <a:gridCol w="525780">
                  <a:extLst>
                    <a:ext uri="{9D8B030D-6E8A-4147-A177-3AD203B41FA5}">
                      <a16:colId xmlns:a16="http://schemas.microsoft.com/office/drawing/2014/main" val="2670440104"/>
                    </a:ext>
                  </a:extLst>
                </a:gridCol>
                <a:gridCol w="525780">
                  <a:extLst>
                    <a:ext uri="{9D8B030D-6E8A-4147-A177-3AD203B41FA5}">
                      <a16:colId xmlns:a16="http://schemas.microsoft.com/office/drawing/2014/main" val="2161863870"/>
                    </a:ext>
                  </a:extLst>
                </a:gridCol>
                <a:gridCol w="525780">
                  <a:extLst>
                    <a:ext uri="{9D8B030D-6E8A-4147-A177-3AD203B41FA5}">
                      <a16:colId xmlns:a16="http://schemas.microsoft.com/office/drawing/2014/main" val="3114838993"/>
                    </a:ext>
                  </a:extLst>
                </a:gridCol>
                <a:gridCol w="525780">
                  <a:extLst>
                    <a:ext uri="{9D8B030D-6E8A-4147-A177-3AD203B41FA5}">
                      <a16:colId xmlns:a16="http://schemas.microsoft.com/office/drawing/2014/main" val="246730954"/>
                    </a:ext>
                  </a:extLst>
                </a:gridCol>
                <a:gridCol w="525780">
                  <a:extLst>
                    <a:ext uri="{9D8B030D-6E8A-4147-A177-3AD203B41FA5}">
                      <a16:colId xmlns:a16="http://schemas.microsoft.com/office/drawing/2014/main" val="1732969231"/>
                    </a:ext>
                  </a:extLst>
                </a:gridCol>
              </a:tblGrid>
              <a:tr h="185420">
                <a:tc rowSpan="2">
                  <a:txBody>
                    <a:bodyPr/>
                    <a:lstStyle/>
                    <a:p>
                      <a:pPr algn="ctr"/>
                      <a:r>
                        <a:rPr lang="en-US" dirty="0"/>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rowSpan="2">
                  <a:txBody>
                    <a:bodyPr/>
                    <a:lstStyle/>
                    <a:p>
                      <a:pPr algn="ctr"/>
                      <a:r>
                        <a:rPr lang="en-US" dirty="0"/>
                        <a:t>MRR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10">
                  <a:txBody>
                    <a:bodyPr/>
                    <a:lstStyle/>
                    <a:p>
                      <a:pPr algn="ctr"/>
                      <a:r>
                        <a:rPr lang="en-US" dirty="0"/>
                        <a:t>Recall | </a:t>
                      </a:r>
                      <a:r>
                        <a:rPr lang="en-US" dirty="0" err="1"/>
                        <a:t>nDGC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05433075"/>
                  </a:ext>
                </a:extLst>
              </a:tr>
              <a:tr h="185420">
                <a:tc vMerge="1">
                  <a:txBody>
                    <a:bodyPr/>
                    <a:lstStyle/>
                    <a:p>
                      <a:endParaRPr lang="en-US"/>
                    </a:p>
                  </a:txBody>
                  <a:tcPr/>
                </a:tc>
                <a:tc vMerge="1">
                  <a:txBody>
                    <a:bodyPr/>
                    <a:lstStyle/>
                    <a:p>
                      <a:endParaRPr lang="en-US"/>
                    </a:p>
                  </a:txBody>
                  <a:tcPr/>
                </a:tc>
                <a:tc gridSpan="2">
                  <a:txBody>
                    <a:bodyPr/>
                    <a:lstStyle/>
                    <a:p>
                      <a:pPr algn="ctr"/>
                      <a:r>
                        <a:rPr lang="en-US" dirty="0">
                          <a:solidFill>
                            <a:schemeClr val="bg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lumMod val="75000"/>
                      </a:schemeClr>
                    </a:solidFill>
                  </a:tcPr>
                </a:tc>
                <a:tc hMerge="1">
                  <a:txBody>
                    <a:bodyPr/>
                    <a:lstStyle/>
                    <a:p>
                      <a:endParaRPr lang="en-US"/>
                    </a:p>
                  </a:txBody>
                  <a:tcPr/>
                </a:tc>
                <a:tc gridSpan="2">
                  <a:txBody>
                    <a:bodyPr/>
                    <a:lstStyle/>
                    <a:p>
                      <a:pPr algn="ctr"/>
                      <a:r>
                        <a:rPr lang="en-US" dirty="0">
                          <a:solidFill>
                            <a:schemeClr val="bg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lumMod val="75000"/>
                      </a:schemeClr>
                    </a:solidFill>
                  </a:tcPr>
                </a:tc>
                <a:tc hMerge="1">
                  <a:txBody>
                    <a:bodyPr/>
                    <a:lstStyle/>
                    <a:p>
                      <a:endParaRPr lang="en-US"/>
                    </a:p>
                  </a:txBody>
                  <a:tcPr/>
                </a:tc>
                <a:tc gridSpan="2">
                  <a:txBody>
                    <a:bodyPr/>
                    <a:lstStyle/>
                    <a:p>
                      <a:pPr algn="ctr"/>
                      <a:r>
                        <a:rPr lang="en-US" dirty="0">
                          <a:solidFill>
                            <a:schemeClr val="bg1"/>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lumMod val="75000"/>
                      </a:schemeClr>
                    </a:solidFill>
                  </a:tcPr>
                </a:tc>
                <a:tc hMerge="1">
                  <a:txBody>
                    <a:bodyPr/>
                    <a:lstStyle/>
                    <a:p>
                      <a:endParaRPr lang="en-US"/>
                    </a:p>
                  </a:txBody>
                  <a:tcPr/>
                </a:tc>
                <a:tc gridSpan="2">
                  <a:txBody>
                    <a:bodyPr/>
                    <a:lstStyle/>
                    <a:p>
                      <a:pPr algn="ctr"/>
                      <a:r>
                        <a:rPr lang="en-US" dirty="0">
                          <a:solidFill>
                            <a:schemeClr val="bg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lumMod val="75000"/>
                      </a:schemeClr>
                    </a:solidFill>
                  </a:tcPr>
                </a:tc>
                <a:tc hMerge="1">
                  <a:txBody>
                    <a:bodyPr/>
                    <a:lstStyle/>
                    <a:p>
                      <a:endParaRPr lang="en-US"/>
                    </a:p>
                  </a:txBody>
                  <a:tcPr/>
                </a:tc>
                <a:tc gridSpan="2">
                  <a:txBody>
                    <a:bodyPr/>
                    <a:lstStyle/>
                    <a:p>
                      <a:pPr algn="ctr"/>
                      <a:r>
                        <a:rPr lang="en-US" dirty="0">
                          <a:solidFill>
                            <a:schemeClr val="bg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lumMod val="75000"/>
                      </a:schemeClr>
                    </a:solidFill>
                  </a:tcPr>
                </a:tc>
                <a:tc hMerge="1">
                  <a:txBody>
                    <a:bodyPr/>
                    <a:lstStyle/>
                    <a:p>
                      <a:endParaRPr lang="en-US"/>
                    </a:p>
                  </a:txBody>
                  <a:tcPr/>
                </a:tc>
                <a:extLst>
                  <a:ext uri="{0D108BD9-81ED-4DB2-BD59-A6C34878D82A}">
                    <a16:rowId xmlns:a16="http://schemas.microsoft.com/office/drawing/2014/main" val="1546457307"/>
                  </a:ext>
                </a:extLst>
              </a:tr>
              <a:tr h="370840">
                <a:tc>
                  <a:txBody>
                    <a:bodyPr/>
                    <a:lstStyle/>
                    <a:p>
                      <a:pPr algn="ctr"/>
                      <a:r>
                        <a:rPr lang="en-US" dirty="0"/>
                        <a:t>CNN-Kim </a:t>
                      </a:r>
                      <a:r>
                        <a:rPr lang="en-US" baseline="30000"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0.8195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16.38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100" dirty="0"/>
                        <a:t>28.21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100" dirty="0"/>
                        <a:t>29.59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100" dirty="0"/>
                        <a:t>40.23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100" dirty="0"/>
                        <a:t>59.60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100" dirty="0"/>
                        <a:t>60.60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100" dirty="0"/>
                        <a:t>70.40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100" dirty="0"/>
                        <a:t>66.37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100" dirty="0"/>
                        <a:t>82.47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100" dirty="0"/>
                        <a:t>71.96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50981178"/>
                  </a:ext>
                </a:extLst>
              </a:tr>
              <a:tr h="370840">
                <a:tc>
                  <a:txBody>
                    <a:bodyPr/>
                    <a:lstStyle/>
                    <a:p>
                      <a:pPr algn="ctr"/>
                      <a:r>
                        <a:rPr lang="en-US" dirty="0"/>
                        <a:t>LSTM </a:t>
                      </a:r>
                      <a:r>
                        <a:rPr lang="en-US" baseline="30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0.8417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16.83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29.27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29.35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40.68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57.09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59.43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68.65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65.61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81.46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71.53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12842790"/>
                  </a:ext>
                </a:extLst>
              </a:tr>
              <a:tr h="370840">
                <a:tc>
                  <a:txBody>
                    <a:bodyPr/>
                    <a:lstStyle/>
                    <a:p>
                      <a:pPr algn="ctr"/>
                      <a:r>
                        <a:rPr lang="en-US" dirty="0" err="1"/>
                        <a:t>BiLSTM</a:t>
                      </a:r>
                      <a:r>
                        <a:rPr lang="en-US" dirty="0"/>
                        <a:t> </a:t>
                      </a:r>
                      <a:r>
                        <a:rPr lang="en-US" baseline="300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0.8565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17.51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30.32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31.19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42.77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61.77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63.50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73.25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69.64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84.89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75.04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89278650"/>
                  </a:ext>
                </a:extLst>
              </a:tr>
              <a:tr h="370840">
                <a:tc>
                  <a:txBody>
                    <a:bodyPr/>
                    <a:lstStyle/>
                    <a:p>
                      <a:pPr algn="ctr"/>
                      <a:r>
                        <a:rPr lang="en-US" dirty="0" err="1"/>
                        <a:t>BiGRU</a:t>
                      </a:r>
                      <a:r>
                        <a:rPr lang="en-US" dirty="0"/>
                        <a:t> </a:t>
                      </a:r>
                      <a:r>
                        <a:rPr lang="en-US" baseline="300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0.8716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17.73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30.80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31.27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43.11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60.84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63.09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72.80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69.49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84.88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75.09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75988003"/>
                  </a:ext>
                </a:extLst>
              </a:tr>
              <a:tr h="370840">
                <a:tc>
                  <a:txBody>
                    <a:bodyPr/>
                    <a:lstStyle/>
                    <a:p>
                      <a:pPr algn="ctr"/>
                      <a:r>
                        <a:rPr lang="en-US" dirty="0" err="1"/>
                        <a:t>BiGRU</a:t>
                      </a:r>
                      <a:r>
                        <a:rPr lang="en-US" dirty="0"/>
                        <a:t> w/ CSA </a:t>
                      </a:r>
                      <a:r>
                        <a:rPr lang="en-US" baseline="300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0.8840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18.34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31.71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32.52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44.62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64.19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66.04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75.75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72.23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87.02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77.46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58451186"/>
                  </a:ext>
                </a:extLst>
              </a:tr>
              <a:tr h="370840">
                <a:tc>
                  <a:txBody>
                    <a:bodyPr/>
                    <a:lstStyle/>
                    <a:p>
                      <a:pPr algn="ctr"/>
                      <a:r>
                        <a:rPr lang="en-US" dirty="0"/>
                        <a:t>BERT-XMLC </a:t>
                      </a:r>
                      <a:endParaRPr lang="en-US"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dirty="0"/>
                        <a:t>0.9019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b="0" dirty="0"/>
                        <a:t>19.60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b="0" dirty="0"/>
                        <a:t>33.64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b="0" dirty="0"/>
                        <a:t>35.58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b="0" dirty="0"/>
                        <a:t>48.18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b="0" dirty="0"/>
                        <a:t>70.10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b="0" dirty="0"/>
                        <a:t>71.66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b="0" dirty="0"/>
                        <a:t>80.91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b="0" dirty="0"/>
                        <a:t>77.45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b="0" dirty="0"/>
                        <a:t>90.26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b="0" dirty="0"/>
                        <a:t>81.79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2861687"/>
                  </a:ext>
                </a:extLst>
              </a:tr>
              <a:tr h="370840">
                <a:tc>
                  <a:txBody>
                    <a:bodyPr/>
                    <a:lstStyle/>
                    <a:p>
                      <a:pPr algn="ctr"/>
                      <a:r>
                        <a:rPr lang="en-US" dirty="0"/>
                        <a:t>BIGRU w/ CSA + CAB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40000"/>
                        <a:lumOff val="60000"/>
                      </a:schemeClr>
                    </a:solidFill>
                  </a:tcPr>
                </a:tc>
                <a:tc>
                  <a:txBody>
                    <a:bodyPr/>
                    <a:lstStyle/>
                    <a:p>
                      <a:pPr algn="ctr"/>
                      <a:r>
                        <a:rPr lang="en-US" dirty="0"/>
                        <a:t>0.8995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40000"/>
                        <a:lumOff val="60000"/>
                      </a:schemeClr>
                    </a:solidFill>
                  </a:tcPr>
                </a:tc>
                <a:tc>
                  <a:txBody>
                    <a:bodyPr/>
                    <a:lstStyle/>
                    <a:p>
                      <a:pPr algn="ctr"/>
                      <a:r>
                        <a:rPr lang="en-US" sz="1100" b="0" dirty="0"/>
                        <a:t>18.93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40000"/>
                        <a:lumOff val="60000"/>
                      </a:schemeClr>
                    </a:solidFill>
                  </a:tcPr>
                </a:tc>
                <a:tc>
                  <a:txBody>
                    <a:bodyPr/>
                    <a:lstStyle/>
                    <a:p>
                      <a:pPr algn="ctr"/>
                      <a:r>
                        <a:rPr lang="en-US" sz="1100" b="0" dirty="0"/>
                        <a:t>32.72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40000"/>
                        <a:lumOff val="60000"/>
                      </a:schemeClr>
                    </a:solidFill>
                  </a:tcPr>
                </a:tc>
                <a:tc>
                  <a:txBody>
                    <a:bodyPr/>
                    <a:lstStyle/>
                    <a:p>
                      <a:pPr algn="ctr"/>
                      <a:r>
                        <a:rPr lang="en-US" sz="1100" b="0" dirty="0"/>
                        <a:t>33.84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40000"/>
                        <a:lumOff val="60000"/>
                      </a:schemeClr>
                    </a:solidFill>
                  </a:tcPr>
                </a:tc>
                <a:tc>
                  <a:txBody>
                    <a:bodyPr/>
                    <a:lstStyle/>
                    <a:p>
                      <a:pPr algn="ctr"/>
                      <a:r>
                        <a:rPr lang="en-US" sz="1100" b="0" dirty="0"/>
                        <a:t>46.28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40000"/>
                        <a:lumOff val="60000"/>
                      </a:schemeClr>
                    </a:solidFill>
                  </a:tcPr>
                </a:tc>
                <a:tc>
                  <a:txBody>
                    <a:bodyPr/>
                    <a:lstStyle/>
                    <a:p>
                      <a:pPr algn="ctr"/>
                      <a:r>
                        <a:rPr lang="en-US" sz="1100" b="0" dirty="0"/>
                        <a:t>66.36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40000"/>
                        <a:lumOff val="60000"/>
                      </a:schemeClr>
                    </a:solidFill>
                  </a:tcPr>
                </a:tc>
                <a:tc>
                  <a:txBody>
                    <a:bodyPr/>
                    <a:lstStyle/>
                    <a:p>
                      <a:pPr algn="ctr"/>
                      <a:r>
                        <a:rPr lang="en-US" sz="1100" b="0" dirty="0"/>
                        <a:t>68.33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40000"/>
                        <a:lumOff val="60000"/>
                      </a:schemeClr>
                    </a:solidFill>
                  </a:tcPr>
                </a:tc>
                <a:tc>
                  <a:txBody>
                    <a:bodyPr/>
                    <a:lstStyle/>
                    <a:p>
                      <a:pPr algn="ctr"/>
                      <a:r>
                        <a:rPr lang="en-US" sz="1100" b="0" dirty="0"/>
                        <a:t>77.66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40000"/>
                        <a:lumOff val="60000"/>
                      </a:schemeClr>
                    </a:solidFill>
                  </a:tcPr>
                </a:tc>
                <a:tc>
                  <a:txBody>
                    <a:bodyPr/>
                    <a:lstStyle/>
                    <a:p>
                      <a:pPr algn="ctr"/>
                      <a:r>
                        <a:rPr lang="en-US" sz="1100" b="0" dirty="0"/>
                        <a:t>74.38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40000"/>
                        <a:lumOff val="60000"/>
                      </a:schemeClr>
                    </a:solidFill>
                  </a:tcPr>
                </a:tc>
                <a:tc>
                  <a:txBody>
                    <a:bodyPr/>
                    <a:lstStyle/>
                    <a:p>
                      <a:pPr algn="ctr"/>
                      <a:r>
                        <a:rPr lang="en-US" sz="1100" b="0" dirty="0"/>
                        <a:t>88.28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40000"/>
                        <a:lumOff val="60000"/>
                      </a:schemeClr>
                    </a:solidFill>
                  </a:tcPr>
                </a:tc>
                <a:tc>
                  <a:txBody>
                    <a:bodyPr/>
                    <a:lstStyle/>
                    <a:p>
                      <a:pPr algn="ctr"/>
                      <a:r>
                        <a:rPr lang="en-US" sz="1100" b="0" dirty="0"/>
                        <a:t>79.30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40000"/>
                        <a:lumOff val="60000"/>
                      </a:schemeClr>
                    </a:solidFill>
                  </a:tcPr>
                </a:tc>
                <a:extLst>
                  <a:ext uri="{0D108BD9-81ED-4DB2-BD59-A6C34878D82A}">
                    <a16:rowId xmlns:a16="http://schemas.microsoft.com/office/drawing/2014/main" val="1212903666"/>
                  </a:ext>
                </a:extLst>
              </a:tr>
              <a:tr h="370840">
                <a:tc>
                  <a:txBody>
                    <a:bodyPr/>
                    <a:lstStyle/>
                    <a:p>
                      <a:pPr algn="ctr"/>
                      <a:r>
                        <a:rPr lang="en-US" dirty="0"/>
                        <a:t>BERT-XMLC + CAB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40000"/>
                        <a:lumOff val="60000"/>
                      </a:schemeClr>
                    </a:solidFill>
                  </a:tcPr>
                </a:tc>
                <a:tc>
                  <a:txBody>
                    <a:bodyPr/>
                    <a:lstStyle/>
                    <a:p>
                      <a:pPr algn="ctr"/>
                      <a:r>
                        <a:rPr lang="en-US" b="1" dirty="0"/>
                        <a:t>0.9049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40000"/>
                        <a:lumOff val="60000"/>
                      </a:schemeClr>
                    </a:solidFill>
                  </a:tcPr>
                </a:tc>
                <a:tc>
                  <a:txBody>
                    <a:bodyPr/>
                    <a:lstStyle/>
                    <a:p>
                      <a:pPr algn="ctr"/>
                      <a:r>
                        <a:rPr lang="en-US" sz="1100" b="1" dirty="0"/>
                        <a:t>21.67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40000"/>
                        <a:lumOff val="60000"/>
                      </a:schemeClr>
                    </a:solidFill>
                  </a:tcPr>
                </a:tc>
                <a:tc>
                  <a:txBody>
                    <a:bodyPr/>
                    <a:lstStyle/>
                    <a:p>
                      <a:pPr algn="ctr"/>
                      <a:r>
                        <a:rPr lang="en-US" sz="1100" b="1" dirty="0"/>
                        <a:t>35.93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40000"/>
                        <a:lumOff val="60000"/>
                      </a:schemeClr>
                    </a:solidFill>
                  </a:tcPr>
                </a:tc>
                <a:tc>
                  <a:txBody>
                    <a:bodyPr/>
                    <a:lstStyle/>
                    <a:p>
                      <a:pPr algn="ctr"/>
                      <a:r>
                        <a:rPr lang="en-US" sz="1100" b="1" dirty="0"/>
                        <a:t>40.49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40000"/>
                        <a:lumOff val="60000"/>
                      </a:schemeClr>
                    </a:solidFill>
                  </a:tcPr>
                </a:tc>
                <a:tc>
                  <a:txBody>
                    <a:bodyPr/>
                    <a:lstStyle/>
                    <a:p>
                      <a:pPr algn="ctr"/>
                      <a:r>
                        <a:rPr lang="en-US" sz="1100" b="1" dirty="0"/>
                        <a:t>52.84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40000"/>
                        <a:lumOff val="60000"/>
                      </a:schemeClr>
                    </a:solidFill>
                  </a:tcPr>
                </a:tc>
                <a:tc>
                  <a:txBody>
                    <a:bodyPr/>
                    <a:lstStyle/>
                    <a:p>
                      <a:pPr algn="ctr"/>
                      <a:r>
                        <a:rPr lang="en-US" sz="1100" b="1" dirty="0"/>
                        <a:t>79.59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40000"/>
                        <a:lumOff val="60000"/>
                      </a:schemeClr>
                    </a:solidFill>
                  </a:tcPr>
                </a:tc>
                <a:tc>
                  <a:txBody>
                    <a:bodyPr/>
                    <a:lstStyle/>
                    <a:p>
                      <a:pPr algn="ctr"/>
                      <a:r>
                        <a:rPr lang="en-US" sz="1100" b="1" dirty="0"/>
                        <a:t>79.32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40000"/>
                        <a:lumOff val="60000"/>
                      </a:schemeClr>
                    </a:solidFill>
                  </a:tcPr>
                </a:tc>
                <a:tc>
                  <a:txBody>
                    <a:bodyPr/>
                    <a:lstStyle/>
                    <a:p>
                      <a:pPr algn="ctr"/>
                      <a:r>
                        <a:rPr lang="en-US" sz="1100" b="1" dirty="0"/>
                        <a:t>86.60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40000"/>
                        <a:lumOff val="60000"/>
                      </a:schemeClr>
                    </a:solidFill>
                  </a:tcPr>
                </a:tc>
                <a:tc>
                  <a:txBody>
                    <a:bodyPr/>
                    <a:lstStyle/>
                    <a:p>
                      <a:pPr algn="ctr"/>
                      <a:r>
                        <a:rPr lang="en-US" sz="1100" b="1" dirty="0"/>
                        <a:t>82.96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40000"/>
                        <a:lumOff val="60000"/>
                      </a:schemeClr>
                    </a:solidFill>
                  </a:tcPr>
                </a:tc>
                <a:tc>
                  <a:txBody>
                    <a:bodyPr/>
                    <a:lstStyle/>
                    <a:p>
                      <a:pPr algn="ctr"/>
                      <a:r>
                        <a:rPr lang="en-US" sz="1100" b="1" dirty="0"/>
                        <a:t>92.24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40000"/>
                        <a:lumOff val="60000"/>
                      </a:schemeClr>
                    </a:solidFill>
                  </a:tcPr>
                </a:tc>
                <a:tc>
                  <a:txBody>
                    <a:bodyPr/>
                    <a:lstStyle/>
                    <a:p>
                      <a:pPr algn="ctr"/>
                      <a:r>
                        <a:rPr lang="en-US" sz="1100" b="1" dirty="0"/>
                        <a:t>85.41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40000"/>
                        <a:lumOff val="60000"/>
                      </a:schemeClr>
                    </a:solidFill>
                  </a:tcPr>
                </a:tc>
                <a:extLst>
                  <a:ext uri="{0D108BD9-81ED-4DB2-BD59-A6C34878D82A}">
                    <a16:rowId xmlns:a16="http://schemas.microsoft.com/office/drawing/2014/main" val="3975680909"/>
                  </a:ext>
                </a:extLst>
              </a:tr>
            </a:tbl>
          </a:graphicData>
        </a:graphic>
      </p:graphicFrame>
      <p:sp>
        <p:nvSpPr>
          <p:cNvPr id="10" name="Content Placeholder 4">
            <a:extLst>
              <a:ext uri="{FF2B5EF4-FFF2-40B4-BE49-F238E27FC236}">
                <a16:creationId xmlns:a16="http://schemas.microsoft.com/office/drawing/2014/main" id="{54A2A8AC-D762-4467-BBDB-BC466019BD1F}"/>
              </a:ext>
            </a:extLst>
          </p:cNvPr>
          <p:cNvSpPr txBox="1">
            <a:spLocks/>
          </p:cNvSpPr>
          <p:nvPr/>
        </p:nvSpPr>
        <p:spPr>
          <a:xfrm>
            <a:off x="828869" y="1890936"/>
            <a:ext cx="10515600" cy="4510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t>Table 4: Performance comparison with added CAB</a:t>
            </a:r>
          </a:p>
        </p:txBody>
      </p:sp>
    </p:spTree>
    <p:extLst>
      <p:ext uri="{BB962C8B-B14F-4D97-AF65-F5344CB8AC3E}">
        <p14:creationId xmlns:p14="http://schemas.microsoft.com/office/powerpoint/2010/main" val="451499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90264-E5A6-4BB2-BF6F-9E5BB31366D9}"/>
              </a:ext>
            </a:extLst>
          </p:cNvPr>
          <p:cNvSpPr>
            <a:spLocks noGrp="1"/>
          </p:cNvSpPr>
          <p:nvPr>
            <p:ph type="title"/>
          </p:nvPr>
        </p:nvSpPr>
        <p:spPr>
          <a:xfrm>
            <a:off x="838200" y="355794"/>
            <a:ext cx="10515600" cy="1325563"/>
          </a:xfr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pPr algn="ctr"/>
            <a:r>
              <a:rPr lang="en-US" dirty="0"/>
              <a:t>Micro-evaluation metrics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E610608-2263-45C9-9698-213A5DA274BC}"/>
                  </a:ext>
                </a:extLst>
              </p:cNvPr>
              <p:cNvSpPr>
                <a:spLocks noGrp="1"/>
              </p:cNvSpPr>
              <p:nvPr>
                <p:ph idx="1"/>
              </p:nvPr>
            </p:nvSpPr>
            <p:spPr>
              <a:xfrm>
                <a:off x="838200" y="1732315"/>
                <a:ext cx="10515600" cy="4351338"/>
              </a:xfrm>
            </p:spPr>
            <p:txBody>
              <a:bodyPr>
                <a:normAutofit fontScale="77500" lnSpcReduction="20000"/>
              </a:bodyPr>
              <a:lstStyle/>
              <a:p>
                <a:pPr marL="0" indent="0">
                  <a:lnSpc>
                    <a:spcPct val="150000"/>
                  </a:lnSpc>
                  <a:buNone/>
                </a:pPr>
                <a:r>
                  <a:rPr lang="en-US" b="1" dirty="0"/>
                  <a:t>Explicit Inference Measure (EIM):</a:t>
                </a:r>
                <a:endParaRPr lang="en-US" b="0" i="0" dirty="0">
                  <a:latin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EIM</m:t>
                      </m:r>
                      <m:r>
                        <a:rPr lang="en-US" sz="2400" b="0" i="0"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i="1">
                              <a:latin typeface="Cambria Math" panose="02040503050406030204" pitchFamily="18" charset="0"/>
                            </a:rPr>
                            <m:t># </m:t>
                          </m:r>
                          <m:r>
                            <a:rPr lang="en-US" sz="2400" i="1">
                              <a:latin typeface="Cambria Math" panose="02040503050406030204" pitchFamily="18" charset="0"/>
                            </a:rPr>
                            <m:t>𝑒𝑥𝑝𝑙𝑖𝑐𝑖𝑡</m:t>
                          </m:r>
                          <m:r>
                            <a:rPr lang="en-US" sz="2400" i="1">
                              <a:latin typeface="Cambria Math" panose="02040503050406030204" pitchFamily="18" charset="0"/>
                            </a:rPr>
                            <m:t> </m:t>
                          </m:r>
                          <m:r>
                            <a:rPr lang="en-US" sz="2400" i="1">
                              <a:latin typeface="Cambria Math" panose="02040503050406030204" pitchFamily="18" charset="0"/>
                            </a:rPr>
                            <m:t>𝑠𝑘𝑖𝑙𝑙𝑠</m:t>
                          </m:r>
                          <m:r>
                            <a:rPr lang="en-US" sz="2400" i="1">
                              <a:latin typeface="Cambria Math" panose="02040503050406030204" pitchFamily="18" charset="0"/>
                            </a:rPr>
                            <m:t> </m:t>
                          </m:r>
                          <m:r>
                            <a:rPr lang="en-US" sz="2400" i="1">
                              <a:latin typeface="Cambria Math" panose="02040503050406030204" pitchFamily="18" charset="0"/>
                            </a:rPr>
                            <m:t>𝑝𝑟𝑒𝑑𝑖𝑐𝑡𝑒𝑑</m:t>
                          </m:r>
                          <m:r>
                            <a:rPr lang="en-US" sz="2400" i="1">
                              <a:latin typeface="Cambria Math" panose="02040503050406030204" pitchFamily="18" charset="0"/>
                            </a:rPr>
                            <m:t> </m:t>
                          </m:r>
                          <m:r>
                            <a:rPr lang="en-US" sz="2400" i="1">
                              <a:latin typeface="Cambria Math" panose="02040503050406030204" pitchFamily="18" charset="0"/>
                            </a:rPr>
                            <m:t>𝑏𝑦</m:t>
                          </m:r>
                          <m:r>
                            <a:rPr lang="en-US" sz="2400" i="1">
                              <a:latin typeface="Cambria Math" panose="02040503050406030204" pitchFamily="18" charset="0"/>
                            </a:rPr>
                            <m:t> </m:t>
                          </m:r>
                          <m:r>
                            <a:rPr lang="en-US" sz="2400" i="1">
                              <a:latin typeface="Cambria Math" panose="02040503050406030204" pitchFamily="18" charset="0"/>
                            </a:rPr>
                            <m:t>𝑚𝑜𝑑𝑒𝑙</m:t>
                          </m:r>
                        </m:num>
                        <m:den>
                          <m:r>
                            <a:rPr lang="en-US" sz="2400" i="1">
                              <a:latin typeface="Cambria Math" panose="02040503050406030204" pitchFamily="18" charset="0"/>
                            </a:rPr>
                            <m:t># </m:t>
                          </m:r>
                          <m:r>
                            <a:rPr lang="en-US" sz="2400" i="1">
                              <a:latin typeface="Cambria Math" panose="02040503050406030204" pitchFamily="18" charset="0"/>
                            </a:rPr>
                            <m:t>𝑒𝑥𝑝𝑙𝑖𝑐𝑖𝑡</m:t>
                          </m:r>
                          <m:r>
                            <a:rPr lang="en-US" sz="2400" i="1">
                              <a:latin typeface="Cambria Math" panose="02040503050406030204" pitchFamily="18" charset="0"/>
                            </a:rPr>
                            <m:t> </m:t>
                          </m:r>
                          <m:r>
                            <a:rPr lang="en-US" sz="2400" i="1">
                              <a:latin typeface="Cambria Math" panose="02040503050406030204" pitchFamily="18" charset="0"/>
                            </a:rPr>
                            <m:t>𝑠𝑘𝑖𝑙𝑙𝑠</m:t>
                          </m:r>
                          <m:r>
                            <a:rPr lang="en-US" sz="2400" i="1">
                              <a:latin typeface="Cambria Math" panose="02040503050406030204" pitchFamily="18" charset="0"/>
                            </a:rPr>
                            <m:t> </m:t>
                          </m:r>
                          <m:r>
                            <a:rPr lang="en-US" sz="2400" i="1">
                              <a:latin typeface="Cambria Math" panose="02040503050406030204" pitchFamily="18" charset="0"/>
                            </a:rPr>
                            <m:t>𝑚𝑒𝑛𝑡𝑖𝑜𝑛𝑒𝑑</m:t>
                          </m:r>
                          <m:r>
                            <a:rPr lang="en-US" sz="2400" i="1">
                              <a:latin typeface="Cambria Math" panose="02040503050406030204" pitchFamily="18" charset="0"/>
                            </a:rPr>
                            <m:t> </m:t>
                          </m:r>
                          <m:r>
                            <a:rPr lang="en-US" sz="2400" i="1">
                              <a:latin typeface="Cambria Math" panose="02040503050406030204" pitchFamily="18" charset="0"/>
                            </a:rPr>
                            <m:t>𝑖𝑛</m:t>
                          </m:r>
                          <m:r>
                            <a:rPr lang="en-US" sz="2400" i="1">
                              <a:latin typeface="Cambria Math" panose="02040503050406030204" pitchFamily="18" charset="0"/>
                            </a:rPr>
                            <m:t> </m:t>
                          </m:r>
                          <m:r>
                            <a:rPr lang="en-US" sz="2400" i="1">
                              <a:latin typeface="Cambria Math" panose="02040503050406030204" pitchFamily="18" charset="0"/>
                            </a:rPr>
                            <m:t>𝐽𝐷</m:t>
                          </m:r>
                        </m:den>
                      </m:f>
                    </m:oMath>
                  </m:oMathPara>
                </a14:m>
                <a:endParaRPr lang="en-US" sz="2400" dirty="0"/>
              </a:p>
              <a:p>
                <a:pPr marL="0" indent="0">
                  <a:lnSpc>
                    <a:spcPct val="150000"/>
                  </a:lnSpc>
                  <a:buNone/>
                </a:pPr>
                <a:r>
                  <a:rPr lang="en-US" sz="2400" b="1" dirty="0"/>
                  <a:t>Relative Implicit Inference Measure (RIIM):</a:t>
                </a:r>
              </a:p>
              <a:p>
                <a:pPr marL="0" indent="0">
                  <a:lnSpc>
                    <a:spcPct val="150000"/>
                  </a:lnSpc>
                  <a:buNone/>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RIIM</m:t>
                      </m:r>
                      <m:r>
                        <a:rPr lang="en-US" sz="2400" b="0" i="0"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 </m:t>
                          </m:r>
                          <m:r>
                            <a:rPr lang="en-US" sz="2400" b="0" i="1" smtClean="0">
                              <a:latin typeface="Cambria Math" panose="02040503050406030204" pitchFamily="18" charset="0"/>
                            </a:rPr>
                            <m:t>𝑖𝑚𝑝𝑙𝑖𝑐𝑖𝑡</m:t>
                          </m:r>
                          <m:r>
                            <a:rPr lang="en-US" sz="2400" b="0" i="1" smtClean="0">
                              <a:latin typeface="Cambria Math" panose="02040503050406030204" pitchFamily="18" charset="0"/>
                            </a:rPr>
                            <m:t> </m:t>
                          </m:r>
                          <m:r>
                            <a:rPr lang="en-US" sz="2400" b="0" i="1" smtClean="0">
                              <a:latin typeface="Cambria Math" panose="02040503050406030204" pitchFamily="18" charset="0"/>
                            </a:rPr>
                            <m:t>𝑠𝑘𝑖𝑙𝑙𝑠</m:t>
                          </m:r>
                          <m:r>
                            <a:rPr lang="en-US" sz="2400" b="0" i="1" smtClean="0">
                              <a:latin typeface="Cambria Math" panose="02040503050406030204" pitchFamily="18" charset="0"/>
                            </a:rPr>
                            <m:t> </m:t>
                          </m:r>
                          <m:r>
                            <a:rPr lang="en-US" sz="2400" b="0" i="1" smtClean="0">
                              <a:latin typeface="Cambria Math" panose="02040503050406030204" pitchFamily="18" charset="0"/>
                            </a:rPr>
                            <m:t>𝑝𝑟𝑒𝑑𝑖𝑐𝑡𝑒𝑑</m:t>
                          </m:r>
                          <m:r>
                            <a:rPr lang="en-US" sz="2400" b="0" i="1" smtClean="0">
                              <a:latin typeface="Cambria Math" panose="02040503050406030204" pitchFamily="18" charset="0"/>
                            </a:rPr>
                            <m:t> </m:t>
                          </m:r>
                          <m:r>
                            <a:rPr lang="en-US" sz="2400" b="0" i="1" smtClean="0">
                              <a:latin typeface="Cambria Math" panose="02040503050406030204" pitchFamily="18" charset="0"/>
                            </a:rPr>
                            <m:t>𝑏𝑦</m:t>
                          </m:r>
                          <m:r>
                            <a:rPr lang="en-US" sz="2400" b="0" i="1" smtClean="0">
                              <a:latin typeface="Cambria Math" panose="02040503050406030204" pitchFamily="18" charset="0"/>
                            </a:rPr>
                            <m:t> </m:t>
                          </m:r>
                          <m:r>
                            <a:rPr lang="en-US" sz="2400" b="0" i="1" smtClean="0">
                              <a:latin typeface="Cambria Math" panose="02040503050406030204" pitchFamily="18" charset="0"/>
                            </a:rPr>
                            <m:t>𝑚𝑜𝑑𝑒𝑙</m:t>
                          </m:r>
                        </m:num>
                        <m:den>
                          <m:r>
                            <a:rPr lang="en-US" sz="2400" b="0" i="1" smtClean="0">
                              <a:latin typeface="Cambria Math" panose="02040503050406030204" pitchFamily="18" charset="0"/>
                            </a:rPr>
                            <m:t>𝑡𝑜𝑡𝑎𝑙</m:t>
                          </m:r>
                          <m:r>
                            <a:rPr lang="en-US" sz="2400" b="0" i="1" smtClean="0">
                              <a:latin typeface="Cambria Math" panose="02040503050406030204" pitchFamily="18" charset="0"/>
                            </a:rPr>
                            <m:t> </m:t>
                          </m:r>
                          <m:r>
                            <a:rPr lang="en-US" sz="2400" b="0" i="1" smtClean="0">
                              <a:latin typeface="Cambria Math" panose="02040503050406030204" pitchFamily="18" charset="0"/>
                            </a:rPr>
                            <m:t>𝑖𝑚𝑝𝑙𝑖𝑐𝑖𝑡</m:t>
                          </m:r>
                          <m:r>
                            <a:rPr lang="en-US" sz="2400" b="0" i="1" smtClean="0">
                              <a:latin typeface="Cambria Math" panose="02040503050406030204" pitchFamily="18" charset="0"/>
                            </a:rPr>
                            <m:t> </m:t>
                          </m:r>
                          <m:r>
                            <a:rPr lang="en-US" sz="2400" b="0" i="1" smtClean="0">
                              <a:latin typeface="Cambria Math" panose="02040503050406030204" pitchFamily="18" charset="0"/>
                            </a:rPr>
                            <m:t>𝑠𝑘𝑖𝑙𝑙𝑠</m:t>
                          </m:r>
                          <m:r>
                            <a:rPr lang="en-US" sz="2400" b="0" i="1" smtClean="0">
                              <a:latin typeface="Cambria Math" panose="02040503050406030204" pitchFamily="18" charset="0"/>
                            </a:rPr>
                            <m:t> </m:t>
                          </m:r>
                          <m:r>
                            <a:rPr lang="en-US" sz="2400" b="0" i="1" smtClean="0">
                              <a:latin typeface="Cambria Math" panose="02040503050406030204" pitchFamily="18" charset="0"/>
                            </a:rPr>
                            <m:t>𝑖𝑛</m:t>
                          </m:r>
                          <m:r>
                            <a:rPr lang="en-US" sz="2400" b="0" i="1" smtClean="0">
                              <a:latin typeface="Cambria Math" panose="02040503050406030204" pitchFamily="18" charset="0"/>
                            </a:rPr>
                            <m:t> </m:t>
                          </m:r>
                          <m:r>
                            <a:rPr lang="en-US" sz="2400" b="0" i="1" smtClean="0">
                              <a:latin typeface="Cambria Math" panose="02040503050406030204" pitchFamily="18" charset="0"/>
                            </a:rPr>
                            <m:t>𝐽𝐷</m:t>
                          </m:r>
                        </m:den>
                      </m:f>
                    </m:oMath>
                  </m:oMathPara>
                </a14:m>
                <a:endParaRPr lang="en-US" sz="2400" b="0" dirty="0"/>
              </a:p>
              <a:p>
                <a:pPr marL="0" indent="0">
                  <a:lnSpc>
                    <a:spcPct val="150000"/>
                  </a:lnSpc>
                  <a:buNone/>
                </a:pPr>
                <a:r>
                  <a:rPr lang="en-US" sz="2400" b="1" dirty="0"/>
                  <a:t>Relative Explicit Inference Measure (REIM):</a:t>
                </a:r>
              </a:p>
              <a:p>
                <a:pPr marL="0" indent="0">
                  <a:lnSpc>
                    <a:spcPct val="150000"/>
                  </a:lnSpc>
                  <a:buNone/>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REIM</m:t>
                      </m:r>
                      <m:r>
                        <a:rPr lang="en-US" sz="2400" b="0" i="0"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 </m:t>
                          </m:r>
                          <m:r>
                            <a:rPr lang="en-US" sz="2400" b="0" i="1" smtClean="0">
                              <a:latin typeface="Cambria Math" panose="02040503050406030204" pitchFamily="18" charset="0"/>
                            </a:rPr>
                            <m:t>𝑒𝑥𝑝𝑙𝑖𝑐𝑖𝑡</m:t>
                          </m:r>
                          <m:r>
                            <a:rPr lang="en-US" sz="2400" b="0" i="1" smtClean="0">
                              <a:latin typeface="Cambria Math" panose="02040503050406030204" pitchFamily="18" charset="0"/>
                            </a:rPr>
                            <m:t> </m:t>
                          </m:r>
                          <m:r>
                            <a:rPr lang="en-US" sz="2400" b="0" i="1" smtClean="0">
                              <a:latin typeface="Cambria Math" panose="02040503050406030204" pitchFamily="18" charset="0"/>
                            </a:rPr>
                            <m:t>𝑠𝑘𝑖𝑙𝑙𝑠</m:t>
                          </m:r>
                          <m:r>
                            <a:rPr lang="en-US" sz="2400" b="0" i="1" smtClean="0">
                              <a:latin typeface="Cambria Math" panose="02040503050406030204" pitchFamily="18" charset="0"/>
                            </a:rPr>
                            <m:t> </m:t>
                          </m:r>
                          <m:r>
                            <a:rPr lang="en-US" sz="2400" b="0" i="1" smtClean="0">
                              <a:latin typeface="Cambria Math" panose="02040503050406030204" pitchFamily="18" charset="0"/>
                            </a:rPr>
                            <m:t>𝑝𝑟𝑒𝑑𝑖𝑐𝑡𝑒𝑑</m:t>
                          </m:r>
                          <m:r>
                            <a:rPr lang="en-US" sz="2400" b="0" i="1" smtClean="0">
                              <a:latin typeface="Cambria Math" panose="02040503050406030204" pitchFamily="18" charset="0"/>
                            </a:rPr>
                            <m:t> </m:t>
                          </m:r>
                          <m:r>
                            <a:rPr lang="en-US" sz="2400" b="0" i="1" smtClean="0">
                              <a:latin typeface="Cambria Math" panose="02040503050406030204" pitchFamily="18" charset="0"/>
                            </a:rPr>
                            <m:t>𝑏𝑦</m:t>
                          </m:r>
                          <m:r>
                            <a:rPr lang="en-US" sz="2400" b="0" i="1" smtClean="0">
                              <a:latin typeface="Cambria Math" panose="02040503050406030204" pitchFamily="18" charset="0"/>
                            </a:rPr>
                            <m:t> </m:t>
                          </m:r>
                          <m:r>
                            <a:rPr lang="en-US" sz="2400" b="0" i="1" smtClean="0">
                              <a:latin typeface="Cambria Math" panose="02040503050406030204" pitchFamily="18" charset="0"/>
                            </a:rPr>
                            <m:t>𝑡h𝑒</m:t>
                          </m:r>
                          <m:r>
                            <a:rPr lang="en-US" sz="2400" b="0" i="1" smtClean="0">
                              <a:latin typeface="Cambria Math" panose="02040503050406030204" pitchFamily="18" charset="0"/>
                            </a:rPr>
                            <m:t> </m:t>
                          </m:r>
                          <m:r>
                            <a:rPr lang="en-US" sz="2400" b="0" i="1" smtClean="0">
                              <a:latin typeface="Cambria Math" panose="02040503050406030204" pitchFamily="18" charset="0"/>
                            </a:rPr>
                            <m:t>𝑚𝑜𝑑𝑒𝑙</m:t>
                          </m:r>
                        </m:num>
                        <m:den>
                          <m:r>
                            <a:rPr lang="en-US" sz="2400" b="0" i="1" smtClean="0">
                              <a:latin typeface="Cambria Math" panose="02040503050406030204" pitchFamily="18" charset="0"/>
                            </a:rPr>
                            <m:t>𝑡𝑜𝑡𝑎𝑙</m:t>
                          </m:r>
                          <m:r>
                            <a:rPr lang="en-US" sz="2400" b="0" i="1" smtClean="0">
                              <a:latin typeface="Cambria Math" panose="02040503050406030204" pitchFamily="18" charset="0"/>
                            </a:rPr>
                            <m:t> </m:t>
                          </m:r>
                          <m:r>
                            <a:rPr lang="en-US" sz="2400" b="0" i="1" smtClean="0">
                              <a:latin typeface="Cambria Math" panose="02040503050406030204" pitchFamily="18" charset="0"/>
                            </a:rPr>
                            <m:t>𝑒𝑥𝑝𝑙𝑖𝑐𝑖𝑡</m:t>
                          </m:r>
                          <m:r>
                            <a:rPr lang="en-US" sz="2400" b="0" i="1" smtClean="0">
                              <a:latin typeface="Cambria Math" panose="02040503050406030204" pitchFamily="18" charset="0"/>
                            </a:rPr>
                            <m:t> </m:t>
                          </m:r>
                          <m:r>
                            <a:rPr lang="en-US" sz="2400" b="0" i="1" smtClean="0">
                              <a:latin typeface="Cambria Math" panose="02040503050406030204" pitchFamily="18" charset="0"/>
                            </a:rPr>
                            <m:t>𝑠𝑘𝑖𝑙𝑙𝑠</m:t>
                          </m:r>
                          <m:r>
                            <a:rPr lang="en-US" sz="2400" b="0" i="1" smtClean="0">
                              <a:latin typeface="Cambria Math" panose="02040503050406030204" pitchFamily="18" charset="0"/>
                            </a:rPr>
                            <m:t> </m:t>
                          </m:r>
                          <m:r>
                            <a:rPr lang="en-US" sz="2400" b="0" i="1" smtClean="0">
                              <a:latin typeface="Cambria Math" panose="02040503050406030204" pitchFamily="18" charset="0"/>
                            </a:rPr>
                            <m:t>𝑖𝑛</m:t>
                          </m:r>
                          <m:r>
                            <a:rPr lang="en-US" sz="2400" b="0" i="1" smtClean="0">
                              <a:latin typeface="Cambria Math" panose="02040503050406030204" pitchFamily="18" charset="0"/>
                            </a:rPr>
                            <m:t> </m:t>
                          </m:r>
                          <m:r>
                            <a:rPr lang="en-US" sz="2400" b="0" i="1" smtClean="0">
                              <a:latin typeface="Cambria Math" panose="02040503050406030204" pitchFamily="18" charset="0"/>
                            </a:rPr>
                            <m:t>𝐽𝐷</m:t>
                          </m:r>
                        </m:den>
                      </m:f>
                    </m:oMath>
                  </m:oMathPara>
                </a14:m>
                <a:endParaRPr lang="en-US" sz="2400" dirty="0"/>
              </a:p>
            </p:txBody>
          </p:sp>
        </mc:Choice>
        <mc:Fallback>
          <p:sp>
            <p:nvSpPr>
              <p:cNvPr id="3" name="Content Placeholder 2">
                <a:extLst>
                  <a:ext uri="{FF2B5EF4-FFF2-40B4-BE49-F238E27FC236}">
                    <a16:creationId xmlns:a16="http://schemas.microsoft.com/office/drawing/2014/main" id="{8E610608-2263-45C9-9698-213A5DA274BC}"/>
                  </a:ext>
                </a:extLst>
              </p:cNvPr>
              <p:cNvSpPr>
                <a:spLocks noGrp="1" noRot="1" noChangeAspect="1" noMove="1" noResize="1" noEditPoints="1" noAdjustHandles="1" noChangeArrowheads="1" noChangeShapeType="1" noTextEdit="1"/>
              </p:cNvSpPr>
              <p:nvPr>
                <p:ph idx="1"/>
              </p:nvPr>
            </p:nvSpPr>
            <p:spPr>
              <a:xfrm>
                <a:off x="838200" y="1732315"/>
                <a:ext cx="10515600" cy="4351338"/>
              </a:xfrm>
              <a:blipFill>
                <a:blip r:embed="rId2"/>
                <a:stretch>
                  <a:fillRect l="-754"/>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E3F98E9-4207-4841-8952-4A7EAF19DC9A}"/>
              </a:ext>
            </a:extLst>
          </p:cNvPr>
          <p:cNvSpPr>
            <a:spLocks noGrp="1"/>
          </p:cNvSpPr>
          <p:nvPr>
            <p:ph type="sldNum" sz="quarter" idx="12"/>
          </p:nvPr>
        </p:nvSpPr>
        <p:spPr/>
        <p:txBody>
          <a:bodyPr/>
          <a:lstStyle/>
          <a:p>
            <a:fld id="{0CCA2F39-1CE7-4002-891F-6A685ED31EE0}" type="slidenum">
              <a:rPr lang="en-US" smtClean="0"/>
              <a:t>13</a:t>
            </a:fld>
            <a:endParaRPr lang="en-US"/>
          </a:p>
        </p:txBody>
      </p:sp>
      <p:sp>
        <p:nvSpPr>
          <p:cNvPr id="7" name="Footer Placeholder 6">
            <a:extLst>
              <a:ext uri="{FF2B5EF4-FFF2-40B4-BE49-F238E27FC236}">
                <a16:creationId xmlns:a16="http://schemas.microsoft.com/office/drawing/2014/main" id="{7D6F2F37-C83D-44FF-9DC8-6438113C2E7F}"/>
              </a:ext>
            </a:extLst>
          </p:cNvPr>
          <p:cNvSpPr>
            <a:spLocks noGrp="1"/>
          </p:cNvSpPr>
          <p:nvPr>
            <p:ph type="ftr" sz="quarter" idx="11"/>
          </p:nvPr>
        </p:nvSpPr>
        <p:spPr/>
        <p:txBody>
          <a:bodyPr/>
          <a:lstStyle/>
          <a:p>
            <a:r>
              <a:rPr lang="en-US"/>
              <a:t>Retrieving Skills from Job Descriptions</a:t>
            </a:r>
          </a:p>
        </p:txBody>
      </p:sp>
      <p:sp>
        <p:nvSpPr>
          <p:cNvPr id="4" name="Footer Placeholder 6">
            <a:extLst>
              <a:ext uri="{FF2B5EF4-FFF2-40B4-BE49-F238E27FC236}">
                <a16:creationId xmlns:a16="http://schemas.microsoft.com/office/drawing/2014/main" id="{D7D61ED9-9086-40D0-91A0-EA4AD84F0753}"/>
              </a:ext>
            </a:extLst>
          </p:cNvPr>
          <p:cNvSpPr txBox="1">
            <a:spLocks/>
          </p:cNvSpPr>
          <p:nvPr/>
        </p:nvSpPr>
        <p:spPr>
          <a:xfrm>
            <a:off x="-76200"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Bhola et al.</a:t>
            </a:r>
          </a:p>
        </p:txBody>
      </p:sp>
    </p:spTree>
    <p:extLst>
      <p:ext uri="{BB962C8B-B14F-4D97-AF65-F5344CB8AC3E}">
        <p14:creationId xmlns:p14="http://schemas.microsoft.com/office/powerpoint/2010/main" val="428894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9F1-1991-4B00-B375-44508D4EAD28}"/>
              </a:ext>
            </a:extLst>
          </p:cNvPr>
          <p:cNvSpPr>
            <a:spLocks noGrp="1"/>
          </p:cNvSpPr>
          <p:nvPr>
            <p:ph type="title"/>
          </p:nvPr>
        </p:nvSpPr>
        <p:spPr>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pPr algn="ctr"/>
            <a:r>
              <a:rPr lang="en-US" dirty="0"/>
              <a:t>Performance Comparison</a:t>
            </a:r>
          </a:p>
        </p:txBody>
      </p:sp>
      <p:pic>
        <p:nvPicPr>
          <p:cNvPr id="5" name="Content Placeholder 4">
            <a:extLst>
              <a:ext uri="{FF2B5EF4-FFF2-40B4-BE49-F238E27FC236}">
                <a16:creationId xmlns:a16="http://schemas.microsoft.com/office/drawing/2014/main" id="{8B250F39-8D3A-4F5D-933E-CCA630FD6E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9095" y="1980786"/>
            <a:ext cx="6753809" cy="3145276"/>
          </a:xfrm>
          <a:ln>
            <a:solidFill>
              <a:schemeClr val="bg1">
                <a:lumMod val="85000"/>
              </a:schemeClr>
            </a:solidFill>
          </a:ln>
        </p:spPr>
      </p:pic>
      <p:sp>
        <p:nvSpPr>
          <p:cNvPr id="6" name="Slide Number Placeholder 5">
            <a:extLst>
              <a:ext uri="{FF2B5EF4-FFF2-40B4-BE49-F238E27FC236}">
                <a16:creationId xmlns:a16="http://schemas.microsoft.com/office/drawing/2014/main" id="{4FBC3EA6-64BB-435A-BB7E-C7B851F207AF}"/>
              </a:ext>
            </a:extLst>
          </p:cNvPr>
          <p:cNvSpPr>
            <a:spLocks noGrp="1"/>
          </p:cNvSpPr>
          <p:nvPr>
            <p:ph type="sldNum" sz="quarter" idx="12"/>
          </p:nvPr>
        </p:nvSpPr>
        <p:spPr/>
        <p:txBody>
          <a:bodyPr/>
          <a:lstStyle/>
          <a:p>
            <a:fld id="{0CCA2F39-1CE7-4002-891F-6A685ED31EE0}" type="slidenum">
              <a:rPr lang="en-US" smtClean="0"/>
              <a:t>14</a:t>
            </a:fld>
            <a:endParaRPr lang="en-US"/>
          </a:p>
        </p:txBody>
      </p:sp>
      <p:sp>
        <p:nvSpPr>
          <p:cNvPr id="7" name="Footer Placeholder 6">
            <a:extLst>
              <a:ext uri="{FF2B5EF4-FFF2-40B4-BE49-F238E27FC236}">
                <a16:creationId xmlns:a16="http://schemas.microsoft.com/office/drawing/2014/main" id="{0FF7EEFB-6111-41EA-99EE-8CBFAA0A0738}"/>
              </a:ext>
            </a:extLst>
          </p:cNvPr>
          <p:cNvSpPr>
            <a:spLocks noGrp="1"/>
          </p:cNvSpPr>
          <p:nvPr>
            <p:ph type="ftr" sz="quarter" idx="11"/>
          </p:nvPr>
        </p:nvSpPr>
        <p:spPr/>
        <p:txBody>
          <a:bodyPr/>
          <a:lstStyle/>
          <a:p>
            <a:r>
              <a:rPr lang="en-US"/>
              <a:t>Retrieving Skills from Job Descriptions</a:t>
            </a:r>
          </a:p>
        </p:txBody>
      </p:sp>
      <p:sp>
        <p:nvSpPr>
          <p:cNvPr id="8" name="TextBox 7">
            <a:extLst>
              <a:ext uri="{FF2B5EF4-FFF2-40B4-BE49-F238E27FC236}">
                <a16:creationId xmlns:a16="http://schemas.microsoft.com/office/drawing/2014/main" id="{087568C1-B805-4517-A952-51681CC5978A}"/>
              </a:ext>
            </a:extLst>
          </p:cNvPr>
          <p:cNvSpPr txBox="1"/>
          <p:nvPr/>
        </p:nvSpPr>
        <p:spPr>
          <a:xfrm>
            <a:off x="2905706" y="5317928"/>
            <a:ext cx="7399175" cy="338554"/>
          </a:xfrm>
          <a:prstGeom prst="rect">
            <a:avLst/>
          </a:prstGeom>
          <a:noFill/>
        </p:spPr>
        <p:txBody>
          <a:bodyPr wrap="square" rtlCol="0">
            <a:spAutoFit/>
          </a:bodyPr>
          <a:lstStyle/>
          <a:p>
            <a:r>
              <a:rPr lang="en-US" sz="1600" dirty="0"/>
              <a:t>Performance comparison of different models over EIM, RIIM, REIM metrics</a:t>
            </a:r>
          </a:p>
        </p:txBody>
      </p:sp>
      <p:sp>
        <p:nvSpPr>
          <p:cNvPr id="10" name="Footer Placeholder 6">
            <a:extLst>
              <a:ext uri="{FF2B5EF4-FFF2-40B4-BE49-F238E27FC236}">
                <a16:creationId xmlns:a16="http://schemas.microsoft.com/office/drawing/2014/main" id="{CAFF00E6-98D4-460F-8B73-3DCC60BE1C1F}"/>
              </a:ext>
            </a:extLst>
          </p:cNvPr>
          <p:cNvSpPr txBox="1">
            <a:spLocks/>
          </p:cNvSpPr>
          <p:nvPr/>
        </p:nvSpPr>
        <p:spPr>
          <a:xfrm>
            <a:off x="-76200"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Bhola et al.</a:t>
            </a:r>
          </a:p>
        </p:txBody>
      </p:sp>
    </p:spTree>
    <p:extLst>
      <p:ext uri="{BB962C8B-B14F-4D97-AF65-F5344CB8AC3E}">
        <p14:creationId xmlns:p14="http://schemas.microsoft.com/office/powerpoint/2010/main" val="511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D689-73E4-4EEB-A6D7-66DFCDF8EC5C}"/>
              </a:ext>
            </a:extLst>
          </p:cNvPr>
          <p:cNvSpPr>
            <a:spLocks noGrp="1"/>
          </p:cNvSpPr>
          <p:nvPr>
            <p:ph type="title"/>
          </p:nvPr>
        </p:nvSpPr>
        <p:spPr>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pPr algn="ctr"/>
            <a:r>
              <a:rPr lang="en-US" dirty="0"/>
              <a:t>Conclusion</a:t>
            </a:r>
          </a:p>
        </p:txBody>
      </p:sp>
      <p:sp>
        <p:nvSpPr>
          <p:cNvPr id="3" name="Content Placeholder 2">
            <a:extLst>
              <a:ext uri="{FF2B5EF4-FFF2-40B4-BE49-F238E27FC236}">
                <a16:creationId xmlns:a16="http://schemas.microsoft.com/office/drawing/2014/main" id="{FC220CC5-8A01-4E6C-BE8D-093EC1F35429}"/>
              </a:ext>
            </a:extLst>
          </p:cNvPr>
          <p:cNvSpPr>
            <a:spLocks noGrp="1"/>
          </p:cNvSpPr>
          <p:nvPr>
            <p:ph idx="1"/>
          </p:nvPr>
        </p:nvSpPr>
        <p:spPr/>
        <p:txBody>
          <a:bodyPr/>
          <a:lstStyle/>
          <a:p>
            <a:r>
              <a:rPr lang="en-US" dirty="0"/>
              <a:t>Online job portals are popular platform amongst job seekers, having its own set of limitations in matching jobs with suitable candidates </a:t>
            </a:r>
          </a:p>
          <a:p>
            <a:r>
              <a:rPr lang="en-US" dirty="0"/>
              <a:t>Collected a large-scale job description dataset - </a:t>
            </a:r>
            <a:r>
              <a:rPr lang="en-US" sz="3200" dirty="0">
                <a:latin typeface="Agency FB" panose="020B0503020202020204" pitchFamily="34" charset="0"/>
              </a:rPr>
              <a:t>mycareersfuture</a:t>
            </a:r>
          </a:p>
          <a:p>
            <a:r>
              <a:rPr lang="en-US" dirty="0"/>
              <a:t>Proposed a novel transformer based model to handle the XMLC task</a:t>
            </a:r>
          </a:p>
          <a:p>
            <a:r>
              <a:rPr lang="en-US" dirty="0"/>
              <a:t>Proposed model outperforms all other state-of-the-art XMLC models on the </a:t>
            </a:r>
            <a:r>
              <a:rPr lang="en-US" sz="3200" dirty="0">
                <a:latin typeface="Agency FB" panose="020B0503020202020204" pitchFamily="34" charset="0"/>
              </a:rPr>
              <a:t>mycareersfuture</a:t>
            </a:r>
            <a:r>
              <a:rPr lang="en-US" dirty="0"/>
              <a:t> dataset</a:t>
            </a:r>
          </a:p>
          <a:p>
            <a:r>
              <a:rPr lang="en-US" dirty="0"/>
              <a:t>Proposed </a:t>
            </a:r>
            <a:r>
              <a:rPr lang="en-US" i="1" dirty="0"/>
              <a:t>Collaboration Aware Bootstrapping </a:t>
            </a:r>
            <a:r>
              <a:rPr lang="en-US" dirty="0"/>
              <a:t>technique to boost the performance of Machine learning models in multilabel classification task involving common linguistic signature of labels in textual input</a:t>
            </a:r>
          </a:p>
        </p:txBody>
      </p:sp>
      <p:sp>
        <p:nvSpPr>
          <p:cNvPr id="6" name="Slide Number Placeholder 5">
            <a:extLst>
              <a:ext uri="{FF2B5EF4-FFF2-40B4-BE49-F238E27FC236}">
                <a16:creationId xmlns:a16="http://schemas.microsoft.com/office/drawing/2014/main" id="{6E1D2E1A-BF6D-42EC-9502-34BB04F1E965}"/>
              </a:ext>
            </a:extLst>
          </p:cNvPr>
          <p:cNvSpPr>
            <a:spLocks noGrp="1"/>
          </p:cNvSpPr>
          <p:nvPr>
            <p:ph type="sldNum" sz="quarter" idx="12"/>
          </p:nvPr>
        </p:nvSpPr>
        <p:spPr/>
        <p:txBody>
          <a:bodyPr/>
          <a:lstStyle/>
          <a:p>
            <a:fld id="{0CCA2F39-1CE7-4002-891F-6A685ED31EE0}" type="slidenum">
              <a:rPr lang="en-US" smtClean="0"/>
              <a:t>15</a:t>
            </a:fld>
            <a:endParaRPr lang="en-US"/>
          </a:p>
        </p:txBody>
      </p:sp>
      <p:sp>
        <p:nvSpPr>
          <p:cNvPr id="7" name="Footer Placeholder 6">
            <a:extLst>
              <a:ext uri="{FF2B5EF4-FFF2-40B4-BE49-F238E27FC236}">
                <a16:creationId xmlns:a16="http://schemas.microsoft.com/office/drawing/2014/main" id="{8D644486-8C29-4EBB-BF5A-1F981CA086C7}"/>
              </a:ext>
            </a:extLst>
          </p:cNvPr>
          <p:cNvSpPr>
            <a:spLocks noGrp="1"/>
          </p:cNvSpPr>
          <p:nvPr>
            <p:ph type="ftr" sz="quarter" idx="11"/>
          </p:nvPr>
        </p:nvSpPr>
        <p:spPr/>
        <p:txBody>
          <a:bodyPr/>
          <a:lstStyle/>
          <a:p>
            <a:r>
              <a:rPr lang="en-US"/>
              <a:t>Retrieving Skills from Job Descriptions</a:t>
            </a:r>
          </a:p>
        </p:txBody>
      </p:sp>
      <p:sp>
        <p:nvSpPr>
          <p:cNvPr id="4" name="Footer Placeholder 6">
            <a:extLst>
              <a:ext uri="{FF2B5EF4-FFF2-40B4-BE49-F238E27FC236}">
                <a16:creationId xmlns:a16="http://schemas.microsoft.com/office/drawing/2014/main" id="{67153824-B92F-4D8B-90DA-4E0BCEE70D01}"/>
              </a:ext>
            </a:extLst>
          </p:cNvPr>
          <p:cNvSpPr txBox="1">
            <a:spLocks/>
          </p:cNvSpPr>
          <p:nvPr/>
        </p:nvSpPr>
        <p:spPr>
          <a:xfrm>
            <a:off x="-76200"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Bhola et al.</a:t>
            </a:r>
          </a:p>
        </p:txBody>
      </p:sp>
    </p:spTree>
    <p:extLst>
      <p:ext uri="{BB962C8B-B14F-4D97-AF65-F5344CB8AC3E}">
        <p14:creationId xmlns:p14="http://schemas.microsoft.com/office/powerpoint/2010/main" val="95559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962BB2-B027-4B48-B5FE-D3A6658881B2}"/>
              </a:ext>
            </a:extLst>
          </p:cNvPr>
          <p:cNvSpPr>
            <a:spLocks noGrp="1"/>
          </p:cNvSpPr>
          <p:nvPr>
            <p:ph idx="1"/>
          </p:nvPr>
        </p:nvSpPr>
        <p:spPr>
          <a:xfrm>
            <a:off x="3124977" y="379384"/>
            <a:ext cx="5942045" cy="609665"/>
          </a:xfrm>
          <a:ln>
            <a:solidFill>
              <a:schemeClr val="accent5">
                <a:lumMod val="75000"/>
              </a:schemeClr>
            </a:solidFill>
          </a:ln>
        </p:spPr>
        <p:txBody>
          <a:bodyPr>
            <a:normAutofit lnSpcReduction="10000"/>
          </a:bodyPr>
          <a:lstStyle/>
          <a:p>
            <a:pPr marL="0" indent="0">
              <a:buNone/>
            </a:pPr>
            <a:r>
              <a:rPr lang="en-US" sz="4000" b="1" dirty="0">
                <a:latin typeface="+mj-lt"/>
              </a:rPr>
              <a:t>Thank you for your attention</a:t>
            </a:r>
          </a:p>
        </p:txBody>
      </p:sp>
      <p:sp>
        <p:nvSpPr>
          <p:cNvPr id="4" name="Footer Placeholder 3">
            <a:extLst>
              <a:ext uri="{FF2B5EF4-FFF2-40B4-BE49-F238E27FC236}">
                <a16:creationId xmlns:a16="http://schemas.microsoft.com/office/drawing/2014/main" id="{79E1950D-1E8F-445B-A8E4-880AE2C0F2C0}"/>
              </a:ext>
            </a:extLst>
          </p:cNvPr>
          <p:cNvSpPr>
            <a:spLocks noGrp="1"/>
          </p:cNvSpPr>
          <p:nvPr>
            <p:ph type="ftr" sz="quarter" idx="11"/>
          </p:nvPr>
        </p:nvSpPr>
        <p:spPr/>
        <p:txBody>
          <a:bodyPr/>
          <a:lstStyle/>
          <a:p>
            <a:r>
              <a:rPr lang="en-US"/>
              <a:t>Retrieving Skills from Job Descriptions</a:t>
            </a:r>
          </a:p>
        </p:txBody>
      </p:sp>
      <p:sp>
        <p:nvSpPr>
          <p:cNvPr id="5" name="Slide Number Placeholder 4">
            <a:extLst>
              <a:ext uri="{FF2B5EF4-FFF2-40B4-BE49-F238E27FC236}">
                <a16:creationId xmlns:a16="http://schemas.microsoft.com/office/drawing/2014/main" id="{74F2385B-76AE-4150-92C0-A9A807DEA7E2}"/>
              </a:ext>
            </a:extLst>
          </p:cNvPr>
          <p:cNvSpPr>
            <a:spLocks noGrp="1"/>
          </p:cNvSpPr>
          <p:nvPr>
            <p:ph type="sldNum" sz="quarter" idx="12"/>
          </p:nvPr>
        </p:nvSpPr>
        <p:spPr/>
        <p:txBody>
          <a:bodyPr/>
          <a:lstStyle/>
          <a:p>
            <a:fld id="{0CCA2F39-1CE7-4002-891F-6A685ED31EE0}" type="slidenum">
              <a:rPr lang="en-US" smtClean="0"/>
              <a:t>16</a:t>
            </a:fld>
            <a:endParaRPr lang="en-US"/>
          </a:p>
        </p:txBody>
      </p:sp>
      <p:pic>
        <p:nvPicPr>
          <p:cNvPr id="7" name="Picture 6">
            <a:extLst>
              <a:ext uri="{FF2B5EF4-FFF2-40B4-BE49-F238E27FC236}">
                <a16:creationId xmlns:a16="http://schemas.microsoft.com/office/drawing/2014/main" id="{E88D31E1-1636-4732-B781-72FFE57E4D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421153" y="1836967"/>
            <a:ext cx="3349693" cy="2512270"/>
          </a:xfrm>
          <a:prstGeom prst="rect">
            <a:avLst/>
          </a:prstGeom>
        </p:spPr>
      </p:pic>
      <p:sp>
        <p:nvSpPr>
          <p:cNvPr id="8" name="TextBox 7">
            <a:extLst>
              <a:ext uri="{FF2B5EF4-FFF2-40B4-BE49-F238E27FC236}">
                <a16:creationId xmlns:a16="http://schemas.microsoft.com/office/drawing/2014/main" id="{9E7AF6C5-D4AD-4751-AE5E-DC103D049407}"/>
              </a:ext>
            </a:extLst>
          </p:cNvPr>
          <p:cNvSpPr txBox="1"/>
          <p:nvPr/>
        </p:nvSpPr>
        <p:spPr>
          <a:xfrm>
            <a:off x="4038600" y="4889252"/>
            <a:ext cx="4114800" cy="1261884"/>
          </a:xfrm>
          <a:prstGeom prst="rect">
            <a:avLst/>
          </a:prstGeom>
          <a:noFill/>
        </p:spPr>
        <p:txBody>
          <a:bodyPr wrap="square" rtlCol="0">
            <a:spAutoFit/>
          </a:bodyPr>
          <a:lstStyle/>
          <a:p>
            <a:pPr algn="ctr"/>
            <a:r>
              <a:rPr lang="en-US" sz="2000" dirty="0">
                <a:latin typeface="+mj-lt"/>
              </a:rPr>
              <a:t>Akshay Bhola</a:t>
            </a:r>
          </a:p>
          <a:p>
            <a:pPr algn="ctr"/>
            <a:r>
              <a:rPr lang="en-US" sz="2000" dirty="0">
                <a:latin typeface="+mj-lt"/>
              </a:rPr>
              <a:t>Email ID: </a:t>
            </a:r>
            <a:r>
              <a:rPr lang="en-US" sz="2000" dirty="0">
                <a:latin typeface="+mj-lt"/>
                <a:hlinkClick r:id="rId4"/>
              </a:rPr>
              <a:t>akbhola.bhola@gmail.com</a:t>
            </a:r>
            <a:endParaRPr lang="en-US" sz="2000" dirty="0">
              <a:latin typeface="+mj-lt"/>
            </a:endParaRPr>
          </a:p>
          <a:p>
            <a:pPr algn="ctr"/>
            <a:r>
              <a:rPr lang="en-US" sz="1800" dirty="0">
                <a:latin typeface="+mj-lt"/>
              </a:rPr>
              <a:t>For any query, feel free to contact me.</a:t>
            </a:r>
          </a:p>
          <a:p>
            <a:endParaRPr lang="en-US" dirty="0"/>
          </a:p>
        </p:txBody>
      </p:sp>
    </p:spTree>
    <p:extLst>
      <p:ext uri="{BB962C8B-B14F-4D97-AF65-F5344CB8AC3E}">
        <p14:creationId xmlns:p14="http://schemas.microsoft.com/office/powerpoint/2010/main" val="828503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D689-73E4-4EEB-A6D7-66DFCDF8EC5C}"/>
              </a:ext>
            </a:extLst>
          </p:cNvPr>
          <p:cNvSpPr>
            <a:spLocks noGrp="1"/>
          </p:cNvSpPr>
          <p:nvPr>
            <p:ph type="title"/>
          </p:nvPr>
        </p:nvSpPr>
        <p:spPr>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pPr algn="ctr"/>
            <a:r>
              <a:rPr lang="en-US" dirty="0"/>
              <a:t>References</a:t>
            </a:r>
          </a:p>
        </p:txBody>
      </p:sp>
      <p:sp>
        <p:nvSpPr>
          <p:cNvPr id="3" name="Content Placeholder 2">
            <a:extLst>
              <a:ext uri="{FF2B5EF4-FFF2-40B4-BE49-F238E27FC236}">
                <a16:creationId xmlns:a16="http://schemas.microsoft.com/office/drawing/2014/main" id="{FC220CC5-8A01-4E6C-BE8D-093EC1F35429}"/>
              </a:ext>
            </a:extLst>
          </p:cNvPr>
          <p:cNvSpPr>
            <a:spLocks noGrp="1"/>
          </p:cNvSpPr>
          <p:nvPr>
            <p:ph idx="1"/>
          </p:nvPr>
        </p:nvSpPr>
        <p:spPr/>
        <p:txBody>
          <a:bodyPr>
            <a:normAutofit fontScale="70000" lnSpcReduction="20000"/>
          </a:bodyPr>
          <a:lstStyle/>
          <a:p>
            <a:pPr marL="514350" indent="-514350">
              <a:lnSpc>
                <a:spcPct val="120000"/>
              </a:lnSpc>
              <a:buAutoNum type="arabicPeriod"/>
            </a:pPr>
            <a:r>
              <a:rPr lang="en-US" dirty="0">
                <a:latin typeface="+mj-lt"/>
              </a:rPr>
              <a:t>Yoon Kim. 2014. Convolutional neural networks for sentence classification. In Proceedings of the 2014 Conference on Empirical Methods in Natural Language Processing (EMNLP), pages 1746–1751, Doha, Qatar, October. Association for Computational Linguistics</a:t>
            </a:r>
          </a:p>
          <a:p>
            <a:pPr marL="514350" indent="-514350">
              <a:lnSpc>
                <a:spcPct val="120000"/>
              </a:lnSpc>
              <a:buAutoNum type="arabicPeriod"/>
            </a:pPr>
            <a:r>
              <a:rPr lang="en-US" dirty="0">
                <a:latin typeface="+mj-lt"/>
              </a:rPr>
              <a:t>Tim </a:t>
            </a:r>
            <a:r>
              <a:rPr lang="en-US" dirty="0" err="1">
                <a:latin typeface="+mj-lt"/>
              </a:rPr>
              <a:t>Rocktaschel</a:t>
            </a:r>
            <a:r>
              <a:rPr lang="en-US" dirty="0">
                <a:latin typeface="+mj-lt"/>
              </a:rPr>
              <a:t>, Edward </a:t>
            </a:r>
            <a:r>
              <a:rPr lang="en-US" dirty="0" err="1">
                <a:latin typeface="+mj-lt"/>
              </a:rPr>
              <a:t>Grefenstette</a:t>
            </a:r>
            <a:r>
              <a:rPr lang="en-US" dirty="0">
                <a:latin typeface="+mj-lt"/>
              </a:rPr>
              <a:t>, Karl Moritz Hermann, Tomas </a:t>
            </a:r>
            <a:r>
              <a:rPr lang="en-US" dirty="0" err="1">
                <a:latin typeface="+mj-lt"/>
              </a:rPr>
              <a:t>Kocisky</a:t>
            </a:r>
            <a:r>
              <a:rPr lang="en-US" dirty="0">
                <a:latin typeface="+mj-lt"/>
              </a:rPr>
              <a:t>, and Phil </a:t>
            </a:r>
            <a:r>
              <a:rPr lang="en-US" dirty="0" err="1">
                <a:latin typeface="+mj-lt"/>
              </a:rPr>
              <a:t>Blunsom</a:t>
            </a:r>
            <a:r>
              <a:rPr lang="en-US" dirty="0">
                <a:latin typeface="+mj-lt"/>
              </a:rPr>
              <a:t>. 2015. Reason- ` </a:t>
            </a:r>
            <a:r>
              <a:rPr lang="en-US" dirty="0" err="1">
                <a:latin typeface="+mj-lt"/>
              </a:rPr>
              <a:t>ing</a:t>
            </a:r>
            <a:r>
              <a:rPr lang="en-US" dirty="0">
                <a:latin typeface="+mj-lt"/>
              </a:rPr>
              <a:t> about entailment with neural attention. </a:t>
            </a:r>
            <a:r>
              <a:rPr lang="en-US" dirty="0" err="1">
                <a:latin typeface="+mj-lt"/>
              </a:rPr>
              <a:t>arXiv</a:t>
            </a:r>
            <a:r>
              <a:rPr lang="en-US" dirty="0">
                <a:latin typeface="+mj-lt"/>
              </a:rPr>
              <a:t> preprint arXiv:1509.06664</a:t>
            </a:r>
          </a:p>
          <a:p>
            <a:pPr marL="514350" indent="-514350">
              <a:lnSpc>
                <a:spcPct val="120000"/>
              </a:lnSpc>
              <a:buAutoNum type="arabicPeriod"/>
            </a:pPr>
            <a:r>
              <a:rPr lang="en-US" dirty="0" err="1">
                <a:latin typeface="+mj-lt"/>
              </a:rPr>
              <a:t>Chengjie</a:t>
            </a:r>
            <a:r>
              <a:rPr lang="en-US" dirty="0">
                <a:latin typeface="+mj-lt"/>
              </a:rPr>
              <a:t> Sun, Yang Liu, </a:t>
            </a:r>
            <a:r>
              <a:rPr lang="en-US" dirty="0" err="1">
                <a:latin typeface="+mj-lt"/>
              </a:rPr>
              <a:t>Chang’e</a:t>
            </a:r>
            <a:r>
              <a:rPr lang="en-US" dirty="0">
                <a:latin typeface="+mj-lt"/>
              </a:rPr>
              <a:t> Jia, </a:t>
            </a:r>
            <a:r>
              <a:rPr lang="en-US" dirty="0" err="1">
                <a:latin typeface="+mj-lt"/>
              </a:rPr>
              <a:t>Bingquan</a:t>
            </a:r>
            <a:r>
              <a:rPr lang="en-US" dirty="0">
                <a:latin typeface="+mj-lt"/>
              </a:rPr>
              <a:t> Liu, and Lei Lin. 2017. Recognizing text entailment via bidirectional </a:t>
            </a:r>
            <a:r>
              <a:rPr lang="en-US" dirty="0" err="1">
                <a:latin typeface="+mj-lt"/>
              </a:rPr>
              <a:t>lstm</a:t>
            </a:r>
            <a:r>
              <a:rPr lang="en-US" dirty="0">
                <a:latin typeface="+mj-lt"/>
              </a:rPr>
              <a:t> model with inner-attention. In International Conference on Intelligent Computing, pages 448–457. Springer</a:t>
            </a:r>
          </a:p>
          <a:p>
            <a:pPr marL="514350" indent="-514350">
              <a:lnSpc>
                <a:spcPct val="120000"/>
              </a:lnSpc>
              <a:buAutoNum type="arabicPeriod"/>
            </a:pPr>
            <a:r>
              <a:rPr lang="en-US" dirty="0" err="1">
                <a:latin typeface="+mj-lt"/>
              </a:rPr>
              <a:t>Kishaloy</a:t>
            </a:r>
            <a:r>
              <a:rPr lang="en-US" dirty="0">
                <a:latin typeface="+mj-lt"/>
              </a:rPr>
              <a:t> Halder, </a:t>
            </a:r>
            <a:r>
              <a:rPr lang="en-US" dirty="0" err="1">
                <a:latin typeface="+mj-lt"/>
              </a:rPr>
              <a:t>Lahari</a:t>
            </a:r>
            <a:r>
              <a:rPr lang="en-US" dirty="0">
                <a:latin typeface="+mj-lt"/>
              </a:rPr>
              <a:t> Poddar, and Min-Yen Kan. 2018. Cold start thread recommendation as extreme multilabel classification. In Companion of the </a:t>
            </a:r>
            <a:r>
              <a:rPr lang="en-US" dirty="0" err="1">
                <a:latin typeface="+mj-lt"/>
              </a:rPr>
              <a:t>The</a:t>
            </a:r>
            <a:r>
              <a:rPr lang="en-US" dirty="0">
                <a:latin typeface="+mj-lt"/>
              </a:rPr>
              <a:t> Web Conference 2018 on The Web Conference 2018, pages 1911–1918. International World Wide Web Conferences Steering Committee</a:t>
            </a:r>
          </a:p>
          <a:p>
            <a:pPr marL="514350" indent="-514350">
              <a:lnSpc>
                <a:spcPct val="120000"/>
              </a:lnSpc>
              <a:buAutoNum type="arabicPeriod"/>
            </a:pPr>
            <a:endParaRPr lang="en-US" dirty="0">
              <a:latin typeface="+mj-lt"/>
            </a:endParaRPr>
          </a:p>
          <a:p>
            <a:pPr marL="514350" indent="-514350">
              <a:lnSpc>
                <a:spcPct val="120000"/>
              </a:lnSpc>
              <a:buAutoNum type="arabicPeriod"/>
            </a:pPr>
            <a:endParaRPr lang="en-US" dirty="0">
              <a:latin typeface="+mj-lt"/>
            </a:endParaRPr>
          </a:p>
        </p:txBody>
      </p:sp>
      <p:sp>
        <p:nvSpPr>
          <p:cNvPr id="6" name="Slide Number Placeholder 5">
            <a:extLst>
              <a:ext uri="{FF2B5EF4-FFF2-40B4-BE49-F238E27FC236}">
                <a16:creationId xmlns:a16="http://schemas.microsoft.com/office/drawing/2014/main" id="{6E1D2E1A-BF6D-42EC-9502-34BB04F1E965}"/>
              </a:ext>
            </a:extLst>
          </p:cNvPr>
          <p:cNvSpPr>
            <a:spLocks noGrp="1"/>
          </p:cNvSpPr>
          <p:nvPr>
            <p:ph type="sldNum" sz="quarter" idx="12"/>
          </p:nvPr>
        </p:nvSpPr>
        <p:spPr/>
        <p:txBody>
          <a:bodyPr/>
          <a:lstStyle/>
          <a:p>
            <a:fld id="{0CCA2F39-1CE7-4002-891F-6A685ED31EE0}" type="slidenum">
              <a:rPr lang="en-US" smtClean="0"/>
              <a:t>17</a:t>
            </a:fld>
            <a:endParaRPr lang="en-US"/>
          </a:p>
        </p:txBody>
      </p:sp>
      <p:sp>
        <p:nvSpPr>
          <p:cNvPr id="7" name="Footer Placeholder 6">
            <a:extLst>
              <a:ext uri="{FF2B5EF4-FFF2-40B4-BE49-F238E27FC236}">
                <a16:creationId xmlns:a16="http://schemas.microsoft.com/office/drawing/2014/main" id="{8D644486-8C29-4EBB-BF5A-1F981CA086C7}"/>
              </a:ext>
            </a:extLst>
          </p:cNvPr>
          <p:cNvSpPr>
            <a:spLocks noGrp="1"/>
          </p:cNvSpPr>
          <p:nvPr>
            <p:ph type="ftr" sz="quarter" idx="11"/>
          </p:nvPr>
        </p:nvSpPr>
        <p:spPr/>
        <p:txBody>
          <a:bodyPr/>
          <a:lstStyle/>
          <a:p>
            <a:r>
              <a:rPr lang="en-US"/>
              <a:t>Retrieving Skills from Job Descriptions</a:t>
            </a:r>
          </a:p>
        </p:txBody>
      </p:sp>
      <p:sp>
        <p:nvSpPr>
          <p:cNvPr id="4" name="Footer Placeholder 6">
            <a:extLst>
              <a:ext uri="{FF2B5EF4-FFF2-40B4-BE49-F238E27FC236}">
                <a16:creationId xmlns:a16="http://schemas.microsoft.com/office/drawing/2014/main" id="{67153824-B92F-4D8B-90DA-4E0BCEE70D01}"/>
              </a:ext>
            </a:extLst>
          </p:cNvPr>
          <p:cNvSpPr txBox="1">
            <a:spLocks/>
          </p:cNvSpPr>
          <p:nvPr/>
        </p:nvSpPr>
        <p:spPr>
          <a:xfrm>
            <a:off x="-76200"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Bhola et al.</a:t>
            </a:r>
          </a:p>
        </p:txBody>
      </p:sp>
    </p:spTree>
    <p:extLst>
      <p:ext uri="{BB962C8B-B14F-4D97-AF65-F5344CB8AC3E}">
        <p14:creationId xmlns:p14="http://schemas.microsoft.com/office/powerpoint/2010/main" val="1834822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ED0EE5F-32A2-4181-AB4C-23B00B0B0768}"/>
              </a:ext>
            </a:extLst>
          </p:cNvPr>
          <p:cNvSpPr>
            <a:spLocks noGrp="1"/>
          </p:cNvSpPr>
          <p:nvPr>
            <p:ph type="sldNum" sz="quarter" idx="12"/>
          </p:nvPr>
        </p:nvSpPr>
        <p:spPr/>
        <p:txBody>
          <a:bodyPr/>
          <a:lstStyle/>
          <a:p>
            <a:fld id="{0CCA2F39-1CE7-4002-891F-6A685ED31EE0}" type="slidenum">
              <a:rPr lang="en-US" smtClean="0"/>
              <a:t>2</a:t>
            </a:fld>
            <a:endParaRPr lang="en-US" dirty="0"/>
          </a:p>
        </p:txBody>
      </p:sp>
      <p:pic>
        <p:nvPicPr>
          <p:cNvPr id="6" name="Picture 5">
            <a:extLst>
              <a:ext uri="{FF2B5EF4-FFF2-40B4-BE49-F238E27FC236}">
                <a16:creationId xmlns:a16="http://schemas.microsoft.com/office/drawing/2014/main" id="{DFBE1C3F-7FC4-4D86-97F5-E87711C2EE5C}"/>
              </a:ext>
            </a:extLst>
          </p:cNvPr>
          <p:cNvPicPr>
            <a:picLocks noChangeAspect="1"/>
          </p:cNvPicPr>
          <p:nvPr/>
        </p:nvPicPr>
        <p:blipFill rotWithShape="1">
          <a:blip r:embed="rId2">
            <a:extLst>
              <a:ext uri="{28A0092B-C50C-407E-A947-70E740481C1C}">
                <a14:useLocalDpi xmlns:a14="http://schemas.microsoft.com/office/drawing/2010/main" val="0"/>
              </a:ext>
            </a:extLst>
          </a:blip>
          <a:srcRect l="16010" r="13509"/>
          <a:stretch/>
        </p:blipFill>
        <p:spPr>
          <a:xfrm>
            <a:off x="4016" y="0"/>
            <a:ext cx="6444920" cy="6858000"/>
          </a:xfrm>
          <a:prstGeom prst="rect">
            <a:avLst/>
          </a:prstGeom>
        </p:spPr>
      </p:pic>
      <p:pic>
        <p:nvPicPr>
          <p:cNvPr id="15" name="Content Placeholder 14">
            <a:extLst>
              <a:ext uri="{FF2B5EF4-FFF2-40B4-BE49-F238E27FC236}">
                <a16:creationId xmlns:a16="http://schemas.microsoft.com/office/drawing/2014/main" id="{D8FA0CC3-DA4E-457C-909D-3183277A0BA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 r="44211" b="-7943"/>
          <a:stretch/>
        </p:blipFill>
        <p:spPr>
          <a:xfrm>
            <a:off x="6448936" y="0"/>
            <a:ext cx="5739048" cy="7402749"/>
          </a:xfrm>
        </p:spPr>
      </p:pic>
      <p:sp>
        <p:nvSpPr>
          <p:cNvPr id="13" name="Content Placeholder 2">
            <a:extLst>
              <a:ext uri="{FF2B5EF4-FFF2-40B4-BE49-F238E27FC236}">
                <a16:creationId xmlns:a16="http://schemas.microsoft.com/office/drawing/2014/main" id="{576BB5DF-3172-42B5-AE3A-0D119C56A82E}"/>
              </a:ext>
            </a:extLst>
          </p:cNvPr>
          <p:cNvSpPr txBox="1">
            <a:spLocks/>
          </p:cNvSpPr>
          <p:nvPr/>
        </p:nvSpPr>
        <p:spPr>
          <a:xfrm>
            <a:off x="7721158" y="2005012"/>
            <a:ext cx="4044750" cy="91440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dirty="0">
                <a:latin typeface="Agency FB" panose="020B0503020202020204" pitchFamily="34" charset="0"/>
              </a:rPr>
              <a:t>70% of the global workforce is made up of passive talent who aren’t actively job searching, and the remaining 30% are active job seekers</a:t>
            </a:r>
          </a:p>
          <a:p>
            <a:endParaRPr lang="en-US" dirty="0">
              <a:latin typeface="Agency FB" panose="020B0503020202020204" pitchFamily="34" charset="0"/>
            </a:endParaRPr>
          </a:p>
        </p:txBody>
      </p:sp>
      <p:sp>
        <p:nvSpPr>
          <p:cNvPr id="18" name="Title 9">
            <a:extLst>
              <a:ext uri="{FF2B5EF4-FFF2-40B4-BE49-F238E27FC236}">
                <a16:creationId xmlns:a16="http://schemas.microsoft.com/office/drawing/2014/main" id="{33EA1D7D-7F55-4920-AA84-BFD5E525370C}"/>
              </a:ext>
            </a:extLst>
          </p:cNvPr>
          <p:cNvSpPr txBox="1">
            <a:spLocks/>
          </p:cNvSpPr>
          <p:nvPr/>
        </p:nvSpPr>
        <p:spPr>
          <a:xfrm>
            <a:off x="6808492" y="374459"/>
            <a:ext cx="5251180" cy="132556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Agency FB" panose="020B0503020202020204" pitchFamily="34" charset="0"/>
              </a:rPr>
              <a:t>Job Search in the Digital-era</a:t>
            </a:r>
          </a:p>
        </p:txBody>
      </p:sp>
      <p:pic>
        <p:nvPicPr>
          <p:cNvPr id="20" name="Graphic 19" descr="Pie chart">
            <a:extLst>
              <a:ext uri="{FF2B5EF4-FFF2-40B4-BE49-F238E27FC236}">
                <a16:creationId xmlns:a16="http://schemas.microsoft.com/office/drawing/2014/main" id="{91AEC13B-4122-4B99-BDA8-3EDED9B0AA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11826" y="1908110"/>
            <a:ext cx="914400" cy="914400"/>
          </a:xfrm>
          <a:prstGeom prst="rect">
            <a:avLst/>
          </a:prstGeom>
        </p:spPr>
      </p:pic>
      <p:sp>
        <p:nvSpPr>
          <p:cNvPr id="21" name="TextBox 20">
            <a:extLst>
              <a:ext uri="{FF2B5EF4-FFF2-40B4-BE49-F238E27FC236}">
                <a16:creationId xmlns:a16="http://schemas.microsoft.com/office/drawing/2014/main" id="{0E1FBC84-0165-4D63-809D-316096127CD3}"/>
              </a:ext>
            </a:extLst>
          </p:cNvPr>
          <p:cNvSpPr txBox="1"/>
          <p:nvPr/>
        </p:nvSpPr>
        <p:spPr>
          <a:xfrm>
            <a:off x="7721158" y="3426192"/>
            <a:ext cx="4044750" cy="646331"/>
          </a:xfrm>
          <a:prstGeom prst="rect">
            <a:avLst/>
          </a:prstGeom>
          <a:noFill/>
        </p:spPr>
        <p:txBody>
          <a:bodyPr wrap="square" rtlCol="0">
            <a:spAutoFit/>
          </a:bodyPr>
          <a:lstStyle/>
          <a:p>
            <a:pPr marL="0" indent="0">
              <a:buFont typeface="Arial" panose="020B0604020202020204" pitchFamily="34" charset="0"/>
              <a:buNone/>
            </a:pPr>
            <a:r>
              <a:rPr lang="en-US" dirty="0">
                <a:latin typeface="Agency FB" panose="020B0503020202020204" pitchFamily="34" charset="0"/>
              </a:rPr>
              <a:t>87% of active and passive candidates are open to new job opportunities</a:t>
            </a:r>
          </a:p>
        </p:txBody>
      </p:sp>
      <p:pic>
        <p:nvPicPr>
          <p:cNvPr id="23" name="Graphic 22" descr="Bullseye">
            <a:extLst>
              <a:ext uri="{FF2B5EF4-FFF2-40B4-BE49-F238E27FC236}">
                <a16:creationId xmlns:a16="http://schemas.microsoft.com/office/drawing/2014/main" id="{88D00A69-9C2D-45FC-B607-EBCD3C1091B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11826" y="3297345"/>
            <a:ext cx="914400" cy="914400"/>
          </a:xfrm>
          <a:prstGeom prst="rect">
            <a:avLst/>
          </a:prstGeom>
        </p:spPr>
      </p:pic>
      <p:sp>
        <p:nvSpPr>
          <p:cNvPr id="25" name="TextBox 24">
            <a:extLst>
              <a:ext uri="{FF2B5EF4-FFF2-40B4-BE49-F238E27FC236}">
                <a16:creationId xmlns:a16="http://schemas.microsoft.com/office/drawing/2014/main" id="{12A6C605-075B-4D43-BF45-E91CF91A5466}"/>
              </a:ext>
            </a:extLst>
          </p:cNvPr>
          <p:cNvSpPr txBox="1"/>
          <p:nvPr/>
        </p:nvSpPr>
        <p:spPr>
          <a:xfrm>
            <a:off x="7721158" y="4688288"/>
            <a:ext cx="4044750" cy="646331"/>
          </a:xfrm>
          <a:prstGeom prst="rect">
            <a:avLst/>
          </a:prstGeom>
          <a:noFill/>
        </p:spPr>
        <p:txBody>
          <a:bodyPr wrap="square" rtlCol="0">
            <a:spAutoFit/>
          </a:bodyPr>
          <a:lstStyle/>
          <a:p>
            <a:pPr marL="0" indent="0">
              <a:buFont typeface="Arial" panose="020B0604020202020204" pitchFamily="34" charset="0"/>
              <a:buNone/>
            </a:pPr>
            <a:r>
              <a:rPr lang="en-US" dirty="0">
                <a:effectLst/>
                <a:latin typeface="Agency FB" panose="020B0503020202020204" pitchFamily="34" charset="0"/>
              </a:rPr>
              <a:t>Online job boards (60%) are one of the most popular channel amongst job seekers to find desired jobs</a:t>
            </a:r>
            <a:endParaRPr lang="en-US" dirty="0">
              <a:latin typeface="Agency FB" panose="020B0503020202020204" pitchFamily="34" charset="0"/>
            </a:endParaRPr>
          </a:p>
        </p:txBody>
      </p:sp>
      <p:pic>
        <p:nvPicPr>
          <p:cNvPr id="27" name="Graphic 26" descr="Magnifying glass">
            <a:extLst>
              <a:ext uri="{FF2B5EF4-FFF2-40B4-BE49-F238E27FC236}">
                <a16:creationId xmlns:a16="http://schemas.microsoft.com/office/drawing/2014/main" id="{4F467DA7-D594-4510-942A-B0E0F82EE2D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711826" y="4600829"/>
            <a:ext cx="914400" cy="914400"/>
          </a:xfrm>
          <a:prstGeom prst="rect">
            <a:avLst/>
          </a:prstGeom>
        </p:spPr>
      </p:pic>
      <p:sp>
        <p:nvSpPr>
          <p:cNvPr id="28" name="Slide Number Placeholder 7">
            <a:extLst>
              <a:ext uri="{FF2B5EF4-FFF2-40B4-BE49-F238E27FC236}">
                <a16:creationId xmlns:a16="http://schemas.microsoft.com/office/drawing/2014/main" id="{60A032DD-3997-4389-B0CF-3288B1000223}"/>
              </a:ext>
            </a:extLst>
          </p:cNvPr>
          <p:cNvSpPr txBox="1">
            <a:spLocks/>
          </p:cNvSpPr>
          <p:nvPr/>
        </p:nvSpPr>
        <p:spPr>
          <a:xfrm>
            <a:off x="8632366" y="636878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a:t>
            </a:r>
          </a:p>
        </p:txBody>
      </p:sp>
      <p:sp>
        <p:nvSpPr>
          <p:cNvPr id="30" name="TextBox 29">
            <a:extLst>
              <a:ext uri="{FF2B5EF4-FFF2-40B4-BE49-F238E27FC236}">
                <a16:creationId xmlns:a16="http://schemas.microsoft.com/office/drawing/2014/main" id="{88FCB6EE-9A14-4E7B-8712-1F5F3F50889A}"/>
              </a:ext>
            </a:extLst>
          </p:cNvPr>
          <p:cNvSpPr txBox="1"/>
          <p:nvPr/>
        </p:nvSpPr>
        <p:spPr>
          <a:xfrm>
            <a:off x="6711826" y="6352294"/>
            <a:ext cx="3852909" cy="461665"/>
          </a:xfrm>
          <a:prstGeom prst="rect">
            <a:avLst/>
          </a:prstGeom>
          <a:noFill/>
        </p:spPr>
        <p:txBody>
          <a:bodyPr wrap="square" rtlCol="0">
            <a:spAutoFit/>
          </a:bodyPr>
          <a:lstStyle/>
          <a:p>
            <a:r>
              <a:rPr lang="en-US" sz="1200" dirty="0"/>
              <a:t>Reference: </a:t>
            </a:r>
            <a:r>
              <a:rPr lang="en-US" sz="1200" dirty="0">
                <a:latin typeface="+mj-lt"/>
                <a:hlinkClick r:id="rId10"/>
              </a:rPr>
              <a:t>business.linkedin.com </a:t>
            </a:r>
            <a:endParaRPr lang="en-US" sz="1200" dirty="0">
              <a:latin typeface="+mj-lt"/>
            </a:endParaRPr>
          </a:p>
          <a:p>
            <a:r>
              <a:rPr lang="en-US" sz="1200" dirty="0"/>
              <a:t>Image Reference</a:t>
            </a:r>
            <a:r>
              <a:rPr lang="en-US" sz="1200" dirty="0">
                <a:latin typeface="+mj-lt"/>
              </a:rPr>
              <a:t>: </a:t>
            </a:r>
            <a:r>
              <a:rPr lang="en-US" sz="1200" dirty="0">
                <a:latin typeface="+mj-lt"/>
                <a:hlinkClick r:id="rId11"/>
              </a:rPr>
              <a:t>wsj.com</a:t>
            </a:r>
            <a:endParaRPr lang="en-US" sz="1400" dirty="0">
              <a:latin typeface="+mj-lt"/>
            </a:endParaRPr>
          </a:p>
        </p:txBody>
      </p:sp>
    </p:spTree>
    <p:extLst>
      <p:ext uri="{BB962C8B-B14F-4D97-AF65-F5344CB8AC3E}">
        <p14:creationId xmlns:p14="http://schemas.microsoft.com/office/powerpoint/2010/main" val="340094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1"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D76C-2327-4826-ACF0-7E032B6BAAFC}"/>
              </a:ext>
            </a:extLst>
          </p:cNvPr>
          <p:cNvSpPr>
            <a:spLocks noGrp="1"/>
          </p:cNvSpPr>
          <p:nvPr>
            <p:ph type="title"/>
          </p:nvPr>
        </p:nvSpPr>
        <p:spPr>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pPr algn="ctr"/>
            <a:r>
              <a:rPr lang="en-US" dirty="0"/>
              <a:t>Online job portals</a:t>
            </a:r>
          </a:p>
        </p:txBody>
      </p:sp>
      <p:sp>
        <p:nvSpPr>
          <p:cNvPr id="3" name="Content Placeholder 2">
            <a:extLst>
              <a:ext uri="{FF2B5EF4-FFF2-40B4-BE49-F238E27FC236}">
                <a16:creationId xmlns:a16="http://schemas.microsoft.com/office/drawing/2014/main" id="{F3AF5932-09D2-4AF0-8CBF-2D522E625CBD}"/>
              </a:ext>
            </a:extLst>
          </p:cNvPr>
          <p:cNvSpPr>
            <a:spLocks noGrp="1"/>
          </p:cNvSpPr>
          <p:nvPr>
            <p:ph idx="1"/>
          </p:nvPr>
        </p:nvSpPr>
        <p:spPr>
          <a:xfrm>
            <a:off x="2976880" y="1825625"/>
            <a:ext cx="8376920" cy="2773307"/>
          </a:xfrm>
        </p:spPr>
        <p:txBody>
          <a:bodyPr/>
          <a:lstStyle/>
          <a:p>
            <a:r>
              <a:rPr lang="en-US" dirty="0"/>
              <a:t>These portals receive thousands of applications, among which fewer than 10% candidates have appropriate skills</a:t>
            </a:r>
          </a:p>
          <a:p>
            <a:r>
              <a:rPr lang="en-US" dirty="0"/>
              <a:t>Crucial task is matching suitable candidates with jobs</a:t>
            </a:r>
          </a:p>
          <a:p>
            <a:r>
              <a:rPr lang="en-US" u="sng" dirty="0"/>
              <a:t>Popular approach</a:t>
            </a:r>
            <a:r>
              <a:rPr lang="en-US" dirty="0"/>
              <a:t>: matching the candidate’s associated set of skills by the job descriptions (JDs)</a:t>
            </a:r>
          </a:p>
          <a:p>
            <a:endParaRPr lang="en-US" dirty="0"/>
          </a:p>
        </p:txBody>
      </p:sp>
      <p:sp>
        <p:nvSpPr>
          <p:cNvPr id="6" name="Slide Number Placeholder 5">
            <a:extLst>
              <a:ext uri="{FF2B5EF4-FFF2-40B4-BE49-F238E27FC236}">
                <a16:creationId xmlns:a16="http://schemas.microsoft.com/office/drawing/2014/main" id="{C5CE3D96-9A06-4E64-95A9-F9051932460A}"/>
              </a:ext>
            </a:extLst>
          </p:cNvPr>
          <p:cNvSpPr>
            <a:spLocks noGrp="1"/>
          </p:cNvSpPr>
          <p:nvPr>
            <p:ph type="sldNum" sz="quarter" idx="12"/>
          </p:nvPr>
        </p:nvSpPr>
        <p:spPr/>
        <p:txBody>
          <a:bodyPr/>
          <a:lstStyle/>
          <a:p>
            <a:fld id="{0CCA2F39-1CE7-4002-891F-6A685ED31EE0}" type="slidenum">
              <a:rPr lang="en-US" smtClean="0"/>
              <a:t>3</a:t>
            </a:fld>
            <a:endParaRPr lang="en-US" dirty="0"/>
          </a:p>
        </p:txBody>
      </p:sp>
      <p:sp>
        <p:nvSpPr>
          <p:cNvPr id="7" name="Footer Placeholder 6">
            <a:extLst>
              <a:ext uri="{FF2B5EF4-FFF2-40B4-BE49-F238E27FC236}">
                <a16:creationId xmlns:a16="http://schemas.microsoft.com/office/drawing/2014/main" id="{A7FF8B2D-8EFF-4F28-A806-17991AA11885}"/>
              </a:ext>
            </a:extLst>
          </p:cNvPr>
          <p:cNvSpPr>
            <a:spLocks noGrp="1"/>
          </p:cNvSpPr>
          <p:nvPr>
            <p:ph type="ftr" sz="quarter" idx="11"/>
          </p:nvPr>
        </p:nvSpPr>
        <p:spPr/>
        <p:txBody>
          <a:bodyPr/>
          <a:lstStyle/>
          <a:p>
            <a:r>
              <a:rPr lang="en-US" dirty="0"/>
              <a:t>Retrieving Skills from Job Descriptions</a:t>
            </a:r>
          </a:p>
        </p:txBody>
      </p:sp>
      <p:pic>
        <p:nvPicPr>
          <p:cNvPr id="5" name="Picture 4">
            <a:extLst>
              <a:ext uri="{FF2B5EF4-FFF2-40B4-BE49-F238E27FC236}">
                <a16:creationId xmlns:a16="http://schemas.microsoft.com/office/drawing/2014/main" id="{C33DB605-9132-4FCA-BB0D-2F2466E1B8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059" y="1498439"/>
            <a:ext cx="2598821" cy="1732547"/>
          </a:xfrm>
          <a:prstGeom prst="rect">
            <a:avLst/>
          </a:prstGeom>
        </p:spPr>
      </p:pic>
      <p:pic>
        <p:nvPicPr>
          <p:cNvPr id="9" name="Picture 8">
            <a:extLst>
              <a:ext uri="{FF2B5EF4-FFF2-40B4-BE49-F238E27FC236}">
                <a16:creationId xmlns:a16="http://schemas.microsoft.com/office/drawing/2014/main" id="{20F99E29-8226-488A-841E-E5C23B7BA6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341" y="3147007"/>
            <a:ext cx="2028257" cy="372300"/>
          </a:xfrm>
          <a:prstGeom prst="rect">
            <a:avLst/>
          </a:prstGeom>
        </p:spPr>
      </p:pic>
      <p:pic>
        <p:nvPicPr>
          <p:cNvPr id="11" name="Picture 10">
            <a:extLst>
              <a:ext uri="{FF2B5EF4-FFF2-40B4-BE49-F238E27FC236}">
                <a16:creationId xmlns:a16="http://schemas.microsoft.com/office/drawing/2014/main" id="{CBD5DF6D-85DD-4937-9C62-592E9579BC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341" y="4073739"/>
            <a:ext cx="2028257" cy="525193"/>
          </a:xfrm>
          <a:prstGeom prst="rect">
            <a:avLst/>
          </a:prstGeom>
        </p:spPr>
      </p:pic>
      <p:pic>
        <p:nvPicPr>
          <p:cNvPr id="15" name="Picture 14">
            <a:extLst>
              <a:ext uri="{FF2B5EF4-FFF2-40B4-BE49-F238E27FC236}">
                <a16:creationId xmlns:a16="http://schemas.microsoft.com/office/drawing/2014/main" id="{71B5D43A-2926-4D36-AB42-336C469B09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340" y="4893266"/>
            <a:ext cx="2028257" cy="1058750"/>
          </a:xfrm>
          <a:prstGeom prst="rect">
            <a:avLst/>
          </a:prstGeom>
        </p:spPr>
      </p:pic>
      <p:sp>
        <p:nvSpPr>
          <p:cNvPr id="10" name="Content Placeholder 2">
            <a:extLst>
              <a:ext uri="{FF2B5EF4-FFF2-40B4-BE49-F238E27FC236}">
                <a16:creationId xmlns:a16="http://schemas.microsoft.com/office/drawing/2014/main" id="{534D7B72-8E23-40C6-86B0-7E4D486D05CD}"/>
              </a:ext>
            </a:extLst>
          </p:cNvPr>
          <p:cNvSpPr txBox="1">
            <a:spLocks/>
          </p:cNvSpPr>
          <p:nvPr/>
        </p:nvSpPr>
        <p:spPr>
          <a:xfrm>
            <a:off x="2951990" y="5152410"/>
            <a:ext cx="8617961" cy="492610"/>
          </a:xfrm>
          <a:prstGeom prst="rect">
            <a:avLst/>
          </a:prstGeom>
          <a:ln>
            <a:solidFill>
              <a:schemeClr val="bg1">
                <a:lumMod val="6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Issue arises due to the inconsistencies in job descriptions</a:t>
            </a:r>
          </a:p>
        </p:txBody>
      </p:sp>
      <p:sp>
        <p:nvSpPr>
          <p:cNvPr id="4" name="Footer Placeholder 6">
            <a:extLst>
              <a:ext uri="{FF2B5EF4-FFF2-40B4-BE49-F238E27FC236}">
                <a16:creationId xmlns:a16="http://schemas.microsoft.com/office/drawing/2014/main" id="{FA09511E-224C-4912-A8FB-C64A359CEED6}"/>
              </a:ext>
            </a:extLst>
          </p:cNvPr>
          <p:cNvSpPr txBox="1">
            <a:spLocks/>
          </p:cNvSpPr>
          <p:nvPr/>
        </p:nvSpPr>
        <p:spPr>
          <a:xfrm>
            <a:off x="-76200"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Bhola et al.</a:t>
            </a:r>
          </a:p>
        </p:txBody>
      </p:sp>
    </p:spTree>
    <p:extLst>
      <p:ext uri="{BB962C8B-B14F-4D97-AF65-F5344CB8AC3E}">
        <p14:creationId xmlns:p14="http://schemas.microsoft.com/office/powerpoint/2010/main" val="326192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AE2FB-41B3-457D-A673-8404AA7BB09F}"/>
              </a:ext>
            </a:extLst>
          </p:cNvPr>
          <p:cNvSpPr>
            <a:spLocks noGrp="1"/>
          </p:cNvSpPr>
          <p:nvPr>
            <p:ph type="title"/>
          </p:nvPr>
        </p:nvSpPr>
        <p:spPr>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pPr algn="ctr"/>
            <a:r>
              <a:rPr lang="en-US" dirty="0"/>
              <a:t>Sample Job Description</a:t>
            </a:r>
          </a:p>
        </p:txBody>
      </p:sp>
      <p:sp>
        <p:nvSpPr>
          <p:cNvPr id="4" name="Footer Placeholder 3">
            <a:extLst>
              <a:ext uri="{FF2B5EF4-FFF2-40B4-BE49-F238E27FC236}">
                <a16:creationId xmlns:a16="http://schemas.microsoft.com/office/drawing/2014/main" id="{ECB38CF0-9E81-4947-B814-144843661A22}"/>
              </a:ext>
            </a:extLst>
          </p:cNvPr>
          <p:cNvSpPr>
            <a:spLocks noGrp="1"/>
          </p:cNvSpPr>
          <p:nvPr>
            <p:ph type="ftr" sz="quarter" idx="11"/>
          </p:nvPr>
        </p:nvSpPr>
        <p:spPr/>
        <p:txBody>
          <a:bodyPr/>
          <a:lstStyle/>
          <a:p>
            <a:r>
              <a:rPr lang="en-US" dirty="0"/>
              <a:t>Retrieving Skills from Job Descriptions</a:t>
            </a:r>
          </a:p>
        </p:txBody>
      </p:sp>
      <p:sp>
        <p:nvSpPr>
          <p:cNvPr id="5" name="Slide Number Placeholder 4">
            <a:extLst>
              <a:ext uri="{FF2B5EF4-FFF2-40B4-BE49-F238E27FC236}">
                <a16:creationId xmlns:a16="http://schemas.microsoft.com/office/drawing/2014/main" id="{88FCF6CF-1DBA-4BE6-A381-A0CFC82B02CF}"/>
              </a:ext>
            </a:extLst>
          </p:cNvPr>
          <p:cNvSpPr>
            <a:spLocks noGrp="1"/>
          </p:cNvSpPr>
          <p:nvPr>
            <p:ph type="sldNum" sz="quarter" idx="12"/>
          </p:nvPr>
        </p:nvSpPr>
        <p:spPr/>
        <p:txBody>
          <a:bodyPr/>
          <a:lstStyle/>
          <a:p>
            <a:fld id="{0CCA2F39-1CE7-4002-891F-6A685ED31EE0}" type="slidenum">
              <a:rPr lang="en-US" smtClean="0"/>
              <a:t>4</a:t>
            </a:fld>
            <a:endParaRPr lang="en-US" dirty="0"/>
          </a:p>
        </p:txBody>
      </p:sp>
      <p:sp>
        <p:nvSpPr>
          <p:cNvPr id="6" name="Round Diagonal Corner Rectangle 3">
            <a:extLst>
              <a:ext uri="{FF2B5EF4-FFF2-40B4-BE49-F238E27FC236}">
                <a16:creationId xmlns:a16="http://schemas.microsoft.com/office/drawing/2014/main" id="{2EC589F2-B6C3-41EE-8722-288F94094287}"/>
              </a:ext>
            </a:extLst>
          </p:cNvPr>
          <p:cNvSpPr/>
          <p:nvPr/>
        </p:nvSpPr>
        <p:spPr>
          <a:xfrm>
            <a:off x="595604" y="1694990"/>
            <a:ext cx="5257800" cy="4661360"/>
          </a:xfrm>
          <a:prstGeom prst="round2Diag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 name="TextBox 6">
            <a:extLst>
              <a:ext uri="{FF2B5EF4-FFF2-40B4-BE49-F238E27FC236}">
                <a16:creationId xmlns:a16="http://schemas.microsoft.com/office/drawing/2014/main" id="{E2F1283F-7F37-4AE9-BD92-C761C8F44AE2}"/>
              </a:ext>
            </a:extLst>
          </p:cNvPr>
          <p:cNvSpPr txBox="1"/>
          <p:nvPr/>
        </p:nvSpPr>
        <p:spPr>
          <a:xfrm>
            <a:off x="986763" y="2521606"/>
            <a:ext cx="4176794" cy="3323987"/>
          </a:xfrm>
          <a:prstGeom prst="rect">
            <a:avLst/>
          </a:prstGeom>
          <a:solidFill>
            <a:schemeClr val="bg1"/>
          </a:solidFill>
          <a:ln>
            <a:solidFill>
              <a:schemeClr val="accent2">
                <a:lumMod val="75000"/>
              </a:schemeClr>
            </a:solidFill>
          </a:ln>
        </p:spPr>
        <p:txBody>
          <a:bodyPr wrap="square" rtlCol="0">
            <a:spAutoFit/>
          </a:bodyPr>
          <a:lstStyle/>
          <a:p>
            <a:r>
              <a:rPr lang="en-US" sz="1400" dirty="0"/>
              <a:t>Looking for a dynamic individual keen to join a growing organization in the fast-paced and expanding Supply Chain Software Industry. As Singapore goes through the digital revolution, the individual will play a paramount role in developing and upgrading our SaaS tools and valued added services for our clients. Responsibilities: </a:t>
            </a:r>
          </a:p>
          <a:p>
            <a:pPr marL="342900" indent="-342900">
              <a:buAutoNum type="arabicPeriod"/>
            </a:pPr>
            <a:r>
              <a:rPr lang="en-US" sz="1400" dirty="0"/>
              <a:t>Work with Architect, Framework Designer to develop the next generation of Cloud base Micro Services Suite </a:t>
            </a:r>
          </a:p>
          <a:p>
            <a:pPr marL="342900" indent="-342900">
              <a:buAutoNum type="arabicPeriod"/>
            </a:pPr>
            <a:r>
              <a:rPr lang="en-US" sz="1400" dirty="0"/>
              <a:t>Design and implement Micro Service modules primary for Supply Chain systems. Design must be flexible and scalable for any future expansion or upgrade. </a:t>
            </a:r>
          </a:p>
          <a:p>
            <a:r>
              <a:rPr lang="en-US" sz="1400" dirty="0"/>
              <a:t>….</a:t>
            </a:r>
          </a:p>
        </p:txBody>
      </p:sp>
      <p:sp>
        <p:nvSpPr>
          <p:cNvPr id="8" name="TextBox 7">
            <a:extLst>
              <a:ext uri="{FF2B5EF4-FFF2-40B4-BE49-F238E27FC236}">
                <a16:creationId xmlns:a16="http://schemas.microsoft.com/office/drawing/2014/main" id="{9BC17EE8-F26E-4C04-A647-4835592C8429}"/>
              </a:ext>
            </a:extLst>
          </p:cNvPr>
          <p:cNvSpPr txBox="1"/>
          <p:nvPr/>
        </p:nvSpPr>
        <p:spPr>
          <a:xfrm>
            <a:off x="986763" y="2145685"/>
            <a:ext cx="2673753" cy="368022"/>
          </a:xfrm>
          <a:prstGeom prst="snip2SameRect">
            <a:avLst/>
          </a:prstGeom>
          <a:solidFill>
            <a:schemeClr val="accent2">
              <a:lumMod val="60000"/>
              <a:lumOff val="40000"/>
            </a:schemeClr>
          </a:solidFill>
          <a:ln>
            <a:solidFill>
              <a:schemeClr val="accent2">
                <a:lumMod val="60000"/>
                <a:lumOff val="40000"/>
              </a:schemeClr>
            </a:solidFill>
          </a:ln>
        </p:spPr>
        <p:txBody>
          <a:bodyPr wrap="square" rtlCol="0">
            <a:spAutoFit/>
          </a:bodyPr>
          <a:lstStyle/>
          <a:p>
            <a:r>
              <a:rPr lang="en-US" sz="1600" dirty="0"/>
              <a:t>Job description</a:t>
            </a:r>
          </a:p>
        </p:txBody>
      </p:sp>
      <p:sp>
        <p:nvSpPr>
          <p:cNvPr id="9" name="Round Diagonal Corner Rectangle 3">
            <a:extLst>
              <a:ext uri="{FF2B5EF4-FFF2-40B4-BE49-F238E27FC236}">
                <a16:creationId xmlns:a16="http://schemas.microsoft.com/office/drawing/2014/main" id="{CD2B9073-FE8E-483E-9AD2-B9D7F96969E8}"/>
              </a:ext>
            </a:extLst>
          </p:cNvPr>
          <p:cNvSpPr/>
          <p:nvPr/>
        </p:nvSpPr>
        <p:spPr>
          <a:xfrm>
            <a:off x="7910804" y="1690688"/>
            <a:ext cx="3671552" cy="4661360"/>
          </a:xfrm>
          <a:prstGeom prst="round2Diag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 name="TextBox 9">
            <a:extLst>
              <a:ext uri="{FF2B5EF4-FFF2-40B4-BE49-F238E27FC236}">
                <a16:creationId xmlns:a16="http://schemas.microsoft.com/office/drawing/2014/main" id="{0858E081-2933-46B3-A657-9DEFADE9444C}"/>
              </a:ext>
            </a:extLst>
          </p:cNvPr>
          <p:cNvSpPr txBox="1"/>
          <p:nvPr/>
        </p:nvSpPr>
        <p:spPr>
          <a:xfrm>
            <a:off x="8263090" y="2145685"/>
            <a:ext cx="1867097" cy="368022"/>
          </a:xfrm>
          <a:prstGeom prst="snip2SameRect">
            <a:avLst/>
          </a:prstGeom>
          <a:solidFill>
            <a:schemeClr val="accent2">
              <a:lumMod val="60000"/>
              <a:lumOff val="40000"/>
            </a:schemeClr>
          </a:solidFill>
          <a:ln>
            <a:solidFill>
              <a:schemeClr val="accent2">
                <a:lumMod val="60000"/>
                <a:lumOff val="40000"/>
              </a:schemeClr>
            </a:solidFill>
          </a:ln>
        </p:spPr>
        <p:txBody>
          <a:bodyPr wrap="square" rtlCol="0">
            <a:spAutoFit/>
          </a:bodyPr>
          <a:lstStyle/>
          <a:p>
            <a:r>
              <a:rPr lang="en-US" sz="1600" dirty="0"/>
              <a:t>Required skills</a:t>
            </a:r>
          </a:p>
        </p:txBody>
      </p:sp>
      <p:sp>
        <p:nvSpPr>
          <p:cNvPr id="11" name="TextBox 10">
            <a:extLst>
              <a:ext uri="{FF2B5EF4-FFF2-40B4-BE49-F238E27FC236}">
                <a16:creationId xmlns:a16="http://schemas.microsoft.com/office/drawing/2014/main" id="{946E4A78-F731-47F5-86FA-37286594CB2C}"/>
              </a:ext>
            </a:extLst>
          </p:cNvPr>
          <p:cNvSpPr txBox="1"/>
          <p:nvPr/>
        </p:nvSpPr>
        <p:spPr>
          <a:xfrm>
            <a:off x="8263090" y="2515483"/>
            <a:ext cx="2848114" cy="369332"/>
          </a:xfrm>
          <a:prstGeom prst="rect">
            <a:avLst/>
          </a:prstGeom>
          <a:solidFill>
            <a:schemeClr val="bg1"/>
          </a:solidFill>
          <a:ln>
            <a:solidFill>
              <a:schemeClr val="accent2">
                <a:lumMod val="75000"/>
              </a:schemeClr>
            </a:solidFill>
          </a:ln>
        </p:spPr>
        <p:txBody>
          <a:bodyPr wrap="square" rtlCol="0">
            <a:spAutoFit/>
          </a:bodyPr>
          <a:lstStyle/>
          <a:p>
            <a:r>
              <a:rPr lang="en-US" dirty="0"/>
              <a:t>1. .NET</a:t>
            </a:r>
          </a:p>
        </p:txBody>
      </p:sp>
      <p:sp>
        <p:nvSpPr>
          <p:cNvPr id="12" name="TextBox 11">
            <a:extLst>
              <a:ext uri="{FF2B5EF4-FFF2-40B4-BE49-F238E27FC236}">
                <a16:creationId xmlns:a16="http://schemas.microsoft.com/office/drawing/2014/main" id="{78238950-D04A-405B-B10F-9AF33EFAEC55}"/>
              </a:ext>
            </a:extLst>
          </p:cNvPr>
          <p:cNvSpPr txBox="1"/>
          <p:nvPr/>
        </p:nvSpPr>
        <p:spPr>
          <a:xfrm>
            <a:off x="8263090" y="2890594"/>
            <a:ext cx="2848114" cy="369332"/>
          </a:xfrm>
          <a:prstGeom prst="rect">
            <a:avLst/>
          </a:prstGeom>
          <a:solidFill>
            <a:schemeClr val="bg1"/>
          </a:solidFill>
          <a:ln>
            <a:solidFill>
              <a:schemeClr val="accent2">
                <a:lumMod val="75000"/>
              </a:schemeClr>
            </a:solidFill>
          </a:ln>
        </p:spPr>
        <p:txBody>
          <a:bodyPr wrap="square" rtlCol="0">
            <a:spAutoFit/>
          </a:bodyPr>
          <a:lstStyle/>
          <a:p>
            <a:r>
              <a:rPr lang="en-US" dirty="0"/>
              <a:t>2. Agile Methodologies</a:t>
            </a:r>
          </a:p>
        </p:txBody>
      </p:sp>
      <p:sp>
        <p:nvSpPr>
          <p:cNvPr id="13" name="TextBox 12">
            <a:extLst>
              <a:ext uri="{FF2B5EF4-FFF2-40B4-BE49-F238E27FC236}">
                <a16:creationId xmlns:a16="http://schemas.microsoft.com/office/drawing/2014/main" id="{5D8D9C64-71B8-4FDA-904D-F624018F9177}"/>
              </a:ext>
            </a:extLst>
          </p:cNvPr>
          <p:cNvSpPr txBox="1"/>
          <p:nvPr/>
        </p:nvSpPr>
        <p:spPr>
          <a:xfrm>
            <a:off x="8263090" y="3264377"/>
            <a:ext cx="2848114" cy="369332"/>
          </a:xfrm>
          <a:prstGeom prst="rect">
            <a:avLst/>
          </a:prstGeom>
          <a:solidFill>
            <a:schemeClr val="bg1"/>
          </a:solidFill>
          <a:ln>
            <a:solidFill>
              <a:schemeClr val="accent2">
                <a:lumMod val="75000"/>
              </a:schemeClr>
            </a:solidFill>
          </a:ln>
        </p:spPr>
        <p:txBody>
          <a:bodyPr wrap="square" rtlCol="0">
            <a:spAutoFit/>
          </a:bodyPr>
          <a:lstStyle/>
          <a:p>
            <a:r>
              <a:rPr lang="en-US" dirty="0"/>
              <a:t>3. AJAX</a:t>
            </a:r>
          </a:p>
        </p:txBody>
      </p:sp>
      <p:sp>
        <p:nvSpPr>
          <p:cNvPr id="14" name="TextBox 13">
            <a:extLst>
              <a:ext uri="{FF2B5EF4-FFF2-40B4-BE49-F238E27FC236}">
                <a16:creationId xmlns:a16="http://schemas.microsoft.com/office/drawing/2014/main" id="{F4347950-0690-40A7-B1F0-A969D23106E1}"/>
              </a:ext>
            </a:extLst>
          </p:cNvPr>
          <p:cNvSpPr txBox="1"/>
          <p:nvPr/>
        </p:nvSpPr>
        <p:spPr>
          <a:xfrm>
            <a:off x="8263090" y="3638742"/>
            <a:ext cx="2848114" cy="369332"/>
          </a:xfrm>
          <a:prstGeom prst="rect">
            <a:avLst/>
          </a:prstGeom>
          <a:solidFill>
            <a:schemeClr val="bg1"/>
          </a:solidFill>
          <a:ln>
            <a:solidFill>
              <a:schemeClr val="accent2">
                <a:lumMod val="75000"/>
              </a:schemeClr>
            </a:solidFill>
          </a:ln>
        </p:spPr>
        <p:txBody>
          <a:bodyPr wrap="square" rtlCol="0">
            <a:spAutoFit/>
          </a:bodyPr>
          <a:lstStyle/>
          <a:p>
            <a:r>
              <a:rPr lang="en-US" dirty="0"/>
              <a:t>4. ASP.NET</a:t>
            </a:r>
          </a:p>
        </p:txBody>
      </p:sp>
      <p:sp>
        <p:nvSpPr>
          <p:cNvPr id="15" name="TextBox 14">
            <a:extLst>
              <a:ext uri="{FF2B5EF4-FFF2-40B4-BE49-F238E27FC236}">
                <a16:creationId xmlns:a16="http://schemas.microsoft.com/office/drawing/2014/main" id="{724B40DF-BDC6-4781-8E68-A297DD371DB2}"/>
              </a:ext>
            </a:extLst>
          </p:cNvPr>
          <p:cNvSpPr txBox="1"/>
          <p:nvPr/>
        </p:nvSpPr>
        <p:spPr>
          <a:xfrm>
            <a:off x="8263090" y="4023184"/>
            <a:ext cx="2848114" cy="369332"/>
          </a:xfrm>
          <a:prstGeom prst="rect">
            <a:avLst/>
          </a:prstGeom>
          <a:solidFill>
            <a:schemeClr val="bg1"/>
          </a:solidFill>
          <a:ln>
            <a:solidFill>
              <a:schemeClr val="accent2">
                <a:lumMod val="75000"/>
              </a:schemeClr>
            </a:solidFill>
          </a:ln>
        </p:spPr>
        <p:txBody>
          <a:bodyPr wrap="square" rtlCol="0">
            <a:spAutoFit/>
          </a:bodyPr>
          <a:lstStyle/>
          <a:p>
            <a:r>
              <a:rPr lang="en-US" dirty="0"/>
              <a:t>5. C#</a:t>
            </a:r>
          </a:p>
        </p:txBody>
      </p:sp>
      <p:sp>
        <p:nvSpPr>
          <p:cNvPr id="16" name="TextBox 15">
            <a:extLst>
              <a:ext uri="{FF2B5EF4-FFF2-40B4-BE49-F238E27FC236}">
                <a16:creationId xmlns:a16="http://schemas.microsoft.com/office/drawing/2014/main" id="{129D04BF-5B77-4D3B-B34B-BADD5547AD94}"/>
              </a:ext>
            </a:extLst>
          </p:cNvPr>
          <p:cNvSpPr txBox="1"/>
          <p:nvPr/>
        </p:nvSpPr>
        <p:spPr>
          <a:xfrm>
            <a:off x="8263090" y="4406298"/>
            <a:ext cx="2848114" cy="369332"/>
          </a:xfrm>
          <a:prstGeom prst="rect">
            <a:avLst/>
          </a:prstGeom>
          <a:solidFill>
            <a:schemeClr val="bg1"/>
          </a:solidFill>
          <a:ln>
            <a:solidFill>
              <a:schemeClr val="accent2">
                <a:lumMod val="75000"/>
              </a:schemeClr>
            </a:solidFill>
          </a:ln>
        </p:spPr>
        <p:txBody>
          <a:bodyPr wrap="square" rtlCol="0">
            <a:spAutoFit/>
          </a:bodyPr>
          <a:lstStyle/>
          <a:p>
            <a:r>
              <a:rPr lang="en-US" dirty="0"/>
              <a:t>6. C++</a:t>
            </a:r>
          </a:p>
        </p:txBody>
      </p:sp>
      <p:sp>
        <p:nvSpPr>
          <p:cNvPr id="17" name="TextBox 16">
            <a:extLst>
              <a:ext uri="{FF2B5EF4-FFF2-40B4-BE49-F238E27FC236}">
                <a16:creationId xmlns:a16="http://schemas.microsoft.com/office/drawing/2014/main" id="{30061A20-45A0-43DA-92B6-01AF1038E55C}"/>
              </a:ext>
            </a:extLst>
          </p:cNvPr>
          <p:cNvSpPr txBox="1"/>
          <p:nvPr/>
        </p:nvSpPr>
        <p:spPr>
          <a:xfrm>
            <a:off x="8263090" y="4783315"/>
            <a:ext cx="2848114" cy="369332"/>
          </a:xfrm>
          <a:prstGeom prst="rect">
            <a:avLst/>
          </a:prstGeom>
          <a:solidFill>
            <a:schemeClr val="bg1"/>
          </a:solidFill>
          <a:ln>
            <a:solidFill>
              <a:schemeClr val="accent2">
                <a:lumMod val="75000"/>
              </a:schemeClr>
            </a:solidFill>
          </a:ln>
        </p:spPr>
        <p:txBody>
          <a:bodyPr wrap="square" rtlCol="0">
            <a:spAutoFit/>
          </a:bodyPr>
          <a:lstStyle/>
          <a:p>
            <a:r>
              <a:rPr lang="en-US" dirty="0"/>
              <a:t>7. HTML</a:t>
            </a:r>
          </a:p>
        </p:txBody>
      </p:sp>
      <p:sp>
        <p:nvSpPr>
          <p:cNvPr id="18" name="TextBox 17">
            <a:extLst>
              <a:ext uri="{FF2B5EF4-FFF2-40B4-BE49-F238E27FC236}">
                <a16:creationId xmlns:a16="http://schemas.microsoft.com/office/drawing/2014/main" id="{EE5FFE10-D58F-4FF2-9B05-117A52E812B8}"/>
              </a:ext>
            </a:extLst>
          </p:cNvPr>
          <p:cNvSpPr txBox="1"/>
          <p:nvPr/>
        </p:nvSpPr>
        <p:spPr>
          <a:xfrm>
            <a:off x="8263090" y="5158426"/>
            <a:ext cx="2848114" cy="369332"/>
          </a:xfrm>
          <a:prstGeom prst="rect">
            <a:avLst/>
          </a:prstGeom>
          <a:solidFill>
            <a:schemeClr val="bg1"/>
          </a:solidFill>
          <a:ln>
            <a:solidFill>
              <a:schemeClr val="accent2">
                <a:lumMod val="75000"/>
              </a:schemeClr>
            </a:solidFill>
          </a:ln>
        </p:spPr>
        <p:txBody>
          <a:bodyPr wrap="square" rtlCol="0">
            <a:spAutoFit/>
          </a:bodyPr>
          <a:lstStyle/>
          <a:p>
            <a:r>
              <a:rPr lang="en-US" dirty="0"/>
              <a:t>8. Java</a:t>
            </a:r>
          </a:p>
        </p:txBody>
      </p:sp>
      <p:sp>
        <p:nvSpPr>
          <p:cNvPr id="20" name="Arrow: Left-Right 19">
            <a:extLst>
              <a:ext uri="{FF2B5EF4-FFF2-40B4-BE49-F238E27FC236}">
                <a16:creationId xmlns:a16="http://schemas.microsoft.com/office/drawing/2014/main" id="{E4F79F10-581C-4315-84AE-5F8B583ECA85}"/>
              </a:ext>
            </a:extLst>
          </p:cNvPr>
          <p:cNvSpPr/>
          <p:nvPr/>
        </p:nvSpPr>
        <p:spPr>
          <a:xfrm>
            <a:off x="6232049" y="3778878"/>
            <a:ext cx="1300109" cy="489281"/>
          </a:xfrm>
          <a:prstGeom prst="lef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692A4A6C-F12E-45C3-8D38-C591F8CC1D45}"/>
              </a:ext>
            </a:extLst>
          </p:cNvPr>
          <p:cNvSpPr txBox="1"/>
          <p:nvPr/>
        </p:nvSpPr>
        <p:spPr>
          <a:xfrm>
            <a:off x="8263090" y="5533413"/>
            <a:ext cx="2848114" cy="369332"/>
          </a:xfrm>
          <a:prstGeom prst="rect">
            <a:avLst/>
          </a:prstGeom>
          <a:solidFill>
            <a:schemeClr val="bg1"/>
          </a:solidFill>
          <a:ln>
            <a:solidFill>
              <a:schemeClr val="accent2">
                <a:lumMod val="75000"/>
              </a:schemeClr>
            </a:solidFill>
          </a:ln>
        </p:spPr>
        <p:txBody>
          <a:bodyPr wrap="square" rtlCol="0">
            <a:spAutoFit/>
          </a:bodyPr>
          <a:lstStyle/>
          <a:p>
            <a:r>
              <a:rPr lang="en-US" dirty="0"/>
              <a:t>…</a:t>
            </a:r>
          </a:p>
        </p:txBody>
      </p:sp>
      <p:sp>
        <p:nvSpPr>
          <p:cNvPr id="22" name="TextBox 21">
            <a:extLst>
              <a:ext uri="{FF2B5EF4-FFF2-40B4-BE49-F238E27FC236}">
                <a16:creationId xmlns:a16="http://schemas.microsoft.com/office/drawing/2014/main" id="{C08DF9D1-C697-4FFF-BE21-416EDFA38FE0}"/>
              </a:ext>
            </a:extLst>
          </p:cNvPr>
          <p:cNvSpPr txBox="1"/>
          <p:nvPr/>
        </p:nvSpPr>
        <p:spPr>
          <a:xfrm>
            <a:off x="6171800" y="4392516"/>
            <a:ext cx="1420607" cy="461665"/>
          </a:xfrm>
          <a:prstGeom prst="rect">
            <a:avLst/>
          </a:prstGeom>
          <a:noFill/>
        </p:spPr>
        <p:txBody>
          <a:bodyPr wrap="square" rtlCol="0">
            <a:spAutoFit/>
          </a:bodyPr>
          <a:lstStyle/>
          <a:p>
            <a:pPr algn="ctr"/>
            <a:r>
              <a:rPr lang="en-US" sz="1200" dirty="0">
                <a:latin typeface="+mj-lt"/>
              </a:rPr>
              <a:t>Incomplete skill set (individually)</a:t>
            </a:r>
          </a:p>
        </p:txBody>
      </p:sp>
      <p:sp>
        <p:nvSpPr>
          <p:cNvPr id="24" name="Footer Placeholder 6">
            <a:extLst>
              <a:ext uri="{FF2B5EF4-FFF2-40B4-BE49-F238E27FC236}">
                <a16:creationId xmlns:a16="http://schemas.microsoft.com/office/drawing/2014/main" id="{1F7912BB-DD0C-4209-B2E6-113F9ABC1A16}"/>
              </a:ext>
            </a:extLst>
          </p:cNvPr>
          <p:cNvSpPr txBox="1">
            <a:spLocks/>
          </p:cNvSpPr>
          <p:nvPr/>
        </p:nvSpPr>
        <p:spPr>
          <a:xfrm>
            <a:off x="-76200"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Bhola et al.</a:t>
            </a:r>
          </a:p>
        </p:txBody>
      </p:sp>
    </p:spTree>
    <p:extLst>
      <p:ext uri="{BB962C8B-B14F-4D97-AF65-F5344CB8AC3E}">
        <p14:creationId xmlns:p14="http://schemas.microsoft.com/office/powerpoint/2010/main" val="330445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0" grpId="0" animBg="1"/>
      <p:bldP spid="21" grpId="0" animBg="1"/>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EE4E-3C81-409E-9462-F7331046113E}"/>
              </a:ext>
            </a:extLst>
          </p:cNvPr>
          <p:cNvSpPr>
            <a:spLocks noGrp="1"/>
          </p:cNvSpPr>
          <p:nvPr>
            <p:ph type="title"/>
          </p:nvPr>
        </p:nvSpPr>
        <p:spPr>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pPr algn="ctr"/>
            <a:r>
              <a:rPr lang="en-US" dirty="0"/>
              <a:t>How to mitigate the issue?</a:t>
            </a:r>
          </a:p>
        </p:txBody>
      </p:sp>
      <p:sp>
        <p:nvSpPr>
          <p:cNvPr id="13" name="Content Placeholder 12">
            <a:extLst>
              <a:ext uri="{FF2B5EF4-FFF2-40B4-BE49-F238E27FC236}">
                <a16:creationId xmlns:a16="http://schemas.microsoft.com/office/drawing/2014/main" id="{BF1B251E-B0DD-4035-8CA1-45D7DEC6789E}"/>
              </a:ext>
            </a:extLst>
          </p:cNvPr>
          <p:cNvSpPr>
            <a:spLocks noGrp="1"/>
          </p:cNvSpPr>
          <p:nvPr>
            <p:ph idx="1"/>
          </p:nvPr>
        </p:nvSpPr>
        <p:spPr>
          <a:xfrm>
            <a:off x="838200" y="1825625"/>
            <a:ext cx="10515600" cy="1009015"/>
          </a:xfrm>
        </p:spPr>
        <p:txBody>
          <a:bodyPr/>
          <a:lstStyle/>
          <a:p>
            <a:pPr marL="0" indent="0" algn="ctr">
              <a:buNone/>
            </a:pPr>
            <a:r>
              <a:rPr lang="en-US" dirty="0"/>
              <a:t>Notice: The job descriptions might connotate the skill requirement for job which aren’t explicitly mentioned in the textual descriptions</a:t>
            </a:r>
          </a:p>
        </p:txBody>
      </p:sp>
      <p:sp>
        <p:nvSpPr>
          <p:cNvPr id="15" name="TextBox 14">
            <a:extLst>
              <a:ext uri="{FF2B5EF4-FFF2-40B4-BE49-F238E27FC236}">
                <a16:creationId xmlns:a16="http://schemas.microsoft.com/office/drawing/2014/main" id="{A08B493D-E577-45AD-B5B4-82F6D1CDA516}"/>
              </a:ext>
            </a:extLst>
          </p:cNvPr>
          <p:cNvSpPr txBox="1"/>
          <p:nvPr/>
        </p:nvSpPr>
        <p:spPr>
          <a:xfrm>
            <a:off x="5892800" y="3137019"/>
            <a:ext cx="5461000" cy="2246769"/>
          </a:xfrm>
          <a:prstGeom prst="rect">
            <a:avLst/>
          </a:prstGeom>
          <a:noFill/>
        </p:spPr>
        <p:txBody>
          <a:bodyPr wrap="square">
            <a:spAutoFit/>
          </a:bodyPr>
          <a:lstStyle/>
          <a:p>
            <a:pPr marL="457200" indent="-457200">
              <a:buFont typeface="Arial" panose="020B0604020202020204" pitchFamily="34" charset="0"/>
              <a:buChar char="•"/>
            </a:pPr>
            <a:r>
              <a:rPr lang="en-US" sz="2800" dirty="0"/>
              <a:t>Simple string-matching algorithm can’t extract implicit skills</a:t>
            </a:r>
          </a:p>
          <a:p>
            <a:pPr marL="457200" indent="-457200">
              <a:buFont typeface="Arial" panose="020B0604020202020204" pitchFamily="34" charset="0"/>
              <a:buChar char="•"/>
            </a:pPr>
            <a:r>
              <a:rPr lang="en-US" sz="2800" dirty="0"/>
              <a:t>The task requires more complex algorithms that can infer implicit skills from the job descriptions</a:t>
            </a:r>
          </a:p>
        </p:txBody>
      </p:sp>
      <p:pic>
        <p:nvPicPr>
          <p:cNvPr id="17" name="Picture 16">
            <a:extLst>
              <a:ext uri="{FF2B5EF4-FFF2-40B4-BE49-F238E27FC236}">
                <a16:creationId xmlns:a16="http://schemas.microsoft.com/office/drawing/2014/main" id="{CAA7C372-568E-4E06-B829-2A0879DCD37E}"/>
              </a:ext>
            </a:extLst>
          </p:cNvPr>
          <p:cNvPicPr>
            <a:picLocks noChangeAspect="1"/>
          </p:cNvPicPr>
          <p:nvPr/>
        </p:nvPicPr>
        <p:blipFill rotWithShape="1">
          <a:blip r:embed="rId2">
            <a:extLst>
              <a:ext uri="{28A0092B-C50C-407E-A947-70E740481C1C}">
                <a14:useLocalDpi xmlns:a14="http://schemas.microsoft.com/office/drawing/2010/main" val="0"/>
              </a:ext>
            </a:extLst>
          </a:blip>
          <a:srcRect l="3016" t="8200" r="8358" b="-611"/>
          <a:stretch/>
        </p:blipFill>
        <p:spPr>
          <a:xfrm>
            <a:off x="528320" y="2981950"/>
            <a:ext cx="5115560" cy="2667009"/>
          </a:xfrm>
          <a:prstGeom prst="rect">
            <a:avLst/>
          </a:prstGeom>
        </p:spPr>
      </p:pic>
      <p:sp>
        <p:nvSpPr>
          <p:cNvPr id="20" name="Slide Number Placeholder 19">
            <a:extLst>
              <a:ext uri="{FF2B5EF4-FFF2-40B4-BE49-F238E27FC236}">
                <a16:creationId xmlns:a16="http://schemas.microsoft.com/office/drawing/2014/main" id="{9581AC50-184F-47CF-9A2B-F967916602DB}"/>
              </a:ext>
            </a:extLst>
          </p:cNvPr>
          <p:cNvSpPr>
            <a:spLocks noGrp="1"/>
          </p:cNvSpPr>
          <p:nvPr>
            <p:ph type="sldNum" sz="quarter" idx="12"/>
          </p:nvPr>
        </p:nvSpPr>
        <p:spPr/>
        <p:txBody>
          <a:bodyPr/>
          <a:lstStyle/>
          <a:p>
            <a:fld id="{0CCA2F39-1CE7-4002-891F-6A685ED31EE0}" type="slidenum">
              <a:rPr lang="en-US" smtClean="0"/>
              <a:t>5</a:t>
            </a:fld>
            <a:endParaRPr lang="en-US" dirty="0"/>
          </a:p>
        </p:txBody>
      </p:sp>
      <p:sp>
        <p:nvSpPr>
          <p:cNvPr id="21" name="TextBox 20">
            <a:extLst>
              <a:ext uri="{FF2B5EF4-FFF2-40B4-BE49-F238E27FC236}">
                <a16:creationId xmlns:a16="http://schemas.microsoft.com/office/drawing/2014/main" id="{8B032EBF-95CE-42C2-9C0F-662546A526FC}"/>
              </a:ext>
            </a:extLst>
          </p:cNvPr>
          <p:cNvSpPr txBox="1"/>
          <p:nvPr/>
        </p:nvSpPr>
        <p:spPr>
          <a:xfrm>
            <a:off x="665480" y="5730240"/>
            <a:ext cx="5461000" cy="584775"/>
          </a:xfrm>
          <a:prstGeom prst="rect">
            <a:avLst/>
          </a:prstGeom>
          <a:noFill/>
        </p:spPr>
        <p:txBody>
          <a:bodyPr wrap="square" rtlCol="0">
            <a:spAutoFit/>
          </a:bodyPr>
          <a:lstStyle/>
          <a:p>
            <a:r>
              <a:rPr lang="en-US" sz="1600" dirty="0"/>
              <a:t>Distribution of the count of skills from </a:t>
            </a:r>
            <a:r>
              <a:rPr lang="en-US" sz="1600" dirty="0">
                <a:latin typeface="Bahnschrift" panose="020B0502040204020203" pitchFamily="34" charset="0"/>
              </a:rPr>
              <a:t>mycareersfuture</a:t>
            </a:r>
            <a:r>
              <a:rPr lang="en-US" sz="1600" dirty="0"/>
              <a:t> dataset with their corresponding implicit occurrence</a:t>
            </a:r>
          </a:p>
        </p:txBody>
      </p:sp>
      <p:sp>
        <p:nvSpPr>
          <p:cNvPr id="22" name="Footer Placeholder 21">
            <a:extLst>
              <a:ext uri="{FF2B5EF4-FFF2-40B4-BE49-F238E27FC236}">
                <a16:creationId xmlns:a16="http://schemas.microsoft.com/office/drawing/2014/main" id="{309FB514-B8A2-4A07-933F-63BECF2CA315}"/>
              </a:ext>
            </a:extLst>
          </p:cNvPr>
          <p:cNvSpPr>
            <a:spLocks noGrp="1"/>
          </p:cNvSpPr>
          <p:nvPr>
            <p:ph type="ftr" sz="quarter" idx="11"/>
          </p:nvPr>
        </p:nvSpPr>
        <p:spPr/>
        <p:txBody>
          <a:bodyPr/>
          <a:lstStyle/>
          <a:p>
            <a:r>
              <a:rPr lang="en-US" dirty="0"/>
              <a:t>Retrieving Skills from Job Descriptions</a:t>
            </a:r>
          </a:p>
        </p:txBody>
      </p:sp>
      <p:sp>
        <p:nvSpPr>
          <p:cNvPr id="24" name="Footer Placeholder 6">
            <a:extLst>
              <a:ext uri="{FF2B5EF4-FFF2-40B4-BE49-F238E27FC236}">
                <a16:creationId xmlns:a16="http://schemas.microsoft.com/office/drawing/2014/main" id="{0B00B684-127B-4E25-8705-7F7B7BE00C42}"/>
              </a:ext>
            </a:extLst>
          </p:cNvPr>
          <p:cNvSpPr txBox="1">
            <a:spLocks/>
          </p:cNvSpPr>
          <p:nvPr/>
        </p:nvSpPr>
        <p:spPr>
          <a:xfrm>
            <a:off x="-76200"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Bhola et al.</a:t>
            </a:r>
          </a:p>
        </p:txBody>
      </p:sp>
    </p:spTree>
    <p:extLst>
      <p:ext uri="{BB962C8B-B14F-4D97-AF65-F5344CB8AC3E}">
        <p14:creationId xmlns:p14="http://schemas.microsoft.com/office/powerpoint/2010/main" val="55171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3AFB9-816B-4BBE-97DB-FA7F31A09F26}"/>
              </a:ext>
            </a:extLst>
          </p:cNvPr>
          <p:cNvSpPr>
            <a:spLocks noGrp="1"/>
          </p:cNvSpPr>
          <p:nvPr>
            <p:ph type="title"/>
          </p:nvPr>
        </p:nvSpPr>
        <p:spPr>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pPr algn="ctr"/>
            <a:r>
              <a:rPr lang="en-US" dirty="0"/>
              <a:t>Proposed Method</a:t>
            </a:r>
          </a:p>
        </p:txBody>
      </p:sp>
      <p:sp>
        <p:nvSpPr>
          <p:cNvPr id="3" name="Content Placeholder 2">
            <a:extLst>
              <a:ext uri="{FF2B5EF4-FFF2-40B4-BE49-F238E27FC236}">
                <a16:creationId xmlns:a16="http://schemas.microsoft.com/office/drawing/2014/main" id="{1153907A-F1F5-44CE-AEC5-65C69B1D6F6D}"/>
              </a:ext>
            </a:extLst>
          </p:cNvPr>
          <p:cNvSpPr>
            <a:spLocks noGrp="1"/>
          </p:cNvSpPr>
          <p:nvPr>
            <p:ph idx="1"/>
          </p:nvPr>
        </p:nvSpPr>
        <p:spPr/>
        <p:txBody>
          <a:bodyPr/>
          <a:lstStyle/>
          <a:p>
            <a:pPr marL="0" indent="0" algn="ctr">
              <a:buNone/>
            </a:pPr>
            <a:r>
              <a:rPr lang="en-US" dirty="0"/>
              <a:t>We approach this task as a multi-label classification problem</a:t>
            </a:r>
          </a:p>
        </p:txBody>
      </p:sp>
      <p:sp>
        <p:nvSpPr>
          <p:cNvPr id="6" name="Slide Number Placeholder 5">
            <a:extLst>
              <a:ext uri="{FF2B5EF4-FFF2-40B4-BE49-F238E27FC236}">
                <a16:creationId xmlns:a16="http://schemas.microsoft.com/office/drawing/2014/main" id="{B0EC88A6-231C-4432-A002-A156D90D2C34}"/>
              </a:ext>
            </a:extLst>
          </p:cNvPr>
          <p:cNvSpPr>
            <a:spLocks noGrp="1"/>
          </p:cNvSpPr>
          <p:nvPr>
            <p:ph type="sldNum" sz="quarter" idx="12"/>
          </p:nvPr>
        </p:nvSpPr>
        <p:spPr/>
        <p:txBody>
          <a:bodyPr/>
          <a:lstStyle/>
          <a:p>
            <a:fld id="{0CCA2F39-1CE7-4002-891F-6A685ED31EE0}" type="slidenum">
              <a:rPr lang="en-US" smtClean="0"/>
              <a:t>6</a:t>
            </a:fld>
            <a:endParaRPr lang="en-US" dirty="0"/>
          </a:p>
        </p:txBody>
      </p:sp>
      <p:sp>
        <p:nvSpPr>
          <p:cNvPr id="7" name="Round Diagonal Corner Rectangle 3">
            <a:extLst>
              <a:ext uri="{FF2B5EF4-FFF2-40B4-BE49-F238E27FC236}">
                <a16:creationId xmlns:a16="http://schemas.microsoft.com/office/drawing/2014/main" id="{EE1160DE-121E-4FE2-9E9D-42F48EDCF191}"/>
              </a:ext>
            </a:extLst>
          </p:cNvPr>
          <p:cNvSpPr/>
          <p:nvPr/>
        </p:nvSpPr>
        <p:spPr>
          <a:xfrm>
            <a:off x="349927" y="2495705"/>
            <a:ext cx="3536306" cy="3681258"/>
          </a:xfrm>
          <a:prstGeom prst="round2Diag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 name="TextBox 4">
            <a:extLst>
              <a:ext uri="{FF2B5EF4-FFF2-40B4-BE49-F238E27FC236}">
                <a16:creationId xmlns:a16="http://schemas.microsoft.com/office/drawing/2014/main" id="{1C5ED511-07FA-4011-BC4A-FB7367B25729}"/>
              </a:ext>
            </a:extLst>
          </p:cNvPr>
          <p:cNvSpPr txBox="1"/>
          <p:nvPr/>
        </p:nvSpPr>
        <p:spPr>
          <a:xfrm>
            <a:off x="741087" y="3322320"/>
            <a:ext cx="2809240" cy="2462213"/>
          </a:xfrm>
          <a:prstGeom prst="rect">
            <a:avLst/>
          </a:prstGeom>
          <a:solidFill>
            <a:schemeClr val="bg1"/>
          </a:solidFill>
          <a:ln>
            <a:solidFill>
              <a:schemeClr val="accent2">
                <a:lumMod val="75000"/>
              </a:schemeClr>
            </a:solidFill>
          </a:ln>
        </p:spPr>
        <p:txBody>
          <a:bodyPr wrap="square" rtlCol="0">
            <a:spAutoFit/>
          </a:bodyPr>
          <a:lstStyle/>
          <a:p>
            <a:r>
              <a:rPr lang="en-US" sz="1400" dirty="0"/>
              <a:t>Requirements performing end </a:t>
            </a:r>
            <a:r>
              <a:rPr lang="en-US" sz="1400" dirty="0" err="1"/>
              <a:t>end</a:t>
            </a:r>
            <a:r>
              <a:rPr lang="en-US" sz="1400" dirty="0"/>
              <a:t> software development cycle coding using Java j2ee spring framework Oracle pl SQL Multithreading angular </a:t>
            </a:r>
            <a:r>
              <a:rPr lang="en-US" sz="1400" dirty="0" err="1"/>
              <a:t>js</a:t>
            </a:r>
            <a:r>
              <a:rPr lang="en-US" sz="1400" dirty="0"/>
              <a:t> hibernate rest soap </a:t>
            </a:r>
            <a:r>
              <a:rPr lang="en-US" sz="1400" dirty="0" err="1"/>
              <a:t>api</a:t>
            </a:r>
            <a:r>
              <a:rPr lang="en-US" sz="1400" dirty="0"/>
              <a:t> oracle databases shell scripting degree Information Technology Engineering background minimum 5 9 years experience information technology software development must proven experience ……</a:t>
            </a:r>
          </a:p>
        </p:txBody>
      </p:sp>
      <p:sp>
        <p:nvSpPr>
          <p:cNvPr id="8" name="TextBox 7">
            <a:extLst>
              <a:ext uri="{FF2B5EF4-FFF2-40B4-BE49-F238E27FC236}">
                <a16:creationId xmlns:a16="http://schemas.microsoft.com/office/drawing/2014/main" id="{CEF6AD68-7D86-4FAE-AFBB-AF9D7DFD59A0}"/>
              </a:ext>
            </a:extLst>
          </p:cNvPr>
          <p:cNvSpPr txBox="1"/>
          <p:nvPr/>
        </p:nvSpPr>
        <p:spPr>
          <a:xfrm>
            <a:off x="741087" y="2946400"/>
            <a:ext cx="1798320" cy="368022"/>
          </a:xfrm>
          <a:prstGeom prst="snip2SameRect">
            <a:avLst/>
          </a:prstGeom>
          <a:solidFill>
            <a:schemeClr val="accent2">
              <a:lumMod val="60000"/>
              <a:lumOff val="40000"/>
            </a:schemeClr>
          </a:solidFill>
          <a:ln>
            <a:solidFill>
              <a:schemeClr val="accent2">
                <a:lumMod val="60000"/>
                <a:lumOff val="40000"/>
              </a:schemeClr>
            </a:solidFill>
          </a:ln>
        </p:spPr>
        <p:txBody>
          <a:bodyPr wrap="square" rtlCol="0">
            <a:spAutoFit/>
          </a:bodyPr>
          <a:lstStyle/>
          <a:p>
            <a:r>
              <a:rPr lang="en-US" sz="1600" dirty="0"/>
              <a:t>Job description</a:t>
            </a:r>
          </a:p>
        </p:txBody>
      </p:sp>
      <p:sp>
        <p:nvSpPr>
          <p:cNvPr id="10" name="Rectangle: Rounded Corners 9">
            <a:extLst>
              <a:ext uri="{FF2B5EF4-FFF2-40B4-BE49-F238E27FC236}">
                <a16:creationId xmlns:a16="http://schemas.microsoft.com/office/drawing/2014/main" id="{7CC6743D-C900-4F71-AD1D-D5A0D6080EDC}"/>
              </a:ext>
            </a:extLst>
          </p:cNvPr>
          <p:cNvSpPr/>
          <p:nvPr/>
        </p:nvSpPr>
        <p:spPr>
          <a:xfrm>
            <a:off x="4872653" y="2946400"/>
            <a:ext cx="2438400" cy="2763520"/>
          </a:xfrm>
          <a:prstGeom prst="roundRect">
            <a:avLst/>
          </a:prstGeom>
          <a:solidFill>
            <a:srgbClr val="FF7C8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212E4C3-478F-44BC-A3F7-2411D1C4440F}"/>
              </a:ext>
            </a:extLst>
          </p:cNvPr>
          <p:cNvSpPr/>
          <p:nvPr/>
        </p:nvSpPr>
        <p:spPr>
          <a:xfrm rot="16200000">
            <a:off x="4512599" y="4267754"/>
            <a:ext cx="1747520" cy="421640"/>
          </a:xfrm>
          <a:prstGeom prst="rect">
            <a:avLst/>
          </a:prstGeom>
          <a:solidFill>
            <a:srgbClr val="F13617"/>
          </a:solidFill>
          <a:ln>
            <a:solidFill>
              <a:srgbClr val="B51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BERT Encoder</a:t>
            </a:r>
          </a:p>
        </p:txBody>
      </p:sp>
      <p:sp>
        <p:nvSpPr>
          <p:cNvPr id="12" name="Oval 11">
            <a:extLst>
              <a:ext uri="{FF2B5EF4-FFF2-40B4-BE49-F238E27FC236}">
                <a16:creationId xmlns:a16="http://schemas.microsoft.com/office/drawing/2014/main" id="{58F397D8-D39F-4403-B6FC-883776D880BC}"/>
              </a:ext>
            </a:extLst>
          </p:cNvPr>
          <p:cNvSpPr/>
          <p:nvPr/>
        </p:nvSpPr>
        <p:spPr>
          <a:xfrm>
            <a:off x="5781973" y="4127180"/>
            <a:ext cx="680720" cy="702786"/>
          </a:xfrm>
          <a:prstGeom prst="ellipse">
            <a:avLst/>
          </a:prstGeom>
          <a:solidFill>
            <a:srgbClr val="F13617"/>
          </a:solidFill>
          <a:ln>
            <a:solidFill>
              <a:srgbClr val="B51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800" b="1" dirty="0">
                <a:solidFill>
                  <a:schemeClr val="tx1"/>
                </a:solidFill>
              </a:rPr>
              <a:t>σ</a:t>
            </a:r>
            <a:endParaRPr lang="en-US" sz="2800" dirty="0">
              <a:solidFill>
                <a:schemeClr val="tx1"/>
              </a:solidFill>
            </a:endParaRPr>
          </a:p>
        </p:txBody>
      </p:sp>
      <p:sp>
        <p:nvSpPr>
          <p:cNvPr id="14" name="Rectangle 13">
            <a:extLst>
              <a:ext uri="{FF2B5EF4-FFF2-40B4-BE49-F238E27FC236}">
                <a16:creationId xmlns:a16="http://schemas.microsoft.com/office/drawing/2014/main" id="{EACC913F-CB10-42B6-BF87-7FF4A4401DEC}"/>
              </a:ext>
            </a:extLst>
          </p:cNvPr>
          <p:cNvSpPr/>
          <p:nvPr/>
        </p:nvSpPr>
        <p:spPr>
          <a:xfrm rot="16200000">
            <a:off x="5997873" y="4234180"/>
            <a:ext cx="1747520" cy="421640"/>
          </a:xfrm>
          <a:prstGeom prst="rect">
            <a:avLst/>
          </a:prstGeom>
          <a:solidFill>
            <a:srgbClr val="F13617"/>
          </a:solidFill>
          <a:ln>
            <a:solidFill>
              <a:srgbClr val="B51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Probability vector</a:t>
            </a:r>
          </a:p>
        </p:txBody>
      </p:sp>
      <p:sp>
        <p:nvSpPr>
          <p:cNvPr id="15" name="TextBox 14">
            <a:extLst>
              <a:ext uri="{FF2B5EF4-FFF2-40B4-BE49-F238E27FC236}">
                <a16:creationId xmlns:a16="http://schemas.microsoft.com/office/drawing/2014/main" id="{63F169D3-882D-4616-A547-4F02DE25AD9C}"/>
              </a:ext>
            </a:extLst>
          </p:cNvPr>
          <p:cNvSpPr txBox="1"/>
          <p:nvPr/>
        </p:nvSpPr>
        <p:spPr>
          <a:xfrm>
            <a:off x="5248573" y="3130411"/>
            <a:ext cx="1706880" cy="369332"/>
          </a:xfrm>
          <a:prstGeom prst="rect">
            <a:avLst/>
          </a:prstGeom>
          <a:noFill/>
        </p:spPr>
        <p:txBody>
          <a:bodyPr wrap="square" rtlCol="0">
            <a:spAutoFit/>
          </a:bodyPr>
          <a:lstStyle/>
          <a:p>
            <a:pPr algn="ctr"/>
            <a:r>
              <a:rPr lang="en-US" dirty="0"/>
              <a:t>BERT-XMLC</a:t>
            </a:r>
          </a:p>
        </p:txBody>
      </p:sp>
      <p:pic>
        <p:nvPicPr>
          <p:cNvPr id="17" name="Graphic 16" descr="Line arrow Straight">
            <a:extLst>
              <a:ext uri="{FF2B5EF4-FFF2-40B4-BE49-F238E27FC236}">
                <a16:creationId xmlns:a16="http://schemas.microsoft.com/office/drawing/2014/main" id="{A9996309-166F-4269-B606-2306827170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4081715" y="3870960"/>
            <a:ext cx="577242" cy="577242"/>
          </a:xfrm>
          <a:prstGeom prst="rect">
            <a:avLst/>
          </a:prstGeom>
        </p:spPr>
      </p:pic>
      <p:sp>
        <p:nvSpPr>
          <p:cNvPr id="18" name="Round Diagonal Corner Rectangle 3">
            <a:extLst>
              <a:ext uri="{FF2B5EF4-FFF2-40B4-BE49-F238E27FC236}">
                <a16:creationId xmlns:a16="http://schemas.microsoft.com/office/drawing/2014/main" id="{4502D8E1-45BC-4261-B0E8-E1E52162B8F0}"/>
              </a:ext>
            </a:extLst>
          </p:cNvPr>
          <p:cNvSpPr/>
          <p:nvPr/>
        </p:nvSpPr>
        <p:spPr>
          <a:xfrm>
            <a:off x="8288646" y="2495705"/>
            <a:ext cx="3536306" cy="3681258"/>
          </a:xfrm>
          <a:prstGeom prst="round2Diag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0" name="TextBox 19">
            <a:extLst>
              <a:ext uri="{FF2B5EF4-FFF2-40B4-BE49-F238E27FC236}">
                <a16:creationId xmlns:a16="http://schemas.microsoft.com/office/drawing/2014/main" id="{809AC50F-5ECE-4A45-8366-C7D5618C8C6D}"/>
              </a:ext>
            </a:extLst>
          </p:cNvPr>
          <p:cNvSpPr txBox="1"/>
          <p:nvPr/>
        </p:nvSpPr>
        <p:spPr>
          <a:xfrm>
            <a:off x="8610600" y="2946400"/>
            <a:ext cx="1798320" cy="368022"/>
          </a:xfrm>
          <a:prstGeom prst="snip2SameRect">
            <a:avLst/>
          </a:prstGeom>
          <a:solidFill>
            <a:schemeClr val="accent2">
              <a:lumMod val="60000"/>
              <a:lumOff val="40000"/>
            </a:schemeClr>
          </a:solidFill>
          <a:ln>
            <a:solidFill>
              <a:schemeClr val="accent2">
                <a:lumMod val="60000"/>
                <a:lumOff val="40000"/>
              </a:schemeClr>
            </a:solidFill>
          </a:ln>
        </p:spPr>
        <p:txBody>
          <a:bodyPr wrap="square" rtlCol="0">
            <a:spAutoFit/>
          </a:bodyPr>
          <a:lstStyle/>
          <a:p>
            <a:r>
              <a:rPr lang="en-US" sz="1600" dirty="0"/>
              <a:t>Predicted skills</a:t>
            </a:r>
          </a:p>
        </p:txBody>
      </p:sp>
      <p:sp>
        <p:nvSpPr>
          <p:cNvPr id="21" name="TextBox 20">
            <a:extLst>
              <a:ext uri="{FF2B5EF4-FFF2-40B4-BE49-F238E27FC236}">
                <a16:creationId xmlns:a16="http://schemas.microsoft.com/office/drawing/2014/main" id="{FD08B253-CD11-4406-A99F-60FA48D470A1}"/>
              </a:ext>
            </a:extLst>
          </p:cNvPr>
          <p:cNvSpPr txBox="1"/>
          <p:nvPr/>
        </p:nvSpPr>
        <p:spPr>
          <a:xfrm>
            <a:off x="8610600" y="3314422"/>
            <a:ext cx="2743200" cy="368022"/>
          </a:xfrm>
          <a:prstGeom prst="rect">
            <a:avLst/>
          </a:prstGeom>
          <a:solidFill>
            <a:schemeClr val="bg1"/>
          </a:solidFill>
          <a:ln>
            <a:solidFill>
              <a:schemeClr val="accent2">
                <a:lumMod val="75000"/>
              </a:schemeClr>
            </a:solidFill>
          </a:ln>
        </p:spPr>
        <p:txBody>
          <a:bodyPr wrap="square" rtlCol="0">
            <a:spAutoFit/>
          </a:bodyPr>
          <a:lstStyle/>
          <a:p>
            <a:r>
              <a:rPr lang="en-US" dirty="0"/>
              <a:t>1. SQL</a:t>
            </a:r>
          </a:p>
        </p:txBody>
      </p:sp>
      <p:sp>
        <p:nvSpPr>
          <p:cNvPr id="23" name="TextBox 22">
            <a:extLst>
              <a:ext uri="{FF2B5EF4-FFF2-40B4-BE49-F238E27FC236}">
                <a16:creationId xmlns:a16="http://schemas.microsoft.com/office/drawing/2014/main" id="{B112F59B-1A45-47A4-8B52-C2D266C3526B}"/>
              </a:ext>
            </a:extLst>
          </p:cNvPr>
          <p:cNvSpPr txBox="1"/>
          <p:nvPr/>
        </p:nvSpPr>
        <p:spPr>
          <a:xfrm>
            <a:off x="8610600" y="3698864"/>
            <a:ext cx="2743200" cy="368022"/>
          </a:xfrm>
          <a:prstGeom prst="rect">
            <a:avLst/>
          </a:prstGeom>
          <a:solidFill>
            <a:schemeClr val="bg1"/>
          </a:solidFill>
          <a:ln>
            <a:solidFill>
              <a:schemeClr val="accent2">
                <a:lumMod val="75000"/>
              </a:schemeClr>
            </a:solidFill>
          </a:ln>
        </p:spPr>
        <p:txBody>
          <a:bodyPr wrap="square" rtlCol="0">
            <a:spAutoFit/>
          </a:bodyPr>
          <a:lstStyle/>
          <a:p>
            <a:r>
              <a:rPr lang="en-US" dirty="0"/>
              <a:t>2. Java</a:t>
            </a:r>
          </a:p>
        </p:txBody>
      </p:sp>
      <p:sp>
        <p:nvSpPr>
          <p:cNvPr id="25" name="TextBox 24">
            <a:extLst>
              <a:ext uri="{FF2B5EF4-FFF2-40B4-BE49-F238E27FC236}">
                <a16:creationId xmlns:a16="http://schemas.microsoft.com/office/drawing/2014/main" id="{205CF4BB-C3DE-4321-9B99-BB5CD6E7C214}"/>
              </a:ext>
            </a:extLst>
          </p:cNvPr>
          <p:cNvSpPr txBox="1"/>
          <p:nvPr/>
        </p:nvSpPr>
        <p:spPr>
          <a:xfrm>
            <a:off x="8610600" y="4081978"/>
            <a:ext cx="2743200" cy="368022"/>
          </a:xfrm>
          <a:prstGeom prst="rect">
            <a:avLst/>
          </a:prstGeom>
          <a:solidFill>
            <a:schemeClr val="bg1"/>
          </a:solidFill>
          <a:ln>
            <a:solidFill>
              <a:schemeClr val="accent2">
                <a:lumMod val="75000"/>
              </a:schemeClr>
            </a:solidFill>
          </a:ln>
        </p:spPr>
        <p:txBody>
          <a:bodyPr wrap="square" rtlCol="0">
            <a:spAutoFit/>
          </a:bodyPr>
          <a:lstStyle/>
          <a:p>
            <a:r>
              <a:rPr lang="en-US" dirty="0"/>
              <a:t>3. XML</a:t>
            </a:r>
          </a:p>
        </p:txBody>
      </p:sp>
      <p:sp>
        <p:nvSpPr>
          <p:cNvPr id="27" name="TextBox 26">
            <a:extLst>
              <a:ext uri="{FF2B5EF4-FFF2-40B4-BE49-F238E27FC236}">
                <a16:creationId xmlns:a16="http://schemas.microsoft.com/office/drawing/2014/main" id="{83C695E1-6047-4F22-BD25-A88D2A329D08}"/>
              </a:ext>
            </a:extLst>
          </p:cNvPr>
          <p:cNvSpPr txBox="1"/>
          <p:nvPr/>
        </p:nvSpPr>
        <p:spPr>
          <a:xfrm>
            <a:off x="8610600" y="4456343"/>
            <a:ext cx="2743200" cy="368022"/>
          </a:xfrm>
          <a:prstGeom prst="rect">
            <a:avLst/>
          </a:prstGeom>
          <a:solidFill>
            <a:schemeClr val="bg1"/>
          </a:solidFill>
          <a:ln>
            <a:solidFill>
              <a:schemeClr val="accent2">
                <a:lumMod val="75000"/>
              </a:schemeClr>
            </a:solidFill>
          </a:ln>
        </p:spPr>
        <p:txBody>
          <a:bodyPr wrap="square" rtlCol="0">
            <a:spAutoFit/>
          </a:bodyPr>
          <a:lstStyle/>
          <a:p>
            <a:r>
              <a:rPr lang="en-US" dirty="0"/>
              <a:t>4. JavaScript</a:t>
            </a:r>
          </a:p>
        </p:txBody>
      </p:sp>
      <p:sp>
        <p:nvSpPr>
          <p:cNvPr id="29" name="TextBox 28">
            <a:extLst>
              <a:ext uri="{FF2B5EF4-FFF2-40B4-BE49-F238E27FC236}">
                <a16:creationId xmlns:a16="http://schemas.microsoft.com/office/drawing/2014/main" id="{A3E52B88-101B-48A3-914A-3A4DD55A1686}"/>
              </a:ext>
            </a:extLst>
          </p:cNvPr>
          <p:cNvSpPr txBox="1"/>
          <p:nvPr/>
        </p:nvSpPr>
        <p:spPr>
          <a:xfrm>
            <a:off x="8610600" y="4831454"/>
            <a:ext cx="2743200" cy="368022"/>
          </a:xfrm>
          <a:prstGeom prst="rect">
            <a:avLst/>
          </a:prstGeom>
          <a:solidFill>
            <a:schemeClr val="bg1"/>
          </a:solidFill>
          <a:ln>
            <a:solidFill>
              <a:schemeClr val="accent2">
                <a:lumMod val="75000"/>
              </a:schemeClr>
            </a:solidFill>
          </a:ln>
        </p:spPr>
        <p:txBody>
          <a:bodyPr wrap="square" rtlCol="0">
            <a:spAutoFit/>
          </a:bodyPr>
          <a:lstStyle/>
          <a:p>
            <a:r>
              <a:rPr lang="en-US" dirty="0"/>
              <a:t>5. Software Development</a:t>
            </a:r>
          </a:p>
        </p:txBody>
      </p:sp>
      <p:sp>
        <p:nvSpPr>
          <p:cNvPr id="31" name="TextBox 30">
            <a:extLst>
              <a:ext uri="{FF2B5EF4-FFF2-40B4-BE49-F238E27FC236}">
                <a16:creationId xmlns:a16="http://schemas.microsoft.com/office/drawing/2014/main" id="{50C53AF4-8D85-4B3B-B9F4-A1CD4BA74283}"/>
              </a:ext>
            </a:extLst>
          </p:cNvPr>
          <p:cNvSpPr txBox="1"/>
          <p:nvPr/>
        </p:nvSpPr>
        <p:spPr>
          <a:xfrm>
            <a:off x="8610600" y="5205237"/>
            <a:ext cx="2743200" cy="368022"/>
          </a:xfrm>
          <a:prstGeom prst="rect">
            <a:avLst/>
          </a:prstGeom>
          <a:solidFill>
            <a:schemeClr val="bg1"/>
          </a:solidFill>
          <a:ln>
            <a:solidFill>
              <a:schemeClr val="accent2">
                <a:lumMod val="75000"/>
              </a:schemeClr>
            </a:solidFill>
          </a:ln>
        </p:spPr>
        <p:txBody>
          <a:bodyPr wrap="square" rtlCol="0">
            <a:spAutoFit/>
          </a:bodyPr>
          <a:lstStyle/>
          <a:p>
            <a:r>
              <a:rPr lang="en-US" dirty="0"/>
              <a:t>6. Web Services</a:t>
            </a:r>
          </a:p>
        </p:txBody>
      </p:sp>
      <p:pic>
        <p:nvPicPr>
          <p:cNvPr id="33" name="Graphic 32" descr="Line arrow Straight">
            <a:extLst>
              <a:ext uri="{FF2B5EF4-FFF2-40B4-BE49-F238E27FC236}">
                <a16:creationId xmlns:a16="http://schemas.microsoft.com/office/drawing/2014/main" id="{80DA99DC-6D47-4768-9643-3B27F256EF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7500601" y="3838559"/>
            <a:ext cx="577242" cy="577242"/>
          </a:xfrm>
          <a:prstGeom prst="rect">
            <a:avLst/>
          </a:prstGeom>
        </p:spPr>
      </p:pic>
      <p:sp>
        <p:nvSpPr>
          <p:cNvPr id="34" name="Footer Placeholder 33">
            <a:extLst>
              <a:ext uri="{FF2B5EF4-FFF2-40B4-BE49-F238E27FC236}">
                <a16:creationId xmlns:a16="http://schemas.microsoft.com/office/drawing/2014/main" id="{AF731714-C75E-44BB-B932-EBBEAFBC5D1D}"/>
              </a:ext>
            </a:extLst>
          </p:cNvPr>
          <p:cNvSpPr>
            <a:spLocks noGrp="1"/>
          </p:cNvSpPr>
          <p:nvPr>
            <p:ph type="ftr" sz="quarter" idx="11"/>
          </p:nvPr>
        </p:nvSpPr>
        <p:spPr/>
        <p:txBody>
          <a:bodyPr/>
          <a:lstStyle/>
          <a:p>
            <a:r>
              <a:rPr lang="en-US"/>
              <a:t>Retrieving Skills from Job Descriptions</a:t>
            </a:r>
          </a:p>
        </p:txBody>
      </p:sp>
      <p:sp>
        <p:nvSpPr>
          <p:cNvPr id="36" name="Footer Placeholder 6">
            <a:extLst>
              <a:ext uri="{FF2B5EF4-FFF2-40B4-BE49-F238E27FC236}">
                <a16:creationId xmlns:a16="http://schemas.microsoft.com/office/drawing/2014/main" id="{B8F65F45-5DCB-444E-837D-26CE84E22DB1}"/>
              </a:ext>
            </a:extLst>
          </p:cNvPr>
          <p:cNvSpPr txBox="1">
            <a:spLocks/>
          </p:cNvSpPr>
          <p:nvPr/>
        </p:nvSpPr>
        <p:spPr>
          <a:xfrm>
            <a:off x="-76200"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Bhola et al.</a:t>
            </a:r>
          </a:p>
        </p:txBody>
      </p:sp>
    </p:spTree>
    <p:extLst>
      <p:ext uri="{BB962C8B-B14F-4D97-AF65-F5344CB8AC3E}">
        <p14:creationId xmlns:p14="http://schemas.microsoft.com/office/powerpoint/2010/main" val="214164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8" grpId="0" animBg="1"/>
      <p:bldP spid="10" grpId="0" animBg="1"/>
      <p:bldP spid="11" grpId="0" animBg="1"/>
      <p:bldP spid="12" grpId="0" animBg="1"/>
      <p:bldP spid="14" grpId="0" animBg="1"/>
      <p:bldP spid="15" grpId="0"/>
      <p:bldP spid="18" grpId="0" animBg="1"/>
      <p:bldP spid="20" grpId="0" animBg="1"/>
      <p:bldP spid="21" grpId="0" animBg="1"/>
      <p:bldP spid="23" grpId="0" animBg="1"/>
      <p:bldP spid="25" grpId="0" animBg="1"/>
      <p:bldP spid="27" grpId="0" animBg="1"/>
      <p:bldP spid="29" grpId="0" animBg="1"/>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B5977-9F3F-45E0-B9C8-8CEE59B0BBE6}"/>
              </a:ext>
            </a:extLst>
          </p:cNvPr>
          <p:cNvSpPr>
            <a:spLocks noGrp="1"/>
          </p:cNvSpPr>
          <p:nvPr>
            <p:ph type="title"/>
          </p:nvPr>
        </p:nvSpPr>
        <p:spPr>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pPr algn="ctr"/>
            <a:r>
              <a:rPr lang="en-US" dirty="0"/>
              <a:t>Mycareersfuture Dataset</a:t>
            </a:r>
          </a:p>
        </p:txBody>
      </p:sp>
      <p:sp>
        <p:nvSpPr>
          <p:cNvPr id="3" name="Content Placeholder 2">
            <a:extLst>
              <a:ext uri="{FF2B5EF4-FFF2-40B4-BE49-F238E27FC236}">
                <a16:creationId xmlns:a16="http://schemas.microsoft.com/office/drawing/2014/main" id="{320D2D20-703C-45EA-97EE-62DF80306C90}"/>
              </a:ext>
            </a:extLst>
          </p:cNvPr>
          <p:cNvSpPr>
            <a:spLocks noGrp="1"/>
          </p:cNvSpPr>
          <p:nvPr>
            <p:ph idx="1"/>
          </p:nvPr>
        </p:nvSpPr>
        <p:spPr>
          <a:xfrm>
            <a:off x="838200" y="1825625"/>
            <a:ext cx="10515600" cy="1854200"/>
          </a:xfrm>
        </p:spPr>
        <p:txBody>
          <a:bodyPr>
            <a:normAutofit lnSpcReduction="10000"/>
          </a:bodyPr>
          <a:lstStyle/>
          <a:p>
            <a:r>
              <a:rPr lang="en-US" dirty="0"/>
              <a:t>No large-scale job description dataset was available</a:t>
            </a:r>
          </a:p>
          <a:p>
            <a:r>
              <a:rPr lang="en-US" dirty="0"/>
              <a:t>We have collected data from Singaporean government website, </a:t>
            </a:r>
            <a:r>
              <a:rPr lang="en-US" dirty="0">
                <a:latin typeface="Bahnschrift" panose="020B0502040204020203" pitchFamily="34" charset="0"/>
              </a:rPr>
              <a:t>mycareersfuture.sg </a:t>
            </a:r>
            <a:r>
              <a:rPr lang="en-US" dirty="0"/>
              <a:t>of over 20,000 richly structured job posts</a:t>
            </a:r>
          </a:p>
          <a:p>
            <a:r>
              <a:rPr lang="en-US" dirty="0"/>
              <a:t>Dataset contains 16 different fields of information</a:t>
            </a:r>
          </a:p>
        </p:txBody>
      </p:sp>
      <p:sp>
        <p:nvSpPr>
          <p:cNvPr id="6" name="Slide Number Placeholder 5">
            <a:extLst>
              <a:ext uri="{FF2B5EF4-FFF2-40B4-BE49-F238E27FC236}">
                <a16:creationId xmlns:a16="http://schemas.microsoft.com/office/drawing/2014/main" id="{A345D026-7F5B-43F1-8C73-5E8CE9EE2F50}"/>
              </a:ext>
            </a:extLst>
          </p:cNvPr>
          <p:cNvSpPr>
            <a:spLocks noGrp="1"/>
          </p:cNvSpPr>
          <p:nvPr>
            <p:ph type="sldNum" sz="quarter" idx="12"/>
          </p:nvPr>
        </p:nvSpPr>
        <p:spPr/>
        <p:txBody>
          <a:bodyPr/>
          <a:lstStyle/>
          <a:p>
            <a:fld id="{0CCA2F39-1CE7-4002-891F-6A685ED31EE0}" type="slidenum">
              <a:rPr lang="en-US" smtClean="0"/>
              <a:t>7</a:t>
            </a:fld>
            <a:endParaRPr lang="en-US"/>
          </a:p>
        </p:txBody>
      </p:sp>
      <p:graphicFrame>
        <p:nvGraphicFramePr>
          <p:cNvPr id="7" name="Table 7">
            <a:extLst>
              <a:ext uri="{FF2B5EF4-FFF2-40B4-BE49-F238E27FC236}">
                <a16:creationId xmlns:a16="http://schemas.microsoft.com/office/drawing/2014/main" id="{620206B5-3274-4A7A-9402-8BBD148B4451}"/>
              </a:ext>
            </a:extLst>
          </p:cNvPr>
          <p:cNvGraphicFramePr>
            <a:graphicFrameLocks noGrp="1"/>
          </p:cNvGraphicFramePr>
          <p:nvPr>
            <p:extLst>
              <p:ext uri="{D42A27DB-BD31-4B8C-83A1-F6EECF244321}">
                <p14:modId xmlns:p14="http://schemas.microsoft.com/office/powerpoint/2010/main" val="2991778212"/>
              </p:ext>
            </p:extLst>
          </p:nvPr>
        </p:nvGraphicFramePr>
        <p:xfrm>
          <a:off x="1267326" y="3948945"/>
          <a:ext cx="8714874" cy="1854200"/>
        </p:xfrm>
        <a:graphic>
          <a:graphicData uri="http://schemas.openxmlformats.org/drawingml/2006/table">
            <a:tbl>
              <a:tblPr firstRow="1" bandRow="1">
                <a:tableStyleId>{8799B23B-EC83-4686-B30A-512413B5E67A}</a:tableStyleId>
              </a:tblPr>
              <a:tblGrid>
                <a:gridCol w="4357437">
                  <a:extLst>
                    <a:ext uri="{9D8B030D-6E8A-4147-A177-3AD203B41FA5}">
                      <a16:colId xmlns:a16="http://schemas.microsoft.com/office/drawing/2014/main" val="3390327801"/>
                    </a:ext>
                  </a:extLst>
                </a:gridCol>
                <a:gridCol w="4357437">
                  <a:extLst>
                    <a:ext uri="{9D8B030D-6E8A-4147-A177-3AD203B41FA5}">
                      <a16:colId xmlns:a16="http://schemas.microsoft.com/office/drawing/2014/main" val="12251195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Number of job posts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20,298</a:t>
                      </a:r>
                    </a:p>
                  </a:txBody>
                  <a:tcPr/>
                </a:tc>
                <a:extLst>
                  <a:ext uri="{0D108BD9-81ED-4DB2-BD59-A6C34878D82A}">
                    <a16:rowId xmlns:a16="http://schemas.microsoft.com/office/drawing/2014/main" val="23879651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Number of distinct skills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2,548</a:t>
                      </a:r>
                    </a:p>
                  </a:txBody>
                  <a:tcPr/>
                </a:tc>
                <a:extLst>
                  <a:ext uri="{0D108BD9-81ED-4DB2-BD59-A6C34878D82A}">
                    <a16:rowId xmlns:a16="http://schemas.microsoft.com/office/drawing/2014/main" val="36430867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Number of skills with 20 or more mentions</a:t>
                      </a:r>
                    </a:p>
                  </a:txBody>
                  <a:tcPr/>
                </a:tc>
                <a:tc>
                  <a:txBody>
                    <a:bodyPr/>
                    <a:lstStyle/>
                    <a:p>
                      <a:r>
                        <a:rPr lang="en-US" dirty="0"/>
                        <a:t>1,209</a:t>
                      </a:r>
                    </a:p>
                  </a:txBody>
                  <a:tcPr/>
                </a:tc>
                <a:extLst>
                  <a:ext uri="{0D108BD9-81ED-4DB2-BD59-A6C34878D82A}">
                    <a16:rowId xmlns:a16="http://schemas.microsoft.com/office/drawing/2014/main" val="23117217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Average skill tags per job post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19.98</a:t>
                      </a:r>
                    </a:p>
                  </a:txBody>
                  <a:tcPr/>
                </a:tc>
                <a:extLst>
                  <a:ext uri="{0D108BD9-81ED-4DB2-BD59-A6C34878D82A}">
                    <a16:rowId xmlns:a16="http://schemas.microsoft.com/office/drawing/2014/main" val="32986554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Average token count per job post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162.27</a:t>
                      </a:r>
                    </a:p>
                  </a:txBody>
                  <a:tcPr/>
                </a:tc>
                <a:extLst>
                  <a:ext uri="{0D108BD9-81ED-4DB2-BD59-A6C34878D82A}">
                    <a16:rowId xmlns:a16="http://schemas.microsoft.com/office/drawing/2014/main" val="1958931134"/>
                  </a:ext>
                </a:extLst>
              </a:tr>
            </a:tbl>
          </a:graphicData>
        </a:graphic>
      </p:graphicFrame>
      <p:sp>
        <p:nvSpPr>
          <p:cNvPr id="8" name="Footer Placeholder 7">
            <a:extLst>
              <a:ext uri="{FF2B5EF4-FFF2-40B4-BE49-F238E27FC236}">
                <a16:creationId xmlns:a16="http://schemas.microsoft.com/office/drawing/2014/main" id="{CF0D8411-55BC-4257-AAEC-60D492747E54}"/>
              </a:ext>
            </a:extLst>
          </p:cNvPr>
          <p:cNvSpPr>
            <a:spLocks noGrp="1"/>
          </p:cNvSpPr>
          <p:nvPr>
            <p:ph type="ftr" sz="quarter" idx="11"/>
          </p:nvPr>
        </p:nvSpPr>
        <p:spPr/>
        <p:txBody>
          <a:bodyPr/>
          <a:lstStyle/>
          <a:p>
            <a:r>
              <a:rPr lang="en-US"/>
              <a:t>Retrieving Skills from Job Descriptions</a:t>
            </a:r>
          </a:p>
        </p:txBody>
      </p:sp>
      <p:sp>
        <p:nvSpPr>
          <p:cNvPr id="11" name="Footer Placeholder 6">
            <a:extLst>
              <a:ext uri="{FF2B5EF4-FFF2-40B4-BE49-F238E27FC236}">
                <a16:creationId xmlns:a16="http://schemas.microsoft.com/office/drawing/2014/main" id="{094195B5-1499-4A08-9063-BA43C03D8966}"/>
              </a:ext>
            </a:extLst>
          </p:cNvPr>
          <p:cNvSpPr txBox="1">
            <a:spLocks/>
          </p:cNvSpPr>
          <p:nvPr/>
        </p:nvSpPr>
        <p:spPr>
          <a:xfrm>
            <a:off x="-76200"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Bhola et al.</a:t>
            </a:r>
          </a:p>
        </p:txBody>
      </p:sp>
    </p:spTree>
    <p:extLst>
      <p:ext uri="{BB962C8B-B14F-4D97-AF65-F5344CB8AC3E}">
        <p14:creationId xmlns:p14="http://schemas.microsoft.com/office/powerpoint/2010/main" val="74014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B5977-9F3F-45E0-B9C8-8CEE59B0BBE6}"/>
              </a:ext>
            </a:extLst>
          </p:cNvPr>
          <p:cNvSpPr>
            <a:spLocks noGrp="1"/>
          </p:cNvSpPr>
          <p:nvPr>
            <p:ph type="title"/>
          </p:nvPr>
        </p:nvSpPr>
        <p:spPr>
          <a:xfrm>
            <a:off x="838200" y="355795"/>
            <a:ext cx="10515600" cy="1325563"/>
          </a:xfr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pPr algn="ctr"/>
            <a:r>
              <a:rPr lang="en-US" dirty="0"/>
              <a:t>Performance Comparison</a:t>
            </a:r>
          </a:p>
        </p:txBody>
      </p:sp>
      <p:sp>
        <p:nvSpPr>
          <p:cNvPr id="6" name="Slide Number Placeholder 5">
            <a:extLst>
              <a:ext uri="{FF2B5EF4-FFF2-40B4-BE49-F238E27FC236}">
                <a16:creationId xmlns:a16="http://schemas.microsoft.com/office/drawing/2014/main" id="{A345D026-7F5B-43F1-8C73-5E8CE9EE2F50}"/>
              </a:ext>
            </a:extLst>
          </p:cNvPr>
          <p:cNvSpPr>
            <a:spLocks noGrp="1"/>
          </p:cNvSpPr>
          <p:nvPr>
            <p:ph type="sldNum" sz="quarter" idx="12"/>
          </p:nvPr>
        </p:nvSpPr>
        <p:spPr/>
        <p:txBody>
          <a:bodyPr/>
          <a:lstStyle/>
          <a:p>
            <a:fld id="{0CCA2F39-1CE7-4002-891F-6A685ED31EE0}" type="slidenum">
              <a:rPr lang="en-US" smtClean="0"/>
              <a:t>8</a:t>
            </a:fld>
            <a:endParaRPr lang="en-US" dirty="0"/>
          </a:p>
        </p:txBody>
      </p:sp>
      <p:sp>
        <p:nvSpPr>
          <p:cNvPr id="8" name="Footer Placeholder 7">
            <a:extLst>
              <a:ext uri="{FF2B5EF4-FFF2-40B4-BE49-F238E27FC236}">
                <a16:creationId xmlns:a16="http://schemas.microsoft.com/office/drawing/2014/main" id="{CF0D8411-55BC-4257-AAEC-60D492747E54}"/>
              </a:ext>
            </a:extLst>
          </p:cNvPr>
          <p:cNvSpPr>
            <a:spLocks noGrp="1"/>
          </p:cNvSpPr>
          <p:nvPr>
            <p:ph type="ftr" sz="quarter" idx="11"/>
          </p:nvPr>
        </p:nvSpPr>
        <p:spPr/>
        <p:txBody>
          <a:bodyPr/>
          <a:lstStyle/>
          <a:p>
            <a:r>
              <a:rPr lang="en-US" dirty="0"/>
              <a:t>Retrieving Skills from Job Descriptions</a:t>
            </a:r>
          </a:p>
        </p:txBody>
      </p:sp>
      <p:sp>
        <p:nvSpPr>
          <p:cNvPr id="11" name="Footer Placeholder 6">
            <a:extLst>
              <a:ext uri="{FF2B5EF4-FFF2-40B4-BE49-F238E27FC236}">
                <a16:creationId xmlns:a16="http://schemas.microsoft.com/office/drawing/2014/main" id="{094195B5-1499-4A08-9063-BA43C03D8966}"/>
              </a:ext>
            </a:extLst>
          </p:cNvPr>
          <p:cNvSpPr txBox="1">
            <a:spLocks/>
          </p:cNvSpPr>
          <p:nvPr/>
        </p:nvSpPr>
        <p:spPr>
          <a:xfrm>
            <a:off x="-76200"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Bhola et al.</a:t>
            </a:r>
          </a:p>
        </p:txBody>
      </p:sp>
      <p:graphicFrame>
        <p:nvGraphicFramePr>
          <p:cNvPr id="3" name="Table 3">
            <a:extLst>
              <a:ext uri="{FF2B5EF4-FFF2-40B4-BE49-F238E27FC236}">
                <a16:creationId xmlns:a16="http://schemas.microsoft.com/office/drawing/2014/main" id="{55ACA459-DFAE-4513-851E-051C4FF9E8D2}"/>
              </a:ext>
            </a:extLst>
          </p:cNvPr>
          <p:cNvGraphicFramePr>
            <a:graphicFrameLocks noGrp="1"/>
          </p:cNvGraphicFramePr>
          <p:nvPr>
            <p:ph idx="1"/>
            <p:extLst>
              <p:ext uri="{D42A27DB-BD31-4B8C-83A1-F6EECF244321}">
                <p14:modId xmlns:p14="http://schemas.microsoft.com/office/powerpoint/2010/main" val="291671213"/>
              </p:ext>
            </p:extLst>
          </p:nvPr>
        </p:nvGraphicFramePr>
        <p:xfrm>
          <a:off x="2506577" y="2684049"/>
          <a:ext cx="7182853" cy="2595880"/>
        </p:xfrm>
        <a:graphic>
          <a:graphicData uri="http://schemas.openxmlformats.org/drawingml/2006/table">
            <a:tbl>
              <a:tblPr firstRow="1" bandRow="1">
                <a:tableStyleId>{EB344D84-9AFB-497E-A393-DC336BA19D2E}</a:tableStyleId>
              </a:tblPr>
              <a:tblGrid>
                <a:gridCol w="5257800">
                  <a:extLst>
                    <a:ext uri="{9D8B030D-6E8A-4147-A177-3AD203B41FA5}">
                      <a16:colId xmlns:a16="http://schemas.microsoft.com/office/drawing/2014/main" val="2531282168"/>
                    </a:ext>
                  </a:extLst>
                </a:gridCol>
                <a:gridCol w="1925053">
                  <a:extLst>
                    <a:ext uri="{9D8B030D-6E8A-4147-A177-3AD203B41FA5}">
                      <a16:colId xmlns:a16="http://schemas.microsoft.com/office/drawing/2014/main" val="3068011615"/>
                    </a:ext>
                  </a:extLst>
                </a:gridCol>
              </a:tblGrid>
              <a:tr h="370840">
                <a:tc>
                  <a:txBody>
                    <a:bodyPr/>
                    <a:lstStyle/>
                    <a:p>
                      <a:pPr algn="ctr"/>
                      <a:r>
                        <a:rPr lang="en-US" dirty="0"/>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MRR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05433075"/>
                  </a:ext>
                </a:extLst>
              </a:tr>
              <a:tr h="370840">
                <a:tc>
                  <a:txBody>
                    <a:bodyPr/>
                    <a:lstStyle/>
                    <a:p>
                      <a:pPr algn="ctr"/>
                      <a:r>
                        <a:rPr lang="en-US" dirty="0"/>
                        <a:t>CNN-Kim </a:t>
                      </a:r>
                      <a:r>
                        <a:rPr lang="en-US" baseline="30000"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0.8195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50981178"/>
                  </a:ext>
                </a:extLst>
              </a:tr>
              <a:tr h="370840">
                <a:tc>
                  <a:txBody>
                    <a:bodyPr/>
                    <a:lstStyle/>
                    <a:p>
                      <a:pPr algn="ctr"/>
                      <a:r>
                        <a:rPr lang="en-US" dirty="0"/>
                        <a:t>LSTM </a:t>
                      </a:r>
                      <a:r>
                        <a:rPr lang="en-US" baseline="30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0.8417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12842790"/>
                  </a:ext>
                </a:extLst>
              </a:tr>
              <a:tr h="370840">
                <a:tc>
                  <a:txBody>
                    <a:bodyPr/>
                    <a:lstStyle/>
                    <a:p>
                      <a:pPr algn="ctr"/>
                      <a:r>
                        <a:rPr lang="en-US" dirty="0" err="1"/>
                        <a:t>BiLSTM</a:t>
                      </a:r>
                      <a:r>
                        <a:rPr lang="en-US" dirty="0"/>
                        <a:t> </a:t>
                      </a:r>
                      <a:r>
                        <a:rPr lang="en-US" baseline="300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0.8565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89278650"/>
                  </a:ext>
                </a:extLst>
              </a:tr>
              <a:tr h="370840">
                <a:tc>
                  <a:txBody>
                    <a:bodyPr/>
                    <a:lstStyle/>
                    <a:p>
                      <a:pPr algn="ctr"/>
                      <a:r>
                        <a:rPr lang="en-US" dirty="0" err="1"/>
                        <a:t>BiGRU</a:t>
                      </a:r>
                      <a:r>
                        <a:rPr lang="en-US" dirty="0"/>
                        <a:t> </a:t>
                      </a:r>
                      <a:r>
                        <a:rPr lang="en-US" baseline="300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0.8716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75988003"/>
                  </a:ext>
                </a:extLst>
              </a:tr>
              <a:tr h="370840">
                <a:tc>
                  <a:txBody>
                    <a:bodyPr/>
                    <a:lstStyle/>
                    <a:p>
                      <a:pPr algn="ctr"/>
                      <a:r>
                        <a:rPr lang="en-US" dirty="0" err="1"/>
                        <a:t>BiGRU</a:t>
                      </a:r>
                      <a:r>
                        <a:rPr lang="en-US" dirty="0"/>
                        <a:t> w/ CSA </a:t>
                      </a:r>
                      <a:r>
                        <a:rPr lang="en-US" baseline="300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0.8840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58451186"/>
                  </a:ext>
                </a:extLst>
              </a:tr>
              <a:tr h="370840">
                <a:tc>
                  <a:txBody>
                    <a:bodyPr/>
                    <a:lstStyle/>
                    <a:p>
                      <a:pPr algn="ctr"/>
                      <a:r>
                        <a:rPr lang="en-US" dirty="0"/>
                        <a:t>BERT-XMLC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1" dirty="0"/>
                        <a:t>0.9019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2861687"/>
                  </a:ext>
                </a:extLst>
              </a:tr>
            </a:tbl>
          </a:graphicData>
        </a:graphic>
      </p:graphicFrame>
      <p:sp>
        <p:nvSpPr>
          <p:cNvPr id="9" name="Content Placeholder 4">
            <a:extLst>
              <a:ext uri="{FF2B5EF4-FFF2-40B4-BE49-F238E27FC236}">
                <a16:creationId xmlns:a16="http://schemas.microsoft.com/office/drawing/2014/main" id="{4766E86C-BFB6-46FB-BB3E-35427F419096}"/>
              </a:ext>
            </a:extLst>
          </p:cNvPr>
          <p:cNvSpPr txBox="1">
            <a:spLocks/>
          </p:cNvSpPr>
          <p:nvPr/>
        </p:nvSpPr>
        <p:spPr>
          <a:xfrm>
            <a:off x="828869" y="2208184"/>
            <a:ext cx="10515600" cy="4510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t>Table 1: Mean Reciprocal Rank (MRR) comparison</a:t>
            </a:r>
          </a:p>
        </p:txBody>
      </p:sp>
    </p:spTree>
    <p:extLst>
      <p:ext uri="{BB962C8B-B14F-4D97-AF65-F5344CB8AC3E}">
        <p14:creationId xmlns:p14="http://schemas.microsoft.com/office/powerpoint/2010/main" val="2233507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B5977-9F3F-45E0-B9C8-8CEE59B0BBE6}"/>
              </a:ext>
            </a:extLst>
          </p:cNvPr>
          <p:cNvSpPr>
            <a:spLocks noGrp="1"/>
          </p:cNvSpPr>
          <p:nvPr>
            <p:ph type="title"/>
          </p:nvPr>
        </p:nvSpPr>
        <p:spPr>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pPr algn="ctr"/>
            <a:r>
              <a:rPr lang="en-US" dirty="0"/>
              <a:t>Performance Comparison</a:t>
            </a:r>
          </a:p>
        </p:txBody>
      </p:sp>
      <p:sp>
        <p:nvSpPr>
          <p:cNvPr id="6" name="Slide Number Placeholder 5">
            <a:extLst>
              <a:ext uri="{FF2B5EF4-FFF2-40B4-BE49-F238E27FC236}">
                <a16:creationId xmlns:a16="http://schemas.microsoft.com/office/drawing/2014/main" id="{A345D026-7F5B-43F1-8C73-5E8CE9EE2F50}"/>
              </a:ext>
            </a:extLst>
          </p:cNvPr>
          <p:cNvSpPr>
            <a:spLocks noGrp="1"/>
          </p:cNvSpPr>
          <p:nvPr>
            <p:ph type="sldNum" sz="quarter" idx="12"/>
          </p:nvPr>
        </p:nvSpPr>
        <p:spPr/>
        <p:txBody>
          <a:bodyPr/>
          <a:lstStyle/>
          <a:p>
            <a:fld id="{0CCA2F39-1CE7-4002-891F-6A685ED31EE0}" type="slidenum">
              <a:rPr lang="en-US" smtClean="0"/>
              <a:t>9</a:t>
            </a:fld>
            <a:endParaRPr lang="en-US" dirty="0"/>
          </a:p>
        </p:txBody>
      </p:sp>
      <p:sp>
        <p:nvSpPr>
          <p:cNvPr id="8" name="Footer Placeholder 7">
            <a:extLst>
              <a:ext uri="{FF2B5EF4-FFF2-40B4-BE49-F238E27FC236}">
                <a16:creationId xmlns:a16="http://schemas.microsoft.com/office/drawing/2014/main" id="{CF0D8411-55BC-4257-AAEC-60D492747E54}"/>
              </a:ext>
            </a:extLst>
          </p:cNvPr>
          <p:cNvSpPr>
            <a:spLocks noGrp="1"/>
          </p:cNvSpPr>
          <p:nvPr>
            <p:ph type="ftr" sz="quarter" idx="11"/>
          </p:nvPr>
        </p:nvSpPr>
        <p:spPr/>
        <p:txBody>
          <a:bodyPr/>
          <a:lstStyle/>
          <a:p>
            <a:r>
              <a:rPr lang="en-US" dirty="0"/>
              <a:t>Retrieving Skills from Job Descriptions</a:t>
            </a:r>
          </a:p>
        </p:txBody>
      </p:sp>
      <p:sp>
        <p:nvSpPr>
          <p:cNvPr id="11" name="Footer Placeholder 6">
            <a:extLst>
              <a:ext uri="{FF2B5EF4-FFF2-40B4-BE49-F238E27FC236}">
                <a16:creationId xmlns:a16="http://schemas.microsoft.com/office/drawing/2014/main" id="{094195B5-1499-4A08-9063-BA43C03D8966}"/>
              </a:ext>
            </a:extLst>
          </p:cNvPr>
          <p:cNvSpPr txBox="1">
            <a:spLocks/>
          </p:cNvSpPr>
          <p:nvPr/>
        </p:nvSpPr>
        <p:spPr>
          <a:xfrm>
            <a:off x="-76200"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Bhola et al.</a:t>
            </a:r>
          </a:p>
        </p:txBody>
      </p:sp>
      <p:graphicFrame>
        <p:nvGraphicFramePr>
          <p:cNvPr id="10" name="Table 3">
            <a:extLst>
              <a:ext uri="{FF2B5EF4-FFF2-40B4-BE49-F238E27FC236}">
                <a16:creationId xmlns:a16="http://schemas.microsoft.com/office/drawing/2014/main" id="{0DED1301-C8E1-4ED0-9C39-D8EE70D2A3AD}"/>
              </a:ext>
            </a:extLst>
          </p:cNvPr>
          <p:cNvGraphicFramePr>
            <a:graphicFrameLocks noGrp="1"/>
          </p:cNvGraphicFramePr>
          <p:nvPr>
            <p:ph idx="1"/>
            <p:extLst>
              <p:ext uri="{D42A27DB-BD31-4B8C-83A1-F6EECF244321}">
                <p14:modId xmlns:p14="http://schemas.microsoft.com/office/powerpoint/2010/main" val="111178404"/>
              </p:ext>
            </p:extLst>
          </p:nvPr>
        </p:nvGraphicFramePr>
        <p:xfrm>
          <a:off x="838200" y="2684049"/>
          <a:ext cx="10515600" cy="2956560"/>
        </p:xfrm>
        <a:graphic>
          <a:graphicData uri="http://schemas.openxmlformats.org/drawingml/2006/table">
            <a:tbl>
              <a:tblPr firstRow="1" bandRow="1">
                <a:tableStyleId>{EB344D84-9AFB-497E-A393-DC336BA19D2E}</a:tableStyleId>
              </a:tblPr>
              <a:tblGrid>
                <a:gridCol w="5257800">
                  <a:extLst>
                    <a:ext uri="{9D8B030D-6E8A-4147-A177-3AD203B41FA5}">
                      <a16:colId xmlns:a16="http://schemas.microsoft.com/office/drawing/2014/main" val="2531282168"/>
                    </a:ext>
                  </a:extLst>
                </a:gridCol>
                <a:gridCol w="1051560">
                  <a:extLst>
                    <a:ext uri="{9D8B030D-6E8A-4147-A177-3AD203B41FA5}">
                      <a16:colId xmlns:a16="http://schemas.microsoft.com/office/drawing/2014/main" val="3068011615"/>
                    </a:ext>
                  </a:extLst>
                </a:gridCol>
                <a:gridCol w="1051560">
                  <a:extLst>
                    <a:ext uri="{9D8B030D-6E8A-4147-A177-3AD203B41FA5}">
                      <a16:colId xmlns:a16="http://schemas.microsoft.com/office/drawing/2014/main" val="4077867136"/>
                    </a:ext>
                  </a:extLst>
                </a:gridCol>
                <a:gridCol w="1051560">
                  <a:extLst>
                    <a:ext uri="{9D8B030D-6E8A-4147-A177-3AD203B41FA5}">
                      <a16:colId xmlns:a16="http://schemas.microsoft.com/office/drawing/2014/main" val="2404522757"/>
                    </a:ext>
                  </a:extLst>
                </a:gridCol>
                <a:gridCol w="1051560">
                  <a:extLst>
                    <a:ext uri="{9D8B030D-6E8A-4147-A177-3AD203B41FA5}">
                      <a16:colId xmlns:a16="http://schemas.microsoft.com/office/drawing/2014/main" val="2161863870"/>
                    </a:ext>
                  </a:extLst>
                </a:gridCol>
                <a:gridCol w="1051560">
                  <a:extLst>
                    <a:ext uri="{9D8B030D-6E8A-4147-A177-3AD203B41FA5}">
                      <a16:colId xmlns:a16="http://schemas.microsoft.com/office/drawing/2014/main" val="246730954"/>
                    </a:ext>
                  </a:extLst>
                </a:gridCol>
              </a:tblGrid>
              <a:tr h="185420">
                <a:tc rowSpan="2">
                  <a:txBody>
                    <a:bodyPr/>
                    <a:lstStyle/>
                    <a:p>
                      <a:pPr algn="ctr"/>
                      <a:r>
                        <a:rPr lang="en-US" dirty="0"/>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5">
                  <a:txBody>
                    <a:bodyPr/>
                    <a:lstStyle/>
                    <a:p>
                      <a:pPr algn="ctr"/>
                      <a:r>
                        <a:rPr lang="en-US" dirty="0"/>
                        <a:t>Recall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05433075"/>
                  </a:ext>
                </a:extLst>
              </a:tr>
              <a:tr h="185420">
                <a:tc vMerge="1">
                  <a:txBody>
                    <a:bodyPr/>
                    <a:lstStyle/>
                    <a:p>
                      <a:endParaRPr lang="en-US"/>
                    </a:p>
                  </a:txBody>
                  <a:tcPr/>
                </a:tc>
                <a:tc>
                  <a:txBody>
                    <a:bodyPr/>
                    <a:lstStyle/>
                    <a:p>
                      <a:pPr algn="ctr"/>
                      <a:r>
                        <a:rPr lang="en-US" dirty="0">
                          <a:solidFill>
                            <a:schemeClr val="bg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dirty="0">
                          <a:solidFill>
                            <a:schemeClr val="bg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dirty="0">
                          <a:solidFill>
                            <a:schemeClr val="bg1"/>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dirty="0">
                          <a:solidFill>
                            <a:schemeClr val="bg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dirty="0">
                          <a:solidFill>
                            <a:schemeClr val="bg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546457307"/>
                  </a:ext>
                </a:extLst>
              </a:tr>
              <a:tr h="370840">
                <a:tc>
                  <a:txBody>
                    <a:bodyPr/>
                    <a:lstStyle/>
                    <a:p>
                      <a:pPr algn="ctr"/>
                      <a:r>
                        <a:rPr lang="en-US" dirty="0"/>
                        <a:t>CNN-Kim </a:t>
                      </a:r>
                      <a:r>
                        <a:rPr lang="en-US" baseline="30000"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16.38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29.59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59.60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70.40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82.47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50981178"/>
                  </a:ext>
                </a:extLst>
              </a:tr>
              <a:tr h="370840">
                <a:tc>
                  <a:txBody>
                    <a:bodyPr/>
                    <a:lstStyle/>
                    <a:p>
                      <a:pPr algn="ctr"/>
                      <a:r>
                        <a:rPr lang="en-US" dirty="0"/>
                        <a:t>LSTM </a:t>
                      </a:r>
                      <a:r>
                        <a:rPr lang="en-US" baseline="30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16.83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29.35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57.09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68.65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81.46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12842790"/>
                  </a:ext>
                </a:extLst>
              </a:tr>
              <a:tr h="370840">
                <a:tc>
                  <a:txBody>
                    <a:bodyPr/>
                    <a:lstStyle/>
                    <a:p>
                      <a:pPr algn="ctr"/>
                      <a:r>
                        <a:rPr lang="en-US" dirty="0" err="1"/>
                        <a:t>BiLSTM</a:t>
                      </a:r>
                      <a:r>
                        <a:rPr lang="en-US" dirty="0"/>
                        <a:t> </a:t>
                      </a:r>
                      <a:r>
                        <a:rPr lang="en-US" baseline="300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17.51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31.19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61.77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73.25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84.89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89278650"/>
                  </a:ext>
                </a:extLst>
              </a:tr>
              <a:tr h="370840">
                <a:tc>
                  <a:txBody>
                    <a:bodyPr/>
                    <a:lstStyle/>
                    <a:p>
                      <a:pPr algn="ctr"/>
                      <a:r>
                        <a:rPr lang="en-US" dirty="0" err="1"/>
                        <a:t>BiGRU</a:t>
                      </a:r>
                      <a:r>
                        <a:rPr lang="en-US" dirty="0"/>
                        <a:t> </a:t>
                      </a:r>
                      <a:r>
                        <a:rPr lang="en-US" baseline="300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17.73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31.27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60.84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72.80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84.88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75988003"/>
                  </a:ext>
                </a:extLst>
              </a:tr>
              <a:tr h="370840">
                <a:tc>
                  <a:txBody>
                    <a:bodyPr/>
                    <a:lstStyle/>
                    <a:p>
                      <a:pPr algn="ctr"/>
                      <a:r>
                        <a:rPr lang="en-US" dirty="0" err="1"/>
                        <a:t>BiGRU</a:t>
                      </a:r>
                      <a:r>
                        <a:rPr lang="en-US" dirty="0"/>
                        <a:t> w/ CSA </a:t>
                      </a:r>
                      <a:r>
                        <a:rPr lang="en-US" baseline="300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18.34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32.52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64.19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75.75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87.02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58451186"/>
                  </a:ext>
                </a:extLst>
              </a:tr>
              <a:tr h="370840">
                <a:tc>
                  <a:txBody>
                    <a:bodyPr/>
                    <a:lstStyle/>
                    <a:p>
                      <a:pPr algn="ctr"/>
                      <a:r>
                        <a:rPr lang="en-US" dirty="0"/>
                        <a:t>BERT-XMLC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1" dirty="0"/>
                        <a:t>19.60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1" dirty="0"/>
                        <a:t>35.58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1" dirty="0"/>
                        <a:t>70.10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1" dirty="0"/>
                        <a:t>80.91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1" dirty="0"/>
                        <a:t>90.26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2861687"/>
                  </a:ext>
                </a:extLst>
              </a:tr>
            </a:tbl>
          </a:graphicData>
        </a:graphic>
      </p:graphicFrame>
      <p:sp>
        <p:nvSpPr>
          <p:cNvPr id="12" name="Content Placeholder 4">
            <a:extLst>
              <a:ext uri="{FF2B5EF4-FFF2-40B4-BE49-F238E27FC236}">
                <a16:creationId xmlns:a16="http://schemas.microsoft.com/office/drawing/2014/main" id="{CFBBC0AA-FC41-4ED6-8BF0-3580C66CFEE0}"/>
              </a:ext>
            </a:extLst>
          </p:cNvPr>
          <p:cNvSpPr txBox="1">
            <a:spLocks/>
          </p:cNvSpPr>
          <p:nvPr/>
        </p:nvSpPr>
        <p:spPr>
          <a:xfrm>
            <a:off x="828869" y="2208184"/>
            <a:ext cx="10515600" cy="4510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t>Table 2: Recall Comparison (</a:t>
            </a:r>
            <a:r>
              <a:rPr lang="en-US" sz="1800" i="1" dirty="0" err="1"/>
              <a:t>Recall@M</a:t>
            </a:r>
            <a:r>
              <a:rPr lang="en-US" sz="1800" dirty="0"/>
              <a:t> for various </a:t>
            </a:r>
            <a:r>
              <a:rPr lang="en-US" sz="1800" i="1" dirty="0"/>
              <a:t>M</a:t>
            </a:r>
            <a:r>
              <a:rPr lang="en-US" sz="1800" dirty="0"/>
              <a:t>)</a:t>
            </a:r>
          </a:p>
        </p:txBody>
      </p:sp>
    </p:spTree>
    <p:extLst>
      <p:ext uri="{BB962C8B-B14F-4D97-AF65-F5344CB8AC3E}">
        <p14:creationId xmlns:p14="http://schemas.microsoft.com/office/powerpoint/2010/main" val="2988489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1589</TotalTime>
  <Words>1402</Words>
  <Application>Microsoft Office PowerPoint</Application>
  <PresentationFormat>Widescreen</PresentationFormat>
  <Paragraphs>378</Paragraphs>
  <Slides>17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Agency FB</vt:lpstr>
      <vt:lpstr>Arial</vt:lpstr>
      <vt:lpstr>Bahnschrift</vt:lpstr>
      <vt:lpstr>Calibri</vt:lpstr>
      <vt:lpstr>Calibri Light</vt:lpstr>
      <vt:lpstr>Cambria Math</vt:lpstr>
      <vt:lpstr>Office Theme</vt:lpstr>
      <vt:lpstr>Retrieving Skills from Job Description: A Language Model Based Extreme Multi-label Classification Framework</vt:lpstr>
      <vt:lpstr>PowerPoint Presentation</vt:lpstr>
      <vt:lpstr>Online job portals</vt:lpstr>
      <vt:lpstr>Sample Job Description</vt:lpstr>
      <vt:lpstr>How to mitigate the issue?</vt:lpstr>
      <vt:lpstr>Proposed Method</vt:lpstr>
      <vt:lpstr>Mycareersfuture Dataset</vt:lpstr>
      <vt:lpstr>Performance Comparison</vt:lpstr>
      <vt:lpstr>Performance Comparison</vt:lpstr>
      <vt:lpstr>Performance Comparison</vt:lpstr>
      <vt:lpstr>Collaboration Aware Bootstrapping</vt:lpstr>
      <vt:lpstr>Added boost with CAB</vt:lpstr>
      <vt:lpstr>Micro-evaluation metrics</vt:lpstr>
      <vt:lpstr>Performance Comparison</vt:lpstr>
      <vt:lpstr>Conclusion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Retrieving Skills from Job Description: A Language Model Based Extreme Multi-label Classification Framework</dc:title>
  <dc:creator>Akshay Bhola</dc:creator>
  <cp:lastModifiedBy>Akshay Bhola</cp:lastModifiedBy>
  <cp:revision>87</cp:revision>
  <dcterms:created xsi:type="dcterms:W3CDTF">2020-11-04T13:27:40Z</dcterms:created>
  <dcterms:modified xsi:type="dcterms:W3CDTF">2020-11-07T08:29:21Z</dcterms:modified>
</cp:coreProperties>
</file>