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T Sans Narrow"/>
      <p:regular r:id="rId34"/>
      <p:bold r:id="rId35"/>
    </p:embeddedFont>
    <p:embeddedFont>
      <p:font typeface="Open Sans SemiBold"/>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88A777-9B01-433D-AD69-8653DEE58EDA}">
  <a:tblStyle styleId="{8B88A777-9B01-433D-AD69-8653DEE58E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SemiBold-bold.fntdata"/><Relationship Id="rId14" Type="http://schemas.openxmlformats.org/officeDocument/2006/relationships/slide" Target="slides/slide8.xml"/><Relationship Id="rId36" Type="http://schemas.openxmlformats.org/officeDocument/2006/relationships/font" Target="fonts/OpenSansSemiBold-regular.fntdata"/><Relationship Id="rId17" Type="http://schemas.openxmlformats.org/officeDocument/2006/relationships/slide" Target="slides/slide11.xml"/><Relationship Id="rId39" Type="http://schemas.openxmlformats.org/officeDocument/2006/relationships/font" Target="fonts/OpenSansSemiBold-boldItalic.fntdata"/><Relationship Id="rId16" Type="http://schemas.openxmlformats.org/officeDocument/2006/relationships/slide" Target="slides/slide10.xml"/><Relationship Id="rId38" Type="http://schemas.openxmlformats.org/officeDocument/2006/relationships/font" Target="fonts/OpenSans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ee3be836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ee3be836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f1f10201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f1f10201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f0ba665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f0ba66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f1f10201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f1f10201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f0ba665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f0ba665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f1f1020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f1f1020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f1f1020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f1f1020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f1f10201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f1f1020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f1f1020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f1f1020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f1f1020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f1f1020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ee3be836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ee3be836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f73c32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f73c32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f1f1020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f1f1020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f73c327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f73c327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f73c327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f73c327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f73c327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f73c327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f73c327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f73c327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f73c327b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f73c327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f73c327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f73c327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f0ba665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f0ba665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ee3be836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ee3be836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ee3be836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ee3be836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f0ba665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f0ba665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ee3be836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ee3be836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ee3be836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ee3be836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ee3be836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ee3be836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Text Mining Project</a:t>
            </a:r>
            <a:endParaRPr/>
          </a:p>
          <a:p>
            <a:pPr indent="0" lvl="0" marL="0" rtl="0" algn="ctr">
              <a:spcBef>
                <a:spcPts val="0"/>
              </a:spcBef>
              <a:spcAft>
                <a:spcPts val="0"/>
              </a:spcAft>
              <a:buNone/>
            </a:pPr>
            <a:r>
              <a:rPr lang="it" sz="3622"/>
              <a:t>Topic modeling and Text summarization</a:t>
            </a:r>
            <a:endParaRPr sz="3622"/>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it"/>
              <a:t>Susanna Maugeri 839365</a:t>
            </a:r>
            <a:endParaRPr/>
          </a:p>
          <a:p>
            <a:pPr indent="0" lvl="0" marL="0" rtl="0" algn="ctr">
              <a:spcBef>
                <a:spcPts val="0"/>
              </a:spcBef>
              <a:spcAft>
                <a:spcPts val="0"/>
              </a:spcAft>
              <a:buNone/>
            </a:pPr>
            <a:r>
              <a:rPr lang="it"/>
              <a:t>Veronica Grazia Morelli 839257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 topic examples by LSA</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050">
                <a:solidFill>
                  <a:srgbClr val="212121"/>
                </a:solidFill>
                <a:highlight>
                  <a:srgbClr val="FFFFFF"/>
                </a:highlight>
                <a:latin typeface="Courier New"/>
                <a:ea typeface="Courier New"/>
                <a:cs typeface="Courier New"/>
                <a:sym typeface="Courier New"/>
              </a:rPr>
              <a:t>'-0.567*"apple" + -0.236*"watch" + 0.179*"per" + 0.166*"cent" + -0.132*"software" + -0.129*"user" + -0.127*"ipod" + 0.123*"people" + 0.120*"child" + -0.118*"music"'</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it" sz="1050">
                <a:solidFill>
                  <a:srgbClr val="212121"/>
                </a:solidFill>
                <a:highlight>
                  <a:srgbClr val="FFFFFF"/>
                </a:highlight>
                <a:latin typeface="Courier New"/>
                <a:ea typeface="Courier New"/>
                <a:cs typeface="Courier New"/>
                <a:sym typeface="Courier New"/>
              </a:rPr>
              <a:t>'-0.377*"hospital" + -0.266*"nurse" + -0.259*"ebola" + -0.221*"duncan" + -0.166*"health" + -0.156*"patient" + 0.145*"woman" + -0.135*"per" + -0.124*"cent" + -0.117*"texas"'</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it" sz="1050">
                <a:solidFill>
                  <a:srgbClr val="212121"/>
                </a:solidFill>
                <a:highlight>
                  <a:srgbClr val="FFFFFF"/>
                </a:highlight>
                <a:latin typeface="Courier New"/>
                <a:ea typeface="Courier New"/>
                <a:cs typeface="Courier New"/>
                <a:sym typeface="Courier New"/>
              </a:rPr>
              <a:t>'0.298*"woman" + 0.220*"people" + -0.200*"obama" + -0.184*"president" + 0.158*"minister" + -0.157*"child" + -0.151*"say" + -0.150*"state" + 0.145*"school" + -0.138*"per"'</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it" sz="1050">
                <a:solidFill>
                  <a:srgbClr val="212121"/>
                </a:solidFill>
                <a:highlight>
                  <a:srgbClr val="FFFFFF"/>
                </a:highlight>
                <a:latin typeface="Courier New"/>
                <a:ea typeface="Courier New"/>
                <a:cs typeface="Courier New"/>
                <a:sym typeface="Courier New"/>
              </a:rPr>
              <a:t>'-0.249*"family" + 0.219*"car" + 0.218*"time" + 0.209*"royal" + 0.190*"people" + 0.184*"prince" + -0.174*"million" + -0.160*"show" + 0.150*"say" + 0.116*"found"'</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 topic examples by BERTopic</a:t>
            </a:r>
            <a:endParaRPr/>
          </a:p>
        </p:txBody>
      </p:sp>
      <p:pic>
        <p:nvPicPr>
          <p:cNvPr id="127" name="Google Shape;127;p23"/>
          <p:cNvPicPr preferRelativeResize="0"/>
          <p:nvPr/>
        </p:nvPicPr>
        <p:blipFill>
          <a:blip r:embed="rId3">
            <a:alphaModFix/>
          </a:blip>
          <a:stretch>
            <a:fillRect/>
          </a:stretch>
        </p:blipFill>
        <p:spPr>
          <a:xfrm>
            <a:off x="1665100" y="1185725"/>
            <a:ext cx="5099001" cy="3600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 wordclouds by Top2Vec</a:t>
            </a:r>
            <a:endParaRPr/>
          </a:p>
        </p:txBody>
      </p:sp>
      <p:sp>
        <p:nvSpPr>
          <p:cNvPr id="133" name="Google Shape;133;p2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solidFill>
                  <a:srgbClr val="4DB6AC"/>
                </a:solidFill>
              </a:rPr>
              <a:t>Top2Vec</a:t>
            </a:r>
            <a:r>
              <a:rPr lang="it"/>
              <a:t> implements some </a:t>
            </a:r>
            <a:r>
              <a:rPr lang="it"/>
              <a:t>functions</a:t>
            </a:r>
            <a:r>
              <a:rPr lang="it"/>
              <a:t> which make easy to visualize the result of the topic model, for example creating the </a:t>
            </a:r>
            <a:r>
              <a:rPr lang="it">
                <a:solidFill>
                  <a:srgbClr val="4DB6AC"/>
                </a:solidFill>
              </a:rPr>
              <a:t>wordcloud</a:t>
            </a:r>
            <a:r>
              <a:rPr lang="it"/>
              <a:t>.</a:t>
            </a:r>
            <a:endParaRPr/>
          </a:p>
          <a:p>
            <a:pPr indent="0" lvl="0" marL="0" rtl="0" algn="just">
              <a:spcBef>
                <a:spcPts val="1200"/>
              </a:spcBef>
              <a:spcAft>
                <a:spcPts val="0"/>
              </a:spcAft>
              <a:buNone/>
            </a:pPr>
            <a:r>
              <a:rPr lang="it"/>
              <a:t>The first picture - topic 0 - is the wordcloud of the topic words associated with the word “</a:t>
            </a:r>
            <a:r>
              <a:rPr lang="it">
                <a:solidFill>
                  <a:schemeClr val="accent1"/>
                </a:solidFill>
              </a:rPr>
              <a:t>police</a:t>
            </a:r>
            <a:r>
              <a:rPr lang="it"/>
              <a:t>”.</a:t>
            </a:r>
            <a:endParaRPr/>
          </a:p>
          <a:p>
            <a:pPr indent="0" lvl="0" marL="0" rtl="0" algn="just">
              <a:spcBef>
                <a:spcPts val="1200"/>
              </a:spcBef>
              <a:spcAft>
                <a:spcPts val="0"/>
              </a:spcAft>
              <a:buNone/>
            </a:pPr>
            <a:r>
              <a:rPr lang="it"/>
              <a:t>The second one - topic 3 - with the word “</a:t>
            </a:r>
            <a:r>
              <a:rPr lang="it">
                <a:solidFill>
                  <a:schemeClr val="accent1"/>
                </a:solidFill>
              </a:rPr>
              <a:t>Obama</a:t>
            </a:r>
            <a:r>
              <a:rPr lang="it"/>
              <a:t>”.</a:t>
            </a:r>
            <a:endParaRPr/>
          </a:p>
          <a:p>
            <a:pPr indent="0" lvl="0" marL="0" rtl="0" algn="just">
              <a:spcBef>
                <a:spcPts val="1200"/>
              </a:spcBef>
              <a:spcAft>
                <a:spcPts val="1200"/>
              </a:spcAft>
              <a:buNone/>
            </a:pPr>
            <a:r>
              <a:rPr lang="it"/>
              <a:t>The third - topic 63 - with the word “</a:t>
            </a:r>
            <a:r>
              <a:rPr lang="it">
                <a:solidFill>
                  <a:schemeClr val="accent1"/>
                </a:solidFill>
              </a:rPr>
              <a:t>football</a:t>
            </a:r>
            <a:r>
              <a:rPr lang="it"/>
              <a:t>”.</a:t>
            </a:r>
            <a:endParaRPr/>
          </a:p>
        </p:txBody>
      </p:sp>
      <p:pic>
        <p:nvPicPr>
          <p:cNvPr id="134" name="Google Shape;134;p24"/>
          <p:cNvPicPr preferRelativeResize="0"/>
          <p:nvPr/>
        </p:nvPicPr>
        <p:blipFill>
          <a:blip r:embed="rId3">
            <a:alphaModFix/>
          </a:blip>
          <a:stretch>
            <a:fillRect/>
          </a:stretch>
        </p:blipFill>
        <p:spPr>
          <a:xfrm>
            <a:off x="4595675" y="3829549"/>
            <a:ext cx="4145254" cy="1265050"/>
          </a:xfrm>
          <a:prstGeom prst="rect">
            <a:avLst/>
          </a:prstGeom>
          <a:noFill/>
          <a:ln>
            <a:noFill/>
          </a:ln>
        </p:spPr>
      </p:pic>
      <p:pic>
        <p:nvPicPr>
          <p:cNvPr id="135" name="Google Shape;135;p24"/>
          <p:cNvPicPr preferRelativeResize="0"/>
          <p:nvPr/>
        </p:nvPicPr>
        <p:blipFill>
          <a:blip r:embed="rId4">
            <a:alphaModFix/>
          </a:blip>
          <a:stretch>
            <a:fillRect/>
          </a:stretch>
        </p:blipFill>
        <p:spPr>
          <a:xfrm>
            <a:off x="4595638" y="2451800"/>
            <a:ext cx="4145326" cy="1265050"/>
          </a:xfrm>
          <a:prstGeom prst="rect">
            <a:avLst/>
          </a:prstGeom>
          <a:noFill/>
          <a:ln>
            <a:noFill/>
          </a:ln>
        </p:spPr>
      </p:pic>
      <p:pic>
        <p:nvPicPr>
          <p:cNvPr id="136" name="Google Shape;136;p24"/>
          <p:cNvPicPr preferRelativeResize="0"/>
          <p:nvPr/>
        </p:nvPicPr>
        <p:blipFill>
          <a:blip r:embed="rId5">
            <a:alphaModFix/>
          </a:blip>
          <a:stretch>
            <a:fillRect/>
          </a:stretch>
        </p:blipFill>
        <p:spPr>
          <a:xfrm>
            <a:off x="4595638" y="1074050"/>
            <a:ext cx="4145300" cy="126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 topic examples by Top2Vec</a:t>
            </a:r>
            <a:endParaRPr/>
          </a:p>
        </p:txBody>
      </p:sp>
      <p:sp>
        <p:nvSpPr>
          <p:cNvPr id="142" name="Google Shape;142;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212121"/>
              </a:solidFill>
              <a:highlight>
                <a:srgbClr val="FFFFFF"/>
              </a:highlight>
              <a:latin typeface="Courier New"/>
              <a:ea typeface="Courier New"/>
              <a:cs typeface="Courier New"/>
              <a:sym typeface="Courier New"/>
            </a:endParaRPr>
          </a:p>
        </p:txBody>
      </p:sp>
      <p:pic>
        <p:nvPicPr>
          <p:cNvPr id="143" name="Google Shape;143;p25"/>
          <p:cNvPicPr preferRelativeResize="0"/>
          <p:nvPr/>
        </p:nvPicPr>
        <p:blipFill>
          <a:blip r:embed="rId3">
            <a:alphaModFix/>
          </a:blip>
          <a:stretch>
            <a:fillRect/>
          </a:stretch>
        </p:blipFill>
        <p:spPr>
          <a:xfrm>
            <a:off x="4837500" y="2946350"/>
            <a:ext cx="3710876" cy="1152166"/>
          </a:xfrm>
          <a:prstGeom prst="rect">
            <a:avLst/>
          </a:prstGeom>
          <a:noFill/>
          <a:ln>
            <a:noFill/>
          </a:ln>
        </p:spPr>
      </p:pic>
      <p:pic>
        <p:nvPicPr>
          <p:cNvPr id="144" name="Google Shape;144;p25"/>
          <p:cNvPicPr preferRelativeResize="0"/>
          <p:nvPr/>
        </p:nvPicPr>
        <p:blipFill>
          <a:blip r:embed="rId4">
            <a:alphaModFix/>
          </a:blip>
          <a:stretch>
            <a:fillRect/>
          </a:stretch>
        </p:blipFill>
        <p:spPr>
          <a:xfrm>
            <a:off x="311700" y="2381926"/>
            <a:ext cx="3616251" cy="1071475"/>
          </a:xfrm>
          <a:prstGeom prst="rect">
            <a:avLst/>
          </a:prstGeom>
          <a:noFill/>
          <a:ln>
            <a:noFill/>
          </a:ln>
        </p:spPr>
      </p:pic>
      <p:pic>
        <p:nvPicPr>
          <p:cNvPr id="145" name="Google Shape;145;p25"/>
          <p:cNvPicPr preferRelativeResize="0"/>
          <p:nvPr/>
        </p:nvPicPr>
        <p:blipFill>
          <a:blip r:embed="rId5">
            <a:alphaModFix/>
          </a:blip>
          <a:stretch>
            <a:fillRect/>
          </a:stretch>
        </p:blipFill>
        <p:spPr>
          <a:xfrm>
            <a:off x="4931125" y="1411725"/>
            <a:ext cx="3523600" cy="1120355"/>
          </a:xfrm>
          <a:prstGeom prst="rect">
            <a:avLst/>
          </a:prstGeom>
          <a:noFill/>
          <a:ln>
            <a:noFill/>
          </a:ln>
        </p:spPr>
      </p:pic>
      <p:pic>
        <p:nvPicPr>
          <p:cNvPr id="146" name="Google Shape;146;p25"/>
          <p:cNvPicPr preferRelativeResize="0"/>
          <p:nvPr/>
        </p:nvPicPr>
        <p:blipFill>
          <a:blip r:embed="rId6">
            <a:alphaModFix/>
          </a:blip>
          <a:stretch>
            <a:fillRect/>
          </a:stretch>
        </p:blipFill>
        <p:spPr>
          <a:xfrm>
            <a:off x="956650" y="3763949"/>
            <a:ext cx="3523600" cy="1016750"/>
          </a:xfrm>
          <a:prstGeom prst="rect">
            <a:avLst/>
          </a:prstGeom>
          <a:noFill/>
          <a:ln>
            <a:noFill/>
          </a:ln>
        </p:spPr>
      </p:pic>
      <p:pic>
        <p:nvPicPr>
          <p:cNvPr id="147" name="Google Shape;147;p25"/>
          <p:cNvPicPr preferRelativeResize="0"/>
          <p:nvPr/>
        </p:nvPicPr>
        <p:blipFill>
          <a:blip r:embed="rId7">
            <a:alphaModFix/>
          </a:blip>
          <a:stretch>
            <a:fillRect/>
          </a:stretch>
        </p:blipFill>
        <p:spPr>
          <a:xfrm>
            <a:off x="516812" y="1152425"/>
            <a:ext cx="3503176" cy="979820"/>
          </a:xfrm>
          <a:prstGeom prst="rect">
            <a:avLst/>
          </a:prstGeom>
          <a:noFill/>
          <a:ln>
            <a:noFill/>
          </a:ln>
        </p:spPr>
      </p:pic>
      <p:sp>
        <p:nvSpPr>
          <p:cNvPr id="148" name="Google Shape;148;p25"/>
          <p:cNvSpPr txBox="1"/>
          <p:nvPr/>
        </p:nvSpPr>
        <p:spPr>
          <a:xfrm>
            <a:off x="3744350" y="1322075"/>
            <a:ext cx="7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accent1"/>
                </a:solidFill>
                <a:latin typeface="Open Sans"/>
                <a:ea typeface="Open Sans"/>
                <a:cs typeface="Open Sans"/>
                <a:sym typeface="Open Sans"/>
              </a:rPr>
              <a:t>Mexico</a:t>
            </a:r>
            <a:endParaRPr sz="1100">
              <a:solidFill>
                <a:schemeClr val="accent1"/>
              </a:solidFill>
              <a:latin typeface="Open Sans"/>
              <a:ea typeface="Open Sans"/>
              <a:cs typeface="Open Sans"/>
              <a:sym typeface="Open Sans"/>
            </a:endParaRPr>
          </a:p>
        </p:txBody>
      </p:sp>
      <p:sp>
        <p:nvSpPr>
          <p:cNvPr id="149" name="Google Shape;149;p25"/>
          <p:cNvSpPr txBox="1"/>
          <p:nvPr/>
        </p:nvSpPr>
        <p:spPr>
          <a:xfrm>
            <a:off x="8096400" y="1236525"/>
            <a:ext cx="7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accent1"/>
                </a:solidFill>
                <a:latin typeface="Open Sans"/>
                <a:ea typeface="Open Sans"/>
                <a:cs typeface="Open Sans"/>
                <a:sym typeface="Open Sans"/>
              </a:rPr>
              <a:t>Canada</a:t>
            </a:r>
            <a:endParaRPr sz="1100">
              <a:solidFill>
                <a:schemeClr val="accent1"/>
              </a:solidFill>
              <a:latin typeface="Open Sans"/>
              <a:ea typeface="Open Sans"/>
              <a:cs typeface="Open Sans"/>
              <a:sym typeface="Open Sans"/>
            </a:endParaRPr>
          </a:p>
        </p:txBody>
      </p:sp>
      <p:sp>
        <p:nvSpPr>
          <p:cNvPr id="150" name="Google Shape;150;p25"/>
          <p:cNvSpPr txBox="1"/>
          <p:nvPr/>
        </p:nvSpPr>
        <p:spPr>
          <a:xfrm>
            <a:off x="2087050" y="3247300"/>
            <a:ext cx="7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accent1"/>
                </a:solidFill>
                <a:latin typeface="Open Sans"/>
                <a:ea typeface="Open Sans"/>
                <a:cs typeface="Open Sans"/>
                <a:sym typeface="Open Sans"/>
              </a:rPr>
              <a:t>Puppy</a:t>
            </a:r>
            <a:endParaRPr sz="1100">
              <a:solidFill>
                <a:schemeClr val="accent1"/>
              </a:solidFill>
              <a:latin typeface="Open Sans"/>
              <a:ea typeface="Open Sans"/>
              <a:cs typeface="Open Sans"/>
              <a:sym typeface="Open Sans"/>
            </a:endParaRPr>
          </a:p>
        </p:txBody>
      </p:sp>
      <p:sp>
        <p:nvSpPr>
          <p:cNvPr id="151" name="Google Shape;151;p25"/>
          <p:cNvSpPr txBox="1"/>
          <p:nvPr/>
        </p:nvSpPr>
        <p:spPr>
          <a:xfrm>
            <a:off x="4327700" y="4317850"/>
            <a:ext cx="7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accent1"/>
                </a:solidFill>
                <a:latin typeface="Open Sans"/>
                <a:ea typeface="Open Sans"/>
                <a:cs typeface="Open Sans"/>
                <a:sym typeface="Open Sans"/>
              </a:rPr>
              <a:t>Statistic</a:t>
            </a:r>
            <a:endParaRPr sz="1100">
              <a:solidFill>
                <a:schemeClr val="accent1"/>
              </a:solidFill>
              <a:latin typeface="Open Sans"/>
              <a:ea typeface="Open Sans"/>
              <a:cs typeface="Open Sans"/>
              <a:sym typeface="Open Sans"/>
            </a:endParaRPr>
          </a:p>
        </p:txBody>
      </p:sp>
      <p:sp>
        <p:nvSpPr>
          <p:cNvPr id="152" name="Google Shape;152;p25"/>
          <p:cNvSpPr txBox="1"/>
          <p:nvPr/>
        </p:nvSpPr>
        <p:spPr>
          <a:xfrm>
            <a:off x="6056750" y="3963850"/>
            <a:ext cx="7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accent1"/>
                </a:solidFill>
                <a:latin typeface="Open Sans"/>
                <a:ea typeface="Open Sans"/>
                <a:cs typeface="Open Sans"/>
                <a:sym typeface="Open Sans"/>
              </a:rPr>
              <a:t>Nuclear</a:t>
            </a:r>
            <a:endParaRPr sz="1100">
              <a:solidFill>
                <a:schemeClr val="accent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28635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Text summarization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13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Text Summarization Task</a:t>
            </a:r>
            <a:endParaRPr/>
          </a:p>
        </p:txBody>
      </p:sp>
      <p:sp>
        <p:nvSpPr>
          <p:cNvPr id="163" name="Google Shape;163;p27"/>
          <p:cNvSpPr txBox="1"/>
          <p:nvPr>
            <p:ph idx="1" type="body"/>
          </p:nvPr>
        </p:nvSpPr>
        <p:spPr>
          <a:xfrm>
            <a:off x="311700" y="11524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400"/>
          </a:p>
          <a:p>
            <a:pPr indent="-317500" lvl="0" marL="457200" rtl="0" algn="l">
              <a:spcBef>
                <a:spcPts val="1200"/>
              </a:spcBef>
              <a:spcAft>
                <a:spcPts val="0"/>
              </a:spcAft>
              <a:buSzPts val="1400"/>
              <a:buChar char="●"/>
            </a:pPr>
            <a:r>
              <a:rPr lang="it" sz="1400"/>
              <a:t>Text Summarization is the process of condensing a longer text while retaining its meaning.</a:t>
            </a:r>
            <a:endParaRPr sz="1400"/>
          </a:p>
          <a:p>
            <a:pPr indent="0" lvl="0" marL="457200" rtl="0" algn="l">
              <a:spcBef>
                <a:spcPts val="0"/>
              </a:spcBef>
              <a:spcAft>
                <a:spcPts val="0"/>
              </a:spcAft>
              <a:buNone/>
            </a:pPr>
            <a:r>
              <a:t/>
            </a:r>
            <a:endParaRPr sz="800"/>
          </a:p>
          <a:p>
            <a:pPr indent="-317500" lvl="0" marL="457200" rtl="0" algn="l">
              <a:spcBef>
                <a:spcPts val="0"/>
              </a:spcBef>
              <a:spcAft>
                <a:spcPts val="0"/>
              </a:spcAft>
              <a:buSzPts val="1400"/>
              <a:buChar char="●"/>
            </a:pPr>
            <a:r>
              <a:rPr lang="it" sz="1400"/>
              <a:t>Automatic Text Summarization involves using algorithms or AI to automate the summarization task.</a:t>
            </a:r>
            <a:endParaRPr sz="1400"/>
          </a:p>
          <a:p>
            <a:pPr indent="0" lvl="0" marL="0" rtl="0" algn="l">
              <a:spcBef>
                <a:spcPts val="0"/>
              </a:spcBef>
              <a:spcAft>
                <a:spcPts val="0"/>
              </a:spcAft>
              <a:buNone/>
            </a:pPr>
            <a:r>
              <a:t/>
            </a:r>
            <a:endParaRPr sz="800"/>
          </a:p>
          <a:p>
            <a:pPr indent="-317500" lvl="0" marL="457200" rtl="0" algn="l">
              <a:spcBef>
                <a:spcPts val="0"/>
              </a:spcBef>
              <a:spcAft>
                <a:spcPts val="0"/>
              </a:spcAft>
              <a:buSzPts val="1400"/>
              <a:buChar char="●"/>
            </a:pPr>
            <a:r>
              <a:rPr lang="it" sz="1400"/>
              <a:t>There are two types of Automatic Text Summarization: Extractive and Abstractive.</a:t>
            </a:r>
            <a:endParaRPr sz="1400"/>
          </a:p>
          <a:p>
            <a:pPr indent="0" lvl="0" marL="457200" rtl="0" algn="l">
              <a:spcBef>
                <a:spcPts val="0"/>
              </a:spcBef>
              <a:spcAft>
                <a:spcPts val="0"/>
              </a:spcAft>
              <a:buNone/>
            </a:pPr>
            <a:r>
              <a:t/>
            </a:r>
            <a:endParaRPr sz="800"/>
          </a:p>
          <a:p>
            <a:pPr indent="-317500" lvl="1" marL="914400" rtl="0" algn="l">
              <a:spcBef>
                <a:spcPts val="0"/>
              </a:spcBef>
              <a:spcAft>
                <a:spcPts val="0"/>
              </a:spcAft>
              <a:buClr>
                <a:srgbClr val="212121"/>
              </a:buClr>
              <a:buSzPts val="1400"/>
              <a:buChar char="○"/>
            </a:pPr>
            <a:r>
              <a:rPr lang="it" sz="1400">
                <a:solidFill>
                  <a:schemeClr val="accent1"/>
                </a:solidFill>
              </a:rPr>
              <a:t>Extractive Summarization</a:t>
            </a:r>
            <a:r>
              <a:rPr lang="it" sz="1400"/>
              <a:t> selects important sentences from the text to form the summary based on their relevance.</a:t>
            </a:r>
            <a:endParaRPr sz="1400"/>
          </a:p>
          <a:p>
            <a:pPr indent="0" lvl="0" marL="914400" rtl="0" algn="l">
              <a:spcBef>
                <a:spcPts val="0"/>
              </a:spcBef>
              <a:spcAft>
                <a:spcPts val="0"/>
              </a:spcAft>
              <a:buNone/>
            </a:pPr>
            <a:r>
              <a:t/>
            </a:r>
            <a:endParaRPr sz="500"/>
          </a:p>
          <a:p>
            <a:pPr indent="-317500" lvl="1" marL="914400" rtl="0" algn="l">
              <a:spcBef>
                <a:spcPts val="0"/>
              </a:spcBef>
              <a:spcAft>
                <a:spcPts val="0"/>
              </a:spcAft>
              <a:buClr>
                <a:srgbClr val="212121"/>
              </a:buClr>
              <a:buSzPts val="1400"/>
              <a:buChar char="○"/>
            </a:pPr>
            <a:r>
              <a:rPr lang="it" sz="1400">
                <a:solidFill>
                  <a:schemeClr val="accent1"/>
                </a:solidFill>
              </a:rPr>
              <a:t>Abstractive Summarization</a:t>
            </a:r>
            <a:r>
              <a:rPr lang="it" sz="1400"/>
              <a:t> generates summaries in a more human-like way, creating concise and richer summaries, but it is more challenging to implement.</a:t>
            </a:r>
            <a:endParaRPr sz="1400"/>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Exploratory Analysis</a:t>
            </a:r>
            <a:endParaRPr/>
          </a:p>
        </p:txBody>
      </p:sp>
      <p:sp>
        <p:nvSpPr>
          <p:cNvPr id="169" name="Google Shape;169;p28"/>
          <p:cNvSpPr txBox="1"/>
          <p:nvPr>
            <p:ph idx="1" type="body"/>
          </p:nvPr>
        </p:nvSpPr>
        <p:spPr>
          <a:xfrm>
            <a:off x="311700" y="1152425"/>
            <a:ext cx="375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500">
              <a:solidFill>
                <a:srgbClr val="212121"/>
              </a:solidFill>
            </a:endParaRPr>
          </a:p>
          <a:p>
            <a:pPr indent="-317500" lvl="0" marL="457200" rtl="0" algn="l">
              <a:spcBef>
                <a:spcPts val="1200"/>
              </a:spcBef>
              <a:spcAft>
                <a:spcPts val="0"/>
              </a:spcAft>
              <a:buSzPts val="1400"/>
              <a:buChar char="●"/>
            </a:pPr>
            <a:r>
              <a:rPr lang="it" sz="1400"/>
              <a:t>Training: </a:t>
            </a:r>
            <a:r>
              <a:rPr lang="it" sz="1400"/>
              <a:t>287113 samples. </a:t>
            </a:r>
            <a:endParaRPr sz="1400"/>
          </a:p>
          <a:p>
            <a:pPr indent="-317500" lvl="0" marL="457200" rtl="0" algn="l">
              <a:spcBef>
                <a:spcPts val="0"/>
              </a:spcBef>
              <a:spcAft>
                <a:spcPts val="0"/>
              </a:spcAft>
              <a:buSzPts val="1400"/>
              <a:buChar char="●"/>
            </a:pPr>
            <a:r>
              <a:rPr lang="it" sz="1400"/>
              <a:t>Validation: 13368 samples. </a:t>
            </a:r>
            <a:endParaRPr sz="1400"/>
          </a:p>
          <a:p>
            <a:pPr indent="-317500" lvl="0" marL="457200" rtl="0" algn="l">
              <a:spcBef>
                <a:spcPts val="0"/>
              </a:spcBef>
              <a:spcAft>
                <a:spcPts val="0"/>
              </a:spcAft>
              <a:buSzPts val="1400"/>
              <a:buChar char="●"/>
            </a:pPr>
            <a:r>
              <a:rPr lang="it" sz="1400"/>
              <a:t>Test set: 11490 samples.</a:t>
            </a:r>
            <a:endParaRPr sz="1400"/>
          </a:p>
          <a:p>
            <a:pPr indent="0" lvl="0" marL="457200" rtl="0" algn="l">
              <a:spcBef>
                <a:spcPts val="0"/>
              </a:spcBef>
              <a:spcAft>
                <a:spcPts val="0"/>
              </a:spcAft>
              <a:buNone/>
            </a:pPr>
            <a:r>
              <a:t/>
            </a:r>
            <a:endParaRPr sz="800"/>
          </a:p>
          <a:p>
            <a:pPr indent="-317500" lvl="0" marL="457200" rtl="0" algn="l">
              <a:spcBef>
                <a:spcPts val="0"/>
              </a:spcBef>
              <a:spcAft>
                <a:spcPts val="0"/>
              </a:spcAft>
              <a:buSzPts val="1400"/>
              <a:buChar char="●"/>
            </a:pPr>
            <a:r>
              <a:rPr lang="it" sz="1400"/>
              <a:t>No missing values</a:t>
            </a:r>
            <a:endParaRPr sz="1400"/>
          </a:p>
          <a:p>
            <a:pPr indent="0" lvl="0" marL="457200" rtl="0" algn="l">
              <a:spcBef>
                <a:spcPts val="0"/>
              </a:spcBef>
              <a:spcAft>
                <a:spcPts val="0"/>
              </a:spcAft>
              <a:buNone/>
            </a:pPr>
            <a:r>
              <a:t/>
            </a:r>
            <a:endParaRPr sz="1400"/>
          </a:p>
          <a:p>
            <a:pPr indent="0" lvl="0" marL="0" rtl="0" algn="l">
              <a:spcBef>
                <a:spcPts val="0"/>
              </a:spcBef>
              <a:spcAft>
                <a:spcPts val="1200"/>
              </a:spcAft>
              <a:buNone/>
            </a:pPr>
            <a:r>
              <a:t/>
            </a:r>
            <a:endParaRPr/>
          </a:p>
        </p:txBody>
      </p:sp>
      <p:pic>
        <p:nvPicPr>
          <p:cNvPr id="170" name="Google Shape;170;p28"/>
          <p:cNvPicPr preferRelativeResize="0"/>
          <p:nvPr/>
        </p:nvPicPr>
        <p:blipFill>
          <a:blip r:embed="rId3">
            <a:alphaModFix/>
          </a:blip>
          <a:stretch>
            <a:fillRect/>
          </a:stretch>
        </p:blipFill>
        <p:spPr>
          <a:xfrm>
            <a:off x="4071300" y="847625"/>
            <a:ext cx="4342673" cy="1608000"/>
          </a:xfrm>
          <a:prstGeom prst="rect">
            <a:avLst/>
          </a:prstGeom>
          <a:noFill/>
          <a:ln>
            <a:noFill/>
          </a:ln>
        </p:spPr>
      </p:pic>
      <p:pic>
        <p:nvPicPr>
          <p:cNvPr id="171" name="Google Shape;171;p28"/>
          <p:cNvPicPr preferRelativeResize="0"/>
          <p:nvPr/>
        </p:nvPicPr>
        <p:blipFill>
          <a:blip r:embed="rId4">
            <a:alphaModFix/>
          </a:blip>
          <a:stretch>
            <a:fillRect/>
          </a:stretch>
        </p:blipFill>
        <p:spPr>
          <a:xfrm>
            <a:off x="4124488" y="2923325"/>
            <a:ext cx="4289475" cy="1608000"/>
          </a:xfrm>
          <a:prstGeom prst="rect">
            <a:avLst/>
          </a:prstGeom>
          <a:noFill/>
          <a:ln>
            <a:noFill/>
          </a:ln>
        </p:spPr>
      </p:pic>
      <p:sp>
        <p:nvSpPr>
          <p:cNvPr id="172" name="Google Shape;172;p28"/>
          <p:cNvSpPr txBox="1"/>
          <p:nvPr/>
        </p:nvSpPr>
        <p:spPr>
          <a:xfrm>
            <a:off x="4977548" y="2455625"/>
            <a:ext cx="2530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100">
                <a:solidFill>
                  <a:schemeClr val="dk2"/>
                </a:solidFill>
                <a:latin typeface="Open Sans"/>
                <a:ea typeface="Open Sans"/>
                <a:cs typeface="Open Sans"/>
                <a:sym typeface="Open Sans"/>
              </a:rPr>
              <a:t>Source Text word count distribution</a:t>
            </a:r>
            <a:endParaRPr sz="1100"/>
          </a:p>
        </p:txBody>
      </p:sp>
      <p:sp>
        <p:nvSpPr>
          <p:cNvPr id="173" name="Google Shape;173;p28"/>
          <p:cNvSpPr txBox="1"/>
          <p:nvPr/>
        </p:nvSpPr>
        <p:spPr>
          <a:xfrm>
            <a:off x="4977561" y="4550125"/>
            <a:ext cx="2530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100">
                <a:solidFill>
                  <a:schemeClr val="dk2"/>
                </a:solidFill>
                <a:latin typeface="Open Sans"/>
                <a:ea typeface="Open Sans"/>
                <a:cs typeface="Open Sans"/>
                <a:sym typeface="Open Sans"/>
              </a:rPr>
              <a:t>Target </a:t>
            </a:r>
            <a:r>
              <a:rPr lang="it" sz="1100">
                <a:solidFill>
                  <a:schemeClr val="dk2"/>
                </a:solidFill>
                <a:latin typeface="Open Sans"/>
                <a:ea typeface="Open Sans"/>
                <a:cs typeface="Open Sans"/>
                <a:sym typeface="Open Sans"/>
              </a:rPr>
              <a:t>Text word count distribution</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879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Extractive Summarization</a:t>
            </a:r>
            <a:endParaRPr/>
          </a:p>
        </p:txBody>
      </p:sp>
      <p:sp>
        <p:nvSpPr>
          <p:cNvPr id="179" name="Google Shape;179;p29"/>
          <p:cNvSpPr txBox="1"/>
          <p:nvPr>
            <p:ph idx="1" type="body"/>
          </p:nvPr>
        </p:nvSpPr>
        <p:spPr>
          <a:xfrm>
            <a:off x="311700" y="1456350"/>
            <a:ext cx="8520600" cy="3033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Open Sans"/>
              <a:buChar char="●"/>
            </a:pPr>
            <a:r>
              <a:rPr lang="it" sz="1400">
                <a:solidFill>
                  <a:schemeClr val="accent1"/>
                </a:solidFill>
              </a:rPr>
              <a:t>Topic representation approaches</a:t>
            </a:r>
            <a:r>
              <a:rPr lang="it" sz="1400"/>
              <a:t> are used to identify representative words for the main topic of a document, employing frequency thresholds.</a:t>
            </a:r>
            <a:endParaRPr sz="1400"/>
          </a:p>
          <a:p>
            <a:pPr indent="0" lvl="0" marL="0" rtl="0" algn="l">
              <a:spcBef>
                <a:spcPts val="0"/>
              </a:spcBef>
              <a:spcAft>
                <a:spcPts val="0"/>
              </a:spcAft>
              <a:buNone/>
            </a:pPr>
            <a:r>
              <a:t/>
            </a:r>
            <a:endParaRPr sz="1000"/>
          </a:p>
          <a:p>
            <a:pPr indent="-317500" lvl="1" marL="914400" rtl="0" algn="l">
              <a:spcBef>
                <a:spcPts val="0"/>
              </a:spcBef>
              <a:spcAft>
                <a:spcPts val="0"/>
              </a:spcAft>
              <a:buSzPts val="1400"/>
              <a:buChar char="○"/>
            </a:pPr>
            <a:r>
              <a:rPr lang="it"/>
              <a:t>Examples: Latent Semantic Analysis (LSA), Bayesian topic models such as Latent Dirichlet Allocation (LDA)</a:t>
            </a:r>
            <a:endParaRPr sz="1400"/>
          </a:p>
          <a:p>
            <a:pPr indent="0" lvl="0" marL="914400" rtl="0" algn="l">
              <a:spcBef>
                <a:spcPts val="0"/>
              </a:spcBef>
              <a:spcAft>
                <a:spcPts val="0"/>
              </a:spcAft>
              <a:buNone/>
            </a:pPr>
            <a:r>
              <a:t/>
            </a:r>
            <a:endParaRPr sz="1000"/>
          </a:p>
          <a:p>
            <a:pPr indent="-317500" lvl="0" marL="457200" rtl="0" algn="l">
              <a:spcBef>
                <a:spcPts val="0"/>
              </a:spcBef>
              <a:spcAft>
                <a:spcPts val="0"/>
              </a:spcAft>
              <a:buClr>
                <a:schemeClr val="dk2"/>
              </a:buClr>
              <a:buSzPts val="1400"/>
              <a:buFont typeface="Open Sans"/>
              <a:buChar char="●"/>
            </a:pPr>
            <a:r>
              <a:rPr lang="it" sz="1400">
                <a:solidFill>
                  <a:schemeClr val="accent1"/>
                </a:solidFill>
              </a:rPr>
              <a:t>Indicator representation approaches</a:t>
            </a:r>
            <a:r>
              <a:rPr lang="it" sz="1400"/>
              <a:t> represent sentences using features like length or position within the document. </a:t>
            </a:r>
            <a:endParaRPr sz="1400"/>
          </a:p>
          <a:p>
            <a:pPr indent="0" lvl="0" marL="457200" rtl="0" algn="l">
              <a:spcBef>
                <a:spcPts val="0"/>
              </a:spcBef>
              <a:spcAft>
                <a:spcPts val="0"/>
              </a:spcAft>
              <a:buNone/>
            </a:pPr>
            <a:r>
              <a:t/>
            </a:r>
            <a:endParaRPr sz="1000">
              <a:solidFill>
                <a:srgbClr val="212121"/>
              </a:solidFill>
            </a:endParaRPr>
          </a:p>
          <a:p>
            <a:pPr indent="-317500" lvl="1" marL="914400" rtl="0" algn="l">
              <a:spcBef>
                <a:spcPts val="0"/>
              </a:spcBef>
              <a:spcAft>
                <a:spcPts val="0"/>
              </a:spcAft>
              <a:buSzPts val="1400"/>
              <a:buChar char="○"/>
            </a:pPr>
            <a:r>
              <a:rPr lang="it"/>
              <a:t>Examples:</a:t>
            </a:r>
            <a:r>
              <a:rPr lang="it">
                <a:solidFill>
                  <a:srgbClr val="212121"/>
                </a:solidFill>
              </a:rPr>
              <a:t> </a:t>
            </a:r>
            <a:r>
              <a:rPr lang="it" sz="1400">
                <a:solidFill>
                  <a:srgbClr val="4DB6AC"/>
                </a:solidFill>
              </a:rPr>
              <a:t>Graph methods</a:t>
            </a:r>
            <a:r>
              <a:rPr lang="it" sz="1400"/>
              <a:t>, such as TextRank, </a:t>
            </a:r>
            <a:r>
              <a:rPr lang="it"/>
              <a:t>LexRank</a:t>
            </a:r>
            <a:r>
              <a:rPr lang="it" sz="1400"/>
              <a:t>. </a:t>
            </a:r>
            <a:r>
              <a:rPr lang="it" sz="1400">
                <a:solidFill>
                  <a:srgbClr val="4DB6AC"/>
                </a:solidFill>
              </a:rPr>
              <a:t>Machine learning approaches</a:t>
            </a:r>
            <a:r>
              <a:rPr lang="it" sz="1400"/>
              <a:t>, like Naive Bayes.</a:t>
            </a:r>
            <a:endParaRPr sz="1400"/>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Extractive Summarization methods</a:t>
            </a:r>
            <a:endParaRPr/>
          </a:p>
        </p:txBody>
      </p:sp>
      <p:sp>
        <p:nvSpPr>
          <p:cNvPr id="185" name="Google Shape;18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sz="1400"/>
              <a:t>Unsupervised summarization techniques.</a:t>
            </a:r>
            <a:endParaRPr sz="1400"/>
          </a:p>
          <a:p>
            <a:pPr indent="0" lvl="0" marL="0" rtl="0" algn="l">
              <a:spcBef>
                <a:spcPts val="0"/>
              </a:spcBef>
              <a:spcAft>
                <a:spcPts val="0"/>
              </a:spcAft>
              <a:buNone/>
            </a:pPr>
            <a:r>
              <a:rPr lang="it" sz="1400" u="sng"/>
              <a:t>Preprocessing</a:t>
            </a:r>
            <a:r>
              <a:rPr lang="it" sz="1400"/>
              <a:t> by Sumy library: stopwords removal + stemming</a:t>
            </a:r>
            <a:endParaRPr sz="1400"/>
          </a:p>
          <a:p>
            <a:pPr indent="0" lvl="0" marL="0" rtl="0" algn="l">
              <a:spcBef>
                <a:spcPts val="0"/>
              </a:spcBef>
              <a:spcAft>
                <a:spcPts val="0"/>
              </a:spcAft>
              <a:buNone/>
            </a:pPr>
            <a:r>
              <a:t/>
            </a:r>
            <a:endParaRPr sz="1400"/>
          </a:p>
          <a:p>
            <a:pPr indent="-317500" lvl="0" marL="457200" rtl="0" algn="l">
              <a:spcBef>
                <a:spcPts val="0"/>
              </a:spcBef>
              <a:spcAft>
                <a:spcPts val="0"/>
              </a:spcAft>
              <a:buClr>
                <a:schemeClr val="dk2"/>
              </a:buClr>
              <a:buSzPts val="1400"/>
              <a:buFont typeface="Open Sans"/>
              <a:buChar char="●"/>
            </a:pPr>
            <a:r>
              <a:rPr b="1" lang="it" sz="1400"/>
              <a:t>Luhn Summarizer</a:t>
            </a:r>
            <a:endParaRPr b="1" sz="1400"/>
          </a:p>
          <a:p>
            <a:pPr indent="0" lvl="0" marL="457200" rtl="0" algn="l">
              <a:spcBef>
                <a:spcPts val="0"/>
              </a:spcBef>
              <a:spcAft>
                <a:spcPts val="0"/>
              </a:spcAft>
              <a:buNone/>
            </a:pPr>
            <a:r>
              <a:t/>
            </a:r>
            <a:endParaRPr sz="1400"/>
          </a:p>
          <a:p>
            <a:pPr indent="-317500" lvl="0" marL="457200" rtl="0" algn="l">
              <a:spcBef>
                <a:spcPts val="0"/>
              </a:spcBef>
              <a:spcAft>
                <a:spcPts val="0"/>
              </a:spcAft>
              <a:buClr>
                <a:schemeClr val="dk2"/>
              </a:buClr>
              <a:buSzPts val="1400"/>
              <a:buFont typeface="Open Sans"/>
              <a:buChar char="●"/>
            </a:pPr>
            <a:r>
              <a:rPr b="1" lang="it" sz="1400"/>
              <a:t>Latent Semantic Analysis (LSA)</a:t>
            </a:r>
            <a:endParaRPr b="1" sz="1400"/>
          </a:p>
          <a:p>
            <a:pPr indent="0" lvl="0" marL="457200" rtl="0" algn="l">
              <a:spcBef>
                <a:spcPts val="0"/>
              </a:spcBef>
              <a:spcAft>
                <a:spcPts val="0"/>
              </a:spcAft>
              <a:buNone/>
            </a:pPr>
            <a:r>
              <a:t/>
            </a:r>
            <a:endParaRPr sz="1400"/>
          </a:p>
          <a:p>
            <a:pPr indent="-317500" lvl="0" marL="457200" rtl="0" algn="l">
              <a:spcBef>
                <a:spcPts val="0"/>
              </a:spcBef>
              <a:spcAft>
                <a:spcPts val="0"/>
              </a:spcAft>
              <a:buClr>
                <a:schemeClr val="dk2"/>
              </a:buClr>
              <a:buSzPts val="1400"/>
              <a:buFont typeface="Roboto"/>
              <a:buChar char="●"/>
            </a:pPr>
            <a:r>
              <a:rPr b="1" lang="it" sz="1400"/>
              <a:t>Kullback-Lieber (KL) Summarizer</a:t>
            </a:r>
            <a:r>
              <a:rPr lang="it" sz="1400"/>
              <a:t>: it involves comparing the distribution of words in each sentence to the distribution of words in the entire document. Sentences with higher divergence values, indicating a greater deviation from the overall document distribution, are considered more informative and selected for the summa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Clr>
                <a:schemeClr val="dk2"/>
              </a:buClr>
              <a:buSzPts val="1400"/>
              <a:buFont typeface="Roboto"/>
              <a:buChar char="●"/>
            </a:pPr>
            <a:r>
              <a:rPr b="1" lang="it" sz="1400"/>
              <a:t>Text Rank</a:t>
            </a:r>
            <a:r>
              <a:rPr lang="it" sz="1400"/>
              <a:t>: unsupervised graph-based ranking algorithm that assigns importance scores to sentences in a text document based on their structural position and co-occurrence patterns,</a:t>
            </a:r>
            <a:endParaRPr sz="1400"/>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879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Evaluation - ROUGE Score</a:t>
            </a:r>
            <a:endParaRPr/>
          </a:p>
        </p:txBody>
      </p:sp>
      <p:sp>
        <p:nvSpPr>
          <p:cNvPr id="191" name="Google Shape;191;p31"/>
          <p:cNvSpPr txBox="1"/>
          <p:nvPr>
            <p:ph idx="1" type="body"/>
          </p:nvPr>
        </p:nvSpPr>
        <p:spPr>
          <a:xfrm>
            <a:off x="397550" y="1389000"/>
            <a:ext cx="8358600" cy="29709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it" sz="1300"/>
              <a:t>ROUGE</a:t>
            </a:r>
            <a:r>
              <a:rPr lang="it" sz="1300"/>
              <a:t> (Recall-Oriented Understudy for Gisting Evaluation): set of metrics used to evaluate the quality of text summarization systems.</a:t>
            </a:r>
            <a:endParaRPr sz="1300"/>
          </a:p>
          <a:p>
            <a:pPr indent="0" lvl="0" marL="0" rtl="0" algn="l">
              <a:spcBef>
                <a:spcPts val="1500"/>
              </a:spcBef>
              <a:spcAft>
                <a:spcPts val="0"/>
              </a:spcAft>
              <a:buNone/>
            </a:pPr>
            <a:r>
              <a:rPr lang="it" sz="1300"/>
              <a:t>It measures the overlap between the generated summary and the reference summary </a:t>
            </a:r>
            <a:r>
              <a:rPr lang="it" sz="1300">
                <a:solidFill>
                  <a:srgbClr val="4DB6AC"/>
                </a:solidFill>
              </a:rPr>
              <a:t>based on n-gram matching </a:t>
            </a:r>
            <a:r>
              <a:rPr lang="it" sz="1300"/>
              <a:t>and other criteria.</a:t>
            </a:r>
            <a:endParaRPr sz="1300"/>
          </a:p>
          <a:p>
            <a:pPr indent="0" lvl="0" marL="0" rtl="0" algn="l">
              <a:spcBef>
                <a:spcPts val="1500"/>
              </a:spcBef>
              <a:spcAft>
                <a:spcPts val="0"/>
              </a:spcAft>
              <a:buNone/>
            </a:pPr>
            <a:r>
              <a:rPr lang="it" sz="1300"/>
              <a:t>ROUGE scores include </a:t>
            </a:r>
            <a:r>
              <a:rPr lang="it" sz="1300">
                <a:solidFill>
                  <a:schemeClr val="accent1"/>
                </a:solidFill>
              </a:rPr>
              <a:t>ROUGE-1</a:t>
            </a:r>
            <a:r>
              <a:rPr lang="it" sz="1300"/>
              <a:t>, </a:t>
            </a:r>
            <a:r>
              <a:rPr lang="it" sz="1300">
                <a:solidFill>
                  <a:schemeClr val="accent1"/>
                </a:solidFill>
              </a:rPr>
              <a:t>ROUGE-2</a:t>
            </a:r>
            <a:r>
              <a:rPr lang="it" sz="1300"/>
              <a:t>, and </a:t>
            </a:r>
            <a:r>
              <a:rPr lang="it" sz="1300">
                <a:solidFill>
                  <a:schemeClr val="accent1"/>
                </a:solidFill>
              </a:rPr>
              <a:t>ROUGE-L</a:t>
            </a:r>
            <a:r>
              <a:rPr lang="it" sz="1300"/>
              <a:t>, which respectively focus on unigram, bigram, and longest common subsequence matching between the summaries.</a:t>
            </a:r>
            <a:endParaRPr sz="1300"/>
          </a:p>
          <a:p>
            <a:pPr indent="0" lvl="0" marL="0" rtl="0" algn="l">
              <a:spcBef>
                <a:spcPts val="1500"/>
              </a:spcBef>
              <a:spcAft>
                <a:spcPts val="0"/>
              </a:spcAft>
              <a:buNone/>
            </a:pPr>
            <a:r>
              <a:rPr lang="it" sz="1300"/>
              <a:t>ROUGE scores range from 0 to 1, with higher values indicating better summarization performance.</a:t>
            </a:r>
            <a:endParaRPr sz="1300"/>
          </a:p>
          <a:p>
            <a:pPr indent="0" lvl="0" marL="0" rtl="0" algn="l">
              <a:lnSpc>
                <a:spcPct val="100000"/>
              </a:lnSpc>
              <a:spcBef>
                <a:spcPts val="1500"/>
              </a:spcBef>
              <a:spcAft>
                <a:spcPts val="0"/>
              </a:spcAft>
              <a:buNone/>
            </a:pPr>
            <a:r>
              <a:rPr lang="it" sz="1300"/>
              <a:t>By incorporating ROUGE scores into the evaluation process, we can objectively assess the effectiveness our summarization system and make informed decisions for further improvements.</a:t>
            </a:r>
            <a:endParaRPr sz="13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The dataset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solidFill>
                  <a:schemeClr val="accent1"/>
                </a:solidFill>
              </a:rPr>
              <a:t>CNN-Daily Mail News</a:t>
            </a:r>
            <a:r>
              <a:rPr lang="it"/>
              <a:t> dataset from Kaggle.</a:t>
            </a:r>
            <a:endParaRPr/>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it"/>
              <a:t>It contains 311,971 documents in English.</a:t>
            </a:r>
            <a:endParaRPr/>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it"/>
              <a:t>It is designed for text summarization: for each article, a target bullet-point summary is given.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Abstractive Summarization: </a:t>
            </a:r>
            <a:r>
              <a:rPr lang="it" sz="3550"/>
              <a:t>Pegasus</a:t>
            </a:r>
            <a:endParaRPr sz="3550"/>
          </a:p>
        </p:txBody>
      </p:sp>
      <p:sp>
        <p:nvSpPr>
          <p:cNvPr id="197" name="Google Shape;197;p32"/>
          <p:cNvSpPr txBox="1"/>
          <p:nvPr>
            <p:ph idx="1" type="body"/>
          </p:nvPr>
        </p:nvSpPr>
        <p:spPr>
          <a:xfrm>
            <a:off x="345150" y="900125"/>
            <a:ext cx="8318100" cy="37812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t/>
            </a:r>
            <a:endParaRPr sz="1300"/>
          </a:p>
          <a:p>
            <a:pPr indent="0" lvl="0" marL="0" rtl="0" algn="l">
              <a:spcBef>
                <a:spcPts val="0"/>
              </a:spcBef>
              <a:spcAft>
                <a:spcPts val="0"/>
              </a:spcAft>
              <a:buNone/>
            </a:pPr>
            <a:r>
              <a:rPr b="1" lang="it" sz="1200">
                <a:solidFill>
                  <a:srgbClr val="4DB6AC"/>
                </a:solidFill>
              </a:rPr>
              <a:t>Pegasus</a:t>
            </a:r>
            <a:r>
              <a:rPr lang="it" sz="1200"/>
              <a:t> </a:t>
            </a:r>
            <a:endParaRPr sz="1200"/>
          </a:p>
          <a:p>
            <a:pPr indent="0" lvl="0" marL="0" rtl="0" algn="l">
              <a:spcBef>
                <a:spcPts val="1200"/>
              </a:spcBef>
              <a:spcAft>
                <a:spcPts val="0"/>
              </a:spcAft>
              <a:buNone/>
            </a:pPr>
            <a:r>
              <a:rPr lang="it" sz="1200"/>
              <a:t>Pegasus is a state-of-the-art transformer-based model specifically designed for text summarization tasks. It is built upon the encoder-decoder architecture.</a:t>
            </a:r>
            <a:endParaRPr sz="1200"/>
          </a:p>
          <a:p>
            <a:pPr indent="0" lvl="0" marL="0" rtl="0" algn="l">
              <a:spcBef>
                <a:spcPts val="1200"/>
              </a:spcBef>
              <a:spcAft>
                <a:spcPts val="0"/>
              </a:spcAft>
              <a:buNone/>
            </a:pPr>
            <a:r>
              <a:rPr b="1" lang="it" sz="1200"/>
              <a:t>Pre-training with Gap Sentences</a:t>
            </a:r>
            <a:r>
              <a:rPr lang="it" sz="1200"/>
              <a:t>: Pegasus utilizes a unique pre-training approach called "gap sentences" that involves randomly removing certain sentences from the input text and training the model to predict those missing sentences. This method encourages the model to learn the underlying structure and semantics of the text, enabling it to generate coherent and informative summaries during fine-tuning.</a:t>
            </a:r>
            <a:endParaRPr sz="1200"/>
          </a:p>
          <a:p>
            <a:pPr indent="0" lvl="0" marL="0" rtl="0" algn="l">
              <a:spcBef>
                <a:spcPts val="1200"/>
              </a:spcBef>
              <a:spcAft>
                <a:spcPts val="0"/>
              </a:spcAft>
              <a:buNone/>
            </a:pPr>
            <a:r>
              <a:rPr b="1" lang="it" sz="1200"/>
              <a:t>Fine-tuning with Reinforcement Learning</a:t>
            </a:r>
            <a:r>
              <a:rPr lang="it" sz="1200"/>
              <a:t>: Pegasus employs a reinforcement learning-based approach to further enhance the summarization performance. During fine-tuning, the model generates summaries and receives rewards based on their quality, encouraging the model to optimize its generation process to produce more accurate and readable summaries.</a:t>
            </a:r>
            <a:endParaRPr sz="1200"/>
          </a:p>
          <a:p>
            <a:pPr indent="0" lvl="0" marL="0" rtl="0" algn="l">
              <a:spcBef>
                <a:spcPts val="1200"/>
              </a:spcBef>
              <a:spcAft>
                <a:spcPts val="0"/>
              </a:spcAft>
              <a:buNone/>
            </a:pPr>
            <a:r>
              <a:rPr lang="it" sz="1200"/>
              <a:t>Pre-processing included in HuggingFace model fine-tuning process.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Abstractive Summarization</a:t>
            </a:r>
            <a:r>
              <a:rPr lang="it"/>
              <a:t>: </a:t>
            </a:r>
            <a:r>
              <a:rPr lang="it" sz="3550"/>
              <a:t>T5</a:t>
            </a:r>
            <a:endParaRPr/>
          </a:p>
        </p:txBody>
      </p:sp>
      <p:sp>
        <p:nvSpPr>
          <p:cNvPr id="203" name="Google Shape;203;p33"/>
          <p:cNvSpPr txBox="1"/>
          <p:nvPr>
            <p:ph idx="1" type="body"/>
          </p:nvPr>
        </p:nvSpPr>
        <p:spPr>
          <a:xfrm>
            <a:off x="-23175" y="1085275"/>
            <a:ext cx="8520600" cy="3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
          </a:p>
          <a:p>
            <a:pPr indent="0" lvl="0" marL="457200" rtl="0" algn="l">
              <a:spcBef>
                <a:spcPts val="1200"/>
              </a:spcBef>
              <a:spcAft>
                <a:spcPts val="0"/>
              </a:spcAft>
              <a:buNone/>
            </a:pPr>
            <a:r>
              <a:rPr b="1" lang="it" sz="1300">
                <a:solidFill>
                  <a:srgbClr val="4DB6AC"/>
                </a:solidFill>
              </a:rPr>
              <a:t>T5 (Text-to-Text Transfer Transformer) </a:t>
            </a:r>
            <a:endParaRPr b="1" sz="1900">
              <a:solidFill>
                <a:srgbClr val="4DB6AC"/>
              </a:solidFill>
            </a:endParaRPr>
          </a:p>
          <a:p>
            <a:pPr indent="0" lvl="0" marL="457200" rtl="0" algn="l">
              <a:spcBef>
                <a:spcPts val="1200"/>
              </a:spcBef>
              <a:spcAft>
                <a:spcPts val="0"/>
              </a:spcAft>
              <a:buNone/>
            </a:pPr>
            <a:r>
              <a:rPr lang="it" sz="1200"/>
              <a:t>It is a versatile model that can be fine-tuned for specific tasks by framing them as text-to-text problems.</a:t>
            </a:r>
            <a:endParaRPr sz="1200"/>
          </a:p>
          <a:p>
            <a:pPr indent="0" lvl="0" marL="457200" rtl="0" algn="l">
              <a:spcBef>
                <a:spcPts val="1200"/>
              </a:spcBef>
              <a:spcAft>
                <a:spcPts val="0"/>
              </a:spcAft>
              <a:buNone/>
            </a:pPr>
            <a:r>
              <a:rPr b="1" lang="it" sz="1200"/>
              <a:t>Pre-training and Fine-tuning</a:t>
            </a:r>
            <a:r>
              <a:rPr lang="it" sz="1200"/>
              <a:t>: The T5 transformer is initially pre-trained on a large corpus of text data using unsupervised learning. During pre-training, it learns to understand the structure and semantics of text. After pre-training, the model is fine-tuned on a specific task, such as text summarization, using supervised learning with task-specific datasets.</a:t>
            </a:r>
            <a:endParaRPr sz="1200"/>
          </a:p>
          <a:p>
            <a:pPr indent="0" lvl="0" marL="457200" rtl="0" algn="l">
              <a:spcBef>
                <a:spcPts val="1200"/>
              </a:spcBef>
              <a:spcAft>
                <a:spcPts val="0"/>
              </a:spcAft>
              <a:buNone/>
            </a:pPr>
            <a:r>
              <a:rPr b="1" lang="it" sz="1200"/>
              <a:t>Encoder-Decoder Architecture</a:t>
            </a:r>
            <a:r>
              <a:rPr lang="it" sz="1200"/>
              <a:t>: The T5 transformer consists of an encoder-decoder architecture. The encoder takes the input text and processes it, capturing contextual information and encoding it into a representation. The decoder then uses this representation to generate a summary by decoding it into a concise form. The attention mechanism in the transformer allows the model to capture dependencies and relationships between words, enabling high-quality summarization.</a:t>
            </a:r>
            <a:endParaRPr sz="1200"/>
          </a:p>
          <a:p>
            <a:pPr indent="457200" lvl="0" marL="0" rtl="0" algn="l">
              <a:spcBef>
                <a:spcPts val="1200"/>
              </a:spcBef>
              <a:spcAft>
                <a:spcPts val="0"/>
              </a:spcAft>
              <a:buNone/>
            </a:pPr>
            <a:r>
              <a:rPr lang="it" sz="1200"/>
              <a:t>Pre-processing included in HuggingFace model fine-tuning process.</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284625" y="228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209" name="Google Shape;209;p34"/>
          <p:cNvSpPr txBox="1"/>
          <p:nvPr>
            <p:ph idx="1" type="body"/>
          </p:nvPr>
        </p:nvSpPr>
        <p:spPr>
          <a:xfrm>
            <a:off x="311700" y="8534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it" sz="1270">
                <a:solidFill>
                  <a:srgbClr val="4DB6AC"/>
                </a:solidFill>
              </a:rPr>
              <a:t>Original Text</a:t>
            </a:r>
            <a:endParaRPr b="1" sz="1270">
              <a:solidFill>
                <a:srgbClr val="4DB6AC"/>
              </a:solidFill>
            </a:endParaRPr>
          </a:p>
          <a:p>
            <a:pPr indent="0" lvl="0" marL="0" rtl="0" algn="just">
              <a:spcBef>
                <a:spcPts val="1200"/>
              </a:spcBef>
              <a:spcAft>
                <a:spcPts val="1200"/>
              </a:spcAft>
              <a:buSzPts val="605"/>
              <a:buNone/>
            </a:pPr>
            <a:r>
              <a:rPr lang="it" sz="870"/>
              <a:t>A Russian father who fed parrots, guinea pigs, cats and puppies to his pet snake and filmed the gruesome footage is being hunted by police. Father-of-two Andrei Generalov, 32, from St. Petersburg in north-western Russia, started uploading videos of his Boa Constrictor 'King' devouring rats and hamsters. But as the videos rose in popularity, he began taking suggestions from viewers who demanded more 'blood and gore'. With this in mind, he started feeding 'King' larger animals in the sickening videos, which included terrified puppies. In the videos, he tells his audience: 'Why these senseless sacrifices? It's for the sake of food (ha ha). 'I like to film the way the animals fight for their lives, suffer and eventually die.' Scroll down for video . Andrei Generalov, 32, from St. Petersburg, feeds animals to his pet snake 'King' and uploads the video online . In this video, the Boa Constrictor curls round a petrified guinea pig with its muscular body before suffocating it . An excited Mr Generalov says: 'I like to film the way the animals fight for their lives, suffer and eventually die' The guinea pig tries to wriggle free but the snake has jaws lined with small hooked teeth, for holding their prey . A petition has started in St Petersburg, Russia, by those appalled by the suffering of the animals . But furious campaigners - outraged at the appalling suffering - began a petition to take Mr Generalov to court. After collecting more than 4,000 signatures, they handed it to the prosecutors office who ordered police to arrest him. Chief Prosecutor Sergey Litvinenko said: 'An arrest warrant has been put out for this man but he has now disappeared. 'Anyone with information of his whereabouts should contact us or the police directly.' Local petition signer Tigran Evdokimov, 28, said: 'What this man did was sickening beyond belief. 'To film such cruelty and to enjoy it is the work of a very sick and dangerous man.' But his friend, Leopold Polyakov, 35, defended Mr Generalov describing him as a 'good, family man'. He said: 'Andrei is a very good man, a family man. He has three cats at home and has never shown any sign of cruelty towards people or animals. 'I find it just incomprehensible that he would do this.' Boa Constrictors will eat almost anything they can catch, including birds, monkeys and wild pigs . In the videos, the Russian father tells his audience: 'Why these senseless sacrifices? It's for the sake of food' He started feeding his snake, 'King', hamsters and rats but moved on to bigger animals, including puppies . The boa constrictor is a species of large, non-poisonous snake. It is a member of the Boidae family and is found in the wild in North, Central and South America, as well as some islands in the Caribbean. They live for between 20 and 30 years, reach up to 13ft in length and can weigh up to 60lbs or 27kgs. Like their cousins, Anacondas, Boas are excellent swimmers but prefer to stay on dry land. In the wild they tend to live in hollow logs and mammals burrows. Their jaws are lined with small hooked teeth, for grabbing and holding their prey, while wrapping their muscular bodies around their victim, squeezing it until it suffocates. Boas will eat almost anything they can catch, including birds, monkeys and wild pigs. Their jaws can stretch to allow them to swallow their prey whole. Female boas incubate their eggs outside their bodies and can give birth to up to 60 babies during their lives. Some boa constrictors are hunted for their fine, ornate skin and as such, many of the species are endangered.</a:t>
            </a:r>
            <a:endParaRPr sz="87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284625" y="228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215" name="Google Shape;215;p35"/>
          <p:cNvSpPr txBox="1"/>
          <p:nvPr>
            <p:ph idx="1" type="body"/>
          </p:nvPr>
        </p:nvSpPr>
        <p:spPr>
          <a:xfrm>
            <a:off x="311700" y="935850"/>
            <a:ext cx="8520600" cy="18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it" sz="1270">
                <a:solidFill>
                  <a:srgbClr val="4DB6AC"/>
                </a:solidFill>
              </a:rPr>
              <a:t>Original Summary</a:t>
            </a:r>
            <a:endParaRPr b="1" sz="1270">
              <a:solidFill>
                <a:srgbClr val="4DB6AC"/>
              </a:solidFill>
            </a:endParaRPr>
          </a:p>
          <a:p>
            <a:pPr indent="0" lvl="0" marL="0" rtl="0" algn="l">
              <a:spcBef>
                <a:spcPts val="1200"/>
              </a:spcBef>
              <a:spcAft>
                <a:spcPts val="0"/>
              </a:spcAft>
              <a:buNone/>
            </a:pPr>
            <a:r>
              <a:rPr lang="it" sz="1400"/>
              <a:t>Andrei Generalov, 32, uploads videos of his Boa Constrictor eating animals. \nFeeds his snake called ’King’ parrots, guinea pigs, cats and even puppies. \nBoas have jaws lined with hooked teeth for grabbing and holding prey. \nThey wrap their bodies around their victim, squeezing it until it suffocates. \nPetition started to take him to court and he is now being hunted by police.</a:t>
            </a:r>
            <a:endParaRPr sz="1400"/>
          </a:p>
          <a:p>
            <a:pPr indent="0" lvl="0" marL="0" rtl="0" algn="l">
              <a:spcBef>
                <a:spcPts val="1200"/>
              </a:spcBef>
              <a:spcAft>
                <a:spcPts val="0"/>
              </a:spcAft>
              <a:buNone/>
            </a:pPr>
            <a:r>
              <a:t/>
            </a:r>
            <a:endParaRPr sz="500"/>
          </a:p>
          <a:p>
            <a:pPr indent="0" lvl="0" marL="0" rtl="0" algn="l">
              <a:spcBef>
                <a:spcPts val="1200"/>
              </a:spcBef>
              <a:spcAft>
                <a:spcPts val="0"/>
              </a:spcAft>
              <a:buNone/>
            </a:pPr>
            <a:r>
              <a:rPr b="1" lang="it" sz="1250">
                <a:solidFill>
                  <a:schemeClr val="accent3"/>
                </a:solidFill>
              </a:rPr>
              <a:t>Translation in Italian</a:t>
            </a:r>
            <a:endParaRPr b="1" sz="1250">
              <a:solidFill>
                <a:schemeClr val="accent3"/>
              </a:solidFill>
            </a:endParaRPr>
          </a:p>
          <a:p>
            <a:pPr indent="0" lvl="0" marL="0" rtl="0" algn="l">
              <a:spcBef>
                <a:spcPts val="1200"/>
              </a:spcBef>
              <a:spcAft>
                <a:spcPts val="1200"/>
              </a:spcAft>
              <a:buNone/>
            </a:pPr>
            <a:r>
              <a:rPr lang="it" sz="1400"/>
              <a:t>Andrei Generalov, 32 anni, carica video del suo Boa Constrictor che mangia animali. \Il serpente, chiamato "King", nutre pappagalli, porcellini d'India, gatti e persino cuccioli. \I boa hanno mascelle rivestite di denti uncinati per afferrare e trattenere le prede. \Avvolgono il corpo intorno alla vittima, stringendola fino a farla soffocare. \Il boa è stato portato in tribunale con una petizione e ora è braccato dalla polizia.</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284625" y="152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221" name="Google Shape;221;p36"/>
          <p:cNvSpPr txBox="1"/>
          <p:nvPr>
            <p:ph idx="1" type="body"/>
          </p:nvPr>
        </p:nvSpPr>
        <p:spPr>
          <a:xfrm>
            <a:off x="284625" y="720775"/>
            <a:ext cx="8520600" cy="18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it" sz="1270">
                <a:solidFill>
                  <a:srgbClr val="4DB6AC"/>
                </a:solidFill>
              </a:rPr>
              <a:t>Predicted Summaries</a:t>
            </a:r>
            <a:endParaRPr b="1" sz="1270">
              <a:solidFill>
                <a:srgbClr val="4DB6AC"/>
              </a:solidFill>
            </a:endParaRPr>
          </a:p>
          <a:p>
            <a:pPr indent="0" lvl="0" marL="0" rtl="0" algn="l">
              <a:spcBef>
                <a:spcPts val="1200"/>
              </a:spcBef>
              <a:spcAft>
                <a:spcPts val="1200"/>
              </a:spcAft>
              <a:buNone/>
            </a:pPr>
            <a:r>
              <a:rPr lang="it" sz="1400"/>
              <a:t> </a:t>
            </a:r>
            <a:endParaRPr sz="1400"/>
          </a:p>
        </p:txBody>
      </p:sp>
      <p:graphicFrame>
        <p:nvGraphicFramePr>
          <p:cNvPr id="222" name="Google Shape;222;p36"/>
          <p:cNvGraphicFramePr/>
          <p:nvPr/>
        </p:nvGraphicFramePr>
        <p:xfrm>
          <a:off x="382275" y="1164300"/>
          <a:ext cx="3000000" cy="3000000"/>
        </p:xfrm>
        <a:graphic>
          <a:graphicData uri="http://schemas.openxmlformats.org/drawingml/2006/table">
            <a:tbl>
              <a:tblPr>
                <a:noFill/>
                <a:tableStyleId>{8B88A777-9B01-433D-AD69-8653DEE58EDA}</a:tableStyleId>
              </a:tblPr>
              <a:tblGrid>
                <a:gridCol w="1204925"/>
                <a:gridCol w="5211500"/>
                <a:gridCol w="1678675"/>
              </a:tblGrid>
              <a:tr h="301450">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Summarizer</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Predicted Summary</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ROUGE</a:t>
                      </a:r>
                      <a:endParaRPr b="1" sz="1200">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it" sz="1300">
                          <a:solidFill>
                            <a:schemeClr val="dk2"/>
                          </a:solidFill>
                          <a:latin typeface="Open Sans"/>
                          <a:ea typeface="Open Sans"/>
                          <a:cs typeface="Open Sans"/>
                          <a:sym typeface="Open Sans"/>
                        </a:rPr>
                        <a:t>Text Rank</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950">
                          <a:solidFill>
                            <a:schemeClr val="dk2"/>
                          </a:solidFill>
                          <a:latin typeface="Open Sans"/>
                          <a:ea typeface="Open Sans"/>
                          <a:cs typeface="Open Sans"/>
                          <a:sym typeface="Open Sans"/>
                        </a:rPr>
                        <a:t>Excited Mr. Generalov says like a film, where animals fight, live, suffer, and eventually die.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A guinea pig tries to wriggle free from a snake’s jaws lined with small hooked teeth holding its prey.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The three cats at home have never shown any signs of cruelty towards people or animals.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It’s like a film, where animals fight, live, suffer, and eventually die.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In his mind, he started feeding a king, which included larger animals and sickening videos, including terrified puppies.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For the sake of food, he started feeding the snake like a king, with hamsters, rats, and even larger animals, including puppies.</a:t>
                      </a:r>
                      <a:endParaRPr sz="95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1200">
                          <a:solidFill>
                            <a:schemeClr val="dk2"/>
                          </a:solidFill>
                          <a:latin typeface="Open Sans"/>
                          <a:ea typeface="Open Sans"/>
                          <a:cs typeface="Open Sans"/>
                          <a:sym typeface="Open Sans"/>
                        </a:rPr>
                        <a:t>rouge1: 0.33</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rouge2: 0.06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rougeL: 0.06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avg rouge: 0.22</a:t>
                      </a:r>
                      <a:endParaRPr sz="1200">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it" sz="1300">
                          <a:solidFill>
                            <a:schemeClr val="dk2"/>
                          </a:solidFill>
                          <a:latin typeface="Open Sans"/>
                          <a:ea typeface="Open Sans"/>
                          <a:cs typeface="Open Sans"/>
                          <a:sym typeface="Open Sans"/>
                        </a:rPr>
                        <a:t>LSA</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950">
                          <a:solidFill>
                            <a:schemeClr val="dk2"/>
                          </a:solidFill>
                          <a:latin typeface="Open Sans"/>
                          <a:ea typeface="Open Sans"/>
                          <a:cs typeface="Open Sans"/>
                          <a:sym typeface="Open Sans"/>
                        </a:rPr>
                        <a:t>A Russian father who fed parrots, guinea pigs, cats and puppies to his pet snake and filmed the gruesome footage is being hunted by police.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Father-of-two Andrei Generalov, 32, from St. Petersburg in north-western Russia, started uploading videos of his Boa Constrictor ’King’ devouring rats and hamsters.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An excited Mr Generalov says: ’I like to film the way the animals fight for their lives, suffer and eventually die’ The guinea pig tries to wriggle free but the snake has</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jaws lined with small hooked teeth, for holding their prey.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Their jaws are lined with small hooked teeth, for grabbing and holding their prey,</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while wrapping their muscular bodies around their victim, squeezing</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it until it suffocates.</a:t>
                      </a:r>
                      <a:endParaRPr sz="15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1200">
                          <a:solidFill>
                            <a:schemeClr val="dk2"/>
                          </a:solidFill>
                          <a:latin typeface="Open Sans"/>
                          <a:ea typeface="Open Sans"/>
                          <a:cs typeface="Open Sans"/>
                          <a:sym typeface="Open Sans"/>
                        </a:rPr>
                        <a:t>rouge1: 0.55</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rouge2: 0.31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rougeL: 0.31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avg rouge: 0.47</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284625" y="152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228" name="Google Shape;228;p37"/>
          <p:cNvSpPr txBox="1"/>
          <p:nvPr>
            <p:ph idx="1" type="body"/>
          </p:nvPr>
        </p:nvSpPr>
        <p:spPr>
          <a:xfrm>
            <a:off x="284625" y="720775"/>
            <a:ext cx="8520600" cy="18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it" sz="1270">
                <a:solidFill>
                  <a:srgbClr val="4DB6AC"/>
                </a:solidFill>
              </a:rPr>
              <a:t>Predicted Summaries</a:t>
            </a:r>
            <a:endParaRPr b="1" sz="1270">
              <a:solidFill>
                <a:srgbClr val="4DB6AC"/>
              </a:solidFill>
            </a:endParaRPr>
          </a:p>
          <a:p>
            <a:pPr indent="0" lvl="0" marL="0" rtl="0" algn="l">
              <a:spcBef>
                <a:spcPts val="1200"/>
              </a:spcBef>
              <a:spcAft>
                <a:spcPts val="1200"/>
              </a:spcAft>
              <a:buNone/>
            </a:pPr>
            <a:r>
              <a:rPr lang="it" sz="1400"/>
              <a:t> </a:t>
            </a:r>
            <a:endParaRPr sz="1400"/>
          </a:p>
        </p:txBody>
      </p:sp>
      <p:graphicFrame>
        <p:nvGraphicFramePr>
          <p:cNvPr id="229" name="Google Shape;229;p37"/>
          <p:cNvGraphicFramePr/>
          <p:nvPr/>
        </p:nvGraphicFramePr>
        <p:xfrm>
          <a:off x="382275" y="1164300"/>
          <a:ext cx="3000000" cy="3000000"/>
        </p:xfrm>
        <a:graphic>
          <a:graphicData uri="http://schemas.openxmlformats.org/drawingml/2006/table">
            <a:tbl>
              <a:tblPr>
                <a:noFill/>
                <a:tableStyleId>{8B88A777-9B01-433D-AD69-8653DEE58EDA}</a:tableStyleId>
              </a:tblPr>
              <a:tblGrid>
                <a:gridCol w="1800500"/>
                <a:gridCol w="4487350"/>
                <a:gridCol w="1807250"/>
              </a:tblGrid>
              <a:tr h="301450">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Summarizer</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Predicted Summary</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ROUGE</a:t>
                      </a:r>
                      <a:endParaRPr b="1" sz="1200">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it" sz="1300">
                          <a:solidFill>
                            <a:schemeClr val="dk2"/>
                          </a:solidFill>
                          <a:latin typeface="Open Sans"/>
                          <a:ea typeface="Open Sans"/>
                          <a:cs typeface="Open Sans"/>
                          <a:sym typeface="Open Sans"/>
                        </a:rPr>
                        <a:t>Luhn</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950">
                          <a:solidFill>
                            <a:schemeClr val="dk2"/>
                          </a:solidFill>
                          <a:latin typeface="Open Sans"/>
                          <a:ea typeface="Open Sans"/>
                          <a:cs typeface="Open Sans"/>
                          <a:sym typeface="Open Sans"/>
                        </a:rPr>
                        <a:t>Father-of-two Andrei Generalov, 32, from St. Petersburg in north-western Russia, started uploading videos of his Boa Constrictor ’King’ devouring rats and hamsters. An excited Mr Generalov says: ’I like to film the way the animals fight for their lives, suffer and eventually die’.</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The guinea pig tries to wriggle free but the snake has jaws lined with small hooked teeth, for holding their prey.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Boa Constrictors will eat almost anything they can catch, including birds, monkeys and wild pigs.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Boas will eat almost anything they can catch, including birds,</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monkeys and wild pigs.</a:t>
                      </a:r>
                      <a:endParaRPr sz="95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1200">
                          <a:solidFill>
                            <a:schemeClr val="dk2"/>
                          </a:solidFill>
                          <a:latin typeface="Open Sans"/>
                          <a:ea typeface="Open Sans"/>
                          <a:cs typeface="Open Sans"/>
                          <a:sym typeface="Open Sans"/>
                        </a:rPr>
                        <a:t>rouge1: 0.37</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rouge2: 0.11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rougeL: 0.11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avg rouge: 0.28</a:t>
                      </a:r>
                      <a:endParaRPr sz="1200">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it" sz="1300">
                          <a:solidFill>
                            <a:schemeClr val="dk2"/>
                          </a:solidFill>
                          <a:latin typeface="Open Sans"/>
                          <a:ea typeface="Open Sans"/>
                          <a:cs typeface="Open Sans"/>
                          <a:sym typeface="Open Sans"/>
                        </a:rPr>
                        <a:t>KL</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950">
                          <a:solidFill>
                            <a:schemeClr val="dk2"/>
                          </a:solidFill>
                          <a:latin typeface="Open Sans"/>
                          <a:ea typeface="Open Sans"/>
                          <a:cs typeface="Open Sans"/>
                          <a:sym typeface="Open Sans"/>
                        </a:rPr>
                        <a:t>A Russian father who fed parrots, guinea pigs, cats and puppies to his pet snake and filmed the gruesome footage is being hunted by police.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 like to film the way the animals fight for their lives, suffer and eventually die.’ An excited Mr Generalov says: ’I like to film the way the animals fight for their lives, suffer and eventually die’.</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The guinea pig tries to wriggle free but the snake has jaws lined with small hooked teeth, for holding their prey .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It’s for the sake of food’.</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He started feeding his snake, ’King’, hamsters and rats but moved on</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to bigger animals, including puppies.</a:t>
                      </a:r>
                      <a:endParaRPr sz="95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1200">
                          <a:solidFill>
                            <a:schemeClr val="dk2"/>
                          </a:solidFill>
                          <a:latin typeface="Open Sans"/>
                          <a:ea typeface="Open Sans"/>
                          <a:cs typeface="Open Sans"/>
                          <a:sym typeface="Open Sans"/>
                        </a:rPr>
                        <a:t>rouge1: 0.38</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rouge2: 0.12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rougeL: 0.12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avg rouge: 0.29</a:t>
                      </a:r>
                      <a:endParaRPr sz="12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284625" y="152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235" name="Google Shape;235;p38"/>
          <p:cNvSpPr txBox="1"/>
          <p:nvPr>
            <p:ph idx="1" type="body"/>
          </p:nvPr>
        </p:nvSpPr>
        <p:spPr>
          <a:xfrm>
            <a:off x="284625" y="720775"/>
            <a:ext cx="8520600" cy="18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it" sz="1270">
                <a:solidFill>
                  <a:srgbClr val="4DB6AC"/>
                </a:solidFill>
              </a:rPr>
              <a:t>Predicted Summaries</a:t>
            </a:r>
            <a:endParaRPr b="1" sz="1270">
              <a:solidFill>
                <a:srgbClr val="4DB6AC"/>
              </a:solidFill>
            </a:endParaRPr>
          </a:p>
          <a:p>
            <a:pPr indent="0" lvl="0" marL="0" rtl="0" algn="l">
              <a:spcBef>
                <a:spcPts val="1200"/>
              </a:spcBef>
              <a:spcAft>
                <a:spcPts val="1200"/>
              </a:spcAft>
              <a:buNone/>
            </a:pPr>
            <a:r>
              <a:rPr lang="it" sz="1400"/>
              <a:t> </a:t>
            </a:r>
            <a:endParaRPr sz="1400"/>
          </a:p>
        </p:txBody>
      </p:sp>
      <p:graphicFrame>
        <p:nvGraphicFramePr>
          <p:cNvPr id="236" name="Google Shape;236;p38"/>
          <p:cNvGraphicFramePr/>
          <p:nvPr/>
        </p:nvGraphicFramePr>
        <p:xfrm>
          <a:off x="382275" y="1164300"/>
          <a:ext cx="3000000" cy="3000000"/>
        </p:xfrm>
        <a:graphic>
          <a:graphicData uri="http://schemas.openxmlformats.org/drawingml/2006/table">
            <a:tbl>
              <a:tblPr>
                <a:noFill/>
                <a:tableStyleId>{8B88A777-9B01-433D-AD69-8653DEE58EDA}</a:tableStyleId>
              </a:tblPr>
              <a:tblGrid>
                <a:gridCol w="1800500"/>
                <a:gridCol w="4487350"/>
                <a:gridCol w="1807250"/>
              </a:tblGrid>
              <a:tr h="453725">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Summarizer</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Predicted Summary</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it" sz="1200">
                          <a:solidFill>
                            <a:schemeClr val="dk2"/>
                          </a:solidFill>
                          <a:latin typeface="Open Sans"/>
                          <a:ea typeface="Open Sans"/>
                          <a:cs typeface="Open Sans"/>
                          <a:sym typeface="Open Sans"/>
                        </a:rPr>
                        <a:t>ROUGE</a:t>
                      </a:r>
                      <a:endParaRPr b="1" sz="1200">
                        <a:solidFill>
                          <a:schemeClr val="dk2"/>
                        </a:solidFill>
                        <a:latin typeface="Open Sans"/>
                        <a:ea typeface="Open Sans"/>
                        <a:cs typeface="Open Sans"/>
                        <a:sym typeface="Open Sans"/>
                      </a:endParaRPr>
                    </a:p>
                  </a:txBody>
                  <a:tcPr marT="91425" marB="91425" marR="91425" marL="91425"/>
                </a:tc>
              </a:tr>
              <a:tr h="1193625">
                <a:tc>
                  <a:txBody>
                    <a:bodyPr/>
                    <a:lstStyle/>
                    <a:p>
                      <a:pPr indent="0" lvl="0" marL="0" rtl="0" algn="l">
                        <a:spcBef>
                          <a:spcPts val="0"/>
                        </a:spcBef>
                        <a:spcAft>
                          <a:spcPts val="0"/>
                        </a:spcAft>
                        <a:buNone/>
                      </a:pPr>
                      <a:r>
                        <a:rPr lang="it" sz="1300">
                          <a:solidFill>
                            <a:schemeClr val="dk2"/>
                          </a:solidFill>
                          <a:latin typeface="Open Sans"/>
                          <a:ea typeface="Open Sans"/>
                          <a:cs typeface="Open Sans"/>
                          <a:sym typeface="Open Sans"/>
                        </a:rPr>
                        <a:t>Pegasus</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950">
                          <a:solidFill>
                            <a:schemeClr val="dk2"/>
                          </a:solidFill>
                          <a:latin typeface="Open Sans"/>
                          <a:ea typeface="Open Sans"/>
                          <a:cs typeface="Open Sans"/>
                          <a:sym typeface="Open Sans"/>
                        </a:rPr>
                        <a:t>Andrei Generalov, 32, from St. Petersburg uploads videos of his Boa Constrictor ’King’ devouring rats and hamsters. As the videos rose in popularity, he began taking suggestions from viewers who demanded more ’blood and gore’ He started feeding ’King’ larger animals in the sickening videos, which included terrified puppies. A petition has started in St Petersburg, Russia, by those appalled by the suffering of the animals.</a:t>
                      </a:r>
                      <a:endParaRPr sz="95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1200">
                          <a:solidFill>
                            <a:schemeClr val="dk2"/>
                          </a:solidFill>
                          <a:latin typeface="Open Sans"/>
                          <a:ea typeface="Open Sans"/>
                          <a:cs typeface="Open Sans"/>
                          <a:sym typeface="Open Sans"/>
                        </a:rPr>
                        <a:t>rouge1: 0.30</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rouge2: 0.11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rougeL: 0.11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avg rouge: 0.23</a:t>
                      </a:r>
                      <a:endParaRPr sz="1200">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it" sz="1300">
                          <a:solidFill>
                            <a:schemeClr val="dk2"/>
                          </a:solidFill>
                          <a:latin typeface="Open Sans"/>
                          <a:ea typeface="Open Sans"/>
                          <a:cs typeface="Open Sans"/>
                          <a:sym typeface="Open Sans"/>
                        </a:rPr>
                        <a:t>T5 small</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950">
                          <a:solidFill>
                            <a:schemeClr val="dk2"/>
                          </a:solidFill>
                          <a:latin typeface="Open Sans"/>
                          <a:ea typeface="Open Sans"/>
                          <a:cs typeface="Open Sans"/>
                          <a:sym typeface="Open Sans"/>
                        </a:rPr>
                        <a:t>A Russian father who fed parrots, guinea pigs, cats and puppies to his pet snake and filmed the gruesome footage is being hunted by police.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 like to film the way the animals fight for their lives, suffer and eventually die.’ An excited Mr Generalov says: ’I like to film the way the animals fight for their lives, suffer and eventually die’.</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The guinea pig tries to wriggle free but the snake has jaws lined with small hooked teeth, for holding their prey . </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It’s for the sake of food’.</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He started feeding his snake, ’King’, hamsters and rats but moved on</a:t>
                      </a:r>
                      <a:endParaRPr sz="950">
                        <a:solidFill>
                          <a:schemeClr val="dk2"/>
                        </a:solidFill>
                        <a:latin typeface="Open Sans"/>
                        <a:ea typeface="Open Sans"/>
                        <a:cs typeface="Open Sans"/>
                        <a:sym typeface="Open Sans"/>
                      </a:endParaRPr>
                    </a:p>
                    <a:p>
                      <a:pPr indent="0" lvl="0" marL="0" rtl="0" algn="l">
                        <a:spcBef>
                          <a:spcPts val="0"/>
                        </a:spcBef>
                        <a:spcAft>
                          <a:spcPts val="0"/>
                        </a:spcAft>
                        <a:buNone/>
                      </a:pPr>
                      <a:r>
                        <a:rPr lang="it" sz="950">
                          <a:solidFill>
                            <a:schemeClr val="dk2"/>
                          </a:solidFill>
                          <a:latin typeface="Open Sans"/>
                          <a:ea typeface="Open Sans"/>
                          <a:cs typeface="Open Sans"/>
                          <a:sym typeface="Open Sans"/>
                        </a:rPr>
                        <a:t>to bigger animals, including puppies.</a:t>
                      </a:r>
                      <a:endParaRPr sz="95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it" sz="1200">
                          <a:solidFill>
                            <a:schemeClr val="dk2"/>
                          </a:solidFill>
                          <a:latin typeface="Open Sans"/>
                          <a:ea typeface="Open Sans"/>
                          <a:cs typeface="Open Sans"/>
                          <a:sym typeface="Open Sans"/>
                        </a:rPr>
                        <a:t>rouge1: 0.11</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rouge2: 0.01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rougeL: 0.01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it" sz="1200">
                          <a:solidFill>
                            <a:schemeClr val="dk2"/>
                          </a:solidFill>
                          <a:latin typeface="Open Sans"/>
                          <a:ea typeface="Open Sans"/>
                          <a:cs typeface="Open Sans"/>
                          <a:sym typeface="Open Sans"/>
                        </a:rPr>
                        <a:t>avg rouge: 0.07</a:t>
                      </a:r>
                      <a:endParaRPr sz="12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nvSpPr>
        <p:spPr>
          <a:xfrm>
            <a:off x="2054400" y="1709850"/>
            <a:ext cx="50352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5000">
                <a:solidFill>
                  <a:schemeClr val="accent1"/>
                </a:solidFill>
                <a:latin typeface="Open Sans SemiBold"/>
                <a:ea typeface="Open Sans SemiBold"/>
                <a:cs typeface="Open Sans SemiBold"/>
                <a:sym typeface="Open Sans SemiBold"/>
              </a:rPr>
              <a:t>Thanks for your attention!</a:t>
            </a:r>
            <a:endParaRPr sz="5000">
              <a:solidFill>
                <a:schemeClr val="accent1"/>
              </a:solidFill>
              <a:latin typeface="Open Sans SemiBold"/>
              <a:ea typeface="Open Sans SemiBold"/>
              <a:cs typeface="Open Sans SemiBold"/>
              <a:sym typeface="Ope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sz="4500"/>
              <a:t>Topic modeling</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72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Topic modeling - step 1: Preprocessing the documents</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b="1" lang="it"/>
              <a:t>Removal</a:t>
            </a:r>
            <a:r>
              <a:rPr lang="it"/>
              <a:t> of what doesn’t apport </a:t>
            </a:r>
            <a:r>
              <a:rPr lang="it"/>
              <a:t>additional</a:t>
            </a:r>
            <a:r>
              <a:rPr lang="it"/>
              <a:t> meaning to the texts: </a:t>
            </a:r>
            <a:r>
              <a:rPr b="1" lang="it"/>
              <a:t>punctuation and stopwords</a:t>
            </a:r>
            <a:r>
              <a:rPr lang="it"/>
              <a:t>;</a:t>
            </a:r>
            <a:endParaRPr/>
          </a:p>
          <a:p>
            <a:pPr indent="-342900" lvl="0" marL="457200" rtl="0" algn="just">
              <a:spcBef>
                <a:spcPts val="0"/>
              </a:spcBef>
              <a:spcAft>
                <a:spcPts val="0"/>
              </a:spcAft>
              <a:buSzPts val="1800"/>
              <a:buChar char="●"/>
            </a:pPr>
            <a:r>
              <a:rPr b="1" lang="it"/>
              <a:t>Tokenization</a:t>
            </a:r>
            <a:r>
              <a:rPr lang="it"/>
              <a:t>: text is broken down in smaller units, the </a:t>
            </a:r>
            <a:r>
              <a:rPr i="1" lang="it"/>
              <a:t>tokens;</a:t>
            </a:r>
            <a:endParaRPr i="1"/>
          </a:p>
          <a:p>
            <a:pPr indent="-342900" lvl="0" marL="457200" rtl="0" algn="just">
              <a:spcBef>
                <a:spcPts val="0"/>
              </a:spcBef>
              <a:spcAft>
                <a:spcPts val="0"/>
              </a:spcAft>
              <a:buSzPts val="1800"/>
              <a:buChar char="●"/>
            </a:pPr>
            <a:r>
              <a:rPr b="1" lang="it"/>
              <a:t>Lemmatization</a:t>
            </a:r>
            <a:r>
              <a:rPr lang="it"/>
              <a:t>: words are reduced to their </a:t>
            </a:r>
            <a:r>
              <a:rPr i="1" lang="it"/>
              <a:t>lemma;</a:t>
            </a:r>
            <a:endParaRPr i="1"/>
          </a:p>
          <a:p>
            <a:pPr indent="-342900" lvl="0" marL="457200" rtl="0" algn="just">
              <a:spcBef>
                <a:spcPts val="0"/>
              </a:spcBef>
              <a:spcAft>
                <a:spcPts val="0"/>
              </a:spcAft>
              <a:buSzPts val="1800"/>
              <a:buChar char="●"/>
            </a:pPr>
            <a:r>
              <a:rPr b="1" lang="it"/>
              <a:t>Lowercasing</a:t>
            </a:r>
            <a:r>
              <a:rPr lang="it"/>
              <a:t> the texts: it improves uniformity and matching;</a:t>
            </a:r>
            <a:endParaRPr/>
          </a:p>
          <a:p>
            <a:pPr indent="-342900" lvl="0" marL="457200" rtl="0" algn="just">
              <a:spcBef>
                <a:spcPts val="0"/>
              </a:spcBef>
              <a:spcAft>
                <a:spcPts val="0"/>
              </a:spcAft>
              <a:buSzPts val="1800"/>
              <a:buChar char="●"/>
            </a:pPr>
            <a:r>
              <a:rPr b="1" lang="it"/>
              <a:t>NA removal</a:t>
            </a:r>
            <a:r>
              <a:rPr lang="it"/>
              <a:t>: empty documents are dropped.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Topic modeling - step 2: </a:t>
            </a:r>
            <a:r>
              <a:rPr lang="it"/>
              <a:t>Fit of different models I</a:t>
            </a:r>
            <a:endParaRPr/>
          </a:p>
        </p:txBody>
      </p:sp>
      <p:sp>
        <p:nvSpPr>
          <p:cNvPr id="90" name="Google Shape;90;p17"/>
          <p:cNvSpPr txBox="1"/>
          <p:nvPr>
            <p:ph idx="1" type="body"/>
          </p:nvPr>
        </p:nvSpPr>
        <p:spPr>
          <a:xfrm>
            <a:off x="464100" y="1113925"/>
            <a:ext cx="8520600" cy="4032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it">
                <a:solidFill>
                  <a:srgbClr val="4DB6AC"/>
                </a:solidFill>
              </a:rPr>
              <a:t>LSA - Latent Semantic Analysis</a:t>
            </a:r>
            <a:endParaRPr b="1">
              <a:solidFill>
                <a:srgbClr val="4DB6AC"/>
              </a:solidFill>
            </a:endParaRPr>
          </a:p>
          <a:p>
            <a:pPr indent="-342900" lvl="0" marL="457200" rtl="0" algn="l">
              <a:lnSpc>
                <a:spcPct val="100000"/>
              </a:lnSpc>
              <a:spcBef>
                <a:spcPts val="1200"/>
              </a:spcBef>
              <a:spcAft>
                <a:spcPts val="0"/>
              </a:spcAft>
              <a:buClr>
                <a:srgbClr val="202124"/>
              </a:buClr>
              <a:buSzPts val="1800"/>
              <a:buChar char="●"/>
            </a:pPr>
            <a:r>
              <a:rPr lang="it">
                <a:solidFill>
                  <a:srgbClr val="202124"/>
                </a:solidFill>
              </a:rPr>
              <a:t>How does it work?</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Building the term-document matrix</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Dimensionality reduction</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Topic extraction</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Pros: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Dimensionality reduction allows for efficient processing</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Capture semantic similarity</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Cons: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4DB6AC"/>
                </a:solidFill>
              </a:rPr>
              <a:t>Bag of Words</a:t>
            </a:r>
            <a:r>
              <a:rPr lang="it">
                <a:solidFill>
                  <a:srgbClr val="202124"/>
                </a:solidFill>
              </a:rPr>
              <a:t> representation of text: d</a:t>
            </a:r>
            <a:r>
              <a:rPr lang="it">
                <a:solidFill>
                  <a:srgbClr val="202124"/>
                </a:solidFill>
              </a:rPr>
              <a:t>oesn’t consider word order or context</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Struggles with polysemy</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May not capture domain-specific distinctions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The </a:t>
            </a:r>
            <a:r>
              <a:rPr lang="it">
                <a:solidFill>
                  <a:srgbClr val="202124"/>
                </a:solidFill>
              </a:rPr>
              <a:t>mathematical</a:t>
            </a:r>
            <a:r>
              <a:rPr lang="it">
                <a:solidFill>
                  <a:srgbClr val="202124"/>
                </a:solidFill>
              </a:rPr>
              <a:t> procedure works, but it doesn’t have an interpretable meaning</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Number of topics must be set </a:t>
            </a:r>
            <a:r>
              <a:rPr lang="it">
                <a:solidFill>
                  <a:srgbClr val="202124"/>
                </a:solidFill>
              </a:rPr>
              <a:t>beforehand</a:t>
            </a:r>
            <a:endParaRPr>
              <a:solidFill>
                <a:srgbClr val="202124"/>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Topic modeling - step 2: Fit of different models II</a:t>
            </a:r>
            <a:endParaRPr/>
          </a:p>
        </p:txBody>
      </p:sp>
      <p:sp>
        <p:nvSpPr>
          <p:cNvPr id="96" name="Google Shape;96;p18"/>
          <p:cNvSpPr txBox="1"/>
          <p:nvPr>
            <p:ph idx="1" type="body"/>
          </p:nvPr>
        </p:nvSpPr>
        <p:spPr>
          <a:xfrm>
            <a:off x="464100" y="1113925"/>
            <a:ext cx="8520600" cy="4032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it">
                <a:solidFill>
                  <a:schemeClr val="accent3"/>
                </a:solidFill>
              </a:rPr>
              <a:t>LDA - Latent Dirichlet Allocation</a:t>
            </a:r>
            <a:endParaRPr b="1">
              <a:solidFill>
                <a:srgbClr val="4DB6AC"/>
              </a:solidFill>
            </a:endParaRPr>
          </a:p>
          <a:p>
            <a:pPr indent="-342900" lvl="0" marL="457200" rtl="0" algn="l">
              <a:lnSpc>
                <a:spcPct val="100000"/>
              </a:lnSpc>
              <a:spcBef>
                <a:spcPts val="1200"/>
              </a:spcBef>
              <a:spcAft>
                <a:spcPts val="0"/>
              </a:spcAft>
              <a:buClr>
                <a:srgbClr val="202124"/>
              </a:buClr>
              <a:buSzPts val="1800"/>
              <a:buChar char="●"/>
            </a:pPr>
            <a:r>
              <a:rPr lang="it">
                <a:solidFill>
                  <a:srgbClr val="202124"/>
                </a:solidFill>
              </a:rPr>
              <a:t>How does it work?</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Building the term-document matrix</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Model training</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Topic inference and interpretation</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Pros: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Produces interpretable topics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Flexible topic allocation (it is also a con: results may overlap)</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Probabilistic framework</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Cons: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4DB6AC"/>
                </a:solidFill>
              </a:rPr>
              <a:t>Bag of Words</a:t>
            </a:r>
            <a:r>
              <a:rPr lang="it">
                <a:solidFill>
                  <a:srgbClr val="202124"/>
                </a:solidFill>
              </a:rPr>
              <a:t> representation of text: doesn’t consider word order or context</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Sensitive to preprocessing and to hyperparameters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Struggles with polysemy</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Number of topics must be set beforehand</a:t>
            </a:r>
            <a:endParaRPr>
              <a:solidFill>
                <a:srgbClr val="202124"/>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Topic modeling - step 2: Fit of different models III</a:t>
            </a:r>
            <a:endParaRPr/>
          </a:p>
        </p:txBody>
      </p:sp>
      <p:sp>
        <p:nvSpPr>
          <p:cNvPr id="102" name="Google Shape;102;p19"/>
          <p:cNvSpPr txBox="1"/>
          <p:nvPr>
            <p:ph idx="1" type="body"/>
          </p:nvPr>
        </p:nvSpPr>
        <p:spPr>
          <a:xfrm>
            <a:off x="464100" y="1104875"/>
            <a:ext cx="8520600" cy="3386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it">
                <a:solidFill>
                  <a:schemeClr val="accent3"/>
                </a:solidFill>
              </a:rPr>
              <a:t>BERTopic</a:t>
            </a:r>
            <a:endParaRPr b="1">
              <a:solidFill>
                <a:schemeClr val="accent3"/>
              </a:solidFill>
            </a:endParaRPr>
          </a:p>
          <a:p>
            <a:pPr indent="-342900" lvl="0" marL="457200" rtl="0" algn="l">
              <a:lnSpc>
                <a:spcPct val="100000"/>
              </a:lnSpc>
              <a:spcBef>
                <a:spcPts val="1200"/>
              </a:spcBef>
              <a:spcAft>
                <a:spcPts val="0"/>
              </a:spcAft>
              <a:buClr>
                <a:srgbClr val="202124"/>
              </a:buClr>
              <a:buSzPts val="1800"/>
              <a:buChar char="●"/>
            </a:pPr>
            <a:r>
              <a:rPr lang="it">
                <a:solidFill>
                  <a:srgbClr val="202124"/>
                </a:solidFill>
              </a:rPr>
              <a:t>What is it?</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Open-source library for topic analysis based on </a:t>
            </a:r>
            <a:r>
              <a:rPr b="1" lang="it">
                <a:solidFill>
                  <a:srgbClr val="4DB6AC"/>
                </a:solidFill>
              </a:rPr>
              <a:t>BERT</a:t>
            </a:r>
            <a:endParaRPr b="1">
              <a:solidFill>
                <a:srgbClr val="4DB6AC"/>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BERT is a pre-trained language model developed by Google</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Pros: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Contextual understanding: it uses </a:t>
            </a:r>
            <a:r>
              <a:rPr lang="it">
                <a:solidFill>
                  <a:srgbClr val="4DB6AC"/>
                </a:solidFill>
              </a:rPr>
              <a:t>embeddings</a:t>
            </a:r>
            <a:endParaRPr>
              <a:solidFill>
                <a:srgbClr val="4DB6AC"/>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Automatically finds the number of topics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High versatility and stability</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Cons: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Computationally intensive</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Dependency on pre-trained models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Limited support for non-English text</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Objective evaluation metrics are missing</a:t>
            </a:r>
            <a:endParaRPr>
              <a:solidFill>
                <a:srgbClr val="20212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Topic modeling - step 2: Fit of different models IV</a:t>
            </a:r>
            <a:endParaRPr/>
          </a:p>
        </p:txBody>
      </p:sp>
      <p:sp>
        <p:nvSpPr>
          <p:cNvPr id="108" name="Google Shape;108;p20"/>
          <p:cNvSpPr txBox="1"/>
          <p:nvPr>
            <p:ph idx="1" type="body"/>
          </p:nvPr>
        </p:nvSpPr>
        <p:spPr>
          <a:xfrm>
            <a:off x="464100" y="1113925"/>
            <a:ext cx="8520600" cy="4248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it">
                <a:solidFill>
                  <a:schemeClr val="accent3"/>
                </a:solidFill>
              </a:rPr>
              <a:t>Top2Vec</a:t>
            </a:r>
            <a:endParaRPr/>
          </a:p>
          <a:p>
            <a:pPr indent="-342900" lvl="0" marL="457200" rtl="0" algn="l">
              <a:lnSpc>
                <a:spcPct val="100000"/>
              </a:lnSpc>
              <a:spcBef>
                <a:spcPts val="1200"/>
              </a:spcBef>
              <a:spcAft>
                <a:spcPts val="0"/>
              </a:spcAft>
              <a:buClr>
                <a:srgbClr val="202124"/>
              </a:buClr>
              <a:buSzPts val="1800"/>
              <a:buChar char="●"/>
            </a:pPr>
            <a:r>
              <a:rPr lang="it">
                <a:solidFill>
                  <a:srgbClr val="202124"/>
                </a:solidFill>
              </a:rPr>
              <a:t>What is it?</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Machine learning algorithm</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uses document embeddings and clustering to generate meaningful topics</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Pros: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Contextual understanding: it uses </a:t>
            </a:r>
            <a:r>
              <a:rPr lang="it">
                <a:solidFill>
                  <a:srgbClr val="4DB6AC"/>
                </a:solidFill>
              </a:rPr>
              <a:t>embeddings</a:t>
            </a:r>
            <a:endParaRPr>
              <a:solidFill>
                <a:srgbClr val="4DB6AC"/>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Automatically finds the number of topics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Allows for multilingual analysis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Interpretability</a:t>
            </a:r>
            <a:endParaRPr>
              <a:solidFill>
                <a:srgbClr val="202124"/>
              </a:solidFill>
            </a:endParaRPr>
          </a:p>
          <a:p>
            <a:pPr indent="-342900" lvl="0" marL="457200" rtl="0" algn="l">
              <a:lnSpc>
                <a:spcPct val="100000"/>
              </a:lnSpc>
              <a:spcBef>
                <a:spcPts val="0"/>
              </a:spcBef>
              <a:spcAft>
                <a:spcPts val="0"/>
              </a:spcAft>
              <a:buClr>
                <a:srgbClr val="202124"/>
              </a:buClr>
              <a:buSzPts val="1800"/>
              <a:buChar char="●"/>
            </a:pPr>
            <a:r>
              <a:rPr lang="it">
                <a:solidFill>
                  <a:srgbClr val="202124"/>
                </a:solidFill>
              </a:rPr>
              <a:t>Cons: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Computationally intensive</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Not suitable for small datasets</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Dependency of embeddings quality</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Each document is assigned to one topic</a:t>
            </a:r>
            <a:endParaRPr>
              <a:solidFill>
                <a:srgbClr val="202124"/>
              </a:solidFill>
            </a:endParaRPr>
          </a:p>
          <a:p>
            <a:pPr indent="-317500" lvl="1" marL="914400" rtl="0" algn="l">
              <a:lnSpc>
                <a:spcPct val="100000"/>
              </a:lnSpc>
              <a:spcBef>
                <a:spcPts val="0"/>
              </a:spcBef>
              <a:spcAft>
                <a:spcPts val="0"/>
              </a:spcAft>
              <a:buClr>
                <a:srgbClr val="202124"/>
              </a:buClr>
              <a:buSzPts val="1400"/>
              <a:buChar char="○"/>
            </a:pPr>
            <a:r>
              <a:rPr lang="it">
                <a:solidFill>
                  <a:srgbClr val="202124"/>
                </a:solidFill>
              </a:rPr>
              <a:t>Objective evaluation metrics are missing</a:t>
            </a:r>
            <a:endParaRPr>
              <a:solidFill>
                <a:srgbClr val="202124"/>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Topic modeling - </a:t>
            </a:r>
            <a:r>
              <a:rPr lang="it"/>
              <a:t>step 3: Evaluation and comparison</a:t>
            </a:r>
            <a:endParaRPr/>
          </a:p>
        </p:txBody>
      </p:sp>
      <p:sp>
        <p:nvSpPr>
          <p:cNvPr id="114" name="Google Shape;114;p21"/>
          <p:cNvSpPr txBox="1"/>
          <p:nvPr>
            <p:ph idx="1" type="body"/>
          </p:nvPr>
        </p:nvSpPr>
        <p:spPr>
          <a:xfrm>
            <a:off x="311700" y="1113925"/>
            <a:ext cx="8520600" cy="375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Tested sample sizes: 100, 1k, 10k, 100k documents.</a:t>
            </a:r>
            <a:endParaRPr/>
          </a:p>
          <a:p>
            <a:pPr indent="0" lvl="0" marL="0" rtl="0" algn="l">
              <a:lnSpc>
                <a:spcPct val="100000"/>
              </a:lnSpc>
              <a:spcBef>
                <a:spcPts val="1200"/>
              </a:spcBef>
              <a:spcAft>
                <a:spcPts val="0"/>
              </a:spcAft>
              <a:buNone/>
            </a:pPr>
            <a:r>
              <a:rPr lang="it"/>
              <a:t>Metric: coherence c_v</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sz="2400"/>
          </a:p>
          <a:p>
            <a:pPr indent="0" lvl="0" marL="0" rtl="0" algn="l">
              <a:lnSpc>
                <a:spcPct val="100000"/>
              </a:lnSpc>
              <a:spcBef>
                <a:spcPts val="1200"/>
              </a:spcBef>
              <a:spcAft>
                <a:spcPts val="0"/>
              </a:spcAft>
              <a:buNone/>
            </a:pPr>
            <a:r>
              <a:t/>
            </a:r>
            <a:endParaRPr sz="200"/>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it"/>
              <a:t>Problem of l</a:t>
            </a:r>
            <a:r>
              <a:rPr lang="it"/>
              <a:t>ack of computational resources in Google Colab.</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15" name="Google Shape;115;p21"/>
          <p:cNvGraphicFramePr/>
          <p:nvPr/>
        </p:nvGraphicFramePr>
        <p:xfrm>
          <a:off x="1196625" y="2045425"/>
          <a:ext cx="3000000" cy="3000000"/>
        </p:xfrm>
        <a:graphic>
          <a:graphicData uri="http://schemas.openxmlformats.org/drawingml/2006/table">
            <a:tbl>
              <a:tblPr>
                <a:noFill/>
                <a:tableStyleId>{8B88A777-9B01-433D-AD69-8653DEE58EDA}</a:tableStyleId>
              </a:tblPr>
              <a:tblGrid>
                <a:gridCol w="1350150"/>
                <a:gridCol w="1350150"/>
                <a:gridCol w="1350150"/>
                <a:gridCol w="1350150"/>
                <a:gridCol w="1350150"/>
              </a:tblGrid>
              <a:tr h="351975">
                <a:tc>
                  <a:txBody>
                    <a:bodyPr/>
                    <a:lstStyle/>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it" sz="1300">
                          <a:solidFill>
                            <a:schemeClr val="dk2"/>
                          </a:solidFill>
                          <a:latin typeface="Open Sans"/>
                          <a:ea typeface="Open Sans"/>
                          <a:cs typeface="Open Sans"/>
                          <a:sym typeface="Open Sans"/>
                        </a:rPr>
                        <a:t>100</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it" sz="1300">
                          <a:solidFill>
                            <a:schemeClr val="dk2"/>
                          </a:solidFill>
                          <a:latin typeface="Open Sans"/>
                          <a:ea typeface="Open Sans"/>
                          <a:cs typeface="Open Sans"/>
                          <a:sym typeface="Open Sans"/>
                        </a:rPr>
                        <a:t>1,000</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it" sz="1300">
                          <a:solidFill>
                            <a:schemeClr val="dk2"/>
                          </a:solidFill>
                          <a:latin typeface="Open Sans"/>
                          <a:ea typeface="Open Sans"/>
                          <a:cs typeface="Open Sans"/>
                          <a:sym typeface="Open Sans"/>
                        </a:rPr>
                        <a:t>10,000</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it" sz="1300">
                          <a:solidFill>
                            <a:schemeClr val="dk2"/>
                          </a:solidFill>
                          <a:latin typeface="Open Sans"/>
                          <a:ea typeface="Open Sans"/>
                          <a:cs typeface="Open Sans"/>
                          <a:sym typeface="Open Sans"/>
                        </a:rPr>
                        <a:t>100,000</a:t>
                      </a:r>
                      <a:endParaRPr b="1" sz="1300">
                        <a:solidFill>
                          <a:schemeClr val="dk2"/>
                        </a:solidFill>
                        <a:latin typeface="Open Sans"/>
                        <a:ea typeface="Open Sans"/>
                        <a:cs typeface="Open Sans"/>
                        <a:sym typeface="Open Sans"/>
                      </a:endParaRPr>
                    </a:p>
                  </a:txBody>
                  <a:tcPr marT="91425" marB="91425" marR="91425" marL="91425"/>
                </a:tc>
              </a:tr>
              <a:tr h="351975">
                <a:tc>
                  <a:txBody>
                    <a:bodyPr/>
                    <a:lstStyle/>
                    <a:p>
                      <a:pPr indent="0" lvl="0" marL="0" rtl="0" algn="l">
                        <a:spcBef>
                          <a:spcPts val="0"/>
                        </a:spcBef>
                        <a:spcAft>
                          <a:spcPts val="0"/>
                        </a:spcAft>
                        <a:buNone/>
                      </a:pPr>
                      <a:r>
                        <a:rPr b="1" lang="it" sz="1300">
                          <a:solidFill>
                            <a:schemeClr val="dk2"/>
                          </a:solidFill>
                          <a:latin typeface="Open Sans"/>
                          <a:ea typeface="Open Sans"/>
                          <a:cs typeface="Open Sans"/>
                          <a:sym typeface="Open Sans"/>
                        </a:rPr>
                        <a:t>LSA</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0.28</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0.30</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0.30</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0.45</a:t>
                      </a:r>
                      <a:endParaRPr sz="1300">
                        <a:solidFill>
                          <a:schemeClr val="dk2"/>
                        </a:solidFill>
                        <a:latin typeface="Open Sans"/>
                        <a:ea typeface="Open Sans"/>
                        <a:cs typeface="Open Sans"/>
                        <a:sym typeface="Open Sans"/>
                      </a:endParaRPr>
                    </a:p>
                  </a:txBody>
                  <a:tcPr marT="91425" marB="91425" marR="91425" marL="91425"/>
                </a:tc>
              </a:tr>
              <a:tr h="351975">
                <a:tc>
                  <a:txBody>
                    <a:bodyPr/>
                    <a:lstStyle/>
                    <a:p>
                      <a:pPr indent="0" lvl="0" marL="0" rtl="0" algn="l">
                        <a:spcBef>
                          <a:spcPts val="0"/>
                        </a:spcBef>
                        <a:spcAft>
                          <a:spcPts val="0"/>
                        </a:spcAft>
                        <a:buNone/>
                      </a:pPr>
                      <a:r>
                        <a:rPr b="1" lang="it" sz="1300">
                          <a:solidFill>
                            <a:schemeClr val="dk2"/>
                          </a:solidFill>
                          <a:latin typeface="Open Sans"/>
                          <a:ea typeface="Open Sans"/>
                          <a:cs typeface="Open Sans"/>
                          <a:sym typeface="Open Sans"/>
                        </a:rPr>
                        <a:t>LDA - sklearn</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0.75</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0.75</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accent1"/>
                          </a:solidFill>
                          <a:latin typeface="Open Sans"/>
                          <a:ea typeface="Open Sans"/>
                          <a:cs typeface="Open Sans"/>
                          <a:sym typeface="Open Sans"/>
                        </a:rPr>
                        <a:t>Too big</a:t>
                      </a:r>
                      <a:endParaRPr sz="1300">
                        <a:solidFill>
                          <a:schemeClr val="accent1"/>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accent1"/>
                          </a:solidFill>
                          <a:latin typeface="Open Sans"/>
                          <a:ea typeface="Open Sans"/>
                          <a:cs typeface="Open Sans"/>
                          <a:sym typeface="Open Sans"/>
                        </a:rPr>
                        <a:t>Too big</a:t>
                      </a:r>
                      <a:endParaRPr sz="1300">
                        <a:solidFill>
                          <a:schemeClr val="accent1"/>
                        </a:solidFill>
                        <a:latin typeface="Open Sans"/>
                        <a:ea typeface="Open Sans"/>
                        <a:cs typeface="Open Sans"/>
                        <a:sym typeface="Open Sans"/>
                      </a:endParaRPr>
                    </a:p>
                  </a:txBody>
                  <a:tcPr marT="91425" marB="91425" marR="91425" marL="91425"/>
                </a:tc>
              </a:tr>
              <a:tr h="351975">
                <a:tc>
                  <a:txBody>
                    <a:bodyPr/>
                    <a:lstStyle/>
                    <a:p>
                      <a:pPr indent="0" lvl="0" marL="0" rtl="0" algn="l">
                        <a:spcBef>
                          <a:spcPts val="0"/>
                        </a:spcBef>
                        <a:spcAft>
                          <a:spcPts val="0"/>
                        </a:spcAft>
                        <a:buNone/>
                      </a:pPr>
                      <a:r>
                        <a:rPr b="1" lang="it" sz="1300">
                          <a:solidFill>
                            <a:schemeClr val="dk2"/>
                          </a:solidFill>
                          <a:latin typeface="Open Sans"/>
                          <a:ea typeface="Open Sans"/>
                          <a:cs typeface="Open Sans"/>
                          <a:sym typeface="Open Sans"/>
                        </a:rPr>
                        <a:t>LDA - gensim</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0.23</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0.28</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0.42</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0.59</a:t>
                      </a:r>
                      <a:endParaRPr sz="1300">
                        <a:solidFill>
                          <a:schemeClr val="dk2"/>
                        </a:solidFill>
                        <a:latin typeface="Open Sans"/>
                        <a:ea typeface="Open Sans"/>
                        <a:cs typeface="Open Sans"/>
                        <a:sym typeface="Open Sans"/>
                      </a:endParaRPr>
                    </a:p>
                  </a:txBody>
                  <a:tcPr marT="91425" marB="91425" marR="91425" marL="91425"/>
                </a:tc>
              </a:tr>
              <a:tr h="351975">
                <a:tc>
                  <a:txBody>
                    <a:bodyPr/>
                    <a:lstStyle/>
                    <a:p>
                      <a:pPr indent="0" lvl="0" marL="0" rtl="0" algn="l">
                        <a:spcBef>
                          <a:spcPts val="0"/>
                        </a:spcBef>
                        <a:spcAft>
                          <a:spcPts val="0"/>
                        </a:spcAft>
                        <a:buNone/>
                      </a:pPr>
                      <a:r>
                        <a:rPr b="1" lang="it" sz="1300">
                          <a:solidFill>
                            <a:schemeClr val="dk2"/>
                          </a:solidFill>
                          <a:latin typeface="Open Sans"/>
                          <a:ea typeface="Open Sans"/>
                          <a:cs typeface="Open Sans"/>
                          <a:sym typeface="Open Sans"/>
                        </a:rPr>
                        <a:t>BERTopic</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0.44</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0.76</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0.83</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accent1"/>
                          </a:solidFill>
                          <a:latin typeface="Open Sans"/>
                          <a:ea typeface="Open Sans"/>
                          <a:cs typeface="Open Sans"/>
                          <a:sym typeface="Open Sans"/>
                        </a:rPr>
                        <a:t>Too big</a:t>
                      </a:r>
                      <a:endParaRPr sz="1300">
                        <a:solidFill>
                          <a:schemeClr val="accent1"/>
                        </a:solidFill>
                        <a:latin typeface="Open Sans"/>
                        <a:ea typeface="Open Sans"/>
                        <a:cs typeface="Open Sans"/>
                        <a:sym typeface="Open Sans"/>
                      </a:endParaRPr>
                    </a:p>
                  </a:txBody>
                  <a:tcPr marT="91425" marB="91425" marR="91425" marL="91425"/>
                </a:tc>
              </a:tr>
              <a:tr h="351975">
                <a:tc>
                  <a:txBody>
                    <a:bodyPr/>
                    <a:lstStyle/>
                    <a:p>
                      <a:pPr indent="0" lvl="0" marL="0" rtl="0" algn="l">
                        <a:spcBef>
                          <a:spcPts val="0"/>
                        </a:spcBef>
                        <a:spcAft>
                          <a:spcPts val="0"/>
                        </a:spcAft>
                        <a:buNone/>
                      </a:pPr>
                      <a:r>
                        <a:rPr b="1" lang="it" sz="1300">
                          <a:solidFill>
                            <a:schemeClr val="dk2"/>
                          </a:solidFill>
                          <a:latin typeface="Open Sans"/>
                          <a:ea typeface="Open Sans"/>
                          <a:cs typeface="Open Sans"/>
                          <a:sym typeface="Open Sans"/>
                        </a:rPr>
                        <a:t>Top2Vec</a:t>
                      </a:r>
                      <a:endParaRPr b="1"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accent1"/>
                          </a:solidFill>
                          <a:latin typeface="Open Sans"/>
                          <a:ea typeface="Open Sans"/>
                          <a:cs typeface="Open Sans"/>
                          <a:sym typeface="Open Sans"/>
                        </a:rPr>
                        <a:t>Too small</a:t>
                      </a:r>
                      <a:endParaRPr sz="1300">
                        <a:solidFill>
                          <a:schemeClr val="accent1"/>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0.65</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dk2"/>
                          </a:solidFill>
                          <a:latin typeface="Open Sans"/>
                          <a:ea typeface="Open Sans"/>
                          <a:cs typeface="Open Sans"/>
                          <a:sym typeface="Open Sans"/>
                        </a:rPr>
                        <a:t>0.85</a:t>
                      </a:r>
                      <a:endParaRPr sz="13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it" sz="1300">
                          <a:solidFill>
                            <a:schemeClr val="accent1"/>
                          </a:solidFill>
                          <a:latin typeface="Open Sans"/>
                          <a:ea typeface="Open Sans"/>
                          <a:cs typeface="Open Sans"/>
                          <a:sym typeface="Open Sans"/>
                        </a:rPr>
                        <a:t>Too big</a:t>
                      </a:r>
                      <a:endParaRPr sz="1300">
                        <a:solidFill>
                          <a:schemeClr val="accent1"/>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