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 strictFirstAndLastChars="0" saveSubsetFonts="1">
  <p:sldMasterIdLst>
    <p:sldMasterId id="2147483661" r:id="rId1"/>
  </p:sldMasterIdLst>
  <p:notesMasterIdLst>
    <p:notesMasterId r:id="rId29"/>
  </p:notesMasterIdLst>
  <p:handoutMasterIdLst>
    <p:handoutMasterId r:id="rId30"/>
  </p:handoutMasterIdLst>
  <p:sldIdLst>
    <p:sldId id="356" r:id="rId2"/>
    <p:sldId id="385" r:id="rId3"/>
    <p:sldId id="421" r:id="rId4"/>
    <p:sldId id="403" r:id="rId5"/>
    <p:sldId id="386" r:id="rId6"/>
    <p:sldId id="401" r:id="rId7"/>
    <p:sldId id="390" r:id="rId8"/>
    <p:sldId id="391" r:id="rId9"/>
    <p:sldId id="392" r:id="rId10"/>
    <p:sldId id="393" r:id="rId11"/>
    <p:sldId id="387" r:id="rId12"/>
    <p:sldId id="396" r:id="rId13"/>
    <p:sldId id="404" r:id="rId14"/>
    <p:sldId id="394" r:id="rId15"/>
    <p:sldId id="415" r:id="rId16"/>
    <p:sldId id="418" r:id="rId17"/>
    <p:sldId id="420" r:id="rId18"/>
    <p:sldId id="423" r:id="rId19"/>
    <p:sldId id="424" r:id="rId20"/>
    <p:sldId id="422" r:id="rId21"/>
    <p:sldId id="405" r:id="rId22"/>
    <p:sldId id="398" r:id="rId23"/>
    <p:sldId id="389" r:id="rId24"/>
    <p:sldId id="417" r:id="rId25"/>
    <p:sldId id="400" r:id="rId26"/>
    <p:sldId id="414" r:id="rId27"/>
    <p:sldId id="402" r:id="rId28"/>
  </p:sldIdLst>
  <p:sldSz cx="9601200" cy="6858000"/>
  <p:notesSz cx="6858000" cy="9296400"/>
  <p:defaultTextStyle>
    <a:defPPr>
      <a:defRPr lang="en-US"/>
    </a:defPPr>
    <a:lvl1pPr algn="l" rtl="0" fontAlgn="base">
      <a:spcBef>
        <a:spcPct val="50000"/>
      </a:spcBef>
      <a:spcAft>
        <a:spcPct val="0"/>
      </a:spcAft>
      <a:buSzPct val="100000"/>
      <a:buFont typeface="Arial" charset="0"/>
      <a:buChar char="–"/>
      <a:defRPr kern="1200">
        <a:solidFill>
          <a:srgbClr val="FFCC00"/>
        </a:solidFill>
        <a:latin typeface="Arial" charset="0"/>
        <a:ea typeface="+mn-ea"/>
        <a:cs typeface="+mn-cs"/>
      </a:defRPr>
    </a:lvl1pPr>
    <a:lvl2pPr marL="457200" algn="l" rtl="0" fontAlgn="base">
      <a:spcBef>
        <a:spcPct val="50000"/>
      </a:spcBef>
      <a:spcAft>
        <a:spcPct val="0"/>
      </a:spcAft>
      <a:buSzPct val="100000"/>
      <a:buFont typeface="Arial" charset="0"/>
      <a:buChar char="–"/>
      <a:defRPr kern="1200">
        <a:solidFill>
          <a:srgbClr val="FFCC00"/>
        </a:solidFill>
        <a:latin typeface="Arial" charset="0"/>
        <a:ea typeface="+mn-ea"/>
        <a:cs typeface="+mn-cs"/>
      </a:defRPr>
    </a:lvl2pPr>
    <a:lvl3pPr marL="914400" algn="l" rtl="0" fontAlgn="base">
      <a:spcBef>
        <a:spcPct val="50000"/>
      </a:spcBef>
      <a:spcAft>
        <a:spcPct val="0"/>
      </a:spcAft>
      <a:buSzPct val="100000"/>
      <a:buFont typeface="Arial" charset="0"/>
      <a:buChar char="–"/>
      <a:defRPr kern="1200">
        <a:solidFill>
          <a:srgbClr val="FFCC00"/>
        </a:solidFill>
        <a:latin typeface="Arial" charset="0"/>
        <a:ea typeface="+mn-ea"/>
        <a:cs typeface="+mn-cs"/>
      </a:defRPr>
    </a:lvl3pPr>
    <a:lvl4pPr marL="1371600" algn="l" rtl="0" fontAlgn="base">
      <a:spcBef>
        <a:spcPct val="50000"/>
      </a:spcBef>
      <a:spcAft>
        <a:spcPct val="0"/>
      </a:spcAft>
      <a:buSzPct val="100000"/>
      <a:buFont typeface="Arial" charset="0"/>
      <a:buChar char="–"/>
      <a:defRPr kern="1200">
        <a:solidFill>
          <a:srgbClr val="FFCC00"/>
        </a:solidFill>
        <a:latin typeface="Arial" charset="0"/>
        <a:ea typeface="+mn-ea"/>
        <a:cs typeface="+mn-cs"/>
      </a:defRPr>
    </a:lvl4pPr>
    <a:lvl5pPr marL="1828800" algn="l" rtl="0" fontAlgn="base">
      <a:spcBef>
        <a:spcPct val="50000"/>
      </a:spcBef>
      <a:spcAft>
        <a:spcPct val="0"/>
      </a:spcAft>
      <a:buSzPct val="100000"/>
      <a:buFont typeface="Arial" charset="0"/>
      <a:buChar char="–"/>
      <a:defRPr kern="1200">
        <a:solidFill>
          <a:srgbClr val="FFCC00"/>
        </a:solidFill>
        <a:latin typeface="Arial" charset="0"/>
        <a:ea typeface="+mn-ea"/>
        <a:cs typeface="+mn-cs"/>
      </a:defRPr>
    </a:lvl5pPr>
    <a:lvl6pPr marL="2286000" algn="l" defTabSz="914400" rtl="0" eaLnBrk="1" latinLnBrk="0" hangingPunct="1">
      <a:defRPr kern="1200">
        <a:solidFill>
          <a:srgbClr val="FFCC00"/>
        </a:solidFill>
        <a:latin typeface="Arial" charset="0"/>
        <a:ea typeface="+mn-ea"/>
        <a:cs typeface="+mn-cs"/>
      </a:defRPr>
    </a:lvl6pPr>
    <a:lvl7pPr marL="2743200" algn="l" defTabSz="914400" rtl="0" eaLnBrk="1" latinLnBrk="0" hangingPunct="1">
      <a:defRPr kern="1200">
        <a:solidFill>
          <a:srgbClr val="FFCC00"/>
        </a:solidFill>
        <a:latin typeface="Arial" charset="0"/>
        <a:ea typeface="+mn-ea"/>
        <a:cs typeface="+mn-cs"/>
      </a:defRPr>
    </a:lvl7pPr>
    <a:lvl8pPr marL="3200400" algn="l" defTabSz="914400" rtl="0" eaLnBrk="1" latinLnBrk="0" hangingPunct="1">
      <a:defRPr kern="1200">
        <a:solidFill>
          <a:srgbClr val="FFCC00"/>
        </a:solidFill>
        <a:latin typeface="Arial" charset="0"/>
        <a:ea typeface="+mn-ea"/>
        <a:cs typeface="+mn-cs"/>
      </a:defRPr>
    </a:lvl8pPr>
    <a:lvl9pPr marL="3657600" algn="l" defTabSz="914400" rtl="0" eaLnBrk="1" latinLnBrk="0" hangingPunct="1">
      <a:defRPr kern="1200">
        <a:solidFill>
          <a:srgbClr val="FFCC00"/>
        </a:solidFill>
        <a:latin typeface="Arial" charset="0"/>
        <a:ea typeface="+mn-ea"/>
        <a:cs typeface="+mn-cs"/>
      </a:defRPr>
    </a:lvl9pPr>
  </p:defaultTextStyle>
  <p:extLst>
    <p:ext uri="{521415D9-36F7-43E2-AB2F-B90AF26B5E84}">
      <p14:sectionLst xmlns:p14="http://schemas.microsoft.com/office/powerpoint/2010/main">
        <p14:section name="Default Section" id="{0D34A670-8E08-4056-880B-1A8FA6CA094E}">
          <p14:sldIdLst>
            <p14:sldId id="356"/>
            <p14:sldId id="385"/>
            <p14:sldId id="421"/>
          </p14:sldIdLst>
        </p14:section>
        <p14:section name="The Model" id="{FEE2AC93-0ADF-4C5D-B2FC-556762BACE2C}">
          <p14:sldIdLst>
            <p14:sldId id="403"/>
            <p14:sldId id="386"/>
            <p14:sldId id="401"/>
            <p14:sldId id="390"/>
            <p14:sldId id="391"/>
            <p14:sldId id="392"/>
            <p14:sldId id="393"/>
            <p14:sldId id="387"/>
            <p14:sldId id="396"/>
          </p14:sldIdLst>
        </p14:section>
        <p14:section name="Results" id="{106F387B-1A69-4902-A7DB-E373B95C7616}">
          <p14:sldIdLst>
            <p14:sldId id="404"/>
            <p14:sldId id="394"/>
            <p14:sldId id="415"/>
            <p14:sldId id="418"/>
            <p14:sldId id="420"/>
          </p14:sldIdLst>
        </p14:section>
        <p14:section name="&quot;Case Studies&quot;" id="{A9742059-7305-46C4-B94C-CD03A46CB8B8}">
          <p14:sldIdLst>
            <p14:sldId id="423"/>
            <p14:sldId id="424"/>
            <p14:sldId id="422"/>
          </p14:sldIdLst>
        </p14:section>
        <p14:section name="Conclusions and Appendix" id="{7C4EB11C-1B4A-49ED-A0A8-71CC87568CC8}">
          <p14:sldIdLst>
            <p14:sldId id="405"/>
            <p14:sldId id="398"/>
            <p14:sldId id="389"/>
            <p14:sldId id="417"/>
            <p14:sldId id="400"/>
            <p14:sldId id="414"/>
            <p14:sldId id="402"/>
          </p14:sldIdLst>
        </p14:section>
      </p14:sectionLst>
    </p:ext>
    <p:ext uri="{EFAFB233-063F-42B5-8137-9DF3F51BA10A}">
      <p15:sldGuideLst xmlns:p15="http://schemas.microsoft.com/office/powerpoint/2012/main">
        <p15:guide id="1" orient="horz" pos="2167">
          <p15:clr>
            <a:srgbClr val="A4A3A4"/>
          </p15:clr>
        </p15:guide>
        <p15:guide id="2" pos="30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EEBD"/>
    <a:srgbClr val="F9E5BD"/>
    <a:srgbClr val="765A00"/>
    <a:srgbClr val="F8EDBE"/>
    <a:srgbClr val="F4F6A4"/>
    <a:srgbClr val="C6C685"/>
    <a:srgbClr val="FFFF99"/>
    <a:srgbClr val="3333CC"/>
    <a:srgbClr val="008000"/>
    <a:srgbClr val="015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049" autoAdjust="0"/>
    <p:restoredTop sz="94721" autoAdjust="0"/>
  </p:normalViewPr>
  <p:slideViewPr>
    <p:cSldViewPr snapToGrid="0">
      <p:cViewPr varScale="1">
        <p:scale>
          <a:sx n="88" d="100"/>
          <a:sy n="88" d="100"/>
        </p:scale>
        <p:origin x="168" y="82"/>
      </p:cViewPr>
      <p:guideLst>
        <p:guide orient="horz" pos="2167"/>
        <p:guide pos="303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0013520\Documents\eCSI-regressions\Ethan%20Allen%20-%20eCSI%20Regress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0013520\Documents\eCSI-regressions\ES17%20-%20eCSI%20Regressio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90013520\Documents\eCSI-regressions\Surfliner%20-%20eCSI%20Regressio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90013520\Documents\eCSI-regressions\Adirondack%20-%20eCSI%20Regression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Ethan Allen</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Sheet1!$F$2</c:f>
              <c:strCache>
                <c:ptCount val="1"/>
                <c:pt idx="0">
                  <c:v>Single regression r-squared</c:v>
                </c:pt>
              </c:strCache>
            </c:strRef>
          </c:tx>
          <c:spPr>
            <a:solidFill>
              <a:schemeClr val="accent2">
                <a:shade val="76000"/>
              </a:schemeClr>
            </a:solidFill>
            <a:ln>
              <a:noFill/>
            </a:ln>
            <a:effectLst/>
          </c:spPr>
          <c:invertIfNegative val="0"/>
          <c:cat>
            <c:strRef>
              <c:f>Sheet1!$E$3:$E$7</c:f>
              <c:strCache>
                <c:ptCount val="5"/>
                <c:pt idx="0">
                  <c:v>2090</c:v>
                </c:pt>
                <c:pt idx="1">
                  <c:v>2100</c:v>
                </c:pt>
                <c:pt idx="2">
                  <c:v>2120</c:v>
                </c:pt>
                <c:pt idx="3">
                  <c:v>2126</c:v>
                </c:pt>
                <c:pt idx="4">
                  <c:v>2130</c:v>
                </c:pt>
              </c:strCache>
            </c:strRef>
          </c:cat>
          <c:val>
            <c:numRef>
              <c:f>Sheet1!$F$3:$F$7</c:f>
              <c:numCache>
                <c:formatCode>General</c:formatCode>
                <c:ptCount val="5"/>
                <c:pt idx="0">
                  <c:v>0.318943323121613</c:v>
                </c:pt>
                <c:pt idx="1">
                  <c:v>0.47446170825427098</c:v>
                </c:pt>
                <c:pt idx="2">
                  <c:v>0.441350559151515</c:v>
                </c:pt>
                <c:pt idx="3">
                  <c:v>0.40769147187384702</c:v>
                </c:pt>
                <c:pt idx="4">
                  <c:v>0.41763640319789802</c:v>
                </c:pt>
              </c:numCache>
            </c:numRef>
          </c:val>
        </c:ser>
        <c:ser>
          <c:idx val="1"/>
          <c:order val="1"/>
          <c:tx>
            <c:strRef>
              <c:f>Sheet1!$G$2</c:f>
              <c:strCache>
                <c:ptCount val="1"/>
                <c:pt idx="0">
                  <c:v>Linear model correlation</c:v>
                </c:pt>
              </c:strCache>
            </c:strRef>
          </c:tx>
          <c:spPr>
            <a:solidFill>
              <a:schemeClr val="accent2">
                <a:tint val="77000"/>
              </a:schemeClr>
            </a:solidFill>
            <a:ln>
              <a:noFill/>
            </a:ln>
            <a:effectLst/>
          </c:spPr>
          <c:invertIfNegative val="0"/>
          <c:cat>
            <c:strRef>
              <c:f>Sheet1!$E$3:$E$7</c:f>
              <c:strCache>
                <c:ptCount val="5"/>
                <c:pt idx="0">
                  <c:v>2090</c:v>
                </c:pt>
                <c:pt idx="1">
                  <c:v>2100</c:v>
                </c:pt>
                <c:pt idx="2">
                  <c:v>2120</c:v>
                </c:pt>
                <c:pt idx="3">
                  <c:v>2126</c:v>
                </c:pt>
                <c:pt idx="4">
                  <c:v>2130</c:v>
                </c:pt>
              </c:strCache>
            </c:strRef>
          </c:cat>
          <c:val>
            <c:numRef>
              <c:f>Sheet1!$G$3:$G$7</c:f>
              <c:numCache>
                <c:formatCode>General</c:formatCode>
                <c:ptCount val="5"/>
                <c:pt idx="0">
                  <c:v>6.6109160786714805E-2</c:v>
                </c:pt>
                <c:pt idx="1">
                  <c:v>0.11718197966119601</c:v>
                </c:pt>
                <c:pt idx="2">
                  <c:v>0.26387423952393002</c:v>
                </c:pt>
                <c:pt idx="3">
                  <c:v>0.373793552036357</c:v>
                </c:pt>
                <c:pt idx="4">
                  <c:v>0.17200550279989499</c:v>
                </c:pt>
              </c:numCache>
            </c:numRef>
          </c:val>
        </c:ser>
        <c:dLbls>
          <c:showLegendKey val="0"/>
          <c:showVal val="0"/>
          <c:showCatName val="0"/>
          <c:showSerName val="0"/>
          <c:showPercent val="0"/>
          <c:showBubbleSize val="0"/>
        </c:dLbls>
        <c:gapWidth val="219"/>
        <c:overlap val="-27"/>
        <c:axId val="261119608"/>
        <c:axId val="261120392"/>
      </c:barChart>
      <c:catAx>
        <c:axId val="261119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1120392"/>
        <c:crosses val="autoZero"/>
        <c:auto val="1"/>
        <c:lblAlgn val="ctr"/>
        <c:lblOffset val="100"/>
        <c:noMultiLvlLbl val="0"/>
      </c:catAx>
      <c:valAx>
        <c:axId val="261120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11196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Empire South (2017)</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Sheet1!$G$3</c:f>
              <c:strCache>
                <c:ptCount val="1"/>
                <c:pt idx="0">
                  <c:v>Single regression r-squared</c:v>
                </c:pt>
              </c:strCache>
            </c:strRef>
          </c:tx>
          <c:spPr>
            <a:solidFill>
              <a:schemeClr val="accent2">
                <a:shade val="76000"/>
              </a:schemeClr>
            </a:solidFill>
            <a:ln>
              <a:noFill/>
            </a:ln>
            <a:effectLst/>
          </c:spPr>
          <c:invertIfNegative val="0"/>
          <c:cat>
            <c:strRef>
              <c:f>Sheet1!$F$4:$F$10</c:f>
              <c:strCache>
                <c:ptCount val="7"/>
                <c:pt idx="0">
                  <c:v>1010</c:v>
                </c:pt>
                <c:pt idx="1">
                  <c:v>1110</c:v>
                </c:pt>
                <c:pt idx="2">
                  <c:v>2030</c:v>
                </c:pt>
                <c:pt idx="3">
                  <c:v>2050</c:v>
                </c:pt>
                <c:pt idx="4">
                  <c:v>2100</c:v>
                </c:pt>
                <c:pt idx="5">
                  <c:v>2120</c:v>
                </c:pt>
                <c:pt idx="6">
                  <c:v>2130</c:v>
                </c:pt>
              </c:strCache>
            </c:strRef>
          </c:cat>
          <c:val>
            <c:numRef>
              <c:f>Sheet1!$G$4:$G$10</c:f>
              <c:numCache>
                <c:formatCode>General</c:formatCode>
                <c:ptCount val="7"/>
                <c:pt idx="0">
                  <c:v>0.31134275022386698</c:v>
                </c:pt>
                <c:pt idx="1">
                  <c:v>0.31496917916856698</c:v>
                </c:pt>
                <c:pt idx="2">
                  <c:v>0.39544439366835799</c:v>
                </c:pt>
                <c:pt idx="3">
                  <c:v>0.32302935609840999</c:v>
                </c:pt>
                <c:pt idx="4">
                  <c:v>0.40698589523908502</c:v>
                </c:pt>
                <c:pt idx="5">
                  <c:v>0.43752198428303402</c:v>
                </c:pt>
                <c:pt idx="6">
                  <c:v>0.356395962051615</c:v>
                </c:pt>
              </c:numCache>
            </c:numRef>
          </c:val>
        </c:ser>
        <c:ser>
          <c:idx val="1"/>
          <c:order val="1"/>
          <c:tx>
            <c:strRef>
              <c:f>Sheet1!$H$3</c:f>
              <c:strCache>
                <c:ptCount val="1"/>
                <c:pt idx="0">
                  <c:v>Linear model correlation</c:v>
                </c:pt>
              </c:strCache>
            </c:strRef>
          </c:tx>
          <c:spPr>
            <a:solidFill>
              <a:schemeClr val="accent2">
                <a:tint val="77000"/>
              </a:schemeClr>
            </a:solidFill>
            <a:ln>
              <a:noFill/>
            </a:ln>
            <a:effectLst/>
          </c:spPr>
          <c:invertIfNegative val="0"/>
          <c:cat>
            <c:strRef>
              <c:f>Sheet1!$F$4:$F$10</c:f>
              <c:strCache>
                <c:ptCount val="7"/>
                <c:pt idx="0">
                  <c:v>1010</c:v>
                </c:pt>
                <c:pt idx="1">
                  <c:v>1110</c:v>
                </c:pt>
                <c:pt idx="2">
                  <c:v>2030</c:v>
                </c:pt>
                <c:pt idx="3">
                  <c:v>2050</c:v>
                </c:pt>
                <c:pt idx="4">
                  <c:v>2100</c:v>
                </c:pt>
                <c:pt idx="5">
                  <c:v>2120</c:v>
                </c:pt>
                <c:pt idx="6">
                  <c:v>2130</c:v>
                </c:pt>
              </c:strCache>
            </c:strRef>
          </c:cat>
          <c:val>
            <c:numRef>
              <c:f>Sheet1!$H$4:$H$10</c:f>
              <c:numCache>
                <c:formatCode>General</c:formatCode>
                <c:ptCount val="7"/>
                <c:pt idx="0">
                  <c:v>0.137397163588866</c:v>
                </c:pt>
                <c:pt idx="1">
                  <c:v>0.110384726174174</c:v>
                </c:pt>
                <c:pt idx="2">
                  <c:v>0.264701052336626</c:v>
                </c:pt>
                <c:pt idx="3">
                  <c:v>0.118436994024049</c:v>
                </c:pt>
                <c:pt idx="4">
                  <c:v>8.2335266262580406E-2</c:v>
                </c:pt>
                <c:pt idx="5">
                  <c:v>0.19928498826313101</c:v>
                </c:pt>
                <c:pt idx="6">
                  <c:v>0.18351058866488901</c:v>
                </c:pt>
              </c:numCache>
            </c:numRef>
          </c:val>
        </c:ser>
        <c:dLbls>
          <c:showLegendKey val="0"/>
          <c:showVal val="0"/>
          <c:showCatName val="0"/>
          <c:showSerName val="0"/>
          <c:showPercent val="0"/>
          <c:showBubbleSize val="0"/>
        </c:dLbls>
        <c:gapWidth val="150"/>
        <c:axId val="20165304"/>
        <c:axId val="20161776"/>
      </c:barChart>
      <c:catAx>
        <c:axId val="20165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61776"/>
        <c:crosses val="autoZero"/>
        <c:auto val="1"/>
        <c:lblAlgn val="ctr"/>
        <c:lblOffset val="100"/>
        <c:noMultiLvlLbl val="0"/>
      </c:catAx>
      <c:valAx>
        <c:axId val="20161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653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Surfliner</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Sheet1!$J$5</c:f>
              <c:strCache>
                <c:ptCount val="1"/>
                <c:pt idx="0">
                  <c:v>Single regression r-squared</c:v>
                </c:pt>
              </c:strCache>
            </c:strRef>
          </c:tx>
          <c:spPr>
            <a:solidFill>
              <a:schemeClr val="accent2">
                <a:shade val="76000"/>
              </a:schemeClr>
            </a:solidFill>
            <a:ln>
              <a:noFill/>
            </a:ln>
            <a:effectLst/>
          </c:spPr>
          <c:invertIfNegative val="0"/>
          <c:cat>
            <c:strRef>
              <c:f>Sheet1!$I$6:$I$14</c:f>
              <c:strCache>
                <c:ptCount val="9"/>
                <c:pt idx="0">
                  <c:v>1110</c:v>
                </c:pt>
                <c:pt idx="1">
                  <c:v>2030</c:v>
                </c:pt>
                <c:pt idx="2">
                  <c:v>2050</c:v>
                </c:pt>
                <c:pt idx="3">
                  <c:v>2100</c:v>
                </c:pt>
                <c:pt idx="4">
                  <c:v>2110</c:v>
                </c:pt>
                <c:pt idx="5">
                  <c:v>2120</c:v>
                </c:pt>
                <c:pt idx="6">
                  <c:v>2124</c:v>
                </c:pt>
                <c:pt idx="7">
                  <c:v>2126</c:v>
                </c:pt>
                <c:pt idx="8">
                  <c:v>2130</c:v>
                </c:pt>
              </c:strCache>
            </c:strRef>
          </c:cat>
          <c:val>
            <c:numRef>
              <c:f>Sheet1!$J$6:$J$14</c:f>
              <c:numCache>
                <c:formatCode>General</c:formatCode>
                <c:ptCount val="9"/>
                <c:pt idx="0">
                  <c:v>0.350745280026935</c:v>
                </c:pt>
                <c:pt idx="1">
                  <c:v>0.37482611400721499</c:v>
                </c:pt>
                <c:pt idx="2">
                  <c:v>0.30396089602406401</c:v>
                </c:pt>
                <c:pt idx="3">
                  <c:v>0.43014693803492399</c:v>
                </c:pt>
                <c:pt idx="4">
                  <c:v>0.30546869678787902</c:v>
                </c:pt>
                <c:pt idx="5">
                  <c:v>0.41302758525729899</c:v>
                </c:pt>
                <c:pt idx="6">
                  <c:v>0.34524423592172099</c:v>
                </c:pt>
                <c:pt idx="7">
                  <c:v>0.40777065967144599</c:v>
                </c:pt>
                <c:pt idx="8">
                  <c:v>0.37214261689289502</c:v>
                </c:pt>
              </c:numCache>
            </c:numRef>
          </c:val>
        </c:ser>
        <c:ser>
          <c:idx val="1"/>
          <c:order val="1"/>
          <c:tx>
            <c:strRef>
              <c:f>Sheet1!$K$5</c:f>
              <c:strCache>
                <c:ptCount val="1"/>
                <c:pt idx="0">
                  <c:v>Linear model correlation</c:v>
                </c:pt>
              </c:strCache>
            </c:strRef>
          </c:tx>
          <c:spPr>
            <a:solidFill>
              <a:schemeClr val="accent2">
                <a:tint val="77000"/>
              </a:schemeClr>
            </a:solidFill>
            <a:ln>
              <a:noFill/>
            </a:ln>
            <a:effectLst/>
          </c:spPr>
          <c:invertIfNegative val="0"/>
          <c:cat>
            <c:strRef>
              <c:f>Sheet1!$I$6:$I$14</c:f>
              <c:strCache>
                <c:ptCount val="9"/>
                <c:pt idx="0">
                  <c:v>1110</c:v>
                </c:pt>
                <c:pt idx="1">
                  <c:v>2030</c:v>
                </c:pt>
                <c:pt idx="2">
                  <c:v>2050</c:v>
                </c:pt>
                <c:pt idx="3">
                  <c:v>2100</c:v>
                </c:pt>
                <c:pt idx="4">
                  <c:v>2110</c:v>
                </c:pt>
                <c:pt idx="5">
                  <c:v>2120</c:v>
                </c:pt>
                <c:pt idx="6">
                  <c:v>2124</c:v>
                </c:pt>
                <c:pt idx="7">
                  <c:v>2126</c:v>
                </c:pt>
                <c:pt idx="8">
                  <c:v>2130</c:v>
                </c:pt>
              </c:strCache>
            </c:strRef>
          </c:cat>
          <c:val>
            <c:numRef>
              <c:f>Sheet1!$K$6:$K$14</c:f>
              <c:numCache>
                <c:formatCode>General</c:formatCode>
                <c:ptCount val="9"/>
                <c:pt idx="0">
                  <c:v>0.18533884379225599</c:v>
                </c:pt>
                <c:pt idx="1">
                  <c:v>0.201651155726638</c:v>
                </c:pt>
                <c:pt idx="2">
                  <c:v>9.2814496143395306E-2</c:v>
                </c:pt>
                <c:pt idx="3">
                  <c:v>0.11620963338754201</c:v>
                </c:pt>
                <c:pt idx="4">
                  <c:v>9.5253810028300499E-3</c:v>
                </c:pt>
                <c:pt idx="5">
                  <c:v>0.18421567489986501</c:v>
                </c:pt>
                <c:pt idx="6">
                  <c:v>-8.5033320690398907E-3</c:v>
                </c:pt>
                <c:pt idx="7">
                  <c:v>0.21291741336992401</c:v>
                </c:pt>
                <c:pt idx="8">
                  <c:v>0.179882865475334</c:v>
                </c:pt>
              </c:numCache>
            </c:numRef>
          </c:val>
        </c:ser>
        <c:dLbls>
          <c:showLegendKey val="0"/>
          <c:showVal val="0"/>
          <c:showCatName val="0"/>
          <c:showSerName val="0"/>
          <c:showPercent val="0"/>
          <c:showBubbleSize val="0"/>
        </c:dLbls>
        <c:gapWidth val="150"/>
        <c:axId val="20162168"/>
        <c:axId val="20162560"/>
      </c:barChart>
      <c:catAx>
        <c:axId val="20162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62560"/>
        <c:crosses val="autoZero"/>
        <c:auto val="1"/>
        <c:lblAlgn val="ctr"/>
        <c:lblOffset val="100"/>
        <c:noMultiLvlLbl val="0"/>
      </c:catAx>
      <c:valAx>
        <c:axId val="20162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621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Adirondack</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'rsq vs coefs'!$G$4</c:f>
              <c:strCache>
                <c:ptCount val="1"/>
                <c:pt idx="0">
                  <c:v>Single regression r-squared </c:v>
                </c:pt>
              </c:strCache>
            </c:strRef>
          </c:tx>
          <c:spPr>
            <a:solidFill>
              <a:schemeClr val="accent2">
                <a:shade val="76000"/>
              </a:schemeClr>
            </a:solidFill>
            <a:ln>
              <a:noFill/>
            </a:ln>
            <a:effectLst/>
          </c:spPr>
          <c:invertIfNegative val="0"/>
          <c:cat>
            <c:strRef>
              <c:f>'rsq vs coefs'!$F$5:$F$12</c:f>
              <c:strCache>
                <c:ptCount val="8"/>
                <c:pt idx="0">
                  <c:v>1010</c:v>
                </c:pt>
                <c:pt idx="1">
                  <c:v>1110</c:v>
                </c:pt>
                <c:pt idx="2">
                  <c:v>2030</c:v>
                </c:pt>
                <c:pt idx="3">
                  <c:v>2050</c:v>
                </c:pt>
                <c:pt idx="4">
                  <c:v>2100</c:v>
                </c:pt>
                <c:pt idx="5">
                  <c:v>2120</c:v>
                </c:pt>
                <c:pt idx="6">
                  <c:v>2126</c:v>
                </c:pt>
                <c:pt idx="7">
                  <c:v>2130</c:v>
                </c:pt>
              </c:strCache>
            </c:strRef>
          </c:cat>
          <c:val>
            <c:numRef>
              <c:f>'rsq vs coefs'!$G$5:$G$12</c:f>
              <c:numCache>
                <c:formatCode>General</c:formatCode>
                <c:ptCount val="8"/>
                <c:pt idx="0">
                  <c:v>0.352446929683637</c:v>
                </c:pt>
                <c:pt idx="1">
                  <c:v>0.33599957935712899</c:v>
                </c:pt>
                <c:pt idx="2">
                  <c:v>0.46533334031818402</c:v>
                </c:pt>
                <c:pt idx="3">
                  <c:v>0.35329695871574202</c:v>
                </c:pt>
                <c:pt idx="4">
                  <c:v>0.41719870919089103</c:v>
                </c:pt>
                <c:pt idx="5">
                  <c:v>0.48943757980237501</c:v>
                </c:pt>
                <c:pt idx="6">
                  <c:v>0.43381865958430699</c:v>
                </c:pt>
                <c:pt idx="7">
                  <c:v>0.35861454823623101</c:v>
                </c:pt>
              </c:numCache>
            </c:numRef>
          </c:val>
        </c:ser>
        <c:ser>
          <c:idx val="1"/>
          <c:order val="1"/>
          <c:tx>
            <c:strRef>
              <c:f>'rsq vs coefs'!$H$4</c:f>
              <c:strCache>
                <c:ptCount val="1"/>
                <c:pt idx="0">
                  <c:v>Linear model correlation</c:v>
                </c:pt>
              </c:strCache>
            </c:strRef>
          </c:tx>
          <c:spPr>
            <a:solidFill>
              <a:schemeClr val="accent2">
                <a:tint val="77000"/>
              </a:schemeClr>
            </a:solidFill>
            <a:ln>
              <a:noFill/>
            </a:ln>
            <a:effectLst/>
          </c:spPr>
          <c:invertIfNegative val="0"/>
          <c:cat>
            <c:strRef>
              <c:f>'rsq vs coefs'!$F$5:$F$12</c:f>
              <c:strCache>
                <c:ptCount val="8"/>
                <c:pt idx="0">
                  <c:v>1010</c:v>
                </c:pt>
                <c:pt idx="1">
                  <c:v>1110</c:v>
                </c:pt>
                <c:pt idx="2">
                  <c:v>2030</c:v>
                </c:pt>
                <c:pt idx="3">
                  <c:v>2050</c:v>
                </c:pt>
                <c:pt idx="4">
                  <c:v>2100</c:v>
                </c:pt>
                <c:pt idx="5">
                  <c:v>2120</c:v>
                </c:pt>
                <c:pt idx="6">
                  <c:v>2126</c:v>
                </c:pt>
                <c:pt idx="7">
                  <c:v>2130</c:v>
                </c:pt>
              </c:strCache>
            </c:strRef>
          </c:cat>
          <c:val>
            <c:numRef>
              <c:f>'rsq vs coefs'!$H$5:$H$12</c:f>
              <c:numCache>
                <c:formatCode>General</c:formatCode>
                <c:ptCount val="8"/>
                <c:pt idx="0">
                  <c:v>0.11560255770000701</c:v>
                </c:pt>
                <c:pt idx="1">
                  <c:v>0.11893290085588799</c:v>
                </c:pt>
                <c:pt idx="2">
                  <c:v>0.30166645168268302</c:v>
                </c:pt>
                <c:pt idx="3">
                  <c:v>0.100954936285165</c:v>
                </c:pt>
                <c:pt idx="4">
                  <c:v>7.3125643477159996E-2</c:v>
                </c:pt>
                <c:pt idx="5">
                  <c:v>0.16286158889302099</c:v>
                </c:pt>
                <c:pt idx="6">
                  <c:v>0.18900864898209099</c:v>
                </c:pt>
                <c:pt idx="7">
                  <c:v>4.8504817495687101E-2</c:v>
                </c:pt>
              </c:numCache>
            </c:numRef>
          </c:val>
        </c:ser>
        <c:dLbls>
          <c:showLegendKey val="0"/>
          <c:showVal val="0"/>
          <c:showCatName val="0"/>
          <c:showSerName val="0"/>
          <c:showPercent val="0"/>
          <c:showBubbleSize val="0"/>
        </c:dLbls>
        <c:gapWidth val="150"/>
        <c:axId val="263808552"/>
        <c:axId val="263809336"/>
      </c:barChart>
      <c:catAx>
        <c:axId val="263808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809336"/>
        <c:crosses val="autoZero"/>
        <c:auto val="1"/>
        <c:lblAlgn val="ctr"/>
        <c:lblOffset val="100"/>
        <c:noMultiLvlLbl val="0"/>
      </c:catAx>
      <c:valAx>
        <c:axId val="263809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8085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75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57753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577540" name="Rectangle 4"/>
          <p:cNvSpPr>
            <a:spLocks noGrp="1" noChangeArrowheads="1"/>
          </p:cNvSpPr>
          <p:nvPr>
            <p:ph type="ftr" sz="quarter" idx="2"/>
          </p:nvPr>
        </p:nvSpPr>
        <p:spPr bwMode="auto">
          <a:xfrm>
            <a:off x="0" y="88392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577541" name="Rectangle 5"/>
          <p:cNvSpPr>
            <a:spLocks noGrp="1" noChangeArrowheads="1"/>
          </p:cNvSpPr>
          <p:nvPr>
            <p:ph type="sldNum" sz="quarter" idx="3"/>
          </p:nvPr>
        </p:nvSpPr>
        <p:spPr bwMode="auto">
          <a:xfrm>
            <a:off x="3886200" y="88392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615DE63-3150-4D8F-9598-2E8E5A3CFE2A}" type="slidenum">
              <a:rPr lang="en-US" altLang="en-US"/>
              <a:pPr>
                <a:defRPr/>
              </a:pPr>
              <a:t>‹#›</a:t>
            </a:fld>
            <a:endParaRPr lang="en-US" altLang="en-US"/>
          </a:p>
        </p:txBody>
      </p:sp>
    </p:spTree>
    <p:extLst>
      <p:ext uri="{BB962C8B-B14F-4D97-AF65-F5344CB8AC3E}">
        <p14:creationId xmlns:p14="http://schemas.microsoft.com/office/powerpoint/2010/main" val="2211250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SzTx/>
              <a:buFontTx/>
              <a:buNone/>
              <a:defRPr sz="1200" smtClean="0">
                <a:solidFill>
                  <a:schemeClr val="tx1"/>
                </a:solidFill>
                <a:latin typeface="Gill Sans" charset="0"/>
              </a:defRPr>
            </a:lvl1pPr>
          </a:lstStyle>
          <a:p>
            <a:pPr>
              <a:defRPr/>
            </a:pPr>
            <a:endParaRPr lang="en-US" altLang="en-US"/>
          </a:p>
        </p:txBody>
      </p:sp>
      <p:sp>
        <p:nvSpPr>
          <p:cNvPr id="144387" name="Rectangle 3"/>
          <p:cNvSpPr>
            <a:spLocks noGrp="1" noChangeArrowheads="1"/>
          </p:cNvSpPr>
          <p:nvPr>
            <p:ph type="dt"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SzTx/>
              <a:buFontTx/>
              <a:buNone/>
              <a:defRPr sz="1200" smtClean="0">
                <a:solidFill>
                  <a:schemeClr val="tx1"/>
                </a:solidFill>
                <a:latin typeface="Gill Sans" charset="0"/>
              </a:defRPr>
            </a:lvl1pPr>
          </a:lstStyle>
          <a:p>
            <a:pPr>
              <a:defRPr/>
            </a:pPr>
            <a:endParaRPr lang="en-US" altLang="en-US"/>
          </a:p>
        </p:txBody>
      </p:sp>
      <p:sp>
        <p:nvSpPr>
          <p:cNvPr id="6148" name="Rectangle 4"/>
          <p:cNvSpPr>
            <a:spLocks noGrp="1" noRot="1" noChangeAspect="1" noChangeArrowheads="1" noTextEdit="1"/>
          </p:cNvSpPr>
          <p:nvPr>
            <p:ph type="sldImg" idx="2"/>
          </p:nvPr>
        </p:nvSpPr>
        <p:spPr bwMode="auto">
          <a:xfrm>
            <a:off x="989013" y="696913"/>
            <a:ext cx="4879975"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4389" name="Rectangle 5"/>
          <p:cNvSpPr>
            <a:spLocks noGrp="1" noChangeArrowheads="1"/>
          </p:cNvSpPr>
          <p:nvPr>
            <p:ph type="body" sz="quarter" idx="3"/>
          </p:nvPr>
        </p:nvSpPr>
        <p:spPr bwMode="auto">
          <a:xfrm>
            <a:off x="685800" y="4416425"/>
            <a:ext cx="54864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44390" name="Rectangle 6"/>
          <p:cNvSpPr>
            <a:spLocks noGrp="1" noChangeArrowheads="1"/>
          </p:cNvSpPr>
          <p:nvPr>
            <p:ph type="ftr" sz="quarter" idx="4"/>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SzTx/>
              <a:buFontTx/>
              <a:buNone/>
              <a:defRPr sz="1200" smtClean="0">
                <a:solidFill>
                  <a:schemeClr val="tx1"/>
                </a:solidFill>
                <a:latin typeface="Gill Sans" charset="0"/>
              </a:defRPr>
            </a:lvl1pPr>
          </a:lstStyle>
          <a:p>
            <a:pPr>
              <a:defRPr/>
            </a:pPr>
            <a:endParaRPr lang="en-US" altLang="en-US"/>
          </a:p>
        </p:txBody>
      </p:sp>
      <p:sp>
        <p:nvSpPr>
          <p:cNvPr id="144391" name="Rectangle 7"/>
          <p:cNvSpPr>
            <a:spLocks noGrp="1" noChangeArrowheads="1"/>
          </p:cNvSpPr>
          <p:nvPr>
            <p:ph type="sldNum" sz="quarter" idx="5"/>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SzTx/>
              <a:buFontTx/>
              <a:buNone/>
              <a:defRPr sz="1200" smtClean="0">
                <a:solidFill>
                  <a:schemeClr val="tx1"/>
                </a:solidFill>
                <a:latin typeface="Gill Sans" charset="0"/>
              </a:defRPr>
            </a:lvl1pPr>
          </a:lstStyle>
          <a:p>
            <a:pPr>
              <a:defRPr/>
            </a:pPr>
            <a:fld id="{EC3EAEF5-EB72-4F37-81B0-69B1451C084B}" type="slidenum">
              <a:rPr lang="en-US" altLang="en-US"/>
              <a:pPr>
                <a:defRPr/>
              </a:pPr>
              <a:t>‹#›</a:t>
            </a:fld>
            <a:endParaRPr lang="en-US" altLang="en-US"/>
          </a:p>
        </p:txBody>
      </p:sp>
    </p:spTree>
    <p:extLst>
      <p:ext uri="{BB962C8B-B14F-4D97-AF65-F5344CB8AC3E}">
        <p14:creationId xmlns:p14="http://schemas.microsoft.com/office/powerpoint/2010/main" val="1405151893"/>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Gill Sans" charset="0"/>
        <a:ea typeface="+mn-ea"/>
        <a:cs typeface="+mn-cs"/>
      </a:defRPr>
    </a:lvl1pPr>
    <a:lvl2pPr marL="457200" algn="l" rtl="0" eaLnBrk="0" fontAlgn="base" hangingPunct="0">
      <a:spcBef>
        <a:spcPct val="0"/>
      </a:spcBef>
      <a:spcAft>
        <a:spcPct val="0"/>
      </a:spcAft>
      <a:defRPr sz="1200" kern="1200">
        <a:solidFill>
          <a:schemeClr val="tx1"/>
        </a:solidFill>
        <a:latin typeface="Gill Sans" charset="0"/>
        <a:ea typeface="+mn-ea"/>
        <a:cs typeface="+mn-cs"/>
      </a:defRPr>
    </a:lvl2pPr>
    <a:lvl3pPr marL="914400" algn="l" rtl="0" eaLnBrk="0" fontAlgn="base" hangingPunct="0">
      <a:spcBef>
        <a:spcPct val="0"/>
      </a:spcBef>
      <a:spcAft>
        <a:spcPct val="0"/>
      </a:spcAft>
      <a:defRPr sz="1200" kern="1200">
        <a:solidFill>
          <a:schemeClr val="tx1"/>
        </a:solidFill>
        <a:latin typeface="Gill Sans" charset="0"/>
        <a:ea typeface="+mn-ea"/>
        <a:cs typeface="+mn-cs"/>
      </a:defRPr>
    </a:lvl3pPr>
    <a:lvl4pPr marL="1371600" algn="l" rtl="0" eaLnBrk="0" fontAlgn="base" hangingPunct="0">
      <a:spcBef>
        <a:spcPct val="0"/>
      </a:spcBef>
      <a:spcAft>
        <a:spcPct val="0"/>
      </a:spcAft>
      <a:defRPr sz="1200" kern="1200">
        <a:solidFill>
          <a:schemeClr val="tx1"/>
        </a:solidFill>
        <a:latin typeface="Gill Sans" charset="0"/>
        <a:ea typeface="+mn-ea"/>
        <a:cs typeface="+mn-cs"/>
      </a:defRPr>
    </a:lvl4pPr>
    <a:lvl5pPr marL="1828800" algn="l" rtl="0" eaLnBrk="0" fontAlgn="base" hangingPunct="0">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eaLnBrk="0" hangingPunct="0">
              <a:defRPr>
                <a:solidFill>
                  <a:srgbClr val="FFCC00"/>
                </a:solidFill>
                <a:latin typeface="Arial" charset="0"/>
              </a:defRPr>
            </a:lvl1pPr>
            <a:lvl2pPr marL="742950" indent="-285750" eaLnBrk="0" hangingPunct="0">
              <a:defRPr>
                <a:solidFill>
                  <a:srgbClr val="FFCC00"/>
                </a:solidFill>
                <a:latin typeface="Arial" charset="0"/>
              </a:defRPr>
            </a:lvl2pPr>
            <a:lvl3pPr marL="1143000" indent="-228600" eaLnBrk="0" hangingPunct="0">
              <a:defRPr>
                <a:solidFill>
                  <a:srgbClr val="FFCC00"/>
                </a:solidFill>
                <a:latin typeface="Arial" charset="0"/>
              </a:defRPr>
            </a:lvl3pPr>
            <a:lvl4pPr marL="1600200" indent="-228600" eaLnBrk="0" hangingPunct="0">
              <a:defRPr>
                <a:solidFill>
                  <a:srgbClr val="FFCC00"/>
                </a:solidFill>
                <a:latin typeface="Arial" charset="0"/>
              </a:defRPr>
            </a:lvl4pPr>
            <a:lvl5pPr marL="2057400" indent="-228600" eaLnBrk="0" hangingPunct="0">
              <a:defRPr>
                <a:solidFill>
                  <a:srgbClr val="FFCC00"/>
                </a:solidFill>
                <a:latin typeface="Arial" charset="0"/>
              </a:defRPr>
            </a:lvl5pPr>
            <a:lvl6pPr marL="2514600" indent="-228600" eaLnBrk="0" fontAlgn="base" hangingPunct="0">
              <a:spcBef>
                <a:spcPct val="50000"/>
              </a:spcBef>
              <a:spcAft>
                <a:spcPct val="0"/>
              </a:spcAft>
              <a:buSzPct val="100000"/>
              <a:buFont typeface="Arial" charset="0"/>
              <a:buChar char="–"/>
              <a:defRPr>
                <a:solidFill>
                  <a:srgbClr val="FFCC00"/>
                </a:solidFill>
                <a:latin typeface="Arial" charset="0"/>
              </a:defRPr>
            </a:lvl6pPr>
            <a:lvl7pPr marL="2971800" indent="-228600" eaLnBrk="0" fontAlgn="base" hangingPunct="0">
              <a:spcBef>
                <a:spcPct val="50000"/>
              </a:spcBef>
              <a:spcAft>
                <a:spcPct val="0"/>
              </a:spcAft>
              <a:buSzPct val="100000"/>
              <a:buFont typeface="Arial" charset="0"/>
              <a:buChar char="–"/>
              <a:defRPr>
                <a:solidFill>
                  <a:srgbClr val="FFCC00"/>
                </a:solidFill>
                <a:latin typeface="Arial" charset="0"/>
              </a:defRPr>
            </a:lvl7pPr>
            <a:lvl8pPr marL="3429000" indent="-228600" eaLnBrk="0" fontAlgn="base" hangingPunct="0">
              <a:spcBef>
                <a:spcPct val="50000"/>
              </a:spcBef>
              <a:spcAft>
                <a:spcPct val="0"/>
              </a:spcAft>
              <a:buSzPct val="100000"/>
              <a:buFont typeface="Arial" charset="0"/>
              <a:buChar char="–"/>
              <a:defRPr>
                <a:solidFill>
                  <a:srgbClr val="FFCC00"/>
                </a:solidFill>
                <a:latin typeface="Arial" charset="0"/>
              </a:defRPr>
            </a:lvl8pPr>
            <a:lvl9pPr marL="3886200" indent="-228600" eaLnBrk="0" fontAlgn="base" hangingPunct="0">
              <a:spcBef>
                <a:spcPct val="50000"/>
              </a:spcBef>
              <a:spcAft>
                <a:spcPct val="0"/>
              </a:spcAft>
              <a:buSzPct val="100000"/>
              <a:buFont typeface="Arial" charset="0"/>
              <a:buChar char="–"/>
              <a:defRPr>
                <a:solidFill>
                  <a:srgbClr val="FFCC00"/>
                </a:solidFill>
                <a:latin typeface="Arial" charset="0"/>
              </a:defRPr>
            </a:lvl9pPr>
          </a:lstStyle>
          <a:p>
            <a:pPr eaLnBrk="1" hangingPunct="1"/>
            <a:fld id="{80742842-D939-4583-931D-02FE61F0F26F}" type="slidenum">
              <a:rPr lang="en-US" altLang="en-US">
                <a:solidFill>
                  <a:schemeClr val="tx1"/>
                </a:solidFill>
                <a:latin typeface="Gill Sans" charset="0"/>
              </a:rPr>
              <a:pPr eaLnBrk="1" hangingPunct="1"/>
              <a:t>1</a:t>
            </a:fld>
            <a:endParaRPr lang="en-US" altLang="en-US">
              <a:solidFill>
                <a:schemeClr val="tx1"/>
              </a:solidFill>
              <a:latin typeface="Gill Sans"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7023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725" y="2130425"/>
            <a:ext cx="81597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39863" y="3886200"/>
            <a:ext cx="6721475"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11767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4626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5013" y="212725"/>
            <a:ext cx="2292350" cy="526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3200" y="212725"/>
            <a:ext cx="6729413" cy="526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178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507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406900"/>
            <a:ext cx="8161338"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825" y="2906713"/>
            <a:ext cx="816133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1781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46200" y="1384300"/>
            <a:ext cx="3370263" cy="408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8863" y="1384300"/>
            <a:ext cx="3371850" cy="408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466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74638"/>
            <a:ext cx="864235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79425" y="1535113"/>
            <a:ext cx="4243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9425" y="2174875"/>
            <a:ext cx="4243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6800" y="1535113"/>
            <a:ext cx="4244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6800" y="2174875"/>
            <a:ext cx="4244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952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6959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1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73050"/>
            <a:ext cx="31591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38" y="273050"/>
            <a:ext cx="53673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9425" y="1435100"/>
            <a:ext cx="31591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018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4800600"/>
            <a:ext cx="5761037"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1188" y="612775"/>
            <a:ext cx="5761037"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881188" y="5367338"/>
            <a:ext cx="576103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83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322263" y="581025"/>
            <a:ext cx="8958262" cy="0"/>
          </a:xfrm>
          <a:prstGeom prst="line">
            <a:avLst/>
          </a:prstGeom>
          <a:noFill/>
          <a:ln w="12700">
            <a:solidFill>
              <a:srgbClr val="00598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Line 3"/>
          <p:cNvSpPr>
            <a:spLocks noChangeShapeType="1"/>
          </p:cNvSpPr>
          <p:nvPr/>
        </p:nvSpPr>
        <p:spPr bwMode="auto">
          <a:xfrm>
            <a:off x="322263" y="6397625"/>
            <a:ext cx="8958262" cy="0"/>
          </a:xfrm>
          <a:prstGeom prst="line">
            <a:avLst/>
          </a:prstGeom>
          <a:noFill/>
          <a:ln w="25400">
            <a:solidFill>
              <a:srgbClr val="00598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28" name="Object 4"/>
          <p:cNvGraphicFramePr>
            <a:graphicFrameLocks noChangeAspect="1"/>
          </p:cNvGraphicFramePr>
          <p:nvPr/>
        </p:nvGraphicFramePr>
        <p:xfrm>
          <a:off x="365125" y="6475413"/>
          <a:ext cx="688975" cy="277812"/>
        </p:xfrm>
        <a:graphic>
          <a:graphicData uri="http://schemas.openxmlformats.org/presentationml/2006/ole">
            <mc:AlternateContent xmlns:mc="http://schemas.openxmlformats.org/markup-compatibility/2006">
              <mc:Choice xmlns:v="urn:schemas-microsoft-com:vml" Requires="v">
                <p:oleObj spid="_x0000_s1070" name="Photo Editor Photo" r:id="rId14" imgW="2238687" imgH="905001" progId="MSPhotoEd.3">
                  <p:embed/>
                </p:oleObj>
              </mc:Choice>
              <mc:Fallback>
                <p:oleObj name="Photo Editor Photo" r:id="rId14" imgW="2238687" imgH="905001" progId="MSPhotoEd.3">
                  <p:embed/>
                  <p:pic>
                    <p:nvPicPr>
                      <p:cNvPr id="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5125" y="6475413"/>
                        <a:ext cx="688975"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14"/>
          <p:cNvSpPr>
            <a:spLocks noGrp="1" noChangeArrowheads="1"/>
          </p:cNvSpPr>
          <p:nvPr>
            <p:ph type="title"/>
          </p:nvPr>
        </p:nvSpPr>
        <p:spPr bwMode="auto">
          <a:xfrm>
            <a:off x="203200" y="212725"/>
            <a:ext cx="9174163"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37" tIns="44427" rIns="90437" bIns="44427" numCol="1" anchor="t" anchorCtr="0" compatLnSpc="1">
            <a:prstTxWarp prst="textNoShape">
              <a:avLst/>
            </a:prstTxWarp>
          </a:bodyPr>
          <a:lstStyle/>
          <a:p>
            <a:pPr lvl="0"/>
            <a:r>
              <a:rPr lang="en-US" altLang="en-US" smtClean="0"/>
              <a:t>Click to edit Master title style</a:t>
            </a:r>
          </a:p>
        </p:txBody>
      </p:sp>
      <p:sp>
        <p:nvSpPr>
          <p:cNvPr id="1030" name="Rectangle 15"/>
          <p:cNvSpPr>
            <a:spLocks noGrp="1" noChangeArrowheads="1"/>
          </p:cNvSpPr>
          <p:nvPr>
            <p:ph type="body" idx="1"/>
          </p:nvPr>
        </p:nvSpPr>
        <p:spPr bwMode="auto">
          <a:xfrm>
            <a:off x="1346200" y="1384300"/>
            <a:ext cx="6894513" cy="408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37" tIns="44427" rIns="90437" bIns="44427"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16"/>
          <p:cNvSpPr>
            <a:spLocks noChangeArrowheads="1"/>
          </p:cNvSpPr>
          <p:nvPr/>
        </p:nvSpPr>
        <p:spPr bwMode="auto">
          <a:xfrm>
            <a:off x="3336925" y="6400800"/>
            <a:ext cx="284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SzTx/>
              <a:buFontTx/>
              <a:buNone/>
            </a:pPr>
            <a:endParaRPr lang="en-US" altLang="en-US" sz="1000" b="1">
              <a:solidFill>
                <a:srgbClr val="004F83"/>
              </a:solidFill>
            </a:endParaRPr>
          </a:p>
        </p:txBody>
      </p:sp>
      <p:sp>
        <p:nvSpPr>
          <p:cNvPr id="1032" name="Rectangle 18"/>
          <p:cNvSpPr>
            <a:spLocks noChangeArrowheads="1"/>
          </p:cNvSpPr>
          <p:nvPr/>
        </p:nvSpPr>
        <p:spPr bwMode="auto">
          <a:xfrm>
            <a:off x="8796338" y="64008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SzTx/>
              <a:buFontTx/>
              <a:buNone/>
            </a:pPr>
            <a:fld id="{13E9E136-D678-440F-A6A1-C85DF6BBC8BF}" type="slidenum">
              <a:rPr lang="en-US" altLang="en-US" sz="1000" b="1">
                <a:solidFill>
                  <a:srgbClr val="004F83"/>
                </a:solidFill>
              </a:rPr>
              <a:pPr algn="ctr" eaLnBrk="0" hangingPunct="0">
                <a:spcBef>
                  <a:spcPct val="0"/>
                </a:spcBef>
                <a:buSzTx/>
                <a:buFontTx/>
                <a:buNone/>
              </a:pPr>
              <a:t>‹#›</a:t>
            </a:fld>
            <a:endParaRPr lang="en-US" altLang="en-US" sz="1000" b="1">
              <a:solidFill>
                <a:srgbClr val="004F83"/>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fontAlgn="base" hangingPunct="1">
        <a:lnSpc>
          <a:spcPct val="120000"/>
        </a:lnSpc>
        <a:spcBef>
          <a:spcPct val="0"/>
        </a:spcBef>
        <a:spcAft>
          <a:spcPct val="0"/>
        </a:spcAft>
        <a:defRPr>
          <a:solidFill>
            <a:schemeClr val="tx1"/>
          </a:solidFill>
          <a:latin typeface="+mj-lt"/>
          <a:ea typeface="+mj-ea"/>
          <a:cs typeface="+mj-cs"/>
        </a:defRPr>
      </a:lvl1pPr>
      <a:lvl2pPr algn="l" rtl="0" eaLnBrk="1" fontAlgn="base" hangingPunct="1">
        <a:lnSpc>
          <a:spcPct val="120000"/>
        </a:lnSpc>
        <a:spcBef>
          <a:spcPct val="0"/>
        </a:spcBef>
        <a:spcAft>
          <a:spcPct val="0"/>
        </a:spcAft>
        <a:defRPr>
          <a:solidFill>
            <a:schemeClr val="tx1"/>
          </a:solidFill>
          <a:latin typeface="Arial Black" pitchFamily="34" charset="0"/>
        </a:defRPr>
      </a:lvl2pPr>
      <a:lvl3pPr algn="l" rtl="0" eaLnBrk="1" fontAlgn="base" hangingPunct="1">
        <a:lnSpc>
          <a:spcPct val="120000"/>
        </a:lnSpc>
        <a:spcBef>
          <a:spcPct val="0"/>
        </a:spcBef>
        <a:spcAft>
          <a:spcPct val="0"/>
        </a:spcAft>
        <a:defRPr>
          <a:solidFill>
            <a:schemeClr val="tx1"/>
          </a:solidFill>
          <a:latin typeface="Arial Black" pitchFamily="34" charset="0"/>
        </a:defRPr>
      </a:lvl3pPr>
      <a:lvl4pPr algn="l" rtl="0" eaLnBrk="1" fontAlgn="base" hangingPunct="1">
        <a:lnSpc>
          <a:spcPct val="120000"/>
        </a:lnSpc>
        <a:spcBef>
          <a:spcPct val="0"/>
        </a:spcBef>
        <a:spcAft>
          <a:spcPct val="0"/>
        </a:spcAft>
        <a:defRPr>
          <a:solidFill>
            <a:schemeClr val="tx1"/>
          </a:solidFill>
          <a:latin typeface="Arial Black" pitchFamily="34" charset="0"/>
        </a:defRPr>
      </a:lvl4pPr>
      <a:lvl5pPr algn="l" rtl="0" eaLnBrk="1" fontAlgn="base" hangingPunct="1">
        <a:lnSpc>
          <a:spcPct val="120000"/>
        </a:lnSpc>
        <a:spcBef>
          <a:spcPct val="0"/>
        </a:spcBef>
        <a:spcAft>
          <a:spcPct val="0"/>
        </a:spcAft>
        <a:defRPr>
          <a:solidFill>
            <a:schemeClr val="tx1"/>
          </a:solidFill>
          <a:latin typeface="Arial Black" pitchFamily="34" charset="0"/>
        </a:defRPr>
      </a:lvl5pPr>
      <a:lvl6pPr marL="457200" algn="l" rtl="0" eaLnBrk="1" fontAlgn="base" hangingPunct="1">
        <a:lnSpc>
          <a:spcPct val="120000"/>
        </a:lnSpc>
        <a:spcBef>
          <a:spcPct val="0"/>
        </a:spcBef>
        <a:spcAft>
          <a:spcPct val="0"/>
        </a:spcAft>
        <a:defRPr>
          <a:solidFill>
            <a:schemeClr val="tx1"/>
          </a:solidFill>
          <a:latin typeface="Arial Black" pitchFamily="34" charset="0"/>
        </a:defRPr>
      </a:lvl6pPr>
      <a:lvl7pPr marL="914400" algn="l" rtl="0" eaLnBrk="1" fontAlgn="base" hangingPunct="1">
        <a:lnSpc>
          <a:spcPct val="120000"/>
        </a:lnSpc>
        <a:spcBef>
          <a:spcPct val="0"/>
        </a:spcBef>
        <a:spcAft>
          <a:spcPct val="0"/>
        </a:spcAft>
        <a:defRPr>
          <a:solidFill>
            <a:schemeClr val="tx1"/>
          </a:solidFill>
          <a:latin typeface="Arial Black" pitchFamily="34" charset="0"/>
        </a:defRPr>
      </a:lvl7pPr>
      <a:lvl8pPr marL="1371600" algn="l" rtl="0" eaLnBrk="1" fontAlgn="base" hangingPunct="1">
        <a:lnSpc>
          <a:spcPct val="120000"/>
        </a:lnSpc>
        <a:spcBef>
          <a:spcPct val="0"/>
        </a:spcBef>
        <a:spcAft>
          <a:spcPct val="0"/>
        </a:spcAft>
        <a:defRPr>
          <a:solidFill>
            <a:schemeClr val="tx1"/>
          </a:solidFill>
          <a:latin typeface="Arial Black" pitchFamily="34" charset="0"/>
        </a:defRPr>
      </a:lvl8pPr>
      <a:lvl9pPr marL="1828800" algn="l" rtl="0" eaLnBrk="1" fontAlgn="base" hangingPunct="1">
        <a:lnSpc>
          <a:spcPct val="120000"/>
        </a:lnSpc>
        <a:spcBef>
          <a:spcPct val="0"/>
        </a:spcBef>
        <a:spcAft>
          <a:spcPct val="0"/>
        </a:spcAft>
        <a:defRPr>
          <a:solidFill>
            <a:schemeClr val="tx1"/>
          </a:solidFill>
          <a:latin typeface="Arial Black" pitchFamily="34" charset="0"/>
        </a:defRPr>
      </a:lvl9pPr>
    </p:titleStyle>
    <p:bodyStyle>
      <a:lvl1pPr marL="177800" indent="-177800" algn="l" rtl="0" eaLnBrk="1" fontAlgn="base" hangingPunct="1">
        <a:spcBef>
          <a:spcPct val="100000"/>
        </a:spcBef>
        <a:spcAft>
          <a:spcPct val="0"/>
        </a:spcAft>
        <a:buSzPct val="100000"/>
        <a:buChar char="•"/>
        <a:defRPr>
          <a:solidFill>
            <a:schemeClr val="tx1"/>
          </a:solidFill>
          <a:latin typeface="+mn-lt"/>
          <a:ea typeface="+mn-ea"/>
          <a:cs typeface="+mn-cs"/>
        </a:defRPr>
      </a:lvl1pPr>
      <a:lvl2pPr marL="457200" indent="-165100" algn="l" rtl="0" eaLnBrk="1" fontAlgn="base" hangingPunct="1">
        <a:spcBef>
          <a:spcPct val="50000"/>
        </a:spcBef>
        <a:spcAft>
          <a:spcPct val="0"/>
        </a:spcAft>
        <a:buSzPct val="100000"/>
        <a:buFont typeface="Arial" charset="0"/>
        <a:buChar char="–"/>
        <a:defRPr>
          <a:solidFill>
            <a:schemeClr val="tx1"/>
          </a:solidFill>
          <a:latin typeface="+mn-lt"/>
        </a:defRPr>
      </a:lvl2pPr>
      <a:lvl3pPr marL="685800" indent="-114300" algn="l" rtl="0" eaLnBrk="1" fontAlgn="base" hangingPunct="1">
        <a:spcBef>
          <a:spcPct val="25000"/>
        </a:spcBef>
        <a:spcAft>
          <a:spcPct val="0"/>
        </a:spcAft>
        <a:buSzPct val="100000"/>
        <a:buChar char="-"/>
        <a:defRPr>
          <a:solidFill>
            <a:schemeClr val="tx1"/>
          </a:solidFill>
          <a:latin typeface="+mn-lt"/>
        </a:defRPr>
      </a:lvl3pPr>
      <a:lvl4pPr marL="914400" indent="-114300" algn="l" rtl="0" eaLnBrk="1" fontAlgn="base" hangingPunct="1">
        <a:spcBef>
          <a:spcPct val="10000"/>
        </a:spcBef>
        <a:spcAft>
          <a:spcPct val="0"/>
        </a:spcAft>
        <a:buSzPct val="100000"/>
        <a:buChar char="-"/>
        <a:defRPr>
          <a:solidFill>
            <a:schemeClr val="tx1"/>
          </a:solidFill>
          <a:latin typeface="+mn-lt"/>
        </a:defRPr>
      </a:lvl4pPr>
      <a:lvl5pPr marL="1143000" indent="-114300" algn="l" rtl="0" eaLnBrk="1" fontAlgn="base" hangingPunct="1">
        <a:spcBef>
          <a:spcPct val="10000"/>
        </a:spcBef>
        <a:spcAft>
          <a:spcPct val="0"/>
        </a:spcAft>
        <a:buSzPct val="100000"/>
        <a:buChar char="-"/>
        <a:defRPr>
          <a:solidFill>
            <a:schemeClr val="tx1"/>
          </a:solidFill>
          <a:latin typeface="+mn-lt"/>
        </a:defRPr>
      </a:lvl5pPr>
      <a:lvl6pPr marL="1600200" indent="-114300" algn="l" rtl="0" eaLnBrk="1" fontAlgn="base" hangingPunct="1">
        <a:spcBef>
          <a:spcPct val="10000"/>
        </a:spcBef>
        <a:spcAft>
          <a:spcPct val="0"/>
        </a:spcAft>
        <a:buSzPct val="100000"/>
        <a:buChar char="-"/>
        <a:defRPr>
          <a:solidFill>
            <a:schemeClr val="tx1"/>
          </a:solidFill>
          <a:latin typeface="+mn-lt"/>
        </a:defRPr>
      </a:lvl6pPr>
      <a:lvl7pPr marL="2057400" indent="-114300" algn="l" rtl="0" eaLnBrk="1" fontAlgn="base" hangingPunct="1">
        <a:spcBef>
          <a:spcPct val="10000"/>
        </a:spcBef>
        <a:spcAft>
          <a:spcPct val="0"/>
        </a:spcAft>
        <a:buSzPct val="100000"/>
        <a:buChar char="-"/>
        <a:defRPr>
          <a:solidFill>
            <a:schemeClr val="tx1"/>
          </a:solidFill>
          <a:latin typeface="+mn-lt"/>
        </a:defRPr>
      </a:lvl7pPr>
      <a:lvl8pPr marL="2514600" indent="-114300" algn="l" rtl="0" eaLnBrk="1" fontAlgn="base" hangingPunct="1">
        <a:spcBef>
          <a:spcPct val="10000"/>
        </a:spcBef>
        <a:spcAft>
          <a:spcPct val="0"/>
        </a:spcAft>
        <a:buSzPct val="100000"/>
        <a:buChar char="-"/>
        <a:defRPr>
          <a:solidFill>
            <a:schemeClr val="tx1"/>
          </a:solidFill>
          <a:latin typeface="+mn-lt"/>
        </a:defRPr>
      </a:lvl8pPr>
      <a:lvl9pPr marL="2971800" indent="-114300" algn="l" rtl="0" eaLnBrk="1" fontAlgn="base" hangingPunct="1">
        <a:spcBef>
          <a:spcPct val="10000"/>
        </a:spcBef>
        <a:spcAft>
          <a:spcPct val="0"/>
        </a:spcAft>
        <a:buSzPct val="10000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15975" y="1290638"/>
            <a:ext cx="777240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ctr">
              <a:lnSpc>
                <a:spcPct val="120000"/>
              </a:lnSpc>
              <a:spcBef>
                <a:spcPct val="0"/>
              </a:spcBef>
              <a:buSzTx/>
              <a:buFontTx/>
              <a:buNone/>
            </a:pPr>
            <a:r>
              <a:rPr lang="en-US" altLang="en-US" sz="2400">
                <a:solidFill>
                  <a:srgbClr val="004F83"/>
                </a:solidFill>
                <a:latin typeface="Arial Black" pitchFamily="34" charset="0"/>
              </a:rPr>
              <a:t/>
            </a:r>
            <a:br>
              <a:rPr lang="en-US" altLang="en-US" sz="2400">
                <a:solidFill>
                  <a:srgbClr val="004F83"/>
                </a:solidFill>
                <a:latin typeface="Arial Black" pitchFamily="34" charset="0"/>
              </a:rPr>
            </a:br>
            <a:r>
              <a:rPr lang="en-US" altLang="en-US">
                <a:solidFill>
                  <a:srgbClr val="015883"/>
                </a:solidFill>
                <a:latin typeface="Arial Black" pitchFamily="34" charset="0"/>
              </a:rPr>
              <a:t/>
            </a:r>
            <a:br>
              <a:rPr lang="en-US" altLang="en-US">
                <a:solidFill>
                  <a:srgbClr val="015883"/>
                </a:solidFill>
                <a:latin typeface="Arial Black" pitchFamily="34" charset="0"/>
              </a:rPr>
            </a:br>
            <a:endParaRPr lang="en-US" altLang="en-US">
              <a:solidFill>
                <a:srgbClr val="015883"/>
              </a:solidFill>
              <a:latin typeface="Arial Black" pitchFamily="34" charset="0"/>
            </a:endParaRPr>
          </a:p>
        </p:txBody>
      </p:sp>
      <p:sp>
        <p:nvSpPr>
          <p:cNvPr id="2051" name="Rectangle 3"/>
          <p:cNvSpPr>
            <a:spLocks noChangeArrowheads="1"/>
          </p:cNvSpPr>
          <p:nvPr/>
        </p:nvSpPr>
        <p:spPr bwMode="auto">
          <a:xfrm>
            <a:off x="8686800" y="6477000"/>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34" tIns="44427" rIns="90434" bIns="44427" anchor="ctr"/>
          <a:lstStyle/>
          <a:p>
            <a:endParaRPr lang="en-US"/>
          </a:p>
        </p:txBody>
      </p:sp>
      <p:sp>
        <p:nvSpPr>
          <p:cNvPr id="2052" name="Rectangle 4"/>
          <p:cNvSpPr>
            <a:spLocks noChangeArrowheads="1"/>
          </p:cNvSpPr>
          <p:nvPr/>
        </p:nvSpPr>
        <p:spPr bwMode="auto">
          <a:xfrm>
            <a:off x="9982200" y="56388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34" tIns="44427" rIns="90434" bIns="44427" anchor="ctr"/>
          <a:lstStyle/>
          <a:p>
            <a:endParaRPr lang="en-US"/>
          </a:p>
        </p:txBody>
      </p:sp>
      <p:sp>
        <p:nvSpPr>
          <p:cNvPr id="2053" name="Rectangle 7"/>
          <p:cNvSpPr>
            <a:spLocks noGrp="1" noChangeArrowheads="1"/>
          </p:cNvSpPr>
          <p:nvPr>
            <p:ph type="ctrTitle"/>
          </p:nvPr>
        </p:nvSpPr>
        <p:spPr>
          <a:xfrm>
            <a:off x="720725" y="2130425"/>
            <a:ext cx="8159750" cy="1470025"/>
          </a:xfrm>
        </p:spPr>
        <p:txBody>
          <a:bodyPr/>
          <a:lstStyle/>
          <a:p>
            <a:pPr eaLnBrk="1" hangingPunct="1"/>
            <a:r>
              <a:rPr lang="en-US" altLang="en-US" sz="2400" dirty="0" smtClean="0"/>
              <a:t>Identifying statistically important </a:t>
            </a:r>
            <a:r>
              <a:rPr lang="en-US" altLang="en-US" sz="2400" dirty="0" err="1" smtClean="0"/>
              <a:t>eCSI</a:t>
            </a:r>
            <a:r>
              <a:rPr lang="en-US" altLang="en-US" sz="2400" dirty="0" smtClean="0"/>
              <a:t> drivers</a:t>
            </a:r>
            <a:endParaRPr lang="en-US" altLang="en-US" sz="2400" strike="sngStrike" dirty="0" smtClean="0"/>
          </a:p>
        </p:txBody>
      </p:sp>
      <p:sp>
        <p:nvSpPr>
          <p:cNvPr id="2054" name="Rectangle 8"/>
          <p:cNvSpPr>
            <a:spLocks noGrp="1" noChangeArrowheads="1"/>
          </p:cNvSpPr>
          <p:nvPr>
            <p:ph type="subTitle" idx="1"/>
          </p:nvPr>
        </p:nvSpPr>
        <p:spPr>
          <a:xfrm>
            <a:off x="720725" y="3886200"/>
            <a:ext cx="6721475" cy="1752600"/>
          </a:xfrm>
        </p:spPr>
        <p:txBody>
          <a:bodyPr/>
          <a:lstStyle/>
          <a:p>
            <a:pPr algn="l" eaLnBrk="1" hangingPunct="1"/>
            <a:r>
              <a:rPr lang="en-US" altLang="en-US" sz="2000" dirty="0" smtClean="0"/>
              <a:t>July 2018</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Surfliner</a:t>
            </a:r>
            <a:endParaRPr lang="en-US" strike="sngStrike" dirty="0">
              <a:solidFill>
                <a:srgbClr val="FF0000"/>
              </a:solidFill>
            </a:endParaRPr>
          </a:p>
        </p:txBody>
      </p:sp>
      <p:sp>
        <p:nvSpPr>
          <p:cNvPr id="4" name="Rectangle 1"/>
          <p:cNvSpPr>
            <a:spLocks noChangeArrowheads="1"/>
          </p:cNvSpPr>
          <p:nvPr/>
        </p:nvSpPr>
        <p:spPr bwMode="auto">
          <a:xfrm>
            <a:off x="203200" y="882750"/>
            <a:ext cx="161582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hangingPunct="0">
              <a:spcBef>
                <a:spcPct val="0"/>
              </a:spcBef>
              <a:buSzTx/>
              <a:buNone/>
            </a:pPr>
            <a:r>
              <a:rPr kumimoji="0" lang="en-US" altLang="en-US" sz="1000" b="0" i="0" u="none" strike="noStrike" cap="none" normalizeH="0" baseline="0" dirty="0" smtClean="0">
                <a:ln>
                  <a:noFill/>
                </a:ln>
                <a:solidFill>
                  <a:srgbClr val="000000"/>
                </a:solidFill>
                <a:effectLst/>
                <a:latin typeface="Lucida Console" panose="020B0609040504020204" pitchFamily="49" charset="0"/>
              </a:rPr>
              <a:t>Coefficients: </a:t>
            </a:r>
            <a:r>
              <a:rPr lang="en-US" altLang="en-US" sz="1000" dirty="0">
                <a:solidFill>
                  <a:srgbClr val="000000"/>
                </a:solidFill>
                <a:latin typeface="Lucida Console" panose="020B0609040504020204" pitchFamily="49" charset="0"/>
              </a:rPr>
              <a:t>0.6639 </a:t>
            </a:r>
            <a:endParaRPr lang="en-US" altLang="en-US" sz="1000" dirty="0" smtClean="0">
              <a:solidFill>
                <a:srgbClr val="000000"/>
              </a:solidFill>
              <a:latin typeface="Lucida Console" panose="020B0609040504020204" pitchFamily="49" charset="0"/>
            </a:endParaRPr>
          </a:p>
          <a:p>
            <a:pPr lvl="0" eaLnBrk="0" hangingPunct="0">
              <a:spcBef>
                <a:spcPct val="0"/>
              </a:spcBef>
              <a:buSzTx/>
              <a:buNone/>
            </a:pPr>
            <a:r>
              <a:rPr kumimoji="0" lang="en-US" altLang="en-US" sz="1000" b="0" i="0" u="none" strike="noStrike" cap="none" normalizeH="0" baseline="0" dirty="0" smtClean="0">
                <a:ln>
                  <a:noFill/>
                </a:ln>
                <a:solidFill>
                  <a:srgbClr val="000000"/>
                </a:solidFill>
                <a:effectLst/>
                <a:latin typeface="Lucida Console" panose="020B0609040504020204" pitchFamily="49" charset="0"/>
              </a:rPr>
              <a:t>(Intercept) 28.4162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2571557" y="1630524"/>
            <a:ext cx="4458086" cy="3596952"/>
          </a:xfrm>
          <a:prstGeom prst="rect">
            <a:avLst/>
          </a:prstGeom>
        </p:spPr>
      </p:pic>
      <p:sp>
        <p:nvSpPr>
          <p:cNvPr id="7" name="Rectangle 6"/>
          <p:cNvSpPr/>
          <p:nvPr/>
        </p:nvSpPr>
        <p:spPr>
          <a:xfrm>
            <a:off x="519741" y="5538246"/>
            <a:ext cx="5699904" cy="1200329"/>
          </a:xfrm>
          <a:prstGeom prst="rect">
            <a:avLst/>
          </a:prstGeom>
        </p:spPr>
        <p:txBody>
          <a:bodyPr wrap="square">
            <a:spAutoFit/>
          </a:bodyPr>
          <a:lstStyle/>
          <a:p>
            <a:r>
              <a:rPr lang="en-US" dirty="0">
                <a:solidFill>
                  <a:schemeClr val="tx1"/>
                </a:solidFill>
              </a:rPr>
              <a:t>Adjusted R squared value of </a:t>
            </a:r>
            <a:r>
              <a:rPr lang="en-US" dirty="0" smtClean="0">
                <a:solidFill>
                  <a:schemeClr val="tx1"/>
                </a:solidFill>
              </a:rPr>
              <a:t>model = </a:t>
            </a:r>
            <a:r>
              <a:rPr lang="en-US" dirty="0">
                <a:solidFill>
                  <a:schemeClr val="tx1"/>
                </a:solidFill>
              </a:rPr>
              <a:t>0.6951</a:t>
            </a:r>
          </a:p>
          <a:p>
            <a:r>
              <a:rPr lang="en-US" dirty="0">
                <a:solidFill>
                  <a:schemeClr val="tx1"/>
                </a:solidFill>
              </a:rPr>
              <a:t> How well the model predicts the data </a:t>
            </a:r>
            <a:r>
              <a:rPr lang="en-US" dirty="0" smtClean="0">
                <a:solidFill>
                  <a:schemeClr val="tx1"/>
                </a:solidFill>
              </a:rPr>
              <a:t>= </a:t>
            </a:r>
            <a:r>
              <a:rPr lang="en-US" dirty="0">
                <a:solidFill>
                  <a:schemeClr val="tx1"/>
                </a:solidFill>
              </a:rPr>
              <a:t>0.679952</a:t>
            </a:r>
            <a:endParaRPr lang="en-US" dirty="0" smtClean="0">
              <a:solidFill>
                <a:schemeClr val="tx1"/>
              </a:solidFill>
            </a:endParaRPr>
          </a:p>
          <a:p>
            <a:pPr lvl="2">
              <a:buNone/>
            </a:pPr>
            <a:endParaRPr lang="en-US" dirty="0">
              <a:solidFill>
                <a:schemeClr val="tx1"/>
              </a:solidFill>
            </a:endParaRPr>
          </a:p>
        </p:txBody>
      </p:sp>
    </p:spTree>
    <p:extLst>
      <p:ext uri="{BB962C8B-B14F-4D97-AF65-F5344CB8AC3E}">
        <p14:creationId xmlns:p14="http://schemas.microsoft.com/office/powerpoint/2010/main" val="1747487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smtClean="0"/>
              <a:t>Additional test: Actual vs. theoretical residuals of fit</a:t>
            </a:r>
            <a:endParaRPr lang="en-US" altLang="en-US" strike="sngStrike" dirty="0" smtClean="0"/>
          </a:p>
        </p:txBody>
      </p:sp>
      <p:pic>
        <p:nvPicPr>
          <p:cNvPr id="2" name="Picture 1"/>
          <p:cNvPicPr>
            <a:picLocks noChangeAspect="1"/>
          </p:cNvPicPr>
          <p:nvPr/>
        </p:nvPicPr>
        <p:blipFill>
          <a:blip r:embed="rId2"/>
          <a:stretch>
            <a:fillRect/>
          </a:stretch>
        </p:blipFill>
        <p:spPr>
          <a:xfrm>
            <a:off x="1357722" y="3748154"/>
            <a:ext cx="3271966" cy="2639946"/>
          </a:xfrm>
          <a:prstGeom prst="rect">
            <a:avLst/>
          </a:prstGeom>
        </p:spPr>
      </p:pic>
      <p:pic>
        <p:nvPicPr>
          <p:cNvPr id="3" name="Picture 2"/>
          <p:cNvPicPr>
            <a:picLocks noChangeAspect="1"/>
          </p:cNvPicPr>
          <p:nvPr/>
        </p:nvPicPr>
        <p:blipFill>
          <a:blip r:embed="rId3"/>
          <a:stretch>
            <a:fillRect/>
          </a:stretch>
        </p:blipFill>
        <p:spPr>
          <a:xfrm>
            <a:off x="4980815" y="3738857"/>
            <a:ext cx="3283488" cy="2649243"/>
          </a:xfrm>
          <a:prstGeom prst="rect">
            <a:avLst/>
          </a:prstGeom>
        </p:spPr>
      </p:pic>
      <p:pic>
        <p:nvPicPr>
          <p:cNvPr id="4" name="Picture 3"/>
          <p:cNvPicPr>
            <a:picLocks noChangeAspect="1"/>
          </p:cNvPicPr>
          <p:nvPr/>
        </p:nvPicPr>
        <p:blipFill>
          <a:blip r:embed="rId4"/>
          <a:stretch>
            <a:fillRect/>
          </a:stretch>
        </p:blipFill>
        <p:spPr>
          <a:xfrm>
            <a:off x="1334133" y="1216061"/>
            <a:ext cx="3283488" cy="2649242"/>
          </a:xfrm>
          <a:prstGeom prst="rect">
            <a:avLst/>
          </a:prstGeom>
        </p:spPr>
      </p:pic>
      <p:pic>
        <p:nvPicPr>
          <p:cNvPr id="5" name="Picture 4"/>
          <p:cNvPicPr>
            <a:picLocks noChangeAspect="1"/>
          </p:cNvPicPr>
          <p:nvPr/>
        </p:nvPicPr>
        <p:blipFill>
          <a:blip r:embed="rId5"/>
          <a:stretch>
            <a:fillRect/>
          </a:stretch>
        </p:blipFill>
        <p:spPr>
          <a:xfrm>
            <a:off x="4992882" y="1216061"/>
            <a:ext cx="3283487" cy="2649242"/>
          </a:xfrm>
          <a:prstGeom prst="rect">
            <a:avLst/>
          </a:prstGeom>
        </p:spPr>
      </p:pic>
      <p:sp>
        <p:nvSpPr>
          <p:cNvPr id="7" name="Content Placeholder 2"/>
          <p:cNvSpPr>
            <a:spLocks noGrp="1"/>
          </p:cNvSpPr>
          <p:nvPr>
            <p:ph idx="1"/>
          </p:nvPr>
        </p:nvSpPr>
        <p:spPr>
          <a:xfrm>
            <a:off x="418464" y="679450"/>
            <a:ext cx="8743633" cy="4089400"/>
          </a:xfrm>
        </p:spPr>
        <p:txBody>
          <a:bodyPr/>
          <a:lstStyle/>
          <a:p>
            <a:pPr marL="0" lvl="1" indent="0">
              <a:buNone/>
            </a:pPr>
            <a:r>
              <a:rPr lang="en-US" dirty="0" smtClean="0"/>
              <a:t>An additional test of the model compares the actual and theoretical residuals of </a:t>
            </a:r>
            <a:r>
              <a:rPr lang="en-US" dirty="0"/>
              <a:t>fit</a:t>
            </a:r>
            <a:r>
              <a:rPr lang="en-US"/>
              <a:t>. </a:t>
            </a:r>
            <a:r>
              <a:rPr lang="en-US" smtClean="0"/>
              <a:t>Ideally</a:t>
            </a:r>
            <a:r>
              <a:rPr lang="en-US" dirty="0"/>
              <a:t>, points </a:t>
            </a:r>
            <a:r>
              <a:rPr lang="en-US" dirty="0" smtClean="0"/>
              <a:t>follow the </a:t>
            </a:r>
            <a:r>
              <a:rPr lang="en-US" dirty="0"/>
              <a:t>dotted line. </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 model good enough to use?</a:t>
            </a:r>
            <a:endParaRPr lang="en-US" dirty="0"/>
          </a:p>
        </p:txBody>
      </p:sp>
      <p:sp>
        <p:nvSpPr>
          <p:cNvPr id="3" name="Content Placeholder 2"/>
          <p:cNvSpPr>
            <a:spLocks noGrp="1"/>
          </p:cNvSpPr>
          <p:nvPr>
            <p:ph idx="1"/>
          </p:nvPr>
        </p:nvSpPr>
        <p:spPr/>
        <p:txBody>
          <a:bodyPr/>
          <a:lstStyle/>
          <a:p>
            <a:r>
              <a:rPr lang="en-US" dirty="0" smtClean="0"/>
              <a:t>In all cases, the models </a:t>
            </a:r>
            <a:r>
              <a:rPr lang="en-US" b="1" dirty="0" smtClean="0"/>
              <a:t>overestimate the lower scores </a:t>
            </a:r>
            <a:r>
              <a:rPr lang="en-US" dirty="0" smtClean="0"/>
              <a:t>and </a:t>
            </a:r>
            <a:r>
              <a:rPr lang="en-US" b="1" dirty="0" smtClean="0"/>
              <a:t>slightly underestimate the higher scores</a:t>
            </a:r>
            <a:r>
              <a:rPr lang="en-US" dirty="0" smtClean="0"/>
              <a:t>. </a:t>
            </a:r>
          </a:p>
          <a:p>
            <a:pPr lvl="1"/>
            <a:r>
              <a:rPr lang="en-US" dirty="0"/>
              <a:t>This is likely because the data itself is significantly concentrated around high scores. </a:t>
            </a:r>
            <a:endParaRPr lang="en-US" dirty="0" smtClean="0"/>
          </a:p>
          <a:p>
            <a:r>
              <a:rPr lang="en-US" dirty="0" smtClean="0"/>
              <a:t>Because it fits most of the data well, we </a:t>
            </a:r>
            <a:r>
              <a:rPr lang="en-US" smtClean="0"/>
              <a:t>can reasonably </a:t>
            </a:r>
            <a:r>
              <a:rPr lang="en-US" dirty="0" smtClean="0"/>
              <a:t>use this data, but should be cautious of extreme values</a:t>
            </a:r>
          </a:p>
          <a:p>
            <a:pPr lvl="1"/>
            <a:endParaRPr lang="en-US" dirty="0" smtClean="0"/>
          </a:p>
        </p:txBody>
      </p:sp>
    </p:spTree>
    <p:extLst>
      <p:ext uri="{BB962C8B-B14F-4D97-AF65-F5344CB8AC3E}">
        <p14:creationId xmlns:p14="http://schemas.microsoft.com/office/powerpoint/2010/main" val="1330828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627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most important drivers for all NY routes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0571453"/>
              </p:ext>
            </p:extLst>
          </p:nvPr>
        </p:nvGraphicFramePr>
        <p:xfrm>
          <a:off x="1404413" y="1713817"/>
          <a:ext cx="6771735" cy="4290016"/>
        </p:xfrm>
        <a:graphic>
          <a:graphicData uri="http://schemas.openxmlformats.org/drawingml/2006/table">
            <a:tbl>
              <a:tblPr>
                <a:tableStyleId>{5C22544A-7EE6-4342-B048-85BDC9FD1C3A}</a:tableStyleId>
              </a:tblPr>
              <a:tblGrid>
                <a:gridCol w="3890512"/>
                <a:gridCol w="1224951"/>
                <a:gridCol w="1656272"/>
              </a:tblGrid>
              <a:tr h="310931">
                <a:tc>
                  <a:txBody>
                    <a:bodyPr/>
                    <a:lstStyle/>
                    <a:p>
                      <a:pPr algn="l" fontAlgn="b"/>
                      <a:r>
                        <a:rPr lang="en-US" sz="1050" b="1" u="none" strike="noStrike" dirty="0" smtClean="0">
                          <a:solidFill>
                            <a:schemeClr val="tx1"/>
                          </a:solidFill>
                          <a:effectLst/>
                        </a:rPr>
                        <a:t>Driver</a:t>
                      </a:r>
                      <a:endParaRPr lang="en-US" sz="1050" b="1" i="0" u="none" strike="sngStrike" dirty="0">
                        <a:solidFill>
                          <a:schemeClr val="tx1"/>
                        </a:solidFill>
                        <a:effectLst/>
                        <a:latin typeface="Calibri" panose="020F0502020204030204" pitchFamily="34" charset="0"/>
                      </a:endParaRPr>
                    </a:p>
                  </a:txBody>
                  <a:tcPr marL="5325" marR="5325" marT="5325" marB="0" anchor="b">
                    <a:lnR w="12700" cap="flat" cmpd="sng" algn="ctr">
                      <a:noFill/>
                      <a:prstDash val="solid"/>
                      <a:round/>
                      <a:headEnd type="none" w="med" len="med"/>
                      <a:tailEnd type="none" w="med" len="med"/>
                    </a:lnR>
                  </a:tcPr>
                </a:tc>
                <a:tc>
                  <a:txBody>
                    <a:bodyPr/>
                    <a:lstStyle/>
                    <a:p>
                      <a:pPr algn="ctr" fontAlgn="b"/>
                      <a:r>
                        <a:rPr lang="en-US" sz="1050" b="1" u="none" strike="noStrike" dirty="0" smtClean="0">
                          <a:effectLst/>
                        </a:rPr>
                        <a:t>Count*</a:t>
                      </a:r>
                      <a:endParaRPr lang="en-US" sz="1050" b="1" i="0" u="none" strike="noStrike" dirty="0">
                        <a:solidFill>
                          <a:srgbClr val="000000"/>
                        </a:solidFill>
                        <a:effectLst/>
                        <a:latin typeface="Calibri" panose="020F0502020204030204" pitchFamily="34" charset="0"/>
                      </a:endParaRPr>
                    </a:p>
                  </a:txBody>
                  <a:tcPr marL="5325" marR="5325" marT="53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1" u="none" strike="noStrike" dirty="0">
                          <a:effectLst/>
                        </a:rPr>
                        <a:t>Average </a:t>
                      </a:r>
                      <a:r>
                        <a:rPr lang="en-US" sz="1050" b="1" u="none" strike="noStrike" dirty="0" smtClean="0">
                          <a:effectLst/>
                        </a:rPr>
                        <a:t>Correlation</a:t>
                      </a:r>
                      <a:endParaRPr lang="en-US" sz="1050" b="1" i="0" u="none" strike="noStrike" dirty="0">
                        <a:solidFill>
                          <a:srgbClr val="000000"/>
                        </a:solidFill>
                        <a:effectLst/>
                        <a:latin typeface="Calibri" panose="020F0502020204030204" pitchFamily="34" charset="0"/>
                      </a:endParaRPr>
                    </a:p>
                  </a:txBody>
                  <a:tcPr marL="5325" marR="5325" marT="5325" marB="0" anchor="b">
                    <a:lnL w="12700" cap="flat" cmpd="sng" algn="ctr">
                      <a:noFill/>
                      <a:prstDash val="solid"/>
                      <a:round/>
                      <a:headEnd type="none" w="med" len="med"/>
                      <a:tailEnd type="none" w="med" len="med"/>
                    </a:lnL>
                  </a:tcPr>
                </a:tc>
              </a:tr>
              <a:tr h="135305">
                <a:tc>
                  <a:txBody>
                    <a:bodyPr/>
                    <a:lstStyle/>
                    <a:p>
                      <a:pPr algn="l" fontAlgn="b"/>
                      <a:r>
                        <a:rPr lang="en-US" sz="800" b="1" u="none" strike="noStrike" dirty="0">
                          <a:effectLst/>
                        </a:rPr>
                        <a:t>Smooth and comfortable train ride</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19</a:t>
                      </a:r>
                      <a:endParaRPr lang="en-US" sz="800" b="1" i="0" u="none" strike="noStrike" dirty="0">
                        <a:solidFill>
                          <a:srgbClr val="000000"/>
                        </a:solidFill>
                        <a:effectLst/>
                        <a:latin typeface="Calibri" panose="020F0502020204030204" pitchFamily="34" charset="0"/>
                      </a:endParaRPr>
                    </a:p>
                  </a:txBody>
                  <a:tcPr marL="5325" marR="5325" marT="5325"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0.283360255</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r>
              <a:tr h="128126">
                <a:tc>
                  <a:txBody>
                    <a:bodyPr/>
                    <a:lstStyle/>
                    <a:p>
                      <a:pPr algn="l" fontAlgn="b"/>
                      <a:r>
                        <a:rPr lang="en-US" sz="800" b="0" u="none" strike="noStrike" dirty="0" smtClean="0">
                          <a:effectLst/>
                        </a:rPr>
                        <a:t>Adirondack</a:t>
                      </a:r>
                      <a:endParaRPr lang="en-US" sz="800" b="0" i="0" u="none" strike="noStrike" dirty="0">
                        <a:solidFill>
                          <a:srgbClr val="000000"/>
                        </a:solidFill>
                        <a:effectLst/>
                        <a:latin typeface="Calibri" panose="020F0502020204030204" pitchFamily="34" charset="0"/>
                      </a:endParaRPr>
                    </a:p>
                  </a:txBody>
                  <a:tcPr marL="63897"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5</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0.331604127</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r>
              <a:tr h="128126">
                <a:tc>
                  <a:txBody>
                    <a:bodyPr/>
                    <a:lstStyle/>
                    <a:p>
                      <a:pPr algn="l" fontAlgn="b"/>
                      <a:r>
                        <a:rPr lang="en-US" sz="800" b="0" u="none" strike="noStrike" dirty="0" smtClean="0">
                          <a:effectLst/>
                        </a:rPr>
                        <a:t>Empire West</a:t>
                      </a:r>
                      <a:endParaRPr lang="en-US" sz="800" b="0" i="0" u="none" strike="noStrike" dirty="0">
                        <a:solidFill>
                          <a:srgbClr val="000000"/>
                        </a:solidFill>
                        <a:effectLst/>
                        <a:latin typeface="Calibri" panose="020F0502020204030204" pitchFamily="34" charset="0"/>
                      </a:endParaRPr>
                    </a:p>
                  </a:txBody>
                  <a:tcPr marL="63897" marR="5325" marT="5325" marB="0" anchor="b"/>
                </a:tc>
                <a:tc>
                  <a:txBody>
                    <a:bodyPr/>
                    <a:lstStyle/>
                    <a:p>
                      <a:pPr algn="ctr" fontAlgn="b"/>
                      <a:r>
                        <a:rPr lang="en-US" sz="800" b="0" u="none" strike="noStrike" dirty="0">
                          <a:effectLst/>
                        </a:rPr>
                        <a:t>5</a:t>
                      </a:r>
                      <a:endParaRPr lang="en-US" sz="800" b="0" i="0" u="none" strike="noStrike" dirty="0">
                        <a:solidFill>
                          <a:srgbClr val="000000"/>
                        </a:solidFill>
                        <a:effectLst/>
                        <a:latin typeface="Calibri" panose="020F0502020204030204" pitchFamily="34" charset="0"/>
                      </a:endParaRPr>
                    </a:p>
                  </a:txBody>
                  <a:tcPr marL="5325" marR="5325" marT="5325" marB="0" anchor="b"/>
                </a:tc>
                <a:tc>
                  <a:txBody>
                    <a:bodyPr/>
                    <a:lstStyle/>
                    <a:p>
                      <a:pPr algn="ctr" fontAlgn="b"/>
                      <a:r>
                        <a:rPr lang="en-US" sz="800" b="0" u="none" strike="noStrike" dirty="0">
                          <a:effectLst/>
                        </a:rPr>
                        <a:t>0.335613817</a:t>
                      </a:r>
                      <a:endParaRPr lang="en-US" sz="800" b="0" i="0" u="none" strike="noStrike" dirty="0">
                        <a:solidFill>
                          <a:srgbClr val="000000"/>
                        </a:solidFill>
                        <a:effectLst/>
                        <a:latin typeface="Calibri" panose="020F0502020204030204" pitchFamily="34" charset="0"/>
                      </a:endParaRPr>
                    </a:p>
                  </a:txBody>
                  <a:tcPr marL="5325" marR="5325" marT="5325" marB="0" anchor="b"/>
                </a:tc>
              </a:tr>
              <a:tr h="128126">
                <a:tc>
                  <a:txBody>
                    <a:bodyPr/>
                    <a:lstStyle/>
                    <a:p>
                      <a:pPr algn="l" fontAlgn="b"/>
                      <a:r>
                        <a:rPr lang="en-US" sz="800" b="0" u="none" strike="noStrike" dirty="0" smtClean="0">
                          <a:effectLst/>
                        </a:rPr>
                        <a:t>Ethan Allen</a:t>
                      </a:r>
                      <a:endParaRPr lang="en-US" sz="800" b="0" i="0" u="none" strike="noStrike" dirty="0">
                        <a:solidFill>
                          <a:srgbClr val="000000"/>
                        </a:solidFill>
                        <a:effectLst/>
                        <a:latin typeface="Calibri" panose="020F0502020204030204" pitchFamily="34" charset="0"/>
                      </a:endParaRPr>
                    </a:p>
                  </a:txBody>
                  <a:tcPr marL="63897" marR="5325" marT="5325" marB="0" anchor="b"/>
                </a:tc>
                <a:tc>
                  <a:txBody>
                    <a:bodyPr/>
                    <a:lstStyle/>
                    <a:p>
                      <a:pPr algn="ctr" fontAlgn="b"/>
                      <a:r>
                        <a:rPr lang="en-US" sz="800" b="0" u="none" strike="noStrike" dirty="0">
                          <a:effectLst/>
                        </a:rPr>
                        <a:t>5</a:t>
                      </a:r>
                      <a:endParaRPr lang="en-US" sz="800" b="0" i="0" u="none" strike="noStrike" dirty="0">
                        <a:solidFill>
                          <a:srgbClr val="000000"/>
                        </a:solidFill>
                        <a:effectLst/>
                        <a:latin typeface="Calibri" panose="020F0502020204030204" pitchFamily="34" charset="0"/>
                      </a:endParaRPr>
                    </a:p>
                  </a:txBody>
                  <a:tcPr marL="5325" marR="5325" marT="5325" marB="0" anchor="b"/>
                </a:tc>
                <a:tc>
                  <a:txBody>
                    <a:bodyPr/>
                    <a:lstStyle/>
                    <a:p>
                      <a:pPr algn="ctr" fontAlgn="b"/>
                      <a:r>
                        <a:rPr lang="en-US" sz="800" b="0" u="none" strike="noStrike" dirty="0">
                          <a:effectLst/>
                        </a:rPr>
                        <a:t>0.217256174</a:t>
                      </a:r>
                      <a:endParaRPr lang="en-US" sz="800" b="0" i="0" u="none" strike="noStrike" dirty="0">
                        <a:solidFill>
                          <a:srgbClr val="000000"/>
                        </a:solidFill>
                        <a:effectLst/>
                        <a:latin typeface="Calibri" panose="020F0502020204030204" pitchFamily="34" charset="0"/>
                      </a:endParaRPr>
                    </a:p>
                  </a:txBody>
                  <a:tcPr marL="5325" marR="5325" marT="5325" marB="0" anchor="b"/>
                </a:tc>
              </a:tr>
              <a:tr h="128126">
                <a:tc>
                  <a:txBody>
                    <a:bodyPr/>
                    <a:lstStyle/>
                    <a:p>
                      <a:pPr algn="l" fontAlgn="b"/>
                      <a:r>
                        <a:rPr lang="en-US" sz="800" b="0" u="none" strike="noStrike" dirty="0" smtClean="0">
                          <a:effectLst/>
                        </a:rPr>
                        <a:t>Empire South</a:t>
                      </a:r>
                      <a:endParaRPr lang="en-US" sz="800" b="0" i="0" u="none" strike="noStrike" dirty="0">
                        <a:solidFill>
                          <a:srgbClr val="000000"/>
                        </a:solidFill>
                        <a:effectLst/>
                        <a:latin typeface="Calibri" panose="020F0502020204030204" pitchFamily="34" charset="0"/>
                      </a:endParaRPr>
                    </a:p>
                  </a:txBody>
                  <a:tcPr marL="63897" marR="5325" marT="5325" marB="0" anchor="b"/>
                </a:tc>
                <a:tc>
                  <a:txBody>
                    <a:bodyPr/>
                    <a:lstStyle/>
                    <a:p>
                      <a:pPr algn="ctr" fontAlgn="b"/>
                      <a:r>
                        <a:rPr lang="en-US" sz="800" b="0" u="none" strike="noStrike" dirty="0">
                          <a:effectLst/>
                        </a:rPr>
                        <a:t>4</a:t>
                      </a:r>
                      <a:endParaRPr lang="en-US" sz="800" b="0" i="0" u="none" strike="noStrike" dirty="0">
                        <a:solidFill>
                          <a:srgbClr val="000000"/>
                        </a:solidFill>
                        <a:effectLst/>
                        <a:latin typeface="Calibri" panose="020F0502020204030204" pitchFamily="34" charset="0"/>
                      </a:endParaRPr>
                    </a:p>
                  </a:txBody>
                  <a:tcPr marL="5325" marR="5325" marT="5325" marB="0" anchor="b"/>
                </a:tc>
                <a:tc>
                  <a:txBody>
                    <a:bodyPr/>
                    <a:lstStyle/>
                    <a:p>
                      <a:pPr algn="ctr" fontAlgn="b"/>
                      <a:r>
                        <a:rPr lang="en-US" sz="800" b="0" u="none" strike="noStrike" dirty="0">
                          <a:effectLst/>
                        </a:rPr>
                        <a:t>0.240368564</a:t>
                      </a:r>
                      <a:endParaRPr lang="en-US" sz="800" b="0" i="0" u="none" strike="noStrike" dirty="0">
                        <a:solidFill>
                          <a:srgbClr val="000000"/>
                        </a:solidFill>
                        <a:effectLst/>
                        <a:latin typeface="Calibri" panose="020F0502020204030204" pitchFamily="34" charset="0"/>
                      </a:endParaRPr>
                    </a:p>
                  </a:txBody>
                  <a:tcPr marL="5325" marR="5325" marT="5325" marB="0" anchor="b"/>
                </a:tc>
              </a:tr>
              <a:tr h="128126">
                <a:tc>
                  <a:txBody>
                    <a:bodyPr/>
                    <a:lstStyle/>
                    <a:p>
                      <a:pPr algn="l" fontAlgn="b"/>
                      <a:r>
                        <a:rPr lang="en-US" sz="800" b="1" u="none" strike="noStrike" dirty="0">
                          <a:effectLst/>
                        </a:rPr>
                        <a:t>Reliability or on-time performance of the train</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14</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0.231647691</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r>
              <a:tr h="128126">
                <a:tc>
                  <a:txBody>
                    <a:bodyPr/>
                    <a:lstStyle/>
                    <a:p>
                      <a:pPr algn="l" fontAlgn="b"/>
                      <a:r>
                        <a:rPr lang="en-US" sz="800" b="0" u="none" strike="noStrike" dirty="0" smtClean="0">
                          <a:effectLst/>
                        </a:rPr>
                        <a:t>Empire West</a:t>
                      </a:r>
                      <a:endParaRPr lang="en-US" sz="800" b="0" i="0" u="none" strike="noStrike" dirty="0">
                        <a:solidFill>
                          <a:srgbClr val="000000"/>
                        </a:solidFill>
                        <a:effectLst/>
                        <a:latin typeface="Calibri" panose="020F0502020204030204" pitchFamily="34" charset="0"/>
                      </a:endParaRPr>
                    </a:p>
                  </a:txBody>
                  <a:tcPr marL="63897"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5</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0.250532758</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r>
              <a:tr h="128126">
                <a:tc>
                  <a:txBody>
                    <a:bodyPr/>
                    <a:lstStyle/>
                    <a:p>
                      <a:pPr algn="l" fontAlgn="b"/>
                      <a:r>
                        <a:rPr lang="en-US" sz="800" b="0" u="none" strike="noStrike" dirty="0" smtClean="0">
                          <a:effectLst/>
                        </a:rPr>
                        <a:t>Adirondack</a:t>
                      </a:r>
                      <a:endParaRPr lang="en-US" sz="800" b="0" i="0" u="none" strike="noStrike" dirty="0">
                        <a:solidFill>
                          <a:srgbClr val="000000"/>
                        </a:solidFill>
                        <a:effectLst/>
                        <a:latin typeface="Calibri" panose="020F0502020204030204" pitchFamily="34" charset="0"/>
                      </a:endParaRPr>
                    </a:p>
                  </a:txBody>
                  <a:tcPr marL="63897" marR="5325" marT="5325" marB="0" anchor="b"/>
                </a:tc>
                <a:tc>
                  <a:txBody>
                    <a:bodyPr/>
                    <a:lstStyle/>
                    <a:p>
                      <a:pPr algn="ctr" fontAlgn="b"/>
                      <a:r>
                        <a:rPr lang="en-US" sz="800" b="0" u="none" strike="noStrike" dirty="0">
                          <a:effectLst/>
                        </a:rPr>
                        <a:t>5</a:t>
                      </a:r>
                      <a:endParaRPr lang="en-US" sz="800" b="0" i="0" u="none" strike="noStrike" dirty="0">
                        <a:solidFill>
                          <a:srgbClr val="000000"/>
                        </a:solidFill>
                        <a:effectLst/>
                        <a:latin typeface="Calibri" panose="020F0502020204030204" pitchFamily="34" charset="0"/>
                      </a:endParaRPr>
                    </a:p>
                  </a:txBody>
                  <a:tcPr marL="5325" marR="5325" marT="5325" marB="0" anchor="b"/>
                </a:tc>
                <a:tc>
                  <a:txBody>
                    <a:bodyPr/>
                    <a:lstStyle/>
                    <a:p>
                      <a:pPr algn="ctr" fontAlgn="b"/>
                      <a:r>
                        <a:rPr lang="en-US" sz="800" b="0" u="none" strike="noStrike" dirty="0">
                          <a:effectLst/>
                        </a:rPr>
                        <a:t>0.222456411</a:t>
                      </a:r>
                      <a:endParaRPr lang="en-US" sz="800" b="0" i="0" u="none" strike="noStrike" dirty="0">
                        <a:solidFill>
                          <a:srgbClr val="000000"/>
                        </a:solidFill>
                        <a:effectLst/>
                        <a:latin typeface="Calibri" panose="020F0502020204030204" pitchFamily="34" charset="0"/>
                      </a:endParaRPr>
                    </a:p>
                  </a:txBody>
                  <a:tcPr marL="5325" marR="5325" marT="5325" marB="0" anchor="b"/>
                </a:tc>
              </a:tr>
              <a:tr h="128126">
                <a:tc>
                  <a:txBody>
                    <a:bodyPr/>
                    <a:lstStyle/>
                    <a:p>
                      <a:pPr algn="l" fontAlgn="b"/>
                      <a:r>
                        <a:rPr lang="en-US" sz="800" b="0" u="none" strike="noStrike" dirty="0" smtClean="0">
                          <a:effectLst/>
                        </a:rPr>
                        <a:t>Empire South</a:t>
                      </a:r>
                      <a:endParaRPr lang="en-US" sz="800" b="0" i="0" u="none" strike="noStrike" dirty="0">
                        <a:solidFill>
                          <a:srgbClr val="000000"/>
                        </a:solidFill>
                        <a:effectLst/>
                        <a:latin typeface="Calibri" panose="020F0502020204030204" pitchFamily="34" charset="0"/>
                      </a:endParaRPr>
                    </a:p>
                  </a:txBody>
                  <a:tcPr marL="63897" marR="5325" marT="5325" marB="0" anchor="b"/>
                </a:tc>
                <a:tc>
                  <a:txBody>
                    <a:bodyPr/>
                    <a:lstStyle/>
                    <a:p>
                      <a:pPr algn="ctr" fontAlgn="b"/>
                      <a:r>
                        <a:rPr lang="en-US" sz="800" b="0" u="none" strike="noStrike" dirty="0">
                          <a:effectLst/>
                        </a:rPr>
                        <a:t>3</a:t>
                      </a:r>
                      <a:endParaRPr lang="en-US" sz="800" b="0" i="0" u="none" strike="noStrike" dirty="0">
                        <a:solidFill>
                          <a:srgbClr val="000000"/>
                        </a:solidFill>
                        <a:effectLst/>
                        <a:latin typeface="Calibri" panose="020F0502020204030204" pitchFamily="34" charset="0"/>
                      </a:endParaRPr>
                    </a:p>
                  </a:txBody>
                  <a:tcPr marL="5325" marR="5325" marT="5325" marB="0" anchor="b"/>
                </a:tc>
                <a:tc>
                  <a:txBody>
                    <a:bodyPr/>
                    <a:lstStyle/>
                    <a:p>
                      <a:pPr algn="ctr" fontAlgn="b"/>
                      <a:r>
                        <a:rPr lang="en-US" sz="800" b="0" u="none" strike="noStrike" dirty="0">
                          <a:effectLst/>
                        </a:rPr>
                        <a:t>0.208092023</a:t>
                      </a:r>
                      <a:endParaRPr lang="en-US" sz="800" b="0" i="0" u="none" strike="noStrike" dirty="0">
                        <a:solidFill>
                          <a:srgbClr val="000000"/>
                        </a:solidFill>
                        <a:effectLst/>
                        <a:latin typeface="Calibri" panose="020F0502020204030204" pitchFamily="34" charset="0"/>
                      </a:endParaRPr>
                    </a:p>
                  </a:txBody>
                  <a:tcPr marL="5325" marR="5325" marT="5325" marB="0" anchor="b"/>
                </a:tc>
              </a:tr>
              <a:tr h="128126">
                <a:tc>
                  <a:txBody>
                    <a:bodyPr/>
                    <a:lstStyle/>
                    <a:p>
                      <a:pPr algn="l" fontAlgn="b"/>
                      <a:r>
                        <a:rPr lang="en-US" sz="800" b="0" u="none" strike="noStrike" dirty="0" smtClean="0">
                          <a:effectLst/>
                        </a:rPr>
                        <a:t>Ethan Allen</a:t>
                      </a:r>
                      <a:endParaRPr lang="en-US" sz="800" b="0" i="0" u="none" strike="noStrike" dirty="0">
                        <a:solidFill>
                          <a:srgbClr val="000000"/>
                        </a:solidFill>
                        <a:effectLst/>
                        <a:latin typeface="Calibri" panose="020F0502020204030204" pitchFamily="34" charset="0"/>
                      </a:endParaRPr>
                    </a:p>
                  </a:txBody>
                  <a:tcPr marL="63897" marR="5325" marT="5325" marB="0" anchor="b"/>
                </a:tc>
                <a:tc>
                  <a:txBody>
                    <a:bodyPr/>
                    <a:lstStyle/>
                    <a:p>
                      <a:pPr algn="ctr" fontAlgn="b"/>
                      <a:r>
                        <a:rPr lang="en-US" sz="800" b="0" u="none" strike="noStrike" dirty="0">
                          <a:effectLst/>
                        </a:rPr>
                        <a:t>1</a:t>
                      </a:r>
                      <a:endParaRPr lang="en-US" sz="800" b="0" i="0" u="none" strike="noStrike" dirty="0">
                        <a:solidFill>
                          <a:srgbClr val="000000"/>
                        </a:solidFill>
                        <a:effectLst/>
                        <a:latin typeface="Calibri" panose="020F0502020204030204" pitchFamily="34" charset="0"/>
                      </a:endParaRPr>
                    </a:p>
                  </a:txBody>
                  <a:tcPr marL="5325" marR="5325" marT="5325" marB="0" anchor="b"/>
                </a:tc>
                <a:tc>
                  <a:txBody>
                    <a:bodyPr/>
                    <a:lstStyle/>
                    <a:p>
                      <a:pPr algn="ctr" fontAlgn="b"/>
                      <a:r>
                        <a:rPr lang="en-US" sz="800" b="0" u="none" strike="noStrike" dirty="0">
                          <a:effectLst/>
                        </a:rPr>
                        <a:t>0.25384577</a:t>
                      </a:r>
                      <a:endParaRPr lang="en-US" sz="800" b="0" i="0" u="none" strike="noStrike" dirty="0">
                        <a:solidFill>
                          <a:srgbClr val="000000"/>
                        </a:solidFill>
                        <a:effectLst/>
                        <a:latin typeface="Calibri" panose="020F0502020204030204" pitchFamily="34" charset="0"/>
                      </a:endParaRPr>
                    </a:p>
                  </a:txBody>
                  <a:tcPr marL="5325" marR="5325" marT="5325" marB="0" anchor="b"/>
                </a:tc>
              </a:tr>
              <a:tr h="128126">
                <a:tc>
                  <a:txBody>
                    <a:bodyPr/>
                    <a:lstStyle/>
                    <a:p>
                      <a:pPr algn="l" fontAlgn="b"/>
                      <a:r>
                        <a:rPr lang="en-US" sz="800" b="1" u="none" strike="noStrike" dirty="0">
                          <a:effectLst/>
                        </a:rPr>
                        <a:t>Amtrak's ability to get you to your destination safely</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7</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0.259089441</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r>
              <a:tr h="128126">
                <a:tc>
                  <a:txBody>
                    <a:bodyPr/>
                    <a:lstStyle/>
                    <a:p>
                      <a:pPr algn="l" fontAlgn="b"/>
                      <a:r>
                        <a:rPr lang="en-US" sz="800" b="0" u="none" strike="noStrike" dirty="0" smtClean="0">
                          <a:effectLst/>
                        </a:rPr>
                        <a:t>Adirondack</a:t>
                      </a:r>
                      <a:endParaRPr lang="en-US" sz="800" b="0" i="0" u="none" strike="noStrike" dirty="0">
                        <a:solidFill>
                          <a:srgbClr val="000000"/>
                        </a:solidFill>
                        <a:effectLst/>
                        <a:latin typeface="Calibri" panose="020F0502020204030204" pitchFamily="34" charset="0"/>
                      </a:endParaRPr>
                    </a:p>
                  </a:txBody>
                  <a:tcPr marL="63897"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2</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0.260789779</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r>
              <a:tr h="128126">
                <a:tc>
                  <a:txBody>
                    <a:bodyPr/>
                    <a:lstStyle/>
                    <a:p>
                      <a:pPr algn="l" fontAlgn="b"/>
                      <a:r>
                        <a:rPr lang="en-US" sz="800" b="0" u="none" strike="noStrike" dirty="0" smtClean="0">
                          <a:effectLst/>
                        </a:rPr>
                        <a:t>Empire West</a:t>
                      </a:r>
                      <a:endParaRPr lang="en-US" sz="800" b="0" i="0" u="none" strike="noStrike" dirty="0">
                        <a:solidFill>
                          <a:srgbClr val="000000"/>
                        </a:solidFill>
                        <a:effectLst/>
                        <a:latin typeface="Calibri" panose="020F0502020204030204" pitchFamily="34" charset="0"/>
                      </a:endParaRPr>
                    </a:p>
                  </a:txBody>
                  <a:tcPr marL="63897" marR="5325" marT="5325" marB="0" anchor="b"/>
                </a:tc>
                <a:tc>
                  <a:txBody>
                    <a:bodyPr/>
                    <a:lstStyle/>
                    <a:p>
                      <a:pPr algn="ctr" fontAlgn="b"/>
                      <a:r>
                        <a:rPr lang="en-US" sz="800" b="0" u="none" strike="noStrike" dirty="0">
                          <a:effectLst/>
                        </a:rPr>
                        <a:t>2</a:t>
                      </a:r>
                      <a:endParaRPr lang="en-US" sz="800" b="0" i="0" u="none" strike="noStrike" dirty="0">
                        <a:solidFill>
                          <a:srgbClr val="000000"/>
                        </a:solidFill>
                        <a:effectLst/>
                        <a:latin typeface="Calibri" panose="020F0502020204030204" pitchFamily="34" charset="0"/>
                      </a:endParaRPr>
                    </a:p>
                  </a:txBody>
                  <a:tcPr marL="5325" marR="5325" marT="5325" marB="0" anchor="b"/>
                </a:tc>
                <a:tc>
                  <a:txBody>
                    <a:bodyPr/>
                    <a:lstStyle/>
                    <a:p>
                      <a:pPr algn="ctr" fontAlgn="b"/>
                      <a:r>
                        <a:rPr lang="en-US" sz="800" b="0" u="none" strike="noStrike" dirty="0">
                          <a:effectLst/>
                        </a:rPr>
                        <a:t>0.340473643</a:t>
                      </a:r>
                      <a:endParaRPr lang="en-US" sz="800" b="0" i="0" u="none" strike="noStrike" dirty="0">
                        <a:solidFill>
                          <a:srgbClr val="000000"/>
                        </a:solidFill>
                        <a:effectLst/>
                        <a:latin typeface="Calibri" panose="020F0502020204030204" pitchFamily="34" charset="0"/>
                      </a:endParaRPr>
                    </a:p>
                  </a:txBody>
                  <a:tcPr marL="5325" marR="5325" marT="5325" marB="0" anchor="b"/>
                </a:tc>
              </a:tr>
              <a:tr h="128126">
                <a:tc>
                  <a:txBody>
                    <a:bodyPr/>
                    <a:lstStyle/>
                    <a:p>
                      <a:pPr algn="l" fontAlgn="b"/>
                      <a:r>
                        <a:rPr lang="en-US" sz="800" b="0" u="none" strike="noStrike" dirty="0" smtClean="0">
                          <a:effectLst/>
                        </a:rPr>
                        <a:t>Ethan Allen</a:t>
                      </a:r>
                      <a:endParaRPr lang="en-US" sz="800" b="0" i="0" u="none" strike="noStrike" dirty="0">
                        <a:solidFill>
                          <a:srgbClr val="000000"/>
                        </a:solidFill>
                        <a:effectLst/>
                        <a:latin typeface="Calibri" panose="020F0502020204030204" pitchFamily="34" charset="0"/>
                      </a:endParaRPr>
                    </a:p>
                  </a:txBody>
                  <a:tcPr marL="63897" marR="5325" marT="5325" marB="0" anchor="b"/>
                </a:tc>
                <a:tc>
                  <a:txBody>
                    <a:bodyPr/>
                    <a:lstStyle/>
                    <a:p>
                      <a:pPr algn="ctr" fontAlgn="b"/>
                      <a:r>
                        <a:rPr lang="en-US" sz="800" b="0" u="none" strike="noStrike" dirty="0">
                          <a:effectLst/>
                        </a:rPr>
                        <a:t>2</a:t>
                      </a:r>
                      <a:endParaRPr lang="en-US" sz="800" b="0" i="0" u="none" strike="noStrike" dirty="0">
                        <a:solidFill>
                          <a:srgbClr val="000000"/>
                        </a:solidFill>
                        <a:effectLst/>
                        <a:latin typeface="Calibri" panose="020F0502020204030204" pitchFamily="34" charset="0"/>
                      </a:endParaRPr>
                    </a:p>
                  </a:txBody>
                  <a:tcPr marL="5325" marR="5325" marT="5325" marB="0" anchor="b"/>
                </a:tc>
                <a:tc>
                  <a:txBody>
                    <a:bodyPr/>
                    <a:lstStyle/>
                    <a:p>
                      <a:pPr algn="ctr" fontAlgn="b"/>
                      <a:r>
                        <a:rPr lang="en-US" sz="800" b="0" u="none" strike="noStrike" dirty="0">
                          <a:effectLst/>
                        </a:rPr>
                        <a:t>0.194867699</a:t>
                      </a:r>
                      <a:endParaRPr lang="en-US" sz="800" b="0" i="0" u="none" strike="noStrike" dirty="0">
                        <a:solidFill>
                          <a:srgbClr val="000000"/>
                        </a:solidFill>
                        <a:effectLst/>
                        <a:latin typeface="Calibri" panose="020F0502020204030204" pitchFamily="34" charset="0"/>
                      </a:endParaRPr>
                    </a:p>
                  </a:txBody>
                  <a:tcPr marL="5325" marR="5325" marT="5325" marB="0" anchor="b"/>
                </a:tc>
              </a:tr>
              <a:tr h="128126">
                <a:tc>
                  <a:txBody>
                    <a:bodyPr/>
                    <a:lstStyle/>
                    <a:p>
                      <a:pPr algn="l" fontAlgn="b"/>
                      <a:r>
                        <a:rPr lang="en-US" sz="800" b="0" u="none" strike="noStrike" dirty="0" smtClean="0">
                          <a:effectLst/>
                        </a:rPr>
                        <a:t>Empire South</a:t>
                      </a:r>
                      <a:endParaRPr lang="en-US" sz="800" b="0" i="0" u="none" strike="noStrike" dirty="0">
                        <a:solidFill>
                          <a:srgbClr val="000000"/>
                        </a:solidFill>
                        <a:effectLst/>
                        <a:latin typeface="Calibri" panose="020F0502020204030204" pitchFamily="34" charset="0"/>
                      </a:endParaRPr>
                    </a:p>
                  </a:txBody>
                  <a:tcPr marL="63897" marR="5325" marT="5325" marB="0" anchor="b"/>
                </a:tc>
                <a:tc>
                  <a:txBody>
                    <a:bodyPr/>
                    <a:lstStyle/>
                    <a:p>
                      <a:pPr algn="ctr" fontAlgn="b"/>
                      <a:r>
                        <a:rPr lang="en-US" sz="800" b="0" u="none" strike="noStrike" dirty="0">
                          <a:effectLst/>
                        </a:rPr>
                        <a:t>1</a:t>
                      </a:r>
                      <a:endParaRPr lang="en-US" sz="800" b="0" i="0" u="none" strike="noStrike" dirty="0">
                        <a:solidFill>
                          <a:srgbClr val="000000"/>
                        </a:solidFill>
                        <a:effectLst/>
                        <a:latin typeface="Calibri" panose="020F0502020204030204" pitchFamily="34" charset="0"/>
                      </a:endParaRPr>
                    </a:p>
                  </a:txBody>
                  <a:tcPr marL="5325" marR="5325" marT="5325" marB="0" anchor="b"/>
                </a:tc>
                <a:tc>
                  <a:txBody>
                    <a:bodyPr/>
                    <a:lstStyle/>
                    <a:p>
                      <a:pPr algn="ctr" fontAlgn="b"/>
                      <a:r>
                        <a:rPr lang="en-US" sz="800" b="0" u="none" strike="noStrike" dirty="0">
                          <a:effectLst/>
                        </a:rPr>
                        <a:t>0.221363844</a:t>
                      </a:r>
                      <a:endParaRPr lang="en-US" sz="800" b="0" i="0" u="none" strike="noStrike" dirty="0">
                        <a:solidFill>
                          <a:srgbClr val="000000"/>
                        </a:solidFill>
                        <a:effectLst/>
                        <a:latin typeface="Calibri" panose="020F0502020204030204" pitchFamily="34" charset="0"/>
                      </a:endParaRPr>
                    </a:p>
                  </a:txBody>
                  <a:tcPr marL="5325" marR="5325" marT="5325" marB="0" anchor="b"/>
                </a:tc>
              </a:tr>
              <a:tr h="128126">
                <a:tc>
                  <a:txBody>
                    <a:bodyPr/>
                    <a:lstStyle/>
                    <a:p>
                      <a:pPr algn="l" fontAlgn="b"/>
                      <a:r>
                        <a:rPr lang="en-US" sz="800" b="1" u="none" strike="noStrike" dirty="0">
                          <a:effectLst/>
                        </a:rPr>
                        <a:t>Friendliness/helpfulness of the train conductors</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6</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0.20639412</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r>
              <a:tr h="128126">
                <a:tc>
                  <a:txBody>
                    <a:bodyPr/>
                    <a:lstStyle/>
                    <a:p>
                      <a:pPr algn="l" fontAlgn="b"/>
                      <a:r>
                        <a:rPr lang="en-US" sz="800" b="0" u="none" strike="noStrike" dirty="0" smtClean="0">
                          <a:effectLst/>
                        </a:rPr>
                        <a:t>Empire South</a:t>
                      </a:r>
                      <a:endParaRPr lang="en-US" sz="800" b="0" i="0" u="none" strike="noStrike" dirty="0">
                        <a:solidFill>
                          <a:srgbClr val="000000"/>
                        </a:solidFill>
                        <a:effectLst/>
                        <a:latin typeface="Calibri" panose="020F0502020204030204" pitchFamily="34" charset="0"/>
                      </a:endParaRPr>
                    </a:p>
                  </a:txBody>
                  <a:tcPr marL="63897"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4</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0.206785455</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r>
              <a:tr h="128126">
                <a:tc>
                  <a:txBody>
                    <a:bodyPr/>
                    <a:lstStyle/>
                    <a:p>
                      <a:pPr algn="l" fontAlgn="b"/>
                      <a:r>
                        <a:rPr lang="en-US" sz="800" b="0" u="none" strike="noStrike" dirty="0" smtClean="0">
                          <a:effectLst/>
                        </a:rPr>
                        <a:t>Empire West</a:t>
                      </a:r>
                      <a:endParaRPr lang="en-US" sz="800" b="0" i="0" u="none" strike="noStrike" dirty="0">
                        <a:solidFill>
                          <a:srgbClr val="000000"/>
                        </a:solidFill>
                        <a:effectLst/>
                        <a:latin typeface="Calibri" panose="020F0502020204030204" pitchFamily="34" charset="0"/>
                      </a:endParaRPr>
                    </a:p>
                  </a:txBody>
                  <a:tcPr marL="63897" marR="5325" marT="5325" marB="0" anchor="b"/>
                </a:tc>
                <a:tc>
                  <a:txBody>
                    <a:bodyPr/>
                    <a:lstStyle/>
                    <a:p>
                      <a:pPr algn="ctr" fontAlgn="b"/>
                      <a:r>
                        <a:rPr lang="en-US" sz="800" b="0" u="none" strike="noStrike" dirty="0">
                          <a:effectLst/>
                        </a:rPr>
                        <a:t>1</a:t>
                      </a:r>
                      <a:endParaRPr lang="en-US" sz="800" b="0" i="0" u="none" strike="noStrike" dirty="0">
                        <a:solidFill>
                          <a:srgbClr val="000000"/>
                        </a:solidFill>
                        <a:effectLst/>
                        <a:latin typeface="Calibri" panose="020F0502020204030204" pitchFamily="34" charset="0"/>
                      </a:endParaRPr>
                    </a:p>
                  </a:txBody>
                  <a:tcPr marL="5325" marR="5325" marT="5325" marB="0" anchor="b"/>
                </a:tc>
                <a:tc>
                  <a:txBody>
                    <a:bodyPr/>
                    <a:lstStyle/>
                    <a:p>
                      <a:pPr algn="ctr" fontAlgn="b"/>
                      <a:r>
                        <a:rPr lang="en-US" sz="800" b="0" u="none" strike="noStrike" dirty="0">
                          <a:effectLst/>
                        </a:rPr>
                        <a:t>0.227120021</a:t>
                      </a:r>
                      <a:endParaRPr lang="en-US" sz="800" b="0" i="0" u="none" strike="noStrike" dirty="0">
                        <a:solidFill>
                          <a:srgbClr val="000000"/>
                        </a:solidFill>
                        <a:effectLst/>
                        <a:latin typeface="Calibri" panose="020F0502020204030204" pitchFamily="34" charset="0"/>
                      </a:endParaRPr>
                    </a:p>
                  </a:txBody>
                  <a:tcPr marL="5325" marR="5325" marT="5325" marB="0" anchor="b"/>
                </a:tc>
              </a:tr>
              <a:tr h="128126">
                <a:tc>
                  <a:txBody>
                    <a:bodyPr/>
                    <a:lstStyle/>
                    <a:p>
                      <a:pPr algn="l" fontAlgn="b"/>
                      <a:r>
                        <a:rPr lang="en-US" sz="800" b="0" u="none" strike="noStrike" dirty="0" smtClean="0">
                          <a:effectLst/>
                        </a:rPr>
                        <a:t>Adirondack</a:t>
                      </a:r>
                      <a:endParaRPr lang="en-US" sz="800" b="0" i="0" u="none" strike="noStrike" dirty="0">
                        <a:solidFill>
                          <a:srgbClr val="000000"/>
                        </a:solidFill>
                        <a:effectLst/>
                        <a:latin typeface="Calibri" panose="020F0502020204030204" pitchFamily="34" charset="0"/>
                      </a:endParaRPr>
                    </a:p>
                  </a:txBody>
                  <a:tcPr marL="63897" marR="5325" marT="5325" marB="0" anchor="b"/>
                </a:tc>
                <a:tc>
                  <a:txBody>
                    <a:bodyPr/>
                    <a:lstStyle/>
                    <a:p>
                      <a:pPr algn="ctr" fontAlgn="b"/>
                      <a:r>
                        <a:rPr lang="en-US" sz="800" b="0" u="none" strike="noStrike" dirty="0">
                          <a:effectLst/>
                        </a:rPr>
                        <a:t>1</a:t>
                      </a:r>
                      <a:endParaRPr lang="en-US" sz="800" b="0" i="0" u="none" strike="noStrike" dirty="0">
                        <a:solidFill>
                          <a:srgbClr val="000000"/>
                        </a:solidFill>
                        <a:effectLst/>
                        <a:latin typeface="Calibri" panose="020F0502020204030204" pitchFamily="34" charset="0"/>
                      </a:endParaRPr>
                    </a:p>
                  </a:txBody>
                  <a:tcPr marL="5325" marR="5325" marT="5325" marB="0" anchor="b"/>
                </a:tc>
                <a:tc>
                  <a:txBody>
                    <a:bodyPr/>
                    <a:lstStyle/>
                    <a:p>
                      <a:pPr algn="ctr" fontAlgn="b"/>
                      <a:r>
                        <a:rPr lang="en-US" sz="800" b="0" u="none" strike="noStrike" dirty="0">
                          <a:effectLst/>
                        </a:rPr>
                        <a:t>0.184102875</a:t>
                      </a:r>
                      <a:endParaRPr lang="en-US" sz="800" b="0" i="0" u="none" strike="noStrike" dirty="0">
                        <a:solidFill>
                          <a:srgbClr val="000000"/>
                        </a:solidFill>
                        <a:effectLst/>
                        <a:latin typeface="Calibri" panose="020F0502020204030204" pitchFamily="34" charset="0"/>
                      </a:endParaRPr>
                    </a:p>
                  </a:txBody>
                  <a:tcPr marL="5325" marR="5325" marT="5325" marB="0" anchor="b"/>
                </a:tc>
              </a:tr>
              <a:tr h="128126">
                <a:tc>
                  <a:txBody>
                    <a:bodyPr/>
                    <a:lstStyle/>
                    <a:p>
                      <a:pPr algn="l" fontAlgn="b"/>
                      <a:r>
                        <a:rPr lang="en-US" sz="800" b="1" u="none" strike="noStrike" dirty="0">
                          <a:effectLst/>
                        </a:rPr>
                        <a:t>Overall </a:t>
                      </a:r>
                      <a:r>
                        <a:rPr lang="en-US" sz="800" b="1" u="none" strike="noStrike" dirty="0" smtClean="0">
                          <a:effectLst/>
                        </a:rPr>
                        <a:t>cleanliness </a:t>
                      </a:r>
                      <a:r>
                        <a:rPr lang="en-US" sz="800" b="1" u="none" strike="noStrike" dirty="0">
                          <a:effectLst/>
                        </a:rPr>
                        <a:t>of the train interior</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5</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0.213772639</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r>
              <a:tr h="128126">
                <a:tc>
                  <a:txBody>
                    <a:bodyPr/>
                    <a:lstStyle/>
                    <a:p>
                      <a:pPr algn="l" fontAlgn="b"/>
                      <a:r>
                        <a:rPr lang="en-US" sz="800" b="0" u="none" strike="noStrike" dirty="0" smtClean="0">
                          <a:effectLst/>
                        </a:rPr>
                        <a:t>Ethan Allen</a:t>
                      </a:r>
                      <a:endParaRPr lang="en-US" sz="800" b="0" i="0" u="none" strike="noStrike" dirty="0">
                        <a:solidFill>
                          <a:srgbClr val="000000"/>
                        </a:solidFill>
                        <a:effectLst/>
                        <a:latin typeface="Calibri" panose="020F0502020204030204" pitchFamily="34" charset="0"/>
                      </a:endParaRPr>
                    </a:p>
                  </a:txBody>
                  <a:tcPr marL="63897"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3</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0.223242565</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r>
              <a:tr h="128126">
                <a:tc>
                  <a:txBody>
                    <a:bodyPr/>
                    <a:lstStyle/>
                    <a:p>
                      <a:pPr algn="l" fontAlgn="b"/>
                      <a:r>
                        <a:rPr lang="en-US" sz="800" b="0" u="none" strike="noStrike" dirty="0" smtClean="0">
                          <a:effectLst/>
                        </a:rPr>
                        <a:t>Empire South</a:t>
                      </a:r>
                      <a:endParaRPr lang="en-US" sz="800" b="0" i="0" u="none" strike="noStrike" dirty="0">
                        <a:solidFill>
                          <a:srgbClr val="000000"/>
                        </a:solidFill>
                        <a:effectLst/>
                        <a:latin typeface="Calibri" panose="020F0502020204030204" pitchFamily="34" charset="0"/>
                      </a:endParaRPr>
                    </a:p>
                  </a:txBody>
                  <a:tcPr marL="63897" marR="5325" marT="5325" marB="0" anchor="b"/>
                </a:tc>
                <a:tc>
                  <a:txBody>
                    <a:bodyPr/>
                    <a:lstStyle/>
                    <a:p>
                      <a:pPr algn="ctr" fontAlgn="b"/>
                      <a:r>
                        <a:rPr lang="en-US" sz="800" b="0" u="none" strike="noStrike" dirty="0">
                          <a:effectLst/>
                        </a:rPr>
                        <a:t>1</a:t>
                      </a:r>
                      <a:endParaRPr lang="en-US" sz="800" b="0" i="0" u="none" strike="noStrike" dirty="0">
                        <a:solidFill>
                          <a:srgbClr val="000000"/>
                        </a:solidFill>
                        <a:effectLst/>
                        <a:latin typeface="Calibri" panose="020F0502020204030204" pitchFamily="34" charset="0"/>
                      </a:endParaRPr>
                    </a:p>
                  </a:txBody>
                  <a:tcPr marL="5325" marR="5325" marT="5325" marB="0" anchor="b"/>
                </a:tc>
                <a:tc>
                  <a:txBody>
                    <a:bodyPr/>
                    <a:lstStyle/>
                    <a:p>
                      <a:pPr algn="ctr" fontAlgn="b"/>
                      <a:r>
                        <a:rPr lang="en-US" sz="800" b="0" u="none" strike="noStrike" dirty="0">
                          <a:effectLst/>
                        </a:rPr>
                        <a:t>0.197818516</a:t>
                      </a:r>
                      <a:endParaRPr lang="en-US" sz="800" b="0" i="0" u="none" strike="noStrike" dirty="0">
                        <a:solidFill>
                          <a:srgbClr val="000000"/>
                        </a:solidFill>
                        <a:effectLst/>
                        <a:latin typeface="Calibri" panose="020F0502020204030204" pitchFamily="34" charset="0"/>
                      </a:endParaRPr>
                    </a:p>
                  </a:txBody>
                  <a:tcPr marL="5325" marR="5325" marT="5325" marB="0" anchor="b"/>
                </a:tc>
              </a:tr>
              <a:tr h="128126">
                <a:tc>
                  <a:txBody>
                    <a:bodyPr/>
                    <a:lstStyle/>
                    <a:p>
                      <a:pPr algn="l" fontAlgn="b"/>
                      <a:r>
                        <a:rPr lang="en-US" sz="800" b="0" u="none" strike="noStrike" dirty="0" smtClean="0">
                          <a:effectLst/>
                        </a:rPr>
                        <a:t>Adirondack</a:t>
                      </a:r>
                      <a:endParaRPr lang="en-US" sz="800" b="0" i="0" u="none" strike="noStrike" dirty="0">
                        <a:solidFill>
                          <a:srgbClr val="000000"/>
                        </a:solidFill>
                        <a:effectLst/>
                        <a:latin typeface="Calibri" panose="020F0502020204030204" pitchFamily="34" charset="0"/>
                      </a:endParaRPr>
                    </a:p>
                  </a:txBody>
                  <a:tcPr marL="63897" marR="5325" marT="5325" marB="0" anchor="b"/>
                </a:tc>
                <a:tc>
                  <a:txBody>
                    <a:bodyPr/>
                    <a:lstStyle/>
                    <a:p>
                      <a:pPr algn="ctr" fontAlgn="b"/>
                      <a:r>
                        <a:rPr lang="en-US" sz="800" b="0" u="none" strike="noStrike" dirty="0">
                          <a:effectLst/>
                        </a:rPr>
                        <a:t>1</a:t>
                      </a:r>
                      <a:endParaRPr lang="en-US" sz="800" b="0" i="0" u="none" strike="noStrike" dirty="0">
                        <a:solidFill>
                          <a:srgbClr val="000000"/>
                        </a:solidFill>
                        <a:effectLst/>
                        <a:latin typeface="Calibri" panose="020F0502020204030204" pitchFamily="34" charset="0"/>
                      </a:endParaRPr>
                    </a:p>
                  </a:txBody>
                  <a:tcPr marL="5325" marR="5325" marT="5325" marB="0" anchor="b"/>
                </a:tc>
                <a:tc>
                  <a:txBody>
                    <a:bodyPr/>
                    <a:lstStyle/>
                    <a:p>
                      <a:pPr algn="ctr" fontAlgn="b"/>
                      <a:r>
                        <a:rPr lang="en-US" sz="800" b="0" u="none" strike="noStrike" dirty="0">
                          <a:effectLst/>
                        </a:rPr>
                        <a:t>0.201316981</a:t>
                      </a:r>
                      <a:endParaRPr lang="en-US" sz="800" b="0" i="0" u="none" strike="noStrike" dirty="0">
                        <a:solidFill>
                          <a:srgbClr val="000000"/>
                        </a:solidFill>
                        <a:effectLst/>
                        <a:latin typeface="Calibri" panose="020F0502020204030204" pitchFamily="34" charset="0"/>
                      </a:endParaRPr>
                    </a:p>
                  </a:txBody>
                  <a:tcPr marL="5325" marR="5325" marT="5325" marB="0" anchor="b"/>
                </a:tc>
              </a:tr>
              <a:tr h="128126">
                <a:tc>
                  <a:txBody>
                    <a:bodyPr/>
                    <a:lstStyle/>
                    <a:p>
                      <a:pPr algn="l" fontAlgn="b"/>
                      <a:r>
                        <a:rPr lang="en-US" sz="800" b="1" u="none" strike="noStrike" dirty="0">
                          <a:effectLst/>
                        </a:rPr>
                        <a:t>Accuracy of information received about the train trip prior to boarding the train</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2</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0.153766855</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r>
              <a:tr h="128126">
                <a:tc>
                  <a:txBody>
                    <a:bodyPr/>
                    <a:lstStyle/>
                    <a:p>
                      <a:pPr algn="l" fontAlgn="b"/>
                      <a:r>
                        <a:rPr lang="en-US" sz="800" b="0" u="none" strike="noStrike" dirty="0" smtClean="0">
                          <a:effectLst/>
                        </a:rPr>
                        <a:t>Empire South</a:t>
                      </a:r>
                      <a:endParaRPr lang="en-US" sz="800" b="0" i="0" u="none" strike="noStrike" dirty="0">
                        <a:solidFill>
                          <a:srgbClr val="000000"/>
                        </a:solidFill>
                        <a:effectLst/>
                        <a:latin typeface="Calibri" panose="020F0502020204030204" pitchFamily="34" charset="0"/>
                      </a:endParaRPr>
                    </a:p>
                  </a:txBody>
                  <a:tcPr marL="63897"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2</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0.153766855</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r>
              <a:tr h="128126">
                <a:tc>
                  <a:txBody>
                    <a:bodyPr/>
                    <a:lstStyle/>
                    <a:p>
                      <a:pPr algn="l" fontAlgn="b"/>
                      <a:r>
                        <a:rPr lang="en-US" sz="800" b="1" u="none" strike="noStrike" dirty="0">
                          <a:effectLst/>
                        </a:rPr>
                        <a:t>Personal security on the train</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2</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0.147679418</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r>
              <a:tr h="128126">
                <a:tc>
                  <a:txBody>
                    <a:bodyPr/>
                    <a:lstStyle/>
                    <a:p>
                      <a:pPr algn="l" fontAlgn="b"/>
                      <a:r>
                        <a:rPr lang="en-US" sz="800" b="0" u="none" strike="noStrike" dirty="0" smtClean="0">
                          <a:effectLst/>
                        </a:rPr>
                        <a:t>Ethan Allen</a:t>
                      </a:r>
                      <a:endParaRPr lang="en-US" sz="800" b="0" i="0" u="none" strike="noStrike" dirty="0">
                        <a:solidFill>
                          <a:srgbClr val="000000"/>
                        </a:solidFill>
                        <a:effectLst/>
                        <a:latin typeface="Calibri" panose="020F0502020204030204" pitchFamily="34" charset="0"/>
                      </a:endParaRPr>
                    </a:p>
                  </a:txBody>
                  <a:tcPr marL="63897"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2</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0.147679418</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r>
              <a:tr h="128126">
                <a:tc>
                  <a:txBody>
                    <a:bodyPr/>
                    <a:lstStyle/>
                    <a:p>
                      <a:pPr algn="l" fontAlgn="b"/>
                      <a:r>
                        <a:rPr lang="en-US" sz="800" b="1" u="none" strike="noStrike" dirty="0">
                          <a:effectLst/>
                        </a:rPr>
                        <a:t>Overall station experience at the boarding station</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1</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0.130860725</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r>
              <a:tr h="128126">
                <a:tc>
                  <a:txBody>
                    <a:bodyPr/>
                    <a:lstStyle/>
                    <a:p>
                      <a:pPr algn="l" fontAlgn="b"/>
                      <a:r>
                        <a:rPr lang="en-US" sz="800" b="0" u="none" strike="noStrike" dirty="0" smtClean="0">
                          <a:effectLst/>
                        </a:rPr>
                        <a:t> Adirondack </a:t>
                      </a:r>
                      <a:endParaRPr lang="en-US" sz="800" b="0" i="0" u="none" strike="noStrike" dirty="0">
                        <a:solidFill>
                          <a:srgbClr val="000000"/>
                        </a:solidFill>
                        <a:effectLst/>
                        <a:latin typeface="Calibri" panose="020F0502020204030204" pitchFamily="34" charset="0"/>
                      </a:endParaRPr>
                    </a:p>
                  </a:txBody>
                  <a:tcPr marL="63897"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1</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0.130860725</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r>
              <a:tr h="128126">
                <a:tc>
                  <a:txBody>
                    <a:bodyPr/>
                    <a:lstStyle/>
                    <a:p>
                      <a:pPr algn="l" fontAlgn="b"/>
                      <a:r>
                        <a:rPr lang="en-US" sz="800" b="1" u="none" strike="noStrike" dirty="0">
                          <a:effectLst/>
                        </a:rPr>
                        <a:t>Information given about problems/delays while on the train</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1</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0.161517612</a:t>
                      </a:r>
                      <a:endParaRPr lang="en-US" sz="800" b="1" i="0" u="none" strike="noStrike" dirty="0">
                        <a:solidFill>
                          <a:srgbClr val="000000"/>
                        </a:solidFill>
                        <a:effectLst/>
                        <a:latin typeface="Calibri" panose="020F0502020204030204" pitchFamily="34" charset="0"/>
                      </a:endParaRPr>
                    </a:p>
                  </a:txBody>
                  <a:tcPr marL="5325" marR="5325" marT="5325" marB="0" anchor="b">
                    <a:lnB w="12700" cap="flat" cmpd="sng" algn="ctr">
                      <a:solidFill>
                        <a:schemeClr val="tx1"/>
                      </a:solidFill>
                      <a:prstDash val="solid"/>
                      <a:round/>
                      <a:headEnd type="none" w="med" len="med"/>
                      <a:tailEnd type="none" w="med" len="med"/>
                    </a:lnB>
                  </a:tcPr>
                </a:tc>
              </a:tr>
              <a:tr h="128126">
                <a:tc>
                  <a:txBody>
                    <a:bodyPr/>
                    <a:lstStyle/>
                    <a:p>
                      <a:pPr algn="l" fontAlgn="b"/>
                      <a:r>
                        <a:rPr lang="en-US" sz="800" b="0" u="none" strike="noStrike" dirty="0" smtClean="0">
                          <a:effectLst/>
                        </a:rPr>
                        <a:t> Ethan Allen</a:t>
                      </a:r>
                      <a:endParaRPr lang="en-US" sz="800" b="0" i="0" u="none" strike="noStrike" dirty="0">
                        <a:solidFill>
                          <a:srgbClr val="000000"/>
                        </a:solidFill>
                        <a:effectLst/>
                        <a:latin typeface="Calibri" panose="020F0502020204030204" pitchFamily="34" charset="0"/>
                      </a:endParaRPr>
                    </a:p>
                  </a:txBody>
                  <a:tcPr marL="63897"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1</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c>
                  <a:txBody>
                    <a:bodyPr/>
                    <a:lstStyle/>
                    <a:p>
                      <a:pPr algn="ctr" fontAlgn="b"/>
                      <a:r>
                        <a:rPr lang="en-US" sz="800" b="0" u="none" strike="noStrike" dirty="0">
                          <a:effectLst/>
                        </a:rPr>
                        <a:t>0.161517612</a:t>
                      </a:r>
                      <a:endParaRPr lang="en-US" sz="800" b="0" i="0" u="none" strike="noStrike" dirty="0">
                        <a:solidFill>
                          <a:srgbClr val="000000"/>
                        </a:solidFill>
                        <a:effectLst/>
                        <a:latin typeface="Calibri" panose="020F0502020204030204" pitchFamily="34" charset="0"/>
                      </a:endParaRPr>
                    </a:p>
                  </a:txBody>
                  <a:tcPr marL="5325" marR="5325" marT="5325" marB="0" anchor="b">
                    <a:lnT w="12700" cap="flat" cmpd="sng" algn="ctr">
                      <a:solidFill>
                        <a:schemeClr val="tx1"/>
                      </a:solidFill>
                      <a:prstDash val="solid"/>
                      <a:round/>
                      <a:headEnd type="none" w="med" len="med"/>
                      <a:tailEnd type="none" w="med" len="med"/>
                    </a:lnT>
                  </a:tcPr>
                </a:tc>
              </a:tr>
            </a:tbl>
          </a:graphicData>
        </a:graphic>
      </p:graphicFrame>
      <p:sp>
        <p:nvSpPr>
          <p:cNvPr id="5" name="Content Placeholder 2"/>
          <p:cNvSpPr txBox="1">
            <a:spLocks/>
          </p:cNvSpPr>
          <p:nvPr/>
        </p:nvSpPr>
        <p:spPr bwMode="auto">
          <a:xfrm>
            <a:off x="335760" y="779333"/>
            <a:ext cx="9015943" cy="101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37" tIns="44427" rIns="90437" bIns="44427" numCol="1" anchor="t" anchorCtr="0" compatLnSpc="1">
            <a:prstTxWarp prst="textNoShape">
              <a:avLst/>
            </a:prstTxWarp>
          </a:bodyPr>
          <a:lstStyle>
            <a:lvl1pPr marL="177800" indent="-177800" algn="l" rtl="0" eaLnBrk="1" fontAlgn="base" hangingPunct="1">
              <a:spcBef>
                <a:spcPct val="100000"/>
              </a:spcBef>
              <a:spcAft>
                <a:spcPct val="0"/>
              </a:spcAft>
              <a:buSzPct val="100000"/>
              <a:buChar char="•"/>
              <a:defRPr>
                <a:solidFill>
                  <a:schemeClr val="tx1"/>
                </a:solidFill>
                <a:latin typeface="+mn-lt"/>
                <a:ea typeface="+mn-ea"/>
                <a:cs typeface="+mn-cs"/>
              </a:defRPr>
            </a:lvl1pPr>
            <a:lvl2pPr marL="457200" indent="-165100" algn="l" rtl="0" eaLnBrk="1" fontAlgn="base" hangingPunct="1">
              <a:spcBef>
                <a:spcPct val="50000"/>
              </a:spcBef>
              <a:spcAft>
                <a:spcPct val="0"/>
              </a:spcAft>
              <a:buSzPct val="100000"/>
              <a:buFont typeface="Arial" charset="0"/>
              <a:buChar char="–"/>
              <a:defRPr>
                <a:solidFill>
                  <a:schemeClr val="tx1"/>
                </a:solidFill>
                <a:latin typeface="+mn-lt"/>
              </a:defRPr>
            </a:lvl2pPr>
            <a:lvl3pPr marL="685800" indent="-114300" algn="l" rtl="0" eaLnBrk="1" fontAlgn="base" hangingPunct="1">
              <a:spcBef>
                <a:spcPct val="25000"/>
              </a:spcBef>
              <a:spcAft>
                <a:spcPct val="0"/>
              </a:spcAft>
              <a:buSzPct val="100000"/>
              <a:buChar char="-"/>
              <a:defRPr>
                <a:solidFill>
                  <a:schemeClr val="tx1"/>
                </a:solidFill>
                <a:latin typeface="+mn-lt"/>
              </a:defRPr>
            </a:lvl3pPr>
            <a:lvl4pPr marL="914400" indent="-114300" algn="l" rtl="0" eaLnBrk="1" fontAlgn="base" hangingPunct="1">
              <a:spcBef>
                <a:spcPct val="10000"/>
              </a:spcBef>
              <a:spcAft>
                <a:spcPct val="0"/>
              </a:spcAft>
              <a:buSzPct val="100000"/>
              <a:buChar char="-"/>
              <a:defRPr>
                <a:solidFill>
                  <a:schemeClr val="tx1"/>
                </a:solidFill>
                <a:latin typeface="+mn-lt"/>
              </a:defRPr>
            </a:lvl4pPr>
            <a:lvl5pPr marL="1143000" indent="-114300" algn="l" rtl="0" eaLnBrk="1" fontAlgn="base" hangingPunct="1">
              <a:spcBef>
                <a:spcPct val="10000"/>
              </a:spcBef>
              <a:spcAft>
                <a:spcPct val="0"/>
              </a:spcAft>
              <a:buSzPct val="100000"/>
              <a:buChar char="-"/>
              <a:defRPr>
                <a:solidFill>
                  <a:schemeClr val="tx1"/>
                </a:solidFill>
                <a:latin typeface="+mn-lt"/>
              </a:defRPr>
            </a:lvl5pPr>
            <a:lvl6pPr marL="1600200" indent="-114300" algn="l" rtl="0" eaLnBrk="1" fontAlgn="base" hangingPunct="1">
              <a:spcBef>
                <a:spcPct val="10000"/>
              </a:spcBef>
              <a:spcAft>
                <a:spcPct val="0"/>
              </a:spcAft>
              <a:buSzPct val="100000"/>
              <a:buChar char="-"/>
              <a:defRPr>
                <a:solidFill>
                  <a:schemeClr val="tx1"/>
                </a:solidFill>
                <a:latin typeface="+mn-lt"/>
              </a:defRPr>
            </a:lvl6pPr>
            <a:lvl7pPr marL="2057400" indent="-114300" algn="l" rtl="0" eaLnBrk="1" fontAlgn="base" hangingPunct="1">
              <a:spcBef>
                <a:spcPct val="10000"/>
              </a:spcBef>
              <a:spcAft>
                <a:spcPct val="0"/>
              </a:spcAft>
              <a:buSzPct val="100000"/>
              <a:buChar char="-"/>
              <a:defRPr>
                <a:solidFill>
                  <a:schemeClr val="tx1"/>
                </a:solidFill>
                <a:latin typeface="+mn-lt"/>
              </a:defRPr>
            </a:lvl7pPr>
            <a:lvl8pPr marL="2514600" indent="-114300" algn="l" rtl="0" eaLnBrk="1" fontAlgn="base" hangingPunct="1">
              <a:spcBef>
                <a:spcPct val="10000"/>
              </a:spcBef>
              <a:spcAft>
                <a:spcPct val="0"/>
              </a:spcAft>
              <a:buSzPct val="100000"/>
              <a:buChar char="-"/>
              <a:defRPr>
                <a:solidFill>
                  <a:schemeClr val="tx1"/>
                </a:solidFill>
                <a:latin typeface="+mn-lt"/>
              </a:defRPr>
            </a:lvl8pPr>
            <a:lvl9pPr marL="2971800" indent="-114300" algn="l" rtl="0" eaLnBrk="1" fontAlgn="base" hangingPunct="1">
              <a:spcBef>
                <a:spcPct val="10000"/>
              </a:spcBef>
              <a:spcAft>
                <a:spcPct val="0"/>
              </a:spcAft>
              <a:buSzPct val="100000"/>
              <a:buChar char="-"/>
              <a:defRPr>
                <a:solidFill>
                  <a:schemeClr val="tx1"/>
                </a:solidFill>
                <a:latin typeface="+mn-lt"/>
              </a:defRPr>
            </a:lvl9pPr>
          </a:lstStyle>
          <a:p>
            <a:pPr marL="0" indent="0">
              <a:buNone/>
            </a:pPr>
            <a:r>
              <a:rPr lang="en-US" kern="0" dirty="0" smtClean="0"/>
              <a:t>The results indicate the following drivers are most important determinants of the </a:t>
            </a:r>
            <a:r>
              <a:rPr lang="en-US" kern="0" dirty="0" err="1" smtClean="0"/>
              <a:t>eCSI</a:t>
            </a:r>
            <a:r>
              <a:rPr lang="en-US" kern="0" dirty="0" smtClean="0"/>
              <a:t> score for the State Supported routes in New York. The table shows the drivers in order of significance and the average correlation with the overall score for each route.</a:t>
            </a:r>
          </a:p>
        </p:txBody>
      </p:sp>
      <p:sp>
        <p:nvSpPr>
          <p:cNvPr id="6" name="Content Placeholder 2"/>
          <p:cNvSpPr txBox="1">
            <a:spLocks/>
          </p:cNvSpPr>
          <p:nvPr/>
        </p:nvSpPr>
        <p:spPr bwMode="auto">
          <a:xfrm>
            <a:off x="335760" y="6063477"/>
            <a:ext cx="9174163" cy="50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37" tIns="44427" rIns="90437" bIns="44427" numCol="1" anchor="t" anchorCtr="0" compatLnSpc="1">
            <a:prstTxWarp prst="textNoShape">
              <a:avLst/>
            </a:prstTxWarp>
          </a:bodyPr>
          <a:lstStyle>
            <a:lvl1pPr marL="177800" indent="-177800" algn="l" rtl="0" eaLnBrk="1" fontAlgn="base" hangingPunct="1">
              <a:spcBef>
                <a:spcPct val="100000"/>
              </a:spcBef>
              <a:spcAft>
                <a:spcPct val="0"/>
              </a:spcAft>
              <a:buSzPct val="100000"/>
              <a:buChar char="•"/>
              <a:defRPr>
                <a:solidFill>
                  <a:schemeClr val="tx1"/>
                </a:solidFill>
                <a:latin typeface="+mn-lt"/>
                <a:ea typeface="+mn-ea"/>
                <a:cs typeface="+mn-cs"/>
              </a:defRPr>
            </a:lvl1pPr>
            <a:lvl2pPr marL="457200" indent="-165100" algn="l" rtl="0" eaLnBrk="1" fontAlgn="base" hangingPunct="1">
              <a:spcBef>
                <a:spcPct val="50000"/>
              </a:spcBef>
              <a:spcAft>
                <a:spcPct val="0"/>
              </a:spcAft>
              <a:buSzPct val="100000"/>
              <a:buFont typeface="Arial" charset="0"/>
              <a:buChar char="–"/>
              <a:defRPr>
                <a:solidFill>
                  <a:schemeClr val="tx1"/>
                </a:solidFill>
                <a:latin typeface="+mn-lt"/>
              </a:defRPr>
            </a:lvl2pPr>
            <a:lvl3pPr marL="685800" indent="-114300" algn="l" rtl="0" eaLnBrk="1" fontAlgn="base" hangingPunct="1">
              <a:spcBef>
                <a:spcPct val="25000"/>
              </a:spcBef>
              <a:spcAft>
                <a:spcPct val="0"/>
              </a:spcAft>
              <a:buSzPct val="100000"/>
              <a:buChar char="-"/>
              <a:defRPr>
                <a:solidFill>
                  <a:schemeClr val="tx1"/>
                </a:solidFill>
                <a:latin typeface="+mn-lt"/>
              </a:defRPr>
            </a:lvl3pPr>
            <a:lvl4pPr marL="914400" indent="-114300" algn="l" rtl="0" eaLnBrk="1" fontAlgn="base" hangingPunct="1">
              <a:spcBef>
                <a:spcPct val="10000"/>
              </a:spcBef>
              <a:spcAft>
                <a:spcPct val="0"/>
              </a:spcAft>
              <a:buSzPct val="100000"/>
              <a:buChar char="-"/>
              <a:defRPr>
                <a:solidFill>
                  <a:schemeClr val="tx1"/>
                </a:solidFill>
                <a:latin typeface="+mn-lt"/>
              </a:defRPr>
            </a:lvl4pPr>
            <a:lvl5pPr marL="1143000" indent="-114300" algn="l" rtl="0" eaLnBrk="1" fontAlgn="base" hangingPunct="1">
              <a:spcBef>
                <a:spcPct val="10000"/>
              </a:spcBef>
              <a:spcAft>
                <a:spcPct val="0"/>
              </a:spcAft>
              <a:buSzPct val="100000"/>
              <a:buChar char="-"/>
              <a:defRPr>
                <a:solidFill>
                  <a:schemeClr val="tx1"/>
                </a:solidFill>
                <a:latin typeface="+mn-lt"/>
              </a:defRPr>
            </a:lvl5pPr>
            <a:lvl6pPr marL="1600200" indent="-114300" algn="l" rtl="0" eaLnBrk="1" fontAlgn="base" hangingPunct="1">
              <a:spcBef>
                <a:spcPct val="10000"/>
              </a:spcBef>
              <a:spcAft>
                <a:spcPct val="0"/>
              </a:spcAft>
              <a:buSzPct val="100000"/>
              <a:buChar char="-"/>
              <a:defRPr>
                <a:solidFill>
                  <a:schemeClr val="tx1"/>
                </a:solidFill>
                <a:latin typeface="+mn-lt"/>
              </a:defRPr>
            </a:lvl6pPr>
            <a:lvl7pPr marL="2057400" indent="-114300" algn="l" rtl="0" eaLnBrk="1" fontAlgn="base" hangingPunct="1">
              <a:spcBef>
                <a:spcPct val="10000"/>
              </a:spcBef>
              <a:spcAft>
                <a:spcPct val="0"/>
              </a:spcAft>
              <a:buSzPct val="100000"/>
              <a:buChar char="-"/>
              <a:defRPr>
                <a:solidFill>
                  <a:schemeClr val="tx1"/>
                </a:solidFill>
                <a:latin typeface="+mn-lt"/>
              </a:defRPr>
            </a:lvl7pPr>
            <a:lvl8pPr marL="2514600" indent="-114300" algn="l" rtl="0" eaLnBrk="1" fontAlgn="base" hangingPunct="1">
              <a:spcBef>
                <a:spcPct val="10000"/>
              </a:spcBef>
              <a:spcAft>
                <a:spcPct val="0"/>
              </a:spcAft>
              <a:buSzPct val="100000"/>
              <a:buChar char="-"/>
              <a:defRPr>
                <a:solidFill>
                  <a:schemeClr val="tx1"/>
                </a:solidFill>
                <a:latin typeface="+mn-lt"/>
              </a:defRPr>
            </a:lvl8pPr>
            <a:lvl9pPr marL="2971800" indent="-114300" algn="l" rtl="0" eaLnBrk="1" fontAlgn="base" hangingPunct="1">
              <a:spcBef>
                <a:spcPct val="10000"/>
              </a:spcBef>
              <a:spcAft>
                <a:spcPct val="0"/>
              </a:spcAft>
              <a:buSzPct val="100000"/>
              <a:buChar char="-"/>
              <a:defRPr>
                <a:solidFill>
                  <a:schemeClr val="tx1"/>
                </a:solidFill>
                <a:latin typeface="+mn-lt"/>
              </a:defRPr>
            </a:lvl9pPr>
          </a:lstStyle>
          <a:p>
            <a:pPr marL="0" indent="0">
              <a:buNone/>
            </a:pPr>
            <a:r>
              <a:rPr lang="en-US" sz="1200" kern="0" dirty="0" smtClean="0"/>
              <a:t>*Count is the number of times that driver shows up in a route’s yearly top 3 drivers between 2014-2018</a:t>
            </a:r>
          </a:p>
        </p:txBody>
      </p:sp>
    </p:spTree>
    <p:extLst>
      <p:ext uri="{BB962C8B-B14F-4D97-AF65-F5344CB8AC3E}">
        <p14:creationId xmlns:p14="http://schemas.microsoft.com/office/powerpoint/2010/main" val="1100986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 smooth/comfortable ride, OTP are most important</a:t>
            </a:r>
            <a:endParaRPr lang="en-US" dirty="0"/>
          </a:p>
        </p:txBody>
      </p:sp>
      <p:sp>
        <p:nvSpPr>
          <p:cNvPr id="3" name="Content Placeholder 2"/>
          <p:cNvSpPr>
            <a:spLocks noGrp="1"/>
          </p:cNvSpPr>
          <p:nvPr>
            <p:ph idx="1"/>
          </p:nvPr>
        </p:nvSpPr>
        <p:spPr/>
        <p:txBody>
          <a:bodyPr/>
          <a:lstStyle/>
          <a:p>
            <a:r>
              <a:rPr lang="en-US" dirty="0" smtClean="0"/>
              <a:t>Smooth and comfortable ride is most important, with perceived</a:t>
            </a:r>
            <a:r>
              <a:rPr lang="en-US" dirty="0" smtClean="0">
                <a:solidFill>
                  <a:srgbClr val="FF0000"/>
                </a:solidFill>
              </a:rPr>
              <a:t> </a:t>
            </a:r>
            <a:r>
              <a:rPr lang="en-US" dirty="0" smtClean="0"/>
              <a:t>OTP also very important. </a:t>
            </a:r>
          </a:p>
          <a:p>
            <a:r>
              <a:rPr lang="en-US" dirty="0" smtClean="0"/>
              <a:t>Feelings of safety and conductor friendliness were also important, but less so. </a:t>
            </a:r>
          </a:p>
          <a:p>
            <a:r>
              <a:rPr lang="en-US" dirty="0" smtClean="0"/>
              <a:t>These trends emerge clearly from looking at all the NY data together, but are generally true for individual routes. </a:t>
            </a:r>
          </a:p>
        </p:txBody>
      </p:sp>
    </p:spTree>
    <p:extLst>
      <p:ext uri="{BB962C8B-B14F-4D97-AF65-F5344CB8AC3E}">
        <p14:creationId xmlns:p14="http://schemas.microsoft.com/office/powerpoint/2010/main" val="1045308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Surprising questions that were NOT highly correlated…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3500362"/>
              </p:ext>
            </p:extLst>
          </p:nvPr>
        </p:nvGraphicFramePr>
        <p:xfrm>
          <a:off x="1345720" y="2113469"/>
          <a:ext cx="6892506" cy="3433316"/>
        </p:xfrm>
        <a:graphic>
          <a:graphicData uri="http://schemas.openxmlformats.org/drawingml/2006/table">
            <a:tbl>
              <a:tblPr>
                <a:tableStyleId>{5C22544A-7EE6-4342-B048-85BDC9FD1C3A}</a:tableStyleId>
              </a:tblPr>
              <a:tblGrid>
                <a:gridCol w="5786521"/>
                <a:gridCol w="1105985"/>
              </a:tblGrid>
              <a:tr h="411326">
                <a:tc>
                  <a:txBody>
                    <a:bodyPr/>
                    <a:lstStyle/>
                    <a:p>
                      <a:pPr algn="l" fontAlgn="b"/>
                      <a:r>
                        <a:rPr lang="en-US" sz="1200" b="1" u="none" strike="noStrike" dirty="0" smtClean="0">
                          <a:effectLst/>
                        </a:rPr>
                        <a:t>Driver</a:t>
                      </a:r>
                      <a:endParaRPr lang="en-US" sz="1200" b="1"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smtClean="0">
                          <a:effectLst/>
                        </a:rPr>
                        <a:t>Avg. R value</a:t>
                      </a:r>
                      <a:endParaRPr lang="en-US" sz="1200" b="1"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r>
              <a:tr h="201466">
                <a:tc>
                  <a:txBody>
                    <a:bodyPr/>
                    <a:lstStyle/>
                    <a:p>
                      <a:pPr algn="l" fontAlgn="b"/>
                      <a:r>
                        <a:rPr lang="en-US" sz="1100" u="none" strike="noStrike" dirty="0">
                          <a:effectLst/>
                        </a:rPr>
                        <a:t>Smell of restrooms on the train pleasant/free of odor</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dirty="0">
                          <a:effectLst/>
                        </a:rPr>
                        <a:t>0.150306</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1466">
                <a:tc>
                  <a:txBody>
                    <a:bodyPr/>
                    <a:lstStyle/>
                    <a:p>
                      <a:pPr algn="l" fontAlgn="b"/>
                      <a:r>
                        <a:rPr lang="en-US" sz="1100" u="none" strike="noStrike" dirty="0">
                          <a:effectLst/>
                        </a:rPr>
                        <a:t>Personal safety at boarding station </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0.16645</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1466">
                <a:tc>
                  <a:txBody>
                    <a:bodyPr/>
                    <a:lstStyle/>
                    <a:p>
                      <a:pPr algn="l" fontAlgn="b"/>
                      <a:r>
                        <a:rPr lang="en-US" sz="1100" u="none" strike="noStrike" dirty="0">
                          <a:effectLst/>
                        </a:rPr>
                        <a:t>Ability to stay connected to Amtrak's Wi-Fi service</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0.180841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1466">
                <a:tc>
                  <a:txBody>
                    <a:bodyPr/>
                    <a:lstStyle/>
                    <a:p>
                      <a:pPr algn="l" fontAlgn="b"/>
                      <a:r>
                        <a:rPr lang="en-US" sz="1100" u="none" strike="noStrike" dirty="0">
                          <a:effectLst/>
                        </a:rPr>
                        <a:t>Time it takes to load/access websites, e-mails, email attachments</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0.184278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1466">
                <a:tc>
                  <a:txBody>
                    <a:bodyPr/>
                    <a:lstStyle/>
                    <a:p>
                      <a:pPr algn="l" fontAlgn="b"/>
                      <a:r>
                        <a:rPr lang="en-US" sz="1100" u="none" strike="noStrike" dirty="0">
                          <a:effectLst/>
                        </a:rPr>
                        <a:t>Ability to perform online activities that I want</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0.185891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1466">
                <a:tc>
                  <a:txBody>
                    <a:bodyPr/>
                    <a:lstStyle/>
                    <a:p>
                      <a:pPr algn="l" fontAlgn="b"/>
                      <a:r>
                        <a:rPr lang="en-US" sz="1100" u="none" strike="noStrike" dirty="0">
                          <a:effectLst/>
                        </a:rPr>
                        <a:t>Cleanliness of the restrooms on the train</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0.190316</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1466">
                <a:tc>
                  <a:txBody>
                    <a:bodyPr/>
                    <a:lstStyle/>
                    <a:p>
                      <a:pPr algn="l" fontAlgn="b"/>
                      <a:r>
                        <a:rPr lang="en-US" sz="1100" u="none" strike="noStrike" dirty="0">
                          <a:effectLst/>
                        </a:rPr>
                        <a:t>Overall cleanliness of the boarding station </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0.190759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1466">
                <a:tc>
                  <a:txBody>
                    <a:bodyPr/>
                    <a:lstStyle/>
                    <a:p>
                      <a:pPr algn="l" fontAlgn="b"/>
                      <a:r>
                        <a:rPr lang="en-US" sz="1100" u="none" strike="noStrike" dirty="0">
                          <a:effectLst/>
                        </a:rPr>
                        <a:t>Ease of accessing Amtrak's Wi-Fi service (sign-on process)</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0.192802</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1466">
                <a:tc>
                  <a:txBody>
                    <a:bodyPr/>
                    <a:lstStyle/>
                    <a:p>
                      <a:pPr algn="l" fontAlgn="b"/>
                      <a:r>
                        <a:rPr lang="en-US" sz="1100" u="none" strike="noStrike" dirty="0">
                          <a:effectLst/>
                        </a:rPr>
                        <a:t>Overall cleanliness of the destination station </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0.195499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1466">
                <a:tc>
                  <a:txBody>
                    <a:bodyPr/>
                    <a:lstStyle/>
                    <a:p>
                      <a:pPr algn="l" fontAlgn="b"/>
                      <a:r>
                        <a:rPr lang="en-US" sz="1100" u="none" strike="noStrike" dirty="0">
                          <a:effectLst/>
                        </a:rPr>
                        <a:t>Overall station experience at the destination station</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0.196606</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1466">
                <a:tc>
                  <a:txBody>
                    <a:bodyPr/>
                    <a:lstStyle/>
                    <a:p>
                      <a:pPr algn="l" fontAlgn="b"/>
                      <a:r>
                        <a:rPr lang="en-US" sz="1100" u="none" strike="noStrike" dirty="0">
                          <a:effectLst/>
                        </a:rPr>
                        <a:t>Overall, how satisfied were you with the basic Wi-Fi service on the train?</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0.20187</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1466">
                <a:tc>
                  <a:txBody>
                    <a:bodyPr/>
                    <a:lstStyle/>
                    <a:p>
                      <a:pPr algn="l" fontAlgn="b"/>
                      <a:r>
                        <a:rPr lang="en-US" sz="1100" u="none" strike="noStrike" dirty="0">
                          <a:effectLst/>
                        </a:rPr>
                        <a:t>Air temperature on the train</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0.207101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1466">
                <a:tc>
                  <a:txBody>
                    <a:bodyPr/>
                    <a:lstStyle/>
                    <a:p>
                      <a:pPr algn="l" fontAlgn="b"/>
                      <a:r>
                        <a:rPr lang="en-US" sz="1100" u="none" strike="noStrike" dirty="0">
                          <a:effectLst/>
                        </a:rPr>
                        <a:t>Clarity of information about connecting transportation services at destination station</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dirty="0">
                          <a:effectLst/>
                        </a:rPr>
                        <a:t>0.221562</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1466">
                <a:tc>
                  <a:txBody>
                    <a:bodyPr/>
                    <a:lstStyle/>
                    <a:p>
                      <a:pPr algn="l" fontAlgn="b"/>
                      <a:r>
                        <a:rPr lang="en-US" sz="1100" u="none" strike="noStrike" dirty="0">
                          <a:effectLst/>
                        </a:rPr>
                        <a:t>Overall condition of the train platform and boarding area</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dirty="0">
                          <a:effectLst/>
                        </a:rPr>
                        <a:t>0.22658</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1466">
                <a:tc>
                  <a:txBody>
                    <a:bodyPr/>
                    <a:lstStyle/>
                    <a:p>
                      <a:pPr algn="l" fontAlgn="b"/>
                      <a:r>
                        <a:rPr lang="en-US" sz="1100" u="none" strike="noStrike" dirty="0">
                          <a:effectLst/>
                        </a:rPr>
                        <a:t>Cleanliness of train windows</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dirty="0">
                          <a:effectLst/>
                        </a:rPr>
                        <a:t>0.228324</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Content Placeholder 2"/>
          <p:cNvSpPr txBox="1">
            <a:spLocks/>
          </p:cNvSpPr>
          <p:nvPr/>
        </p:nvSpPr>
        <p:spPr bwMode="auto">
          <a:xfrm>
            <a:off x="361420" y="848344"/>
            <a:ext cx="9015943" cy="101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37" tIns="44427" rIns="90437" bIns="44427" numCol="1" anchor="t" anchorCtr="0" compatLnSpc="1">
            <a:prstTxWarp prst="textNoShape">
              <a:avLst/>
            </a:prstTxWarp>
          </a:bodyPr>
          <a:lstStyle>
            <a:lvl1pPr marL="177800" indent="-177800" algn="l" rtl="0" eaLnBrk="1" fontAlgn="base" hangingPunct="1">
              <a:spcBef>
                <a:spcPct val="100000"/>
              </a:spcBef>
              <a:spcAft>
                <a:spcPct val="0"/>
              </a:spcAft>
              <a:buSzPct val="100000"/>
              <a:buChar char="•"/>
              <a:defRPr>
                <a:solidFill>
                  <a:schemeClr val="tx1"/>
                </a:solidFill>
                <a:latin typeface="+mn-lt"/>
                <a:ea typeface="+mn-ea"/>
                <a:cs typeface="+mn-cs"/>
              </a:defRPr>
            </a:lvl1pPr>
            <a:lvl2pPr marL="457200" indent="-165100" algn="l" rtl="0" eaLnBrk="1" fontAlgn="base" hangingPunct="1">
              <a:spcBef>
                <a:spcPct val="50000"/>
              </a:spcBef>
              <a:spcAft>
                <a:spcPct val="0"/>
              </a:spcAft>
              <a:buSzPct val="100000"/>
              <a:buFont typeface="Arial" charset="0"/>
              <a:buChar char="–"/>
              <a:defRPr>
                <a:solidFill>
                  <a:schemeClr val="tx1"/>
                </a:solidFill>
                <a:latin typeface="+mn-lt"/>
              </a:defRPr>
            </a:lvl2pPr>
            <a:lvl3pPr marL="685800" indent="-114300" algn="l" rtl="0" eaLnBrk="1" fontAlgn="base" hangingPunct="1">
              <a:spcBef>
                <a:spcPct val="25000"/>
              </a:spcBef>
              <a:spcAft>
                <a:spcPct val="0"/>
              </a:spcAft>
              <a:buSzPct val="100000"/>
              <a:buChar char="-"/>
              <a:defRPr>
                <a:solidFill>
                  <a:schemeClr val="tx1"/>
                </a:solidFill>
                <a:latin typeface="+mn-lt"/>
              </a:defRPr>
            </a:lvl3pPr>
            <a:lvl4pPr marL="914400" indent="-114300" algn="l" rtl="0" eaLnBrk="1" fontAlgn="base" hangingPunct="1">
              <a:spcBef>
                <a:spcPct val="10000"/>
              </a:spcBef>
              <a:spcAft>
                <a:spcPct val="0"/>
              </a:spcAft>
              <a:buSzPct val="100000"/>
              <a:buChar char="-"/>
              <a:defRPr>
                <a:solidFill>
                  <a:schemeClr val="tx1"/>
                </a:solidFill>
                <a:latin typeface="+mn-lt"/>
              </a:defRPr>
            </a:lvl4pPr>
            <a:lvl5pPr marL="1143000" indent="-114300" algn="l" rtl="0" eaLnBrk="1" fontAlgn="base" hangingPunct="1">
              <a:spcBef>
                <a:spcPct val="10000"/>
              </a:spcBef>
              <a:spcAft>
                <a:spcPct val="0"/>
              </a:spcAft>
              <a:buSzPct val="100000"/>
              <a:buChar char="-"/>
              <a:defRPr>
                <a:solidFill>
                  <a:schemeClr val="tx1"/>
                </a:solidFill>
                <a:latin typeface="+mn-lt"/>
              </a:defRPr>
            </a:lvl5pPr>
            <a:lvl6pPr marL="1600200" indent="-114300" algn="l" rtl="0" eaLnBrk="1" fontAlgn="base" hangingPunct="1">
              <a:spcBef>
                <a:spcPct val="10000"/>
              </a:spcBef>
              <a:spcAft>
                <a:spcPct val="0"/>
              </a:spcAft>
              <a:buSzPct val="100000"/>
              <a:buChar char="-"/>
              <a:defRPr>
                <a:solidFill>
                  <a:schemeClr val="tx1"/>
                </a:solidFill>
                <a:latin typeface="+mn-lt"/>
              </a:defRPr>
            </a:lvl6pPr>
            <a:lvl7pPr marL="2057400" indent="-114300" algn="l" rtl="0" eaLnBrk="1" fontAlgn="base" hangingPunct="1">
              <a:spcBef>
                <a:spcPct val="10000"/>
              </a:spcBef>
              <a:spcAft>
                <a:spcPct val="0"/>
              </a:spcAft>
              <a:buSzPct val="100000"/>
              <a:buChar char="-"/>
              <a:defRPr>
                <a:solidFill>
                  <a:schemeClr val="tx1"/>
                </a:solidFill>
                <a:latin typeface="+mn-lt"/>
              </a:defRPr>
            </a:lvl7pPr>
            <a:lvl8pPr marL="2514600" indent="-114300" algn="l" rtl="0" eaLnBrk="1" fontAlgn="base" hangingPunct="1">
              <a:spcBef>
                <a:spcPct val="10000"/>
              </a:spcBef>
              <a:spcAft>
                <a:spcPct val="0"/>
              </a:spcAft>
              <a:buSzPct val="100000"/>
              <a:buChar char="-"/>
              <a:defRPr>
                <a:solidFill>
                  <a:schemeClr val="tx1"/>
                </a:solidFill>
                <a:latin typeface="+mn-lt"/>
              </a:defRPr>
            </a:lvl8pPr>
            <a:lvl9pPr marL="2971800" indent="-114300" algn="l" rtl="0" eaLnBrk="1" fontAlgn="base" hangingPunct="1">
              <a:spcBef>
                <a:spcPct val="10000"/>
              </a:spcBef>
              <a:spcAft>
                <a:spcPct val="0"/>
              </a:spcAft>
              <a:buSzPct val="100000"/>
              <a:buChar char="-"/>
              <a:defRPr>
                <a:solidFill>
                  <a:schemeClr val="tx1"/>
                </a:solidFill>
                <a:latin typeface="+mn-lt"/>
              </a:defRPr>
            </a:lvl9pPr>
          </a:lstStyle>
          <a:p>
            <a:pPr marL="0" indent="0">
              <a:buNone/>
            </a:pPr>
            <a:r>
              <a:rPr lang="en-US" kern="0" dirty="0" smtClean="0"/>
              <a:t>The results indicate the following drivers are least important determinants of the </a:t>
            </a:r>
            <a:r>
              <a:rPr lang="en-US" kern="0" dirty="0" err="1" smtClean="0"/>
              <a:t>eCSI</a:t>
            </a:r>
            <a:r>
              <a:rPr lang="en-US" kern="0" dirty="0" smtClean="0"/>
              <a:t> score for the State Supported routes in New York. </a:t>
            </a:r>
          </a:p>
          <a:p>
            <a:pPr marL="0" indent="0">
              <a:buNone/>
            </a:pPr>
            <a:r>
              <a:rPr lang="en-US" kern="0" dirty="0" smtClean="0"/>
              <a:t>The table shows the drivers in order of least significance. </a:t>
            </a:r>
          </a:p>
        </p:txBody>
      </p:sp>
    </p:spTree>
    <p:extLst>
      <p:ext uri="{BB962C8B-B14F-4D97-AF65-F5344CB8AC3E}">
        <p14:creationId xmlns:p14="http://schemas.microsoft.com/office/powerpoint/2010/main" val="2125097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takeaways: </a:t>
            </a:r>
            <a:r>
              <a:rPr lang="en-US" dirty="0" smtClean="0"/>
              <a:t>overall cleanliness less important</a:t>
            </a:r>
            <a:endParaRPr lang="en-US" dirty="0"/>
          </a:p>
        </p:txBody>
      </p:sp>
      <p:sp>
        <p:nvSpPr>
          <p:cNvPr id="5" name="Content Placeholder 2"/>
          <p:cNvSpPr txBox="1">
            <a:spLocks/>
          </p:cNvSpPr>
          <p:nvPr/>
        </p:nvSpPr>
        <p:spPr bwMode="auto">
          <a:xfrm>
            <a:off x="1343024" y="1436058"/>
            <a:ext cx="6894513" cy="408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37" tIns="44427" rIns="90437" bIns="44427" numCol="1" anchor="t" anchorCtr="0" compatLnSpc="1">
            <a:prstTxWarp prst="textNoShape">
              <a:avLst/>
            </a:prstTxWarp>
          </a:bodyPr>
          <a:lstStyle>
            <a:lvl1pPr marL="177800" indent="-177800" algn="l" rtl="0" eaLnBrk="1" fontAlgn="base" hangingPunct="1">
              <a:spcBef>
                <a:spcPct val="100000"/>
              </a:spcBef>
              <a:spcAft>
                <a:spcPct val="0"/>
              </a:spcAft>
              <a:buSzPct val="100000"/>
              <a:buChar char="•"/>
              <a:defRPr>
                <a:solidFill>
                  <a:schemeClr val="tx1"/>
                </a:solidFill>
                <a:latin typeface="+mn-lt"/>
                <a:ea typeface="+mn-ea"/>
                <a:cs typeface="+mn-cs"/>
              </a:defRPr>
            </a:lvl1pPr>
            <a:lvl2pPr marL="457200" indent="-165100" algn="l" rtl="0" eaLnBrk="1" fontAlgn="base" hangingPunct="1">
              <a:spcBef>
                <a:spcPct val="50000"/>
              </a:spcBef>
              <a:spcAft>
                <a:spcPct val="0"/>
              </a:spcAft>
              <a:buSzPct val="100000"/>
              <a:buFont typeface="Arial" charset="0"/>
              <a:buChar char="–"/>
              <a:defRPr>
                <a:solidFill>
                  <a:schemeClr val="tx1"/>
                </a:solidFill>
                <a:latin typeface="+mn-lt"/>
              </a:defRPr>
            </a:lvl2pPr>
            <a:lvl3pPr marL="685800" indent="-114300" algn="l" rtl="0" eaLnBrk="1" fontAlgn="base" hangingPunct="1">
              <a:spcBef>
                <a:spcPct val="25000"/>
              </a:spcBef>
              <a:spcAft>
                <a:spcPct val="0"/>
              </a:spcAft>
              <a:buSzPct val="100000"/>
              <a:buChar char="-"/>
              <a:defRPr>
                <a:solidFill>
                  <a:schemeClr val="tx1"/>
                </a:solidFill>
                <a:latin typeface="+mn-lt"/>
              </a:defRPr>
            </a:lvl3pPr>
            <a:lvl4pPr marL="914400" indent="-114300" algn="l" rtl="0" eaLnBrk="1" fontAlgn="base" hangingPunct="1">
              <a:spcBef>
                <a:spcPct val="10000"/>
              </a:spcBef>
              <a:spcAft>
                <a:spcPct val="0"/>
              </a:spcAft>
              <a:buSzPct val="100000"/>
              <a:buChar char="-"/>
              <a:defRPr>
                <a:solidFill>
                  <a:schemeClr val="tx1"/>
                </a:solidFill>
                <a:latin typeface="+mn-lt"/>
              </a:defRPr>
            </a:lvl4pPr>
            <a:lvl5pPr marL="1143000" indent="-114300" algn="l" rtl="0" eaLnBrk="1" fontAlgn="base" hangingPunct="1">
              <a:spcBef>
                <a:spcPct val="10000"/>
              </a:spcBef>
              <a:spcAft>
                <a:spcPct val="0"/>
              </a:spcAft>
              <a:buSzPct val="100000"/>
              <a:buChar char="-"/>
              <a:defRPr>
                <a:solidFill>
                  <a:schemeClr val="tx1"/>
                </a:solidFill>
                <a:latin typeface="+mn-lt"/>
              </a:defRPr>
            </a:lvl5pPr>
            <a:lvl6pPr marL="1600200" indent="-114300" algn="l" rtl="0" eaLnBrk="1" fontAlgn="base" hangingPunct="1">
              <a:spcBef>
                <a:spcPct val="10000"/>
              </a:spcBef>
              <a:spcAft>
                <a:spcPct val="0"/>
              </a:spcAft>
              <a:buSzPct val="100000"/>
              <a:buChar char="-"/>
              <a:defRPr>
                <a:solidFill>
                  <a:schemeClr val="tx1"/>
                </a:solidFill>
                <a:latin typeface="+mn-lt"/>
              </a:defRPr>
            </a:lvl6pPr>
            <a:lvl7pPr marL="2057400" indent="-114300" algn="l" rtl="0" eaLnBrk="1" fontAlgn="base" hangingPunct="1">
              <a:spcBef>
                <a:spcPct val="10000"/>
              </a:spcBef>
              <a:spcAft>
                <a:spcPct val="0"/>
              </a:spcAft>
              <a:buSzPct val="100000"/>
              <a:buChar char="-"/>
              <a:defRPr>
                <a:solidFill>
                  <a:schemeClr val="tx1"/>
                </a:solidFill>
                <a:latin typeface="+mn-lt"/>
              </a:defRPr>
            </a:lvl7pPr>
            <a:lvl8pPr marL="2514600" indent="-114300" algn="l" rtl="0" eaLnBrk="1" fontAlgn="base" hangingPunct="1">
              <a:spcBef>
                <a:spcPct val="10000"/>
              </a:spcBef>
              <a:spcAft>
                <a:spcPct val="0"/>
              </a:spcAft>
              <a:buSzPct val="100000"/>
              <a:buChar char="-"/>
              <a:defRPr>
                <a:solidFill>
                  <a:schemeClr val="tx1"/>
                </a:solidFill>
                <a:latin typeface="+mn-lt"/>
              </a:defRPr>
            </a:lvl8pPr>
            <a:lvl9pPr marL="2971800" indent="-114300" algn="l" rtl="0" eaLnBrk="1" fontAlgn="base" hangingPunct="1">
              <a:spcBef>
                <a:spcPct val="10000"/>
              </a:spcBef>
              <a:spcAft>
                <a:spcPct val="0"/>
              </a:spcAft>
              <a:buSzPct val="100000"/>
              <a:buChar char="-"/>
              <a:defRPr>
                <a:solidFill>
                  <a:schemeClr val="tx1"/>
                </a:solidFill>
                <a:latin typeface="+mn-lt"/>
              </a:defRPr>
            </a:lvl9pPr>
          </a:lstStyle>
          <a:p>
            <a:pPr>
              <a:buFontTx/>
            </a:pPr>
            <a:r>
              <a:rPr lang="en-US" kern="0" dirty="0" smtClean="0"/>
              <a:t>Bathroom condition (smell, overall cleanliness) has very little correlation with overall satisfaction</a:t>
            </a:r>
          </a:p>
          <a:p>
            <a:pPr>
              <a:buFontTx/>
            </a:pPr>
            <a:r>
              <a:rPr lang="en-US" kern="0" dirty="0" err="1" smtClean="0"/>
              <a:t>Wifi</a:t>
            </a:r>
            <a:r>
              <a:rPr lang="en-US" kern="0" dirty="0" smtClean="0"/>
              <a:t> speed, ease of connection, and overall experience is likewise not significantly correlated to satisfaction</a:t>
            </a:r>
          </a:p>
          <a:p>
            <a:pPr>
              <a:buFontTx/>
            </a:pPr>
            <a:r>
              <a:rPr lang="en-US" kern="0" dirty="0" smtClean="0"/>
              <a:t>Physical atmosphere on train (clean windows, air temperature) and at stations (cleanliness of boarding and destination stations, safety at boarding station, overall condition of platform and boarding areas) not significant for overall satisfaction</a:t>
            </a:r>
          </a:p>
        </p:txBody>
      </p:sp>
    </p:spTree>
    <p:extLst>
      <p:ext uri="{BB962C8B-B14F-4D97-AF65-F5344CB8AC3E}">
        <p14:creationId xmlns:p14="http://schemas.microsoft.com/office/powerpoint/2010/main" val="2033976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Study: </a:t>
            </a:r>
            <a:r>
              <a:rPr lang="en-US" dirty="0"/>
              <a:t>Using the </a:t>
            </a:r>
            <a:r>
              <a:rPr lang="en-US" dirty="0" smtClean="0"/>
              <a:t>model* </a:t>
            </a:r>
            <a:r>
              <a:rPr lang="en-US" dirty="0"/>
              <a:t>to explore significant </a:t>
            </a:r>
            <a:r>
              <a:rPr lang="en-US" dirty="0" err="1"/>
              <a:t>eCSI</a:t>
            </a:r>
            <a:r>
              <a:rPr lang="en-US" dirty="0"/>
              <a:t> variation on Empire South from December 2017 to January 2018</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790746"/>
              </p:ext>
            </p:extLst>
          </p:nvPr>
        </p:nvGraphicFramePr>
        <p:xfrm>
          <a:off x="561196" y="1247416"/>
          <a:ext cx="8298132" cy="4182317"/>
        </p:xfrm>
        <a:graphic>
          <a:graphicData uri="http://schemas.openxmlformats.org/drawingml/2006/table">
            <a:tbl>
              <a:tblPr>
                <a:tableStyleId>{5C22544A-7EE6-4342-B048-85BDC9FD1C3A}</a:tableStyleId>
              </a:tblPr>
              <a:tblGrid>
                <a:gridCol w="1884390"/>
                <a:gridCol w="1021657"/>
                <a:gridCol w="113517"/>
                <a:gridCol w="964900"/>
                <a:gridCol w="828678"/>
                <a:gridCol w="102166"/>
                <a:gridCol w="964900"/>
                <a:gridCol w="828678"/>
                <a:gridCol w="90814"/>
                <a:gridCol w="558507"/>
                <a:gridCol w="939925"/>
              </a:tblGrid>
              <a:tr h="418819">
                <a:tc>
                  <a:txBody>
                    <a:bodyPr/>
                    <a:lstStyle/>
                    <a:p>
                      <a:pPr algn="l" fontAlgn="b"/>
                      <a:r>
                        <a:rPr lang="en-US" sz="1200" u="none" strike="noStrike" dirty="0">
                          <a:effectLst/>
                        </a:rPr>
                        <a:t>Empire South</a:t>
                      </a:r>
                      <a:endParaRPr lang="en-US" sz="1200" b="1" i="0" u="none" strike="noStrike" dirty="0">
                        <a:solidFill>
                          <a:srgbClr val="000000"/>
                        </a:solidFill>
                        <a:effectLst/>
                        <a:latin typeface="Calibri" panose="020F0502020204030204" pitchFamily="34" charset="0"/>
                      </a:endParaRPr>
                    </a:p>
                  </a:txBody>
                  <a:tcPr marL="5415" marR="5415" marT="541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5415" marR="5415" marT="541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5415" marR="5415" marT="541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200" u="none" strike="noStrike" kern="1200" dirty="0" smtClean="0">
                          <a:solidFill>
                            <a:schemeClr val="dk1"/>
                          </a:solidFill>
                          <a:effectLst/>
                          <a:latin typeface="+mn-lt"/>
                          <a:ea typeface="+mn-ea"/>
                          <a:cs typeface="+mn-cs"/>
                        </a:rPr>
                        <a:t>Dec-17</a:t>
                      </a:r>
                      <a:endParaRPr lang="en-US" sz="1200" u="none" strike="noStrike" kern="1200" dirty="0">
                        <a:solidFill>
                          <a:schemeClr val="dk1"/>
                        </a:solidFill>
                        <a:effectLst/>
                        <a:latin typeface="+mn-lt"/>
                        <a:ea typeface="+mn-ea"/>
                        <a:cs typeface="+mn-cs"/>
                      </a:endParaRPr>
                    </a:p>
                  </a:txBody>
                  <a:tcPr marL="5415" marR="5415" marT="541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5415" marR="5415" marT="541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5415" marR="5415" marT="541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Jan-18</a:t>
                      </a:r>
                      <a:endParaRPr lang="en-US" sz="1200" b="1" i="0" u="none" strike="noStrike" dirty="0">
                        <a:solidFill>
                          <a:srgbClr val="000000"/>
                        </a:solidFill>
                        <a:effectLst/>
                        <a:latin typeface="Calibri" panose="020F0502020204030204" pitchFamily="34" charset="0"/>
                      </a:endParaRPr>
                    </a:p>
                  </a:txBody>
                  <a:tcPr marL="5415" marR="5415" marT="541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5415" marR="5415" marT="541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5415" marR="5415" marT="541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algn="ctr" fontAlgn="b"/>
                      <a:r>
                        <a:rPr lang="en-US" sz="1200" u="none" strike="noStrike" dirty="0">
                          <a:effectLst/>
                        </a:rPr>
                        <a:t>Dec-17 - Jan-18 Score Change</a:t>
                      </a:r>
                      <a:endParaRPr lang="en-US" sz="1200" b="1" i="0" u="none" strike="noStrike" dirty="0">
                        <a:solidFill>
                          <a:srgbClr val="000000"/>
                        </a:solidFill>
                        <a:effectLst/>
                        <a:latin typeface="Calibri" panose="020F0502020204030204" pitchFamily="34" charset="0"/>
                      </a:endParaRPr>
                    </a:p>
                  </a:txBody>
                  <a:tcPr marL="5415" marR="5415" marT="541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lang="en-US"/>
                    </a:p>
                  </a:txBody>
                  <a:tcPr/>
                </a:tc>
              </a:tr>
              <a:tr h="418819">
                <a:tc>
                  <a:txBody>
                    <a:bodyPr/>
                    <a:lstStyle/>
                    <a:p>
                      <a:pPr algn="l" fontAlgn="b"/>
                      <a:r>
                        <a:rPr lang="en-US" sz="1200" u="none" strike="noStrike" dirty="0">
                          <a:effectLst/>
                        </a:rPr>
                        <a:t>Survey Question</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Model Coefficient</a:t>
                      </a:r>
                      <a:endParaRPr lang="en-US" sz="1200" b="1"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Survey Response</a:t>
                      </a:r>
                      <a:endParaRPr lang="en-US" sz="1200" b="1" i="0" u="none" strike="noStrike" dirty="0">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Model Weight</a:t>
                      </a:r>
                      <a:endParaRPr lang="en-US" sz="1200" b="1"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endParaRPr lang="en-US" sz="1200" b="1"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Survey Response</a:t>
                      </a:r>
                      <a:endParaRPr lang="en-US" sz="1200" b="1"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Model Weight</a:t>
                      </a:r>
                      <a:endParaRPr lang="en-US" sz="1200" b="1"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 (Dec - Jan)</a:t>
                      </a:r>
                      <a:endParaRPr lang="en-US" sz="1200" b="1"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 of monthly change</a:t>
                      </a:r>
                      <a:endParaRPr lang="en-US" sz="1200" b="1"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18351">
                <a:tc>
                  <a:txBody>
                    <a:bodyPr/>
                    <a:lstStyle/>
                    <a:p>
                      <a:pPr algn="r" fontAlgn="b"/>
                      <a:r>
                        <a:rPr lang="en-US" sz="1200" u="none" strike="noStrike">
                          <a:effectLst/>
                        </a:rPr>
                        <a:t>(Intercept)</a:t>
                      </a:r>
                      <a:endParaRPr lang="en-US" sz="1200" b="0" i="1"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u="none" strike="noStrike" dirty="0">
                          <a:effectLst/>
                        </a:rPr>
                        <a:t>-10.68935823</a:t>
                      </a:r>
                      <a:endParaRPr lang="en-US" sz="1200" b="0" i="1"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endParaRPr lang="en-US" sz="1200" b="1"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1"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r>
              <a:tr h="218351">
                <a:tc>
                  <a:txBody>
                    <a:bodyPr/>
                    <a:lstStyle/>
                    <a:p>
                      <a:pPr algn="ctr" fontAlgn="b"/>
                      <a:endParaRPr lang="en-US" sz="1200" b="1"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endParaRPr lang="en-US" sz="1200" b="1"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endParaRPr lang="en-US" sz="1200" b="1"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endParaRPr lang="en-US" sz="1200" b="1"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r>
              <a:tr h="218351">
                <a:tc>
                  <a:txBody>
                    <a:bodyPr/>
                    <a:lstStyle/>
                    <a:p>
                      <a:pPr algn="l" fontAlgn="b"/>
                      <a:r>
                        <a:rPr lang="en-US" sz="1200" u="none" strike="noStrike">
                          <a:effectLst/>
                        </a:rPr>
                        <a:t>1010: Pre-boarding info accuracy</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u="none" strike="noStrike">
                          <a:effectLst/>
                        </a:rPr>
                        <a:t>0.14944</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u="none" strike="noStrike">
                          <a:effectLst/>
                        </a:rPr>
                        <a:t>87.82</a:t>
                      </a: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u="none" strike="noStrike">
                          <a:effectLst/>
                        </a:rPr>
                        <a:t>13.1</a:t>
                      </a: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u="none" strike="noStrike">
                          <a:effectLst/>
                        </a:rPr>
                        <a:t>86.17</a:t>
                      </a: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u="none" strike="noStrike">
                          <a:effectLst/>
                        </a:rPr>
                        <a:t>12.9</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u="none" strike="noStrike">
                          <a:effectLst/>
                        </a:rPr>
                        <a:t>-0.2</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r>
              <a:tr h="218351">
                <a:tc>
                  <a:txBody>
                    <a:bodyPr/>
                    <a:lstStyle/>
                    <a:p>
                      <a:pPr algn="l" fontAlgn="b"/>
                      <a:r>
                        <a:rPr lang="en-US" sz="1200" u="none" strike="noStrike">
                          <a:effectLst/>
                        </a:rPr>
                        <a:t>1110: Boarding exp.</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u="none" strike="noStrike">
                          <a:effectLst/>
                        </a:rPr>
                        <a:t>0.14781</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u="none" strike="noStrike">
                          <a:effectLst/>
                        </a:rPr>
                        <a:t>91.60</a:t>
                      </a: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u="none" strike="noStrike">
                          <a:effectLst/>
                        </a:rPr>
                        <a:t>13.5</a:t>
                      </a: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u="none" strike="noStrike">
                          <a:effectLst/>
                        </a:rPr>
                        <a:t>91.22</a:t>
                      </a: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u="none" strike="noStrike">
                          <a:effectLst/>
                        </a:rPr>
                        <a:t>13.5</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u="none" strike="noStrike">
                          <a:effectLst/>
                        </a:rPr>
                        <a:t>-0.1</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r>
              <a:tr h="218351">
                <a:tc>
                  <a:txBody>
                    <a:bodyPr/>
                    <a:lstStyle/>
                    <a:p>
                      <a:pPr algn="l" fontAlgn="b"/>
                      <a:r>
                        <a:rPr lang="en-US" sz="1200" b="1" u="none" strike="noStrike" dirty="0">
                          <a:effectLst/>
                        </a:rPr>
                        <a:t>2030: Smooth</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b="1" u="none" strike="noStrike" dirty="0">
                          <a:effectLst/>
                        </a:rPr>
                        <a:t>0.22465</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b="1" u="none" strike="noStrike" dirty="0">
                          <a:effectLst/>
                        </a:rPr>
                        <a:t>87.21</a:t>
                      </a:r>
                      <a:endParaRPr lang="en-US" sz="1200" b="1" i="0" u="none" strike="noStrike" dirty="0">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b="1" u="none" strike="noStrike" dirty="0">
                          <a:effectLst/>
                        </a:rPr>
                        <a:t>19.6</a:t>
                      </a:r>
                      <a:endParaRPr lang="en-US" sz="1200" b="1" i="0" u="none" strike="noStrike" dirty="0">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endParaRPr lang="en-US" sz="1200" b="1" i="0" u="none" strike="noStrike" dirty="0">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b="1" u="none" strike="noStrike" dirty="0">
                          <a:effectLst/>
                        </a:rPr>
                        <a:t>84.18</a:t>
                      </a:r>
                      <a:endParaRPr lang="en-US" sz="1200" b="1" i="0" u="none" strike="noStrike" dirty="0">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b="1" u="none" strike="noStrike" dirty="0">
                          <a:effectLst/>
                        </a:rPr>
                        <a:t>18.9</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b="1" u="none" strike="noStrike" dirty="0">
                          <a:effectLst/>
                        </a:rPr>
                        <a:t>-0.7</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b="1" u="none" strike="noStrike" dirty="0">
                          <a:effectLst/>
                        </a:rPr>
                        <a:t>24%</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r>
              <a:tr h="218351">
                <a:tc>
                  <a:txBody>
                    <a:bodyPr/>
                    <a:lstStyle/>
                    <a:p>
                      <a:pPr algn="l" fontAlgn="b"/>
                      <a:r>
                        <a:rPr lang="en-US" sz="1200" u="none" strike="noStrike">
                          <a:effectLst/>
                        </a:rPr>
                        <a:t>2050: Clean</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u="none" strike="noStrike">
                          <a:effectLst/>
                        </a:rPr>
                        <a:t>0.12048</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u="none" strike="noStrike">
                          <a:effectLst/>
                        </a:rPr>
                        <a:t>86.29</a:t>
                      </a: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u="none" strike="noStrike">
                          <a:effectLst/>
                        </a:rPr>
                        <a:t>83.66</a:t>
                      </a: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u="none" strike="noStrike">
                          <a:effectLst/>
                        </a:rPr>
                        <a:t>-0.3</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r>
              <a:tr h="418819">
                <a:tc>
                  <a:txBody>
                    <a:bodyPr/>
                    <a:lstStyle/>
                    <a:p>
                      <a:pPr algn="l" fontAlgn="b"/>
                      <a:r>
                        <a:rPr lang="en-US" sz="1200" b="1" u="none" strike="noStrike">
                          <a:effectLst/>
                        </a:rPr>
                        <a:t>2100: Problem/ delay onboard info</a:t>
                      </a:r>
                      <a:endParaRPr lang="en-US" sz="1200" b="1"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b="1" u="none" strike="noStrike">
                          <a:effectLst/>
                        </a:rPr>
                        <a:t>0.07464</a:t>
                      </a:r>
                      <a:endParaRPr lang="en-US" sz="1200" b="1"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1"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b="1" u="none" strike="noStrike">
                          <a:effectLst/>
                        </a:rPr>
                        <a:t>81.76</a:t>
                      </a:r>
                      <a:endParaRPr lang="en-US" sz="1200" b="1"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b="1" u="none" strike="noStrike">
                          <a:effectLst/>
                        </a:rPr>
                        <a:t>6.1</a:t>
                      </a:r>
                      <a:endParaRPr lang="en-US" sz="1200" b="1"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endParaRPr lang="en-US" sz="1200" b="1"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b="1" u="none" strike="noStrike">
                          <a:effectLst/>
                        </a:rPr>
                        <a:t>75.11</a:t>
                      </a:r>
                      <a:endParaRPr lang="en-US" sz="1200" b="1"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b="1" u="none" strike="noStrike">
                          <a:effectLst/>
                        </a:rPr>
                        <a:t>5.6</a:t>
                      </a:r>
                      <a:endParaRPr lang="en-US" sz="1200" b="1"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1"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b="1" u="none" strike="noStrike">
                          <a:effectLst/>
                        </a:rPr>
                        <a:t>-0.5</a:t>
                      </a:r>
                      <a:endParaRPr lang="en-US" sz="1200" b="1"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b="1" u="none" strike="noStrike" dirty="0">
                          <a:effectLst/>
                        </a:rPr>
                        <a:t>17%</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r>
              <a:tr h="218351">
                <a:tc>
                  <a:txBody>
                    <a:bodyPr/>
                    <a:lstStyle/>
                    <a:p>
                      <a:pPr algn="l" fontAlgn="b"/>
                      <a:r>
                        <a:rPr lang="en-US" sz="1200" b="1" u="none" strike="noStrike" dirty="0">
                          <a:effectLst/>
                        </a:rPr>
                        <a:t>2120: OTP</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b="1" u="none" strike="noStrike" dirty="0">
                          <a:effectLst/>
                        </a:rPr>
                        <a:t>0.18540</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b="1" u="none" strike="noStrike" dirty="0">
                          <a:effectLst/>
                        </a:rPr>
                        <a:t>86.49</a:t>
                      </a:r>
                      <a:endParaRPr lang="en-US" sz="1200" b="1" i="0" u="none" strike="noStrike" dirty="0">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b="1" u="none" strike="noStrike" dirty="0">
                          <a:effectLst/>
                        </a:rPr>
                        <a:t>16.0</a:t>
                      </a:r>
                      <a:endParaRPr lang="en-US" sz="1200" b="1" i="0" u="none" strike="noStrike" dirty="0">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endParaRPr lang="en-US" sz="1200" b="1" i="0" u="none" strike="noStrike" dirty="0">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b="1" u="none" strike="noStrike" dirty="0">
                          <a:effectLst/>
                        </a:rPr>
                        <a:t>82.25</a:t>
                      </a:r>
                      <a:endParaRPr lang="en-US" sz="1200" b="1" i="0" u="none" strike="noStrike" dirty="0">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b="1" u="none" strike="noStrike" dirty="0">
                          <a:effectLst/>
                        </a:rPr>
                        <a:t>15.2</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b="1" u="none" strike="noStrike" dirty="0">
                          <a:effectLst/>
                        </a:rPr>
                        <a:t>-0.8</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b="1" u="none" strike="noStrike" dirty="0">
                          <a:effectLst/>
                        </a:rPr>
                        <a:t>27%</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r>
              <a:tr h="218351">
                <a:tc>
                  <a:txBody>
                    <a:bodyPr/>
                    <a:lstStyle/>
                    <a:p>
                      <a:pPr algn="l" fontAlgn="b"/>
                      <a:r>
                        <a:rPr lang="en-US" sz="1200" u="none" strike="noStrike">
                          <a:effectLst/>
                        </a:rPr>
                        <a:t>2130: Friendly</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u="none" strike="noStrike">
                          <a:effectLst/>
                        </a:rPr>
                        <a:t>0.20781</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u="none" strike="noStrike">
                          <a:effectLst/>
                        </a:rPr>
                        <a:t>83.94</a:t>
                      </a: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u="none" strike="noStrike">
                          <a:effectLst/>
                        </a:rPr>
                        <a:t>17.4</a:t>
                      </a: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u="none" strike="noStrike">
                          <a:effectLst/>
                        </a:rPr>
                        <a:t>82.50</a:t>
                      </a: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u="none" strike="noStrike">
                          <a:effectLst/>
                        </a:rPr>
                        <a:t>17.1</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u="none" strike="noStrike">
                          <a:effectLst/>
                        </a:rPr>
                        <a:t>-0.3</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r>
              <a:tr h="218351">
                <a:tc>
                  <a:txBody>
                    <a:bodyPr/>
                    <a:lstStyle/>
                    <a:p>
                      <a:pPr algn="l" fontAlgn="b"/>
                      <a:r>
                        <a:rPr lang="en-US" sz="1200" u="none" strike="noStrike" dirty="0">
                          <a:effectLst/>
                        </a:rPr>
                        <a:t>Arrival delay (minutes)</a:t>
                      </a:r>
                      <a:endParaRPr lang="en-US" sz="1200" b="0" i="1"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endParaRPr lang="en-US" sz="1200" b="0" i="1"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endParaRPr lang="en-US" sz="1200" b="0" i="1"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6.06</a:t>
                      </a:r>
                      <a:endParaRPr lang="en-US" sz="1200" b="0" i="1"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endParaRPr lang="en-US" sz="1200" b="0" i="1"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endParaRPr lang="en-US" sz="1200" b="0" i="1"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9.18</a:t>
                      </a:r>
                      <a:endParaRPr lang="en-US" sz="1200" b="0" i="1"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endParaRPr lang="en-US" sz="1200" b="0" i="1"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endParaRPr lang="en-US" sz="1200" b="0" i="1"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endParaRPr lang="en-US" sz="1200" b="0" i="1"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endParaRPr lang="en-US" sz="1200" b="0" i="1"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r>
              <a:tr h="218351">
                <a:tc>
                  <a:txBody>
                    <a:bodyPr/>
                    <a:lstStyle/>
                    <a:p>
                      <a:pPr algn="l" fontAlgn="b"/>
                      <a:r>
                        <a:rPr lang="en-US" sz="1200" b="1" u="none" strike="noStrike" dirty="0">
                          <a:effectLst/>
                        </a:rPr>
                        <a:t>AVERAGE CSI SCORE</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r>
                        <a:rPr lang="en-US" sz="1200" b="1" u="none" strike="noStrike" dirty="0">
                          <a:effectLst/>
                        </a:rPr>
                        <a:t> </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b="1" u="none" strike="noStrike" dirty="0">
                          <a:effectLst/>
                        </a:rPr>
                        <a:t>86.71</a:t>
                      </a:r>
                      <a:endParaRPr lang="en-US" sz="1200" b="1" i="0" u="none" strike="noStrike" dirty="0">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b="1" u="none" strike="noStrike" dirty="0">
                          <a:effectLst/>
                        </a:rPr>
                        <a:t>85.54</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r>
                        <a:rPr lang="en-US" sz="1200" b="1" u="none" strike="noStrike" dirty="0" smtClean="0">
                          <a:effectLst/>
                        </a:rPr>
                        <a:t>82.09</a:t>
                      </a:r>
                      <a:endParaRPr lang="en-US" sz="1200" b="1" i="0" u="none" strike="noStrike" dirty="0">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b="1" u="none" strike="noStrike" dirty="0">
                          <a:effectLst/>
                        </a:rPr>
                        <a:t>82.66</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b="1" u="none" strike="noStrike" dirty="0">
                          <a:effectLst/>
                        </a:rPr>
                        <a:t>-2.9</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r" fontAlgn="b"/>
                      <a:r>
                        <a:rPr lang="en-US" sz="1200" b="1" u="none" strike="noStrike" dirty="0">
                          <a:effectLst/>
                        </a:rPr>
                        <a:t>100%</a:t>
                      </a:r>
                      <a:endParaRPr lang="en-US" sz="1200" b="1"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tcPr>
                </a:tc>
              </a:tr>
              <a:tr h="218351">
                <a:tc>
                  <a:txBody>
                    <a:bodyPr/>
                    <a:lstStyle/>
                    <a:p>
                      <a:pPr algn="l" fontAlgn="b"/>
                      <a:r>
                        <a:rPr lang="en-US" sz="1200" u="none" strike="noStrike">
                          <a:effectLst/>
                        </a:rPr>
                        <a:t>Variance to actual score ($)</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u="none" strike="noStrike">
                          <a:effectLst/>
                        </a:rPr>
                        <a:t>1.17</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u="none" strike="noStrike">
                          <a:effectLst/>
                        </a:rPr>
                        <a:t>+0.58</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r>
              <a:tr h="218351">
                <a:tc>
                  <a:txBody>
                    <a:bodyPr/>
                    <a:lstStyle/>
                    <a:p>
                      <a:pPr algn="l" fontAlgn="b"/>
                      <a:r>
                        <a:rPr lang="en-US" sz="1200" u="none" strike="noStrike">
                          <a:effectLst/>
                        </a:rPr>
                        <a:t>Variance to actual score (%)</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5415" marR="5415" marT="5415"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ctr" fontAlgn="b"/>
                      <a:r>
                        <a:rPr lang="en-US" sz="1200" u="none" strike="noStrike">
                          <a:effectLst/>
                        </a:rPr>
                        <a:t>0.7%</a:t>
                      </a:r>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5415" marR="5415" marT="5415" marB="0" anchor="b">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tcPr>
                </a:tc>
              </a:tr>
            </a:tbl>
          </a:graphicData>
        </a:graphic>
      </p:graphicFrame>
      <p:sp>
        <p:nvSpPr>
          <p:cNvPr id="5" name="TextBox 4"/>
          <p:cNvSpPr txBox="1"/>
          <p:nvPr/>
        </p:nvSpPr>
        <p:spPr>
          <a:xfrm>
            <a:off x="561196" y="6081623"/>
            <a:ext cx="8582804" cy="276999"/>
          </a:xfrm>
          <a:prstGeom prst="rect">
            <a:avLst/>
          </a:prstGeom>
          <a:noFill/>
        </p:spPr>
        <p:txBody>
          <a:bodyPr wrap="square" rtlCol="0">
            <a:spAutoFit/>
          </a:bodyPr>
          <a:lstStyle/>
          <a:p>
            <a:pPr>
              <a:buNone/>
            </a:pPr>
            <a:r>
              <a:rPr lang="en-US" sz="1200" dirty="0" smtClean="0">
                <a:solidFill>
                  <a:schemeClr val="tx1"/>
                </a:solidFill>
              </a:rPr>
              <a:t>*model generated using all Empire South survey data from July 2013 – April 2018</a:t>
            </a:r>
            <a:endParaRPr lang="en-US" sz="1200" dirty="0">
              <a:solidFill>
                <a:schemeClr val="tx1"/>
              </a:solidFill>
            </a:endParaRPr>
          </a:p>
        </p:txBody>
      </p:sp>
    </p:spTree>
    <p:extLst>
      <p:ext uri="{BB962C8B-B14F-4D97-AF65-F5344CB8AC3E}">
        <p14:creationId xmlns:p14="http://schemas.microsoft.com/office/powerpoint/2010/main" val="313215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Grp="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37" tIns="44427" rIns="90437" bIns="44427" numCol="1" anchor="t" anchorCtr="0" compatLnSpc="1">
            <a:prstTxWarp prst="textNoShape">
              <a:avLst/>
            </a:prstTxWarp>
          </a:bodyPr>
          <a:lstStyle>
            <a:lvl1pPr marL="177800" indent="-177800" algn="l" rtl="0" eaLnBrk="1" fontAlgn="base" hangingPunct="1">
              <a:spcBef>
                <a:spcPct val="100000"/>
              </a:spcBef>
              <a:spcAft>
                <a:spcPct val="0"/>
              </a:spcAft>
              <a:buSzPct val="100000"/>
              <a:buChar char="•"/>
              <a:defRPr>
                <a:solidFill>
                  <a:schemeClr val="tx1"/>
                </a:solidFill>
                <a:latin typeface="+mn-lt"/>
                <a:ea typeface="+mn-ea"/>
                <a:cs typeface="+mn-cs"/>
              </a:defRPr>
            </a:lvl1pPr>
            <a:lvl2pPr marL="457200" indent="-165100" algn="l" rtl="0" eaLnBrk="1" fontAlgn="base" hangingPunct="1">
              <a:spcBef>
                <a:spcPct val="50000"/>
              </a:spcBef>
              <a:spcAft>
                <a:spcPct val="0"/>
              </a:spcAft>
              <a:buSzPct val="100000"/>
              <a:buFont typeface="Arial" charset="0"/>
              <a:buChar char="–"/>
              <a:defRPr>
                <a:solidFill>
                  <a:schemeClr val="tx1"/>
                </a:solidFill>
                <a:latin typeface="+mn-lt"/>
              </a:defRPr>
            </a:lvl2pPr>
            <a:lvl3pPr marL="685800" indent="-114300" algn="l" rtl="0" eaLnBrk="1" fontAlgn="base" hangingPunct="1">
              <a:spcBef>
                <a:spcPct val="25000"/>
              </a:spcBef>
              <a:spcAft>
                <a:spcPct val="0"/>
              </a:spcAft>
              <a:buSzPct val="100000"/>
              <a:buChar char="-"/>
              <a:defRPr>
                <a:solidFill>
                  <a:schemeClr val="tx1"/>
                </a:solidFill>
                <a:latin typeface="+mn-lt"/>
              </a:defRPr>
            </a:lvl3pPr>
            <a:lvl4pPr marL="914400" indent="-114300" algn="l" rtl="0" eaLnBrk="1" fontAlgn="base" hangingPunct="1">
              <a:spcBef>
                <a:spcPct val="10000"/>
              </a:spcBef>
              <a:spcAft>
                <a:spcPct val="0"/>
              </a:spcAft>
              <a:buSzPct val="100000"/>
              <a:buChar char="-"/>
              <a:defRPr>
                <a:solidFill>
                  <a:schemeClr val="tx1"/>
                </a:solidFill>
                <a:latin typeface="+mn-lt"/>
              </a:defRPr>
            </a:lvl4pPr>
            <a:lvl5pPr marL="1143000" indent="-114300" algn="l" rtl="0" eaLnBrk="1" fontAlgn="base" hangingPunct="1">
              <a:spcBef>
                <a:spcPct val="10000"/>
              </a:spcBef>
              <a:spcAft>
                <a:spcPct val="0"/>
              </a:spcAft>
              <a:buSzPct val="100000"/>
              <a:buChar char="-"/>
              <a:defRPr>
                <a:solidFill>
                  <a:schemeClr val="tx1"/>
                </a:solidFill>
                <a:latin typeface="+mn-lt"/>
              </a:defRPr>
            </a:lvl5pPr>
            <a:lvl6pPr marL="1600200" indent="-114300" algn="l" rtl="0" eaLnBrk="1" fontAlgn="base" hangingPunct="1">
              <a:spcBef>
                <a:spcPct val="10000"/>
              </a:spcBef>
              <a:spcAft>
                <a:spcPct val="0"/>
              </a:spcAft>
              <a:buSzPct val="100000"/>
              <a:buChar char="-"/>
              <a:defRPr>
                <a:solidFill>
                  <a:schemeClr val="tx1"/>
                </a:solidFill>
                <a:latin typeface="+mn-lt"/>
              </a:defRPr>
            </a:lvl6pPr>
            <a:lvl7pPr marL="2057400" indent="-114300" algn="l" rtl="0" eaLnBrk="1" fontAlgn="base" hangingPunct="1">
              <a:spcBef>
                <a:spcPct val="10000"/>
              </a:spcBef>
              <a:spcAft>
                <a:spcPct val="0"/>
              </a:spcAft>
              <a:buSzPct val="100000"/>
              <a:buChar char="-"/>
              <a:defRPr>
                <a:solidFill>
                  <a:schemeClr val="tx1"/>
                </a:solidFill>
                <a:latin typeface="+mn-lt"/>
              </a:defRPr>
            </a:lvl7pPr>
            <a:lvl8pPr marL="2514600" indent="-114300" algn="l" rtl="0" eaLnBrk="1" fontAlgn="base" hangingPunct="1">
              <a:spcBef>
                <a:spcPct val="10000"/>
              </a:spcBef>
              <a:spcAft>
                <a:spcPct val="0"/>
              </a:spcAft>
              <a:buSzPct val="100000"/>
              <a:buChar char="-"/>
              <a:defRPr>
                <a:solidFill>
                  <a:schemeClr val="tx1"/>
                </a:solidFill>
                <a:latin typeface="+mn-lt"/>
              </a:defRPr>
            </a:lvl8pPr>
            <a:lvl9pPr marL="2971800" indent="-114300" algn="l" rtl="0" eaLnBrk="1" fontAlgn="base" hangingPunct="1">
              <a:spcBef>
                <a:spcPct val="10000"/>
              </a:spcBef>
              <a:spcAft>
                <a:spcPct val="0"/>
              </a:spcAft>
              <a:buSzPct val="100000"/>
              <a:buChar char="-"/>
              <a:defRPr>
                <a:solidFill>
                  <a:schemeClr val="tx1"/>
                </a:solidFill>
                <a:latin typeface="+mn-lt"/>
              </a:defRPr>
            </a:lvl9pPr>
          </a:lstStyle>
          <a:p>
            <a:pPr>
              <a:buFontTx/>
            </a:pPr>
            <a:r>
              <a:rPr lang="en-US" kern="0" dirty="0" smtClean="0"/>
              <a:t>Observe that all indicators are higher for </a:t>
            </a:r>
            <a:r>
              <a:rPr lang="en-US" kern="0" dirty="0" smtClean="0"/>
              <a:t>December (CSI 86.71) than January (CSI 82.09)</a:t>
            </a:r>
          </a:p>
          <a:p>
            <a:pPr>
              <a:buFontTx/>
            </a:pPr>
            <a:r>
              <a:rPr lang="en-US" dirty="0" smtClean="0"/>
              <a:t>Overall satisfaction is influenced most heavily by questions with high model coefficients</a:t>
            </a:r>
            <a:endParaRPr lang="en-US" kern="0" dirty="0" smtClean="0"/>
          </a:p>
          <a:p>
            <a:pPr>
              <a:buFontTx/>
            </a:pPr>
            <a:r>
              <a:rPr lang="en-US" kern="0" dirty="0" smtClean="0"/>
              <a:t>Differences between months come primarily from perceived OTP (27%), smooth and comfortable ride (24%), and onboard information about problems and delays (17%)</a:t>
            </a:r>
            <a:endParaRPr lang="en-US" kern="0" dirty="0"/>
          </a:p>
        </p:txBody>
      </p:sp>
      <p:sp>
        <p:nvSpPr>
          <p:cNvPr id="5" name="Title 1"/>
          <p:cNvSpPr>
            <a:spLocks noGrp="1"/>
          </p:cNvSpPr>
          <p:nvPr>
            <p:ph type="title"/>
          </p:nvPr>
        </p:nvSpPr>
        <p:spPr/>
        <p:txBody>
          <a:bodyPr/>
          <a:lstStyle/>
          <a:p>
            <a:r>
              <a:rPr lang="en-US" dirty="0"/>
              <a:t>Case Study 2: Using the model to explore significant </a:t>
            </a:r>
            <a:r>
              <a:rPr lang="en-US" dirty="0" err="1"/>
              <a:t>eCSI</a:t>
            </a:r>
            <a:r>
              <a:rPr lang="en-US" dirty="0"/>
              <a:t> variation on Empire South from December 2017 to January 2018</a:t>
            </a:r>
          </a:p>
        </p:txBody>
      </p:sp>
    </p:spTree>
    <p:extLst>
      <p:ext uri="{BB962C8B-B14F-4D97-AF65-F5344CB8AC3E}">
        <p14:creationId xmlns:p14="http://schemas.microsoft.com/office/powerpoint/2010/main" val="258056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dirty="0" smtClean="0"/>
              <a:t>What drives customer satisfaction*?</a:t>
            </a:r>
          </a:p>
        </p:txBody>
      </p:sp>
      <p:sp>
        <p:nvSpPr>
          <p:cNvPr id="3075" name="Rectangle 3"/>
          <p:cNvSpPr>
            <a:spLocks noGrp="1" noChangeArrowheads="1"/>
          </p:cNvSpPr>
          <p:nvPr>
            <p:ph type="body" idx="1"/>
          </p:nvPr>
        </p:nvSpPr>
        <p:spPr>
          <a:xfrm>
            <a:off x="1346200" y="1130298"/>
            <a:ext cx="6894513" cy="3967914"/>
          </a:xfrm>
        </p:spPr>
        <p:txBody>
          <a:bodyPr/>
          <a:lstStyle/>
          <a:p>
            <a:pPr marL="0" indent="0" eaLnBrk="1" hangingPunct="1">
              <a:buNone/>
            </a:pPr>
            <a:r>
              <a:rPr lang="en-US" altLang="en-US" b="1" dirty="0"/>
              <a:t>This analysis sought to address the following questions:</a:t>
            </a:r>
          </a:p>
          <a:p>
            <a:pPr eaLnBrk="1" hangingPunct="1"/>
            <a:r>
              <a:rPr lang="en-US" altLang="en-US" dirty="0" smtClean="0"/>
              <a:t>Broadly: what features of a train ride make a customer more likely to report high satisfaction?</a:t>
            </a:r>
          </a:p>
          <a:p>
            <a:pPr eaLnBrk="1" hangingPunct="1"/>
            <a:r>
              <a:rPr lang="en-US" altLang="en-US" dirty="0" smtClean="0"/>
              <a:t>Do these results suggest direction for targeted action to raise satisfaction?</a:t>
            </a:r>
          </a:p>
          <a:p>
            <a:pPr eaLnBrk="1" hangingPunct="1"/>
            <a:r>
              <a:rPr lang="en-US" altLang="en-US" dirty="0" smtClean="0"/>
              <a:t>Are these features unique to individual routes? If so,</a:t>
            </a:r>
          </a:p>
          <a:p>
            <a:pPr lvl="1"/>
            <a:r>
              <a:rPr lang="en-US" altLang="en-US" dirty="0" smtClean="0"/>
              <a:t>How significant are these differences?</a:t>
            </a:r>
          </a:p>
          <a:p>
            <a:pPr lvl="1"/>
            <a:r>
              <a:rPr lang="en-US" altLang="en-US" dirty="0" smtClean="0"/>
              <a:t>Have these features changed over time?</a:t>
            </a:r>
          </a:p>
          <a:p>
            <a:pPr lvl="1"/>
            <a:r>
              <a:rPr lang="en-US" altLang="en-US" dirty="0" smtClean="0"/>
              <a:t>Is there more variation over time or across routes?</a:t>
            </a:r>
          </a:p>
          <a:p>
            <a:pPr lvl="1"/>
            <a:endParaRPr lang="en-US" altLang="en-US" dirty="0" smtClean="0"/>
          </a:p>
          <a:p>
            <a:pPr lvl="1"/>
            <a:endParaRPr lang="en-US" altLang="en-US" dirty="0"/>
          </a:p>
        </p:txBody>
      </p:sp>
      <p:sp>
        <p:nvSpPr>
          <p:cNvPr id="2" name="TextBox 1"/>
          <p:cNvSpPr txBox="1"/>
          <p:nvPr/>
        </p:nvSpPr>
        <p:spPr>
          <a:xfrm>
            <a:off x="733245" y="5624423"/>
            <a:ext cx="8281359" cy="461665"/>
          </a:xfrm>
          <a:prstGeom prst="rect">
            <a:avLst/>
          </a:prstGeom>
          <a:noFill/>
        </p:spPr>
        <p:txBody>
          <a:bodyPr wrap="square" rtlCol="0">
            <a:spAutoFit/>
          </a:bodyPr>
          <a:lstStyle/>
          <a:p>
            <a:pPr>
              <a:buNone/>
            </a:pPr>
            <a:r>
              <a:rPr lang="en-US" sz="1200" dirty="0" smtClean="0">
                <a:solidFill>
                  <a:schemeClr val="tx1"/>
                </a:solidFill>
              </a:rPr>
              <a:t>*Note: overall satisfaction is defined as the average of </a:t>
            </a:r>
            <a:r>
              <a:rPr lang="en-US" sz="1200" dirty="0">
                <a:solidFill>
                  <a:schemeClr val="tx1"/>
                </a:solidFill>
              </a:rPr>
              <a:t>the </a:t>
            </a:r>
            <a:r>
              <a:rPr lang="en-US" sz="1200" dirty="0" smtClean="0">
                <a:solidFill>
                  <a:schemeClr val="tx1"/>
                </a:solidFill>
              </a:rPr>
              <a:t>questions </a:t>
            </a:r>
            <a:r>
              <a:rPr lang="en-US" sz="1200" dirty="0">
                <a:solidFill>
                  <a:schemeClr val="tx1"/>
                </a:solidFill>
              </a:rPr>
              <a:t>“Based on this trip, would you recommend traveling on Amtrak to a friend or business associate?” </a:t>
            </a:r>
            <a:r>
              <a:rPr lang="en-US" sz="1200" dirty="0" smtClean="0">
                <a:solidFill>
                  <a:schemeClr val="tx1"/>
                </a:solidFill>
              </a:rPr>
              <a:t>and </a:t>
            </a:r>
            <a:r>
              <a:rPr lang="en-US" sz="1200" dirty="0">
                <a:solidFill>
                  <a:schemeClr val="tx1"/>
                </a:solidFill>
              </a:rPr>
              <a:t>“Overall, how satisfied were you with Amtrak based on this trip</a:t>
            </a:r>
            <a:r>
              <a:rPr lang="en-US" sz="1200" dirty="0" smtClean="0">
                <a:solidFill>
                  <a:schemeClr val="tx1"/>
                </a:solidFill>
              </a:rPr>
              <a:t>?”</a:t>
            </a:r>
            <a:endParaRPr lang="en-US" sz="12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fitted to Empire South monthly CSI data (for significant questions only)</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61948461"/>
              </p:ext>
            </p:extLst>
          </p:nvPr>
        </p:nvGraphicFramePr>
        <p:xfrm>
          <a:off x="130100" y="1771311"/>
          <a:ext cx="9320362" cy="3903663"/>
        </p:xfrm>
        <a:graphic>
          <a:graphicData uri="http://schemas.openxmlformats.org/drawingml/2006/table">
            <a:tbl>
              <a:tblPr>
                <a:tableStyleId>{5C22544A-7EE6-4342-B048-85BDC9FD1C3A}</a:tableStyleId>
              </a:tblPr>
              <a:tblGrid>
                <a:gridCol w="1826084"/>
                <a:gridCol w="524863"/>
                <a:gridCol w="524863"/>
                <a:gridCol w="524863"/>
                <a:gridCol w="524863"/>
                <a:gridCol w="524863"/>
                <a:gridCol w="524863"/>
                <a:gridCol w="524863"/>
                <a:gridCol w="524863"/>
                <a:gridCol w="524863"/>
                <a:gridCol w="524863"/>
                <a:gridCol w="524863"/>
                <a:gridCol w="524863"/>
                <a:gridCol w="524863"/>
                <a:gridCol w="671059"/>
              </a:tblGrid>
              <a:tr h="299029">
                <a:tc>
                  <a:txBody>
                    <a:bodyPr/>
                    <a:lstStyle/>
                    <a:p>
                      <a:pPr algn="ctr" fontAlgn="b"/>
                      <a:r>
                        <a:rPr lang="en-US" sz="1100" b="1" u="none" strike="noStrike" dirty="0">
                          <a:effectLst/>
                        </a:rPr>
                        <a:t>Question</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Apr '17</a:t>
                      </a:r>
                      <a:endParaRPr lang="en-US" sz="1100" b="1" i="0" u="none" strike="noStrike" dirty="0">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May '17</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Jun '17</a:t>
                      </a:r>
                      <a:endParaRPr lang="en-US" sz="1100" b="1"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Jul '17</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Aug '17</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Sep '17</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Oct '17</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Nov '17</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Dec '17</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Jan' 18</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Feb '18</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Mar '18</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Apr '18</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Average</a:t>
                      </a:r>
                      <a:endParaRPr lang="en-US" sz="1100" b="1" i="0" u="none" strike="noStrike" dirty="0">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tcPr>
                </a:tc>
              </a:tr>
              <a:tr h="259769">
                <a:tc>
                  <a:txBody>
                    <a:bodyPr/>
                    <a:lstStyle/>
                    <a:p>
                      <a:pPr algn="ctr" fontAlgn="b"/>
                      <a:r>
                        <a:rPr lang="en-US" sz="1100" b="1" u="none" strike="noStrike" dirty="0">
                          <a:effectLst/>
                        </a:rPr>
                        <a:t>1010: Info</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88.56</a:t>
                      </a:r>
                      <a:endParaRPr lang="en-US" sz="1100" b="0" i="0" u="none" strike="noStrike">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87.37</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91.15</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dirty="0">
                          <a:effectLst/>
                        </a:rPr>
                        <a:t>88.54</a:t>
                      </a:r>
                      <a:endParaRPr lang="en-US" sz="1100" b="0"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90.40</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90.95</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90.21</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91.01</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87.82</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86.17</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90.90</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89.96</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dirty="0">
                          <a:effectLst/>
                        </a:rPr>
                        <a:t>86.05</a:t>
                      </a:r>
                      <a:endParaRPr lang="en-US" sz="1100" b="0"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89.16</a:t>
                      </a:r>
                      <a:endParaRPr lang="en-US" sz="1100" b="1" i="0" u="none" strike="noStrike">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tcPr>
                </a:tc>
              </a:tr>
              <a:tr h="259769">
                <a:tc>
                  <a:txBody>
                    <a:bodyPr/>
                    <a:lstStyle/>
                    <a:p>
                      <a:pPr algn="ctr" fontAlgn="b"/>
                      <a:r>
                        <a:rPr lang="en-US" sz="1100" b="1" u="none" strike="noStrike" dirty="0">
                          <a:effectLst/>
                        </a:rPr>
                        <a:t>1110: Boarding exp.</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91.58</a:t>
                      </a:r>
                      <a:endParaRPr lang="en-US" sz="1100" b="0" i="0" u="none" strike="noStrike">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90.09</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91.49</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91.17</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92.41</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92.12</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91.40</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92.07</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91.60</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91.22</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91.53</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90.76</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dirty="0">
                          <a:effectLst/>
                        </a:rPr>
                        <a:t>92.35</a:t>
                      </a:r>
                      <a:endParaRPr lang="en-US" sz="1100" b="0"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91.52</a:t>
                      </a:r>
                      <a:endParaRPr lang="en-US" sz="1100" b="1" i="0" u="none" strike="noStrike">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r>
              <a:tr h="259769">
                <a:tc>
                  <a:txBody>
                    <a:bodyPr/>
                    <a:lstStyle/>
                    <a:p>
                      <a:pPr algn="ctr" fontAlgn="b"/>
                      <a:r>
                        <a:rPr lang="en-US" sz="1100" b="1" u="none" strike="noStrike">
                          <a:effectLst/>
                        </a:rPr>
                        <a:t>2030: Smooth</a:t>
                      </a:r>
                      <a:endParaRPr lang="en-US" sz="1100" b="1"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87.25</a:t>
                      </a:r>
                      <a:endParaRPr lang="en-US" sz="1100" b="0" i="0" u="none" strike="noStrike">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87.28</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86.87</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84.88</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86.60</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88.31</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87.40</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85.91</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87.21</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84.18</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85.03</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86.77</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dirty="0">
                          <a:effectLst/>
                        </a:rPr>
                        <a:t>86.71</a:t>
                      </a:r>
                      <a:endParaRPr lang="en-US" sz="1100" b="0"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86.49</a:t>
                      </a:r>
                      <a:endParaRPr lang="en-US" sz="1100" b="1" i="0" u="none" strike="noStrike">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r>
              <a:tr h="259769">
                <a:tc>
                  <a:txBody>
                    <a:bodyPr/>
                    <a:lstStyle/>
                    <a:p>
                      <a:pPr algn="ctr" fontAlgn="b"/>
                      <a:r>
                        <a:rPr lang="en-US" sz="1100" b="1" u="none" strike="noStrike" dirty="0">
                          <a:effectLst/>
                        </a:rPr>
                        <a:t>2050: Clean</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85.45</a:t>
                      </a:r>
                      <a:endParaRPr lang="en-US" sz="1100" b="0" i="0" u="none" strike="noStrike">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84.58</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86.41</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84.50</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84.73</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86.50</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86.19</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84.28</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86.29</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83.66</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86.17</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84.91</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dirty="0">
                          <a:effectLst/>
                        </a:rPr>
                        <a:t>85.35</a:t>
                      </a:r>
                      <a:endParaRPr lang="en-US" sz="1100" b="0"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85.31</a:t>
                      </a:r>
                      <a:endParaRPr lang="en-US" sz="1100" b="1" i="0" u="none" strike="noStrike">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r>
              <a:tr h="373481">
                <a:tc>
                  <a:txBody>
                    <a:bodyPr/>
                    <a:lstStyle/>
                    <a:p>
                      <a:pPr algn="ctr" fontAlgn="b"/>
                      <a:r>
                        <a:rPr lang="en-US" sz="1100" b="1" u="none" strike="noStrike" dirty="0">
                          <a:effectLst/>
                        </a:rPr>
                        <a:t>2100: Problem/ delay onboard info</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77.58</a:t>
                      </a:r>
                      <a:endParaRPr lang="en-US" sz="1100" b="0" i="0" u="none" strike="noStrike">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78.85</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81.97</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77.55</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83.53</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82.13</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dirty="0">
                          <a:effectLst/>
                        </a:rPr>
                        <a:t>81.76</a:t>
                      </a:r>
                      <a:endParaRPr lang="en-US" sz="1100" b="0"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dirty="0">
                          <a:effectLst/>
                        </a:rPr>
                        <a:t>78.93</a:t>
                      </a:r>
                      <a:endParaRPr lang="en-US" sz="1100" b="0"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81.76</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75.11</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85.05</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84.10</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dirty="0">
                          <a:effectLst/>
                        </a:rPr>
                        <a:t>82.83</a:t>
                      </a:r>
                      <a:endParaRPr lang="en-US" sz="1100" b="0"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80.86</a:t>
                      </a:r>
                      <a:endParaRPr lang="en-US" sz="1100" b="1" i="0" u="none" strike="noStrike">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r>
              <a:tr h="224287">
                <a:tc>
                  <a:txBody>
                    <a:bodyPr/>
                    <a:lstStyle/>
                    <a:p>
                      <a:pPr algn="ctr" fontAlgn="b"/>
                      <a:r>
                        <a:rPr lang="en-US" sz="1100" b="1" u="none" strike="noStrike" dirty="0">
                          <a:effectLst/>
                        </a:rPr>
                        <a:t>2120: OTP</a:t>
                      </a:r>
                      <a:endParaRPr lang="en-US" sz="1100" b="1"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82.20</a:t>
                      </a:r>
                      <a:endParaRPr lang="en-US" sz="1100" b="0" i="0" u="none" strike="noStrike">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82.36</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85.96</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77.61</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86.34</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85.29</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81.29</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dirty="0">
                          <a:effectLst/>
                        </a:rPr>
                        <a:t>84.41</a:t>
                      </a:r>
                      <a:endParaRPr lang="en-US" sz="1100" b="0"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86.49</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82.25</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89.61</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86.96</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dirty="0">
                          <a:effectLst/>
                        </a:rPr>
                        <a:t>84.16</a:t>
                      </a:r>
                      <a:endParaRPr lang="en-US" sz="1100" b="0"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84.22</a:t>
                      </a:r>
                      <a:endParaRPr lang="en-US" sz="1100" b="1" i="0" u="none" strike="noStrike">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r>
              <a:tr h="259769">
                <a:tc>
                  <a:txBody>
                    <a:bodyPr/>
                    <a:lstStyle/>
                    <a:p>
                      <a:pPr algn="ctr" fontAlgn="b"/>
                      <a:r>
                        <a:rPr lang="en-US" sz="1100" b="1" u="none" strike="noStrike">
                          <a:effectLst/>
                        </a:rPr>
                        <a:t>2130: Friendly</a:t>
                      </a:r>
                      <a:endParaRPr lang="en-US" sz="1100" b="1"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84.82</a:t>
                      </a:r>
                      <a:endParaRPr lang="en-US" sz="1100" b="0" i="0" u="none" strike="noStrike">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83.60</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87.16</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82.67</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84.41</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86.73</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84.53</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84.17</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83.94</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82.50</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84.00</a:t>
                      </a:r>
                      <a:endParaRPr lang="en-US" sz="1100" b="0" i="0"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dirty="0">
                          <a:effectLst/>
                        </a:rPr>
                        <a:t>82.40</a:t>
                      </a:r>
                      <a:endParaRPr lang="en-US" sz="1100" b="0"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dirty="0">
                          <a:effectLst/>
                        </a:rPr>
                        <a:t>79.38</a:t>
                      </a:r>
                      <a:endParaRPr lang="en-US" sz="1100" b="0" i="0"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83.87</a:t>
                      </a:r>
                      <a:endParaRPr lang="en-US" sz="1100" b="1" i="0" u="none" strike="noStrike">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r>
              <a:tr h="259769">
                <a:tc>
                  <a:txBody>
                    <a:bodyPr/>
                    <a:lstStyle/>
                    <a:p>
                      <a:pPr algn="ctr" fontAlgn="b"/>
                      <a:r>
                        <a:rPr lang="en-US" sz="1100" b="1" u="none" strike="noStrike" dirty="0">
                          <a:effectLst/>
                        </a:rPr>
                        <a:t>Arrival Delay (minutes)</a:t>
                      </a:r>
                      <a:endParaRPr lang="en-US" sz="1100" b="1" i="1"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dirty="0">
                          <a:effectLst/>
                        </a:rPr>
                        <a:t>10.42</a:t>
                      </a:r>
                      <a:endParaRPr lang="en-US" sz="1100" b="0" i="1" u="none" strike="noStrike" dirty="0">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8.44</a:t>
                      </a:r>
                      <a:endParaRPr lang="en-US" sz="1100" b="0" i="1"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6.80</a:t>
                      </a:r>
                      <a:endParaRPr lang="en-US" sz="1100" b="0" i="1"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14.11</a:t>
                      </a:r>
                      <a:endParaRPr lang="en-US" sz="1100" b="0" i="1"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8.85</a:t>
                      </a:r>
                      <a:endParaRPr lang="en-US" sz="1100" b="0" i="1"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10.19</a:t>
                      </a:r>
                      <a:endParaRPr lang="en-US" sz="1100" b="0" i="1"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9.52</a:t>
                      </a:r>
                      <a:endParaRPr lang="en-US" sz="1100" b="0" i="1"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8.06</a:t>
                      </a:r>
                      <a:endParaRPr lang="en-US" sz="1100" b="0" i="1"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6.06</a:t>
                      </a:r>
                      <a:endParaRPr lang="en-US" sz="1100" b="0" i="1"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9.18</a:t>
                      </a:r>
                      <a:endParaRPr lang="en-US" sz="1100" b="0" i="1"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1.11</a:t>
                      </a:r>
                      <a:endParaRPr lang="en-US" sz="1100" b="0" i="1"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3.76</a:t>
                      </a:r>
                      <a:endParaRPr lang="en-US" sz="1100" b="0" i="1" u="none" strike="noStrike">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dirty="0">
                          <a:effectLst/>
                        </a:rPr>
                        <a:t>6.58</a:t>
                      </a:r>
                      <a:endParaRPr lang="en-US" sz="1100" b="0" i="1" u="none" strike="noStrike" dirty="0">
                        <a:solidFill>
                          <a:srgbClr val="0000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ctr" fontAlgn="b"/>
                      <a:r>
                        <a:rPr lang="en-US" sz="1100" u="none" strike="noStrike">
                          <a:effectLst/>
                        </a:rPr>
                        <a:t>7.93</a:t>
                      </a:r>
                      <a:endParaRPr lang="en-US" sz="1100" b="1" i="1" u="none" strike="noStrike">
                        <a:solidFill>
                          <a:srgbClr val="0000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r>
              <a:tr h="259769">
                <a:tc>
                  <a:txBody>
                    <a:bodyPr/>
                    <a:lstStyle/>
                    <a:p>
                      <a:pPr algn="ctr" fontAlgn="b"/>
                      <a:r>
                        <a:rPr lang="en-US" sz="1100" b="1" u="none" strike="noStrike" dirty="0">
                          <a:solidFill>
                            <a:srgbClr val="765A00"/>
                          </a:solidFill>
                          <a:effectLst/>
                        </a:rPr>
                        <a:t>Overall</a:t>
                      </a:r>
                      <a:endParaRPr lang="en-US" sz="1100" b="1"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85.81</a:t>
                      </a:r>
                      <a:endParaRPr lang="en-US" sz="1100" b="0" i="0" u="none" strike="noStrike" dirty="0">
                        <a:solidFill>
                          <a:srgbClr val="765A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84.66</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86.68</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83.70</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85.59</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a:solidFill>
                            <a:srgbClr val="765A00"/>
                          </a:solidFill>
                          <a:effectLst/>
                        </a:rPr>
                        <a:t>88.09</a:t>
                      </a:r>
                      <a:endParaRPr lang="en-US" sz="1100" b="0" i="0" u="none" strike="noStrike">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85.73</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86.02</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86.97</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82.09</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85.88</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85.52</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84.84</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a:solidFill>
                            <a:srgbClr val="765A00"/>
                          </a:solidFill>
                          <a:effectLst/>
                        </a:rPr>
                        <a:t>85.51</a:t>
                      </a:r>
                      <a:endParaRPr lang="en-US" sz="1100" b="1" i="0" u="none" strike="noStrike">
                        <a:solidFill>
                          <a:srgbClr val="765A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r>
              <a:tr h="307621">
                <a:tc>
                  <a:txBody>
                    <a:bodyPr/>
                    <a:lstStyle/>
                    <a:p>
                      <a:pPr algn="ctr" fontAlgn="b"/>
                      <a:r>
                        <a:rPr lang="en-US" sz="1100" b="1" u="none" strike="noStrike" dirty="0" smtClean="0">
                          <a:solidFill>
                            <a:srgbClr val="765A00"/>
                          </a:solidFill>
                          <a:effectLst/>
                        </a:rPr>
                        <a:t>Model</a:t>
                      </a:r>
                      <a:r>
                        <a:rPr lang="en-US" sz="1100" b="1" u="none" strike="noStrike" baseline="0" dirty="0" smtClean="0">
                          <a:solidFill>
                            <a:srgbClr val="765A00"/>
                          </a:solidFill>
                          <a:effectLst/>
                        </a:rPr>
                        <a:t> P</a:t>
                      </a:r>
                      <a:r>
                        <a:rPr lang="en-US" sz="1100" b="1" u="none" strike="noStrike" dirty="0" smtClean="0">
                          <a:solidFill>
                            <a:srgbClr val="765A00"/>
                          </a:solidFill>
                          <a:effectLst/>
                        </a:rPr>
                        <a:t>rediction</a:t>
                      </a:r>
                      <a:endParaRPr lang="en-US" sz="1100" b="1"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84.64 </a:t>
                      </a:r>
                      <a:endParaRPr lang="en-US" sz="1100" b="0" i="0" u="none" strike="noStrike" dirty="0">
                        <a:solidFill>
                          <a:srgbClr val="765A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84.01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86.55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82.62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85.92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86.74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85.06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85.01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85.54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82.66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86.33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85.42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83.86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solidFill>
                      <a:srgbClr val="F9EEBD"/>
                    </a:solidFill>
                  </a:tcPr>
                </a:tc>
                <a:tc>
                  <a:txBody>
                    <a:bodyPr/>
                    <a:lstStyle/>
                    <a:p>
                      <a:pPr algn="ctr" fontAlgn="b"/>
                      <a:r>
                        <a:rPr lang="en-US" sz="1100" u="none" strike="noStrike" dirty="0" smtClean="0">
                          <a:solidFill>
                            <a:srgbClr val="765A00"/>
                          </a:solidFill>
                          <a:effectLst/>
                        </a:rPr>
                        <a:t>84.95 </a:t>
                      </a:r>
                      <a:endParaRPr lang="en-US" sz="1100" b="1" i="0" u="none" strike="noStrike" dirty="0">
                        <a:solidFill>
                          <a:srgbClr val="765A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solidFill>
                      <a:srgbClr val="F9EEBD"/>
                    </a:solidFill>
                  </a:tcPr>
                </a:tc>
              </a:tr>
              <a:tr h="508061">
                <a:tc>
                  <a:txBody>
                    <a:bodyPr/>
                    <a:lstStyle/>
                    <a:p>
                      <a:pPr algn="ctr" fontAlgn="b"/>
                      <a:r>
                        <a:rPr lang="en-US" sz="1100" b="1" u="none" strike="noStrike" dirty="0">
                          <a:solidFill>
                            <a:srgbClr val="765A00"/>
                          </a:solidFill>
                          <a:effectLst/>
                        </a:rPr>
                        <a:t>Variance to actual score ($)</a:t>
                      </a:r>
                      <a:endParaRPr lang="en-US" sz="1100" b="1"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a:solidFill>
                            <a:srgbClr val="765A00"/>
                          </a:solidFill>
                          <a:effectLst/>
                        </a:rPr>
                        <a:t>         1.18 </a:t>
                      </a:r>
                      <a:endParaRPr lang="en-US" sz="1100" b="0" i="0" u="none" strike="noStrike">
                        <a:solidFill>
                          <a:srgbClr val="765A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a:solidFill>
                            <a:srgbClr val="765A00"/>
                          </a:solidFill>
                          <a:effectLst/>
                        </a:rPr>
                        <a:t>         0.65 </a:t>
                      </a:r>
                      <a:endParaRPr lang="en-US" sz="1100" b="0" i="0" u="none" strike="noStrike">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0.12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1.07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a:solidFill>
                            <a:srgbClr val="765A00"/>
                          </a:solidFill>
                          <a:effectLst/>
                        </a:rPr>
                        <a:t>       (0.33)</a:t>
                      </a:r>
                      <a:endParaRPr lang="en-US" sz="1100" b="0" i="0" u="none" strike="noStrike">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1.35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0.67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1.01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1.43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(0.58)</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(0.44)</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0.11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         0.98 </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smtClean="0">
                          <a:solidFill>
                            <a:srgbClr val="765A00"/>
                          </a:solidFill>
                          <a:effectLst/>
                        </a:rPr>
                        <a:t>0.56 </a:t>
                      </a:r>
                      <a:endParaRPr lang="en-US" sz="1100" b="1" i="0" u="none" strike="noStrike" dirty="0">
                        <a:solidFill>
                          <a:srgbClr val="765A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r>
              <a:tr h="259769">
                <a:tc>
                  <a:txBody>
                    <a:bodyPr/>
                    <a:lstStyle/>
                    <a:p>
                      <a:pPr algn="ctr" fontAlgn="b"/>
                      <a:r>
                        <a:rPr lang="en-US" sz="1100" b="1" u="none" strike="noStrike" dirty="0">
                          <a:solidFill>
                            <a:srgbClr val="765A00"/>
                          </a:solidFill>
                          <a:effectLst/>
                        </a:rPr>
                        <a:t>Variance to actual score (%)</a:t>
                      </a:r>
                      <a:endParaRPr lang="en-US" sz="1100" b="1"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a:solidFill>
                            <a:srgbClr val="765A00"/>
                          </a:solidFill>
                          <a:effectLst/>
                        </a:rPr>
                        <a:t>1.4%</a:t>
                      </a:r>
                      <a:endParaRPr lang="en-US" sz="1100" b="0" i="0" u="none" strike="noStrike">
                        <a:solidFill>
                          <a:srgbClr val="765A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a:solidFill>
                            <a:srgbClr val="765A00"/>
                          </a:solidFill>
                          <a:effectLst/>
                        </a:rPr>
                        <a:t>0.8%</a:t>
                      </a:r>
                      <a:endParaRPr lang="en-US" sz="1100" b="0" i="0" u="none" strike="noStrike">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a:solidFill>
                            <a:srgbClr val="765A00"/>
                          </a:solidFill>
                          <a:effectLst/>
                        </a:rPr>
                        <a:t>0.1%</a:t>
                      </a:r>
                      <a:endParaRPr lang="en-US" sz="1100" b="0" i="0" u="none" strike="noStrike">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a:solidFill>
                            <a:srgbClr val="765A00"/>
                          </a:solidFill>
                          <a:effectLst/>
                        </a:rPr>
                        <a:t>1.3%</a:t>
                      </a:r>
                      <a:endParaRPr lang="en-US" sz="1100" b="0" i="0" u="none" strike="noStrike">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a:solidFill>
                            <a:srgbClr val="765A00"/>
                          </a:solidFill>
                          <a:effectLst/>
                        </a:rPr>
                        <a:t>-0.4%</a:t>
                      </a:r>
                      <a:endParaRPr lang="en-US" sz="1100" b="0" i="0" u="none" strike="noStrike">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a:solidFill>
                            <a:srgbClr val="765A00"/>
                          </a:solidFill>
                          <a:effectLst/>
                        </a:rPr>
                        <a:t>1.5%</a:t>
                      </a:r>
                      <a:endParaRPr lang="en-US" sz="1100" b="0" i="0" u="none" strike="noStrike">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0.8%</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a:solidFill>
                            <a:srgbClr val="765A00"/>
                          </a:solidFill>
                          <a:effectLst/>
                        </a:rPr>
                        <a:t>1.2%</a:t>
                      </a:r>
                      <a:endParaRPr lang="en-US" sz="1100" b="0" i="0" u="none" strike="noStrike">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a:solidFill>
                            <a:srgbClr val="765A00"/>
                          </a:solidFill>
                          <a:effectLst/>
                        </a:rPr>
                        <a:t>1.6%</a:t>
                      </a:r>
                      <a:endParaRPr lang="en-US" sz="1100" b="0" i="0" u="none" strike="noStrike">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a:solidFill>
                            <a:srgbClr val="765A00"/>
                          </a:solidFill>
                          <a:effectLst/>
                        </a:rPr>
                        <a:t>-0.7%</a:t>
                      </a:r>
                      <a:endParaRPr lang="en-US" sz="1100" b="0" i="0" u="none" strike="noStrike">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a:solidFill>
                            <a:srgbClr val="765A00"/>
                          </a:solidFill>
                          <a:effectLst/>
                        </a:rPr>
                        <a:t>-0.5%</a:t>
                      </a:r>
                      <a:endParaRPr lang="en-US" sz="1100" b="0" i="0" u="none" strike="noStrike">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0.1%</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a:solidFill>
                            <a:srgbClr val="765A00"/>
                          </a:solidFill>
                          <a:effectLst/>
                        </a:rPr>
                        <a:t>1.2%</a:t>
                      </a:r>
                      <a:endParaRPr lang="en-US" sz="1100" b="0" i="0" u="none" strike="noStrike" dirty="0">
                        <a:solidFill>
                          <a:srgbClr val="765A00"/>
                        </a:solidFill>
                        <a:effectLst/>
                        <a:latin typeface="Calibri" panose="020F0502020204030204" pitchFamily="34" charset="0"/>
                      </a:endParaRPr>
                    </a:p>
                  </a:txBody>
                  <a:tcPr marL="4931" marR="4931" marT="4931" marB="0" anchor="b">
                    <a:lnL w="3175"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c>
                  <a:txBody>
                    <a:bodyPr/>
                    <a:lstStyle/>
                    <a:p>
                      <a:pPr algn="ctr" fontAlgn="b"/>
                      <a:r>
                        <a:rPr lang="en-US" sz="1100" u="none" strike="noStrike" dirty="0" smtClean="0">
                          <a:solidFill>
                            <a:srgbClr val="765A00"/>
                          </a:solidFill>
                          <a:effectLst/>
                        </a:rPr>
                        <a:t>0.64%</a:t>
                      </a:r>
                      <a:endParaRPr lang="en-US" sz="1100" b="1" i="0" u="none" strike="noStrike" dirty="0">
                        <a:solidFill>
                          <a:srgbClr val="765A00"/>
                        </a:solidFill>
                        <a:effectLst/>
                        <a:latin typeface="Calibri" panose="020F0502020204030204" pitchFamily="34" charset="0"/>
                      </a:endParaRPr>
                    </a:p>
                  </a:txBody>
                  <a:tcPr marL="4931" marR="4931" marT="4931" marB="0" anchor="b">
                    <a:lnL w="6350" cap="flat" cmpd="sng" algn="ctr">
                      <a:solidFill>
                        <a:schemeClr val="tx1"/>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9EEBD"/>
                    </a:solidFill>
                  </a:tcPr>
                </a:tc>
              </a:tr>
            </a:tbl>
          </a:graphicData>
        </a:graphic>
      </p:graphicFrame>
      <p:sp>
        <p:nvSpPr>
          <p:cNvPr id="9" name="TextBox 8"/>
          <p:cNvSpPr txBox="1"/>
          <p:nvPr/>
        </p:nvSpPr>
        <p:spPr>
          <a:xfrm>
            <a:off x="586596" y="1146175"/>
            <a:ext cx="8462513"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tx1"/>
                </a:solidFill>
              </a:rPr>
              <a:t>The model fits the monthly data well, with average variance of 0.64%</a:t>
            </a:r>
            <a:endParaRPr lang="en-US" dirty="0">
              <a:solidFill>
                <a:schemeClr val="tx1"/>
              </a:solidFill>
            </a:endParaRPr>
          </a:p>
        </p:txBody>
      </p:sp>
    </p:spTree>
    <p:extLst>
      <p:ext uri="{BB962C8B-B14F-4D97-AF65-F5344CB8AC3E}">
        <p14:creationId xmlns:p14="http://schemas.microsoft.com/office/powerpoint/2010/main" val="2627924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8764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to original questions…</a:t>
            </a:r>
            <a:endParaRPr lang="en-US" dirty="0"/>
          </a:p>
        </p:txBody>
      </p:sp>
      <p:sp>
        <p:nvSpPr>
          <p:cNvPr id="4" name="Rectangle 3"/>
          <p:cNvSpPr>
            <a:spLocks noGrp="1" noChangeArrowheads="1"/>
          </p:cNvSpPr>
          <p:nvPr>
            <p:ph idx="1"/>
          </p:nvPr>
        </p:nvSpPr>
        <p:spPr>
          <a:xfrm>
            <a:off x="1343024" y="679450"/>
            <a:ext cx="6894513" cy="4089400"/>
          </a:xfrm>
        </p:spPr>
        <p:txBody>
          <a:bodyPr/>
          <a:lstStyle/>
          <a:p>
            <a:pPr eaLnBrk="1" hangingPunct="1"/>
            <a:r>
              <a:rPr lang="en-US" altLang="en-US" dirty="0" smtClean="0"/>
              <a:t>Broadly: 1) Smooth and comfortable ride and 2) on-time performance (in that order) are by far the most important indicators of high CSI. 3) Amtrak’s ability to get you to your destination safely and 4) Friendliness/ helpfulness of train conductors, were also significant. This is not surprising. </a:t>
            </a:r>
          </a:p>
          <a:p>
            <a:pPr eaLnBrk="1" hangingPunct="1"/>
            <a:r>
              <a:rPr lang="en-US" altLang="en-US" dirty="0" smtClean="0"/>
              <a:t>1) and 2) are difficult to address, although Amtrak continually does so. There is more opportunity for staff to promote a feeling of onboard safety and friendliness, and these results indicate that would be important. </a:t>
            </a:r>
          </a:p>
          <a:p>
            <a:pPr eaLnBrk="1" hangingPunct="1"/>
            <a:r>
              <a:rPr lang="en-US" altLang="en-US" dirty="0" smtClean="0"/>
              <a:t>For NY routes, variation between years was roughly similar to variation between routes, suggesting that the differences are not unique to specific routes/ times, but rather come from a random distribution of the features that universally affect CSI. </a:t>
            </a:r>
          </a:p>
          <a:p>
            <a:pPr eaLnBrk="1" hangingPunct="1"/>
            <a:r>
              <a:rPr lang="en-US" altLang="en-US" dirty="0" smtClean="0"/>
              <a:t>Addressing issues like 1-4 above are more important for customer satisfaction than improving the cleanliness of the boarding and destination stations, the restrooms, and the train windows or improving the </a:t>
            </a:r>
            <a:r>
              <a:rPr lang="en-US" altLang="en-US" dirty="0" err="1" smtClean="0"/>
              <a:t>wifi</a:t>
            </a:r>
            <a:r>
              <a:rPr lang="en-US" altLang="en-US" dirty="0" smtClean="0"/>
              <a:t>.. </a:t>
            </a:r>
          </a:p>
          <a:p>
            <a:pPr lvl="1"/>
            <a:endParaRPr lang="en-US" altLang="en-US" dirty="0" smtClean="0"/>
          </a:p>
          <a:p>
            <a:pPr lvl="1"/>
            <a:endParaRPr lang="en-US" altLang="en-US" dirty="0"/>
          </a:p>
        </p:txBody>
      </p:sp>
    </p:spTree>
    <p:extLst>
      <p:ext uri="{BB962C8B-B14F-4D97-AF65-F5344CB8AC3E}">
        <p14:creationId xmlns:p14="http://schemas.microsoft.com/office/powerpoint/2010/main" val="2716338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questions </a:t>
            </a:r>
            <a:r>
              <a:rPr lang="en-US" dirty="0" smtClean="0"/>
              <a:t>and directions</a:t>
            </a:r>
            <a:endParaRPr lang="en-US" dirty="0"/>
          </a:p>
        </p:txBody>
      </p:sp>
      <p:sp>
        <p:nvSpPr>
          <p:cNvPr id="3" name="Content Placeholder 2"/>
          <p:cNvSpPr>
            <a:spLocks noGrp="1"/>
          </p:cNvSpPr>
          <p:nvPr>
            <p:ph idx="1"/>
          </p:nvPr>
        </p:nvSpPr>
        <p:spPr/>
        <p:txBody>
          <a:bodyPr/>
          <a:lstStyle/>
          <a:p>
            <a:r>
              <a:rPr lang="en-US" dirty="0" smtClean="0"/>
              <a:t>Are the responses similar for trains with exceptionally high or low satisfaction? Or trains with known poor performance on a specific indicator (ex. </a:t>
            </a:r>
            <a:r>
              <a:rPr lang="en-US" dirty="0" err="1" smtClean="0"/>
              <a:t>Illinis</a:t>
            </a:r>
            <a:r>
              <a:rPr lang="en-US" dirty="0" smtClean="0"/>
              <a:t> Saluki train is known to have terrible OTP – does that not matter as much to its riders?)</a:t>
            </a:r>
          </a:p>
          <a:p>
            <a:r>
              <a:rPr lang="en-US" dirty="0" smtClean="0"/>
              <a:t>NY and California trains are built around major cities – are the factors different for long-distance trains, or trains that largely connect rural communities</a:t>
            </a:r>
            <a:r>
              <a:rPr lang="en-US" dirty="0" smtClean="0"/>
              <a:t>?</a:t>
            </a:r>
          </a:p>
          <a:p>
            <a:r>
              <a:rPr lang="en-US" dirty="0" smtClean="0"/>
              <a:t>The example of Empire South suggests that this model is successful at predicting overall satisfaction based on question scores – could explore the effect of changing specific question scores on overall satisfaction in the model.</a:t>
            </a:r>
            <a:endParaRPr lang="en-US" dirty="0"/>
          </a:p>
        </p:txBody>
      </p:sp>
    </p:spTree>
    <p:extLst>
      <p:ext uri="{BB962C8B-B14F-4D97-AF65-F5344CB8AC3E}">
        <p14:creationId xmlns:p14="http://schemas.microsoft.com/office/powerpoint/2010/main" val="2741645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39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extLst>
              <p:ext uri="{D42A27DB-BD31-4B8C-83A1-F6EECF244321}">
                <p14:modId xmlns:p14="http://schemas.microsoft.com/office/powerpoint/2010/main" val="317397878"/>
              </p:ext>
            </p:extLst>
          </p:nvPr>
        </p:nvGraphicFramePr>
        <p:xfrm>
          <a:off x="327801" y="705926"/>
          <a:ext cx="9014606" cy="5333319"/>
        </p:xfrm>
        <a:graphic>
          <a:graphicData uri="http://schemas.openxmlformats.org/drawingml/2006/table">
            <a:tbl>
              <a:tblPr firstRow="1" bandRow="1">
                <a:tableStyleId>{69C7853C-536D-4A76-A0AE-DD22124D55A5}</a:tableStyleId>
              </a:tblPr>
              <a:tblGrid>
                <a:gridCol w="465829"/>
                <a:gridCol w="4182638"/>
                <a:gridCol w="440258"/>
                <a:gridCol w="3925881"/>
              </a:tblGrid>
              <a:tr h="406882">
                <a:tc>
                  <a:txBody>
                    <a:bodyPr/>
                    <a:lstStyle/>
                    <a:p>
                      <a:pPr marL="0" algn="ctr" defTabSz="914400" rtl="0" eaLnBrk="1" fontAlgn="b" latinLnBrk="0" hangingPunct="1"/>
                      <a:r>
                        <a:rPr lang="en-US" sz="1050" b="0" u="none" strike="noStrike" kern="1200" dirty="0">
                          <a:solidFill>
                            <a:schemeClr val="dk1"/>
                          </a:solidFill>
                          <a:effectLst/>
                          <a:latin typeface="+mn-lt"/>
                          <a:ea typeface="+mn-ea"/>
                          <a:cs typeface="+mn-cs"/>
                        </a:rPr>
                        <a:t>1010</a:t>
                      </a: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r>
                        <a:rPr lang="en-US" sz="1050" b="0" u="none" strike="noStrike" kern="1200" dirty="0">
                          <a:solidFill>
                            <a:schemeClr val="dk1"/>
                          </a:solidFill>
                          <a:effectLst/>
                          <a:latin typeface="+mn-lt"/>
                          <a:ea typeface="+mn-ea"/>
                          <a:cs typeface="+mn-cs"/>
                        </a:rPr>
                        <a:t>Accuracy of information received about the </a:t>
                      </a:r>
                      <a:r>
                        <a:rPr lang="en-US" sz="1050" b="0" u="none" strike="noStrike" kern="1200" dirty="0" smtClean="0">
                          <a:solidFill>
                            <a:schemeClr val="dk1"/>
                          </a:solidFill>
                          <a:effectLst/>
                          <a:latin typeface="+mn-lt"/>
                          <a:ea typeface="+mn-ea"/>
                          <a:cs typeface="+mn-cs"/>
                        </a:rPr>
                        <a:t>train</a:t>
                      </a:r>
                      <a:r>
                        <a:rPr lang="en-US" sz="1050" b="0" u="none" strike="noStrike" kern="1200" baseline="0" dirty="0" smtClean="0">
                          <a:solidFill>
                            <a:schemeClr val="dk1"/>
                          </a:solidFill>
                          <a:effectLst/>
                          <a:latin typeface="+mn-lt"/>
                          <a:ea typeface="+mn-ea"/>
                          <a:cs typeface="+mn-cs"/>
                        </a:rPr>
                        <a:t> </a:t>
                      </a:r>
                      <a:r>
                        <a:rPr lang="en-US" sz="1050" b="0" u="none" strike="noStrike" kern="1200" dirty="0" smtClean="0">
                          <a:solidFill>
                            <a:schemeClr val="dk1"/>
                          </a:solidFill>
                          <a:effectLst/>
                          <a:latin typeface="+mn-lt"/>
                          <a:ea typeface="+mn-ea"/>
                          <a:cs typeface="+mn-cs"/>
                        </a:rPr>
                        <a:t>trip prior to boarding </a:t>
                      </a:r>
                      <a:endParaRPr lang="en-US" sz="1050" b="0" u="none" strike="noStrike" kern="1200" dirty="0">
                        <a:solidFill>
                          <a:schemeClr val="dk1"/>
                        </a:solidFill>
                        <a:effectLst/>
                        <a:latin typeface="+mn-lt"/>
                        <a:ea typeface="+mn-ea"/>
                        <a:cs typeface="+mn-cs"/>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US" sz="1050" b="0" u="none" strike="noStrike" kern="1200" dirty="0">
                          <a:solidFill>
                            <a:schemeClr val="dk1"/>
                          </a:solidFill>
                          <a:effectLst/>
                          <a:latin typeface="+mn-lt"/>
                          <a:ea typeface="+mn-ea"/>
                          <a:cs typeface="+mn-cs"/>
                        </a:rPr>
                        <a:t>2110</a:t>
                      </a: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r>
                        <a:rPr lang="en-US" sz="1050" b="0" u="none" strike="noStrike" kern="1200" dirty="0">
                          <a:solidFill>
                            <a:schemeClr val="dk1"/>
                          </a:solidFill>
                          <a:effectLst/>
                          <a:latin typeface="+mn-lt"/>
                          <a:ea typeface="+mn-ea"/>
                          <a:cs typeface="+mn-cs"/>
                        </a:rPr>
                        <a:t>Clarity of announcements on the train</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904">
                <a:tc>
                  <a:txBody>
                    <a:bodyPr/>
                    <a:lstStyle/>
                    <a:p>
                      <a:pPr algn="ctr" fontAlgn="b"/>
                      <a:r>
                        <a:rPr lang="en-US" sz="1050" u="none" strike="noStrike" dirty="0">
                          <a:effectLst/>
                        </a:rPr>
                        <a:t>1020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Friendliness/helpfulness of station personnel at boarding station</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u="none" strike="noStrike" dirty="0">
                          <a:effectLst/>
                        </a:rPr>
                        <a:t>2120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a:effectLst/>
                        </a:rPr>
                        <a:t>Reliability or on-time performance of the train</a:t>
                      </a:r>
                      <a:endParaRPr lang="en-US" sz="1050" b="0" i="0" u="none" strike="noStrike">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8595">
                <a:tc>
                  <a:txBody>
                    <a:bodyPr/>
                    <a:lstStyle/>
                    <a:p>
                      <a:pPr algn="ctr" fontAlgn="b"/>
                      <a:r>
                        <a:rPr lang="en-US" sz="1050" u="none" strike="noStrike" dirty="0">
                          <a:effectLst/>
                        </a:rPr>
                        <a:t>1060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Clarity of station signage/announcements at boarding station </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u="none" strike="noStrike" dirty="0">
                          <a:effectLst/>
                        </a:rPr>
                        <a:t>2124</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Personal security on the train</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904">
                <a:tc>
                  <a:txBody>
                    <a:bodyPr/>
                    <a:lstStyle/>
                    <a:p>
                      <a:pPr algn="ctr" fontAlgn="b"/>
                      <a:r>
                        <a:rPr lang="en-US" sz="1050" u="none" strike="noStrike" dirty="0">
                          <a:effectLst/>
                        </a:rPr>
                        <a:t>1070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Personal safety at boarding station </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u="none" strike="noStrike" dirty="0">
                          <a:effectLst/>
                        </a:rPr>
                        <a:t>2126</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a:effectLst/>
                        </a:rPr>
                        <a:t>Amtrak's ability to get you to your destination safely</a:t>
                      </a:r>
                      <a:endParaRPr lang="en-US" sz="1050" b="0" i="0" u="none" strike="noStrike">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5306">
                <a:tc>
                  <a:txBody>
                    <a:bodyPr/>
                    <a:lstStyle/>
                    <a:p>
                      <a:pPr algn="ctr" fontAlgn="b"/>
                      <a:r>
                        <a:rPr lang="en-US" sz="1050" u="none" strike="noStrike" dirty="0">
                          <a:effectLst/>
                        </a:rPr>
                        <a:t>1080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smtClean="0">
                          <a:effectLst/>
                        </a:rPr>
                        <a:t>Ease </a:t>
                      </a:r>
                      <a:r>
                        <a:rPr lang="en-US" sz="1050" u="none" strike="noStrike" dirty="0">
                          <a:effectLst/>
                        </a:rPr>
                        <a:t>of train boarding process</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u="none" strike="noStrike" dirty="0">
                          <a:effectLst/>
                        </a:rPr>
                        <a:t>2410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a:effectLst/>
                        </a:rPr>
                        <a:t>Did you use Amtrak's Wi-Fi service (AmtrakConnect) during your train trip? (section skipped if 'no')</a:t>
                      </a:r>
                      <a:endParaRPr lang="en-US" sz="1050" b="0" i="0" u="none" strike="noStrike">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904">
                <a:tc>
                  <a:txBody>
                    <a:bodyPr/>
                    <a:lstStyle/>
                    <a:p>
                      <a:pPr algn="ctr" fontAlgn="b"/>
                      <a:r>
                        <a:rPr lang="en-US" sz="1050" u="none" strike="noStrike" dirty="0">
                          <a:effectLst/>
                        </a:rPr>
                        <a:t>1090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a:effectLst/>
                        </a:rPr>
                        <a:t>Overall </a:t>
                      </a:r>
                      <a:r>
                        <a:rPr lang="en-US" sz="1050" u="none" strike="noStrike" smtClean="0">
                          <a:effectLst/>
                        </a:rPr>
                        <a:t>cleanliness </a:t>
                      </a:r>
                      <a:r>
                        <a:rPr lang="en-US" sz="1050" u="none" strike="noStrike" dirty="0">
                          <a:effectLst/>
                        </a:rPr>
                        <a:t>of the boarding station </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u="none" strike="noStrike" dirty="0">
                          <a:effectLst/>
                        </a:rPr>
                        <a:t>2420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a:effectLst/>
                        </a:rPr>
                        <a:t>Overall, how satisfied were you with the basic Wi-Fi service on the train?</a:t>
                      </a:r>
                      <a:endParaRPr lang="en-US" sz="1050" b="0" i="0" u="none" strike="noStrike">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904">
                <a:tc>
                  <a:txBody>
                    <a:bodyPr/>
                    <a:lstStyle/>
                    <a:p>
                      <a:pPr algn="ctr" fontAlgn="b"/>
                      <a:r>
                        <a:rPr lang="en-US" sz="1050" u="none" strike="noStrike" dirty="0">
                          <a:effectLst/>
                        </a:rPr>
                        <a:t>1100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Overall condition of the train platform and </a:t>
                      </a:r>
                      <a:r>
                        <a:rPr lang="en-US" sz="1050" u="none" strike="noStrike">
                          <a:effectLst/>
                        </a:rPr>
                        <a:t>boarding </a:t>
                      </a:r>
                      <a:r>
                        <a:rPr lang="en-US" sz="1050" u="none" strike="noStrike" smtClean="0">
                          <a:effectLst/>
                        </a:rPr>
                        <a:t>area</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u="none" strike="noStrike" dirty="0">
                          <a:effectLst/>
                        </a:rPr>
                        <a:t>2430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smtClean="0">
                          <a:effectLst/>
                        </a:rPr>
                        <a:t>Ease </a:t>
                      </a:r>
                      <a:r>
                        <a:rPr lang="en-US" sz="1050" u="none" strike="noStrike" dirty="0">
                          <a:effectLst/>
                        </a:rPr>
                        <a:t>of accessing Amtrak's Wi-Fi service (sign-on process)</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904">
                <a:tc>
                  <a:txBody>
                    <a:bodyPr/>
                    <a:lstStyle/>
                    <a:p>
                      <a:pPr algn="ctr" fontAlgn="b"/>
                      <a:r>
                        <a:rPr lang="en-US" sz="1050" u="none" strike="noStrike" dirty="0">
                          <a:effectLst/>
                        </a:rPr>
                        <a:t>1110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Overall station experience at the boarding station</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u="none" strike="noStrike" dirty="0">
                          <a:effectLst/>
                        </a:rPr>
                        <a:t>2440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Ability to perform online activities that I want</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904">
                <a:tc>
                  <a:txBody>
                    <a:bodyPr/>
                    <a:lstStyle/>
                    <a:p>
                      <a:pPr algn="ctr" fontAlgn="b"/>
                      <a:r>
                        <a:rPr lang="en-US" sz="1050" u="none" strike="noStrike" dirty="0">
                          <a:effectLst/>
                        </a:rPr>
                        <a:t>2030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Smooth and comfortable train ride</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u="none" strike="noStrike" dirty="0">
                          <a:effectLst/>
                        </a:rPr>
                        <a:t>2450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Ability to stay connected to Amtrak's Wi-Fi service</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904">
                <a:tc>
                  <a:txBody>
                    <a:bodyPr/>
                    <a:lstStyle/>
                    <a:p>
                      <a:pPr algn="ctr" fontAlgn="b"/>
                      <a:r>
                        <a:rPr lang="en-US" sz="1050" u="none" strike="noStrike" dirty="0">
                          <a:effectLst/>
                        </a:rPr>
                        <a:t>2040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Air temperature on the train</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u="none" strike="noStrike" dirty="0">
                          <a:effectLst/>
                        </a:rPr>
                        <a:t>2460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Time it takes to load/access websites, e-mails, email attachments</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7550">
                <a:tc>
                  <a:txBody>
                    <a:bodyPr/>
                    <a:lstStyle/>
                    <a:p>
                      <a:pPr algn="ctr" fontAlgn="b"/>
                      <a:r>
                        <a:rPr lang="en-US" sz="1050" u="none" strike="noStrike" dirty="0">
                          <a:effectLst/>
                        </a:rPr>
                        <a:t>2050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a:effectLst/>
                        </a:rPr>
                        <a:t>Overall </a:t>
                      </a:r>
                      <a:r>
                        <a:rPr lang="en-US" sz="1050" u="none" strike="noStrike" smtClean="0">
                          <a:effectLst/>
                        </a:rPr>
                        <a:t>cleanliness </a:t>
                      </a:r>
                      <a:r>
                        <a:rPr lang="en-US" sz="1050" u="none" strike="noStrike" dirty="0">
                          <a:effectLst/>
                        </a:rPr>
                        <a:t>of the train interior</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u="none" strike="noStrike" dirty="0">
                          <a:effectLst/>
                        </a:rPr>
                        <a:t>3010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a:effectLst/>
                        </a:rPr>
                        <a:t>Overall </a:t>
                      </a:r>
                      <a:r>
                        <a:rPr lang="en-US" sz="1050" u="none" strike="noStrike" smtClean="0">
                          <a:effectLst/>
                        </a:rPr>
                        <a:t>cleanliness </a:t>
                      </a:r>
                      <a:r>
                        <a:rPr lang="en-US" sz="1050" u="none" strike="noStrike" dirty="0">
                          <a:effectLst/>
                        </a:rPr>
                        <a:t>of the destination station </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8595">
                <a:tc>
                  <a:txBody>
                    <a:bodyPr/>
                    <a:lstStyle/>
                    <a:p>
                      <a:pPr algn="ctr" fontAlgn="b"/>
                      <a:r>
                        <a:rPr lang="en-US" sz="1050" u="none" strike="noStrike" dirty="0">
                          <a:effectLst/>
                        </a:rPr>
                        <a:t>2060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smtClean="0">
                          <a:effectLst/>
                        </a:rPr>
                        <a:t>Cleanliness </a:t>
                      </a:r>
                      <a:r>
                        <a:rPr lang="en-US" sz="1050" u="none" strike="noStrike" dirty="0">
                          <a:effectLst/>
                        </a:rPr>
                        <a:t>of train windows</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u="none" strike="noStrike" dirty="0">
                          <a:effectLst/>
                        </a:rPr>
                        <a:t>3020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Availability of information about connecting transportation services at destination station</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8595">
                <a:tc>
                  <a:txBody>
                    <a:bodyPr/>
                    <a:lstStyle/>
                    <a:p>
                      <a:pPr algn="ctr" fontAlgn="b"/>
                      <a:r>
                        <a:rPr lang="en-US" sz="1050" u="none" strike="noStrike" dirty="0">
                          <a:effectLst/>
                        </a:rPr>
                        <a:t>2070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smtClean="0">
                          <a:effectLst/>
                        </a:rPr>
                        <a:t>Cleanliness </a:t>
                      </a:r>
                      <a:r>
                        <a:rPr lang="en-US" sz="1050" u="none" strike="noStrike" dirty="0">
                          <a:effectLst/>
                        </a:rPr>
                        <a:t>of the restrooms on the train</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u="none" strike="noStrike" dirty="0">
                          <a:effectLst/>
                        </a:rPr>
                        <a:t>3030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Clarity of information about connecting transportation services at destination station</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904">
                <a:tc>
                  <a:txBody>
                    <a:bodyPr/>
                    <a:lstStyle/>
                    <a:p>
                      <a:pPr algn="ctr" fontAlgn="b"/>
                      <a:r>
                        <a:rPr lang="en-US" sz="1050" u="none" strike="noStrike" dirty="0">
                          <a:effectLst/>
                        </a:rPr>
                        <a:t>2080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Smell of restrooms on the </a:t>
                      </a:r>
                      <a:r>
                        <a:rPr lang="en-US" sz="1050" u="none" strike="noStrike">
                          <a:effectLst/>
                        </a:rPr>
                        <a:t>train </a:t>
                      </a:r>
                      <a:r>
                        <a:rPr lang="en-US" sz="1050" u="none" strike="noStrike" smtClean="0">
                          <a:effectLst/>
                        </a:rPr>
                        <a:t>pleasant/free </a:t>
                      </a:r>
                      <a:r>
                        <a:rPr lang="en-US" sz="1050" u="none" strike="noStrike" dirty="0">
                          <a:effectLst/>
                        </a:rPr>
                        <a:t>of odor</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u="none" strike="noStrike" dirty="0">
                          <a:effectLst/>
                        </a:rPr>
                        <a:t>3040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Overall station experience at the destination station</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904">
                <a:tc>
                  <a:txBody>
                    <a:bodyPr/>
                    <a:lstStyle/>
                    <a:p>
                      <a:pPr algn="ctr" fontAlgn="b"/>
                      <a:r>
                        <a:rPr lang="en-US" sz="1050" u="none" strike="noStrike" dirty="0">
                          <a:effectLst/>
                        </a:rPr>
                        <a:t>2090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Information given on the train </a:t>
                      </a:r>
                      <a:r>
                        <a:rPr lang="en-US" sz="1050" u="none" strike="noStrike">
                          <a:effectLst/>
                        </a:rPr>
                        <a:t>about </a:t>
                      </a:r>
                      <a:r>
                        <a:rPr lang="en-US" sz="1050" u="none" strike="noStrike" smtClean="0">
                          <a:effectLst/>
                        </a:rPr>
                        <a:t>services/features/safety</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u="none" strike="noStrike" dirty="0">
                          <a:effectLst/>
                        </a:rPr>
                        <a:t>4030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Value of Amtrak service received for the price paid for the trip</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8904">
                <a:tc>
                  <a:txBody>
                    <a:bodyPr/>
                    <a:lstStyle/>
                    <a:p>
                      <a:pPr algn="ctr" fontAlgn="b"/>
                      <a:r>
                        <a:rPr lang="en-US" sz="1050" u="none" strike="noStrike" dirty="0">
                          <a:effectLst/>
                        </a:rPr>
                        <a:t>2100</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50" u="none" strike="noStrike" dirty="0">
                          <a:effectLst/>
                        </a:rPr>
                        <a:t>Information given about problems/delays while on the train</a:t>
                      </a:r>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5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Title 1"/>
          <p:cNvSpPr>
            <a:spLocks noGrp="1"/>
          </p:cNvSpPr>
          <p:nvPr>
            <p:ph type="title"/>
          </p:nvPr>
        </p:nvSpPr>
        <p:spPr>
          <a:xfrm>
            <a:off x="203200" y="212725"/>
            <a:ext cx="9174163" cy="933450"/>
          </a:xfrm>
        </p:spPr>
        <p:txBody>
          <a:bodyPr/>
          <a:lstStyle/>
          <a:p>
            <a:r>
              <a:rPr lang="en-US" dirty="0" smtClean="0"/>
              <a:t>Appendix A: Question names and numbers</a:t>
            </a:r>
            <a:endParaRPr lang="en-US" dirty="0"/>
          </a:p>
        </p:txBody>
      </p:sp>
    </p:spTree>
    <p:extLst>
      <p:ext uri="{BB962C8B-B14F-4D97-AF65-F5344CB8AC3E}">
        <p14:creationId xmlns:p14="http://schemas.microsoft.com/office/powerpoint/2010/main" val="4080628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Appendix </a:t>
            </a:r>
            <a:r>
              <a:rPr lang="en-US" smtClean="0"/>
              <a:t>B: </a:t>
            </a:r>
            <a:r>
              <a:rPr lang="en-US" dirty="0" smtClean="0"/>
              <a:t>Average NY </a:t>
            </a:r>
            <a:r>
              <a:rPr lang="en-US" dirty="0" err="1" smtClean="0"/>
              <a:t>eCSI</a:t>
            </a:r>
            <a:r>
              <a:rPr lang="en-US" dirty="0" smtClean="0"/>
              <a:t> scores ranked by count, with correlation</a:t>
            </a:r>
            <a:endParaRPr lang="en-US" dirty="0"/>
          </a:p>
        </p:txBody>
      </p:sp>
      <p:graphicFrame>
        <p:nvGraphicFramePr>
          <p:cNvPr id="4" name="Content Placeholder 3"/>
          <p:cNvGraphicFramePr>
            <a:graphicFrameLocks noGrp="1"/>
          </p:cNvGraphicFramePr>
          <p:nvPr>
            <p:ph idx="1"/>
          </p:nvPr>
        </p:nvGraphicFramePr>
        <p:xfrm>
          <a:off x="2180608" y="1516376"/>
          <a:ext cx="4962063" cy="3219526"/>
        </p:xfrm>
        <a:graphic>
          <a:graphicData uri="http://schemas.openxmlformats.org/drawingml/2006/table">
            <a:tbl>
              <a:tblPr>
                <a:tableStyleId>{5C22544A-7EE6-4342-B048-85BDC9FD1C3A}</a:tableStyleId>
              </a:tblPr>
              <a:tblGrid>
                <a:gridCol w="2678342"/>
                <a:gridCol w="489428"/>
                <a:gridCol w="989634"/>
                <a:gridCol w="804659"/>
              </a:tblGrid>
              <a:tr h="682620">
                <a:tc>
                  <a:txBody>
                    <a:bodyPr/>
                    <a:lstStyle/>
                    <a:p>
                      <a:pPr algn="l" fontAlgn="b"/>
                      <a:r>
                        <a:rPr lang="en-US" sz="1100" u="none" strike="noStrike" dirty="0">
                          <a:effectLst/>
                        </a:rPr>
                        <a:t>Question</a:t>
                      </a:r>
                      <a:endParaRPr lang="en-US"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Avg. Correlation</a:t>
                      </a:r>
                      <a:endParaRPr lang="en-US" sz="1100" b="0" i="0" u="none" strike="noStrike">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Avg. Value</a:t>
                      </a:r>
                      <a:endParaRPr lang="en-US" sz="1100" b="0" i="0" u="none" strike="noStrike">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r>
              <a:tr h="458477">
                <a:tc>
                  <a:txBody>
                    <a:bodyPr/>
                    <a:lstStyle/>
                    <a:p>
                      <a:pPr algn="ctr" fontAlgn="b"/>
                      <a:r>
                        <a:rPr lang="en-US" sz="1100" u="none" strike="noStrike" dirty="0">
                          <a:effectLst/>
                        </a:rPr>
                        <a:t>Smooth and comfortable train ride</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19</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0.28336</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85.05345</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477">
                <a:tc>
                  <a:txBody>
                    <a:bodyPr/>
                    <a:lstStyle/>
                    <a:p>
                      <a:pPr algn="ctr" fontAlgn="b"/>
                      <a:r>
                        <a:rPr lang="en-US" sz="1100" u="none" strike="noStrike" dirty="0">
                          <a:effectLst/>
                        </a:rPr>
                        <a:t>Reliability or on-time performance of the train</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0.231648</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78.93488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477">
                <a:tc>
                  <a:txBody>
                    <a:bodyPr/>
                    <a:lstStyle/>
                    <a:p>
                      <a:pPr algn="ctr" fontAlgn="b"/>
                      <a:r>
                        <a:rPr lang="en-US" sz="1100" u="none" strike="noStrike">
                          <a:effectLst/>
                        </a:rPr>
                        <a:t>Amtrak's ability to get you to your destination safely</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0.259089</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91.8151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477">
                <a:tc>
                  <a:txBody>
                    <a:bodyPr/>
                    <a:lstStyle/>
                    <a:p>
                      <a:pPr algn="ctr" fontAlgn="b"/>
                      <a:r>
                        <a:rPr lang="en-US" sz="1100" u="none" strike="noStrike">
                          <a:effectLst/>
                        </a:rPr>
                        <a:t>Friendliness/helpfulness of the train conductors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0.206394</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87.98272</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477">
                <a:tc>
                  <a:txBody>
                    <a:bodyPr/>
                    <a:lstStyle/>
                    <a:p>
                      <a:pPr algn="ctr" fontAlgn="b"/>
                      <a:r>
                        <a:rPr lang="en-US" sz="1100" u="none" strike="noStrike">
                          <a:effectLst/>
                        </a:rPr>
                        <a:t>Overall </a:t>
                      </a:r>
                      <a:r>
                        <a:rPr lang="en-US" sz="1100" u="none" strike="noStrike" smtClean="0">
                          <a:effectLst/>
                        </a:rPr>
                        <a:t>cleanliness </a:t>
                      </a:r>
                      <a:r>
                        <a:rPr lang="en-US" sz="1100" u="none" strike="noStrike" dirty="0">
                          <a:effectLst/>
                        </a:rPr>
                        <a:t>of the train interior</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0.213773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83.15943</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4521">
                <a:tc>
                  <a:txBody>
                    <a:bodyPr/>
                    <a:lstStyle/>
                    <a:p>
                      <a:pPr algn="ctr"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83.96634</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02657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12725"/>
            <a:ext cx="9174163" cy="933450"/>
          </a:xfrm>
        </p:spPr>
        <p:txBody>
          <a:bodyPr/>
          <a:lstStyle/>
          <a:p>
            <a:r>
              <a:rPr lang="en-US" dirty="0" smtClean="0"/>
              <a:t>Appendix C: r-squared values vs. correlation</a:t>
            </a:r>
            <a:endParaRPr lang="en-US" dirty="0"/>
          </a:p>
        </p:txBody>
      </p:sp>
      <p:graphicFrame>
        <p:nvGraphicFramePr>
          <p:cNvPr id="8" name="Chart 7"/>
          <p:cNvGraphicFramePr>
            <a:graphicFrameLocks/>
          </p:cNvGraphicFramePr>
          <p:nvPr/>
        </p:nvGraphicFramePr>
        <p:xfrm>
          <a:off x="282005" y="376540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nvGraphicFramePr>
        <p:xfrm>
          <a:off x="282005" y="115866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nvGraphicFramePr>
        <p:xfrm>
          <a:off x="4726557" y="1158664"/>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a:graphicFrameLocks/>
          </p:cNvGraphicFramePr>
          <p:nvPr/>
        </p:nvGraphicFramePr>
        <p:xfrm>
          <a:off x="4726557" y="3765402"/>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95665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Stats backgrounder</a:t>
            </a:r>
            <a:br>
              <a:rPr lang="en-US" dirty="0"/>
            </a:br>
            <a:endParaRPr lang="en-US" dirty="0"/>
          </a:p>
        </p:txBody>
      </p:sp>
      <mc:AlternateContent xmlns:mc="http://schemas.openxmlformats.org/markup-compatibility/2006">
        <mc:Choice xmlns:a14="http://schemas.microsoft.com/office/drawing/2010/main" Requires="a14">
          <p:sp>
            <p:nvSpPr>
              <p:cNvPr id="5" name="Content Placeholder 2"/>
              <p:cNvSpPr txBox="1">
                <a:spLocks/>
              </p:cNvSpPr>
              <p:nvPr/>
            </p:nvSpPr>
            <p:spPr bwMode="auto">
              <a:xfrm>
                <a:off x="333427" y="1250830"/>
                <a:ext cx="8913707" cy="4917057"/>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0437" tIns="44427" rIns="90437" bIns="44427" numCol="1" anchor="t" anchorCtr="0" compatLnSpc="1">
                <a:prstTxWarp prst="textNoShape">
                  <a:avLst/>
                </a:prstTxWarp>
                <a:normAutofit fontScale="85000" lnSpcReduction="10000"/>
              </a:bodyPr>
              <a:lstStyle>
                <a:lvl1pPr marL="177800" indent="-177800" algn="l" rtl="0" eaLnBrk="1" fontAlgn="base" hangingPunct="1">
                  <a:spcBef>
                    <a:spcPct val="100000"/>
                  </a:spcBef>
                  <a:spcAft>
                    <a:spcPct val="0"/>
                  </a:spcAft>
                  <a:buSzPct val="100000"/>
                  <a:buChar char="•"/>
                  <a:defRPr>
                    <a:solidFill>
                      <a:schemeClr val="tx1"/>
                    </a:solidFill>
                    <a:latin typeface="+mn-lt"/>
                    <a:ea typeface="+mn-ea"/>
                    <a:cs typeface="+mn-cs"/>
                  </a:defRPr>
                </a:lvl1pPr>
                <a:lvl2pPr marL="457200" indent="-165100" algn="l" rtl="0" eaLnBrk="1" fontAlgn="base" hangingPunct="1">
                  <a:spcBef>
                    <a:spcPct val="50000"/>
                  </a:spcBef>
                  <a:spcAft>
                    <a:spcPct val="0"/>
                  </a:spcAft>
                  <a:buSzPct val="100000"/>
                  <a:buFont typeface="Arial" charset="0"/>
                  <a:buChar char="–"/>
                  <a:defRPr>
                    <a:solidFill>
                      <a:schemeClr val="tx1"/>
                    </a:solidFill>
                    <a:latin typeface="+mn-lt"/>
                  </a:defRPr>
                </a:lvl2pPr>
                <a:lvl3pPr marL="685800" indent="-114300" algn="l" rtl="0" eaLnBrk="1" fontAlgn="base" hangingPunct="1">
                  <a:spcBef>
                    <a:spcPct val="25000"/>
                  </a:spcBef>
                  <a:spcAft>
                    <a:spcPct val="0"/>
                  </a:spcAft>
                  <a:buSzPct val="100000"/>
                  <a:buChar char="-"/>
                  <a:defRPr>
                    <a:solidFill>
                      <a:schemeClr val="tx1"/>
                    </a:solidFill>
                    <a:latin typeface="+mn-lt"/>
                  </a:defRPr>
                </a:lvl3pPr>
                <a:lvl4pPr marL="914400" indent="-114300" algn="l" rtl="0" eaLnBrk="1" fontAlgn="base" hangingPunct="1">
                  <a:spcBef>
                    <a:spcPct val="10000"/>
                  </a:spcBef>
                  <a:spcAft>
                    <a:spcPct val="0"/>
                  </a:spcAft>
                  <a:buSzPct val="100000"/>
                  <a:buChar char="-"/>
                  <a:defRPr>
                    <a:solidFill>
                      <a:schemeClr val="tx1"/>
                    </a:solidFill>
                    <a:latin typeface="+mn-lt"/>
                  </a:defRPr>
                </a:lvl4pPr>
                <a:lvl5pPr marL="1143000" indent="-114300" algn="l" rtl="0" eaLnBrk="1" fontAlgn="base" hangingPunct="1">
                  <a:spcBef>
                    <a:spcPct val="10000"/>
                  </a:spcBef>
                  <a:spcAft>
                    <a:spcPct val="0"/>
                  </a:spcAft>
                  <a:buSzPct val="100000"/>
                  <a:buChar char="-"/>
                  <a:defRPr>
                    <a:solidFill>
                      <a:schemeClr val="tx1"/>
                    </a:solidFill>
                    <a:latin typeface="+mn-lt"/>
                  </a:defRPr>
                </a:lvl5pPr>
                <a:lvl6pPr marL="1600200" indent="-114300" algn="l" rtl="0" eaLnBrk="1" fontAlgn="base" hangingPunct="1">
                  <a:spcBef>
                    <a:spcPct val="10000"/>
                  </a:spcBef>
                  <a:spcAft>
                    <a:spcPct val="0"/>
                  </a:spcAft>
                  <a:buSzPct val="100000"/>
                  <a:buChar char="-"/>
                  <a:defRPr>
                    <a:solidFill>
                      <a:schemeClr val="tx1"/>
                    </a:solidFill>
                    <a:latin typeface="+mn-lt"/>
                  </a:defRPr>
                </a:lvl6pPr>
                <a:lvl7pPr marL="2057400" indent="-114300" algn="l" rtl="0" eaLnBrk="1" fontAlgn="base" hangingPunct="1">
                  <a:spcBef>
                    <a:spcPct val="10000"/>
                  </a:spcBef>
                  <a:spcAft>
                    <a:spcPct val="0"/>
                  </a:spcAft>
                  <a:buSzPct val="100000"/>
                  <a:buChar char="-"/>
                  <a:defRPr>
                    <a:solidFill>
                      <a:schemeClr val="tx1"/>
                    </a:solidFill>
                    <a:latin typeface="+mn-lt"/>
                  </a:defRPr>
                </a:lvl7pPr>
                <a:lvl8pPr marL="2514600" indent="-114300" algn="l" rtl="0" eaLnBrk="1" fontAlgn="base" hangingPunct="1">
                  <a:spcBef>
                    <a:spcPct val="10000"/>
                  </a:spcBef>
                  <a:spcAft>
                    <a:spcPct val="0"/>
                  </a:spcAft>
                  <a:buSzPct val="100000"/>
                  <a:buChar char="-"/>
                  <a:defRPr>
                    <a:solidFill>
                      <a:schemeClr val="tx1"/>
                    </a:solidFill>
                    <a:latin typeface="+mn-lt"/>
                  </a:defRPr>
                </a:lvl8pPr>
                <a:lvl9pPr marL="2971800" indent="-114300" algn="l" rtl="0" eaLnBrk="1" fontAlgn="base" hangingPunct="1">
                  <a:spcBef>
                    <a:spcPct val="10000"/>
                  </a:spcBef>
                  <a:spcAft>
                    <a:spcPct val="0"/>
                  </a:spcAft>
                  <a:buSzPct val="100000"/>
                  <a:buChar char="-"/>
                  <a:defRPr>
                    <a:solidFill>
                      <a:schemeClr val="tx1"/>
                    </a:solidFill>
                    <a:latin typeface="+mn-lt"/>
                  </a:defRPr>
                </a:lvl9pPr>
              </a:lstStyle>
              <a:p>
                <a:pPr>
                  <a:buFontTx/>
                </a:pPr>
                <a:r>
                  <a:rPr lang="en-US" dirty="0"/>
                  <a:t>R-squared is the proportion of variation in the measured variable (e.g., satisfaction) explained by the observed variables (e.g., the questions). The R-squared value of a specific questions indicates how much variation in satisfaction is explained by variation in responses to that question. R-squared values range from 0 (no explanation) to 1 (full explanation). </a:t>
                </a:r>
              </a:p>
              <a:p>
                <a:pPr lvl="1"/>
                <a:r>
                  <a:rPr lang="en-US" dirty="0"/>
                  <a:t>A higher R-squared value is typically better, but low R-squared value doesn’t necessarily indicate little correlation -  it could indicate noisy data (for reference, psychology studies often have R-squared values below 0.5)</a:t>
                </a:r>
              </a:p>
              <a:p>
                <a:pPr lvl="1"/>
                <a:r>
                  <a:rPr lang="en-US" dirty="0"/>
                  <a:t>(note that psych. Often has </a:t>
                </a:r>
                <a:r>
                  <a:rPr lang="en-US" dirty="0" smtClean="0"/>
                  <a:t>R-squared</a:t>
                </a:r>
                <a:r>
                  <a:rPr lang="en-US" dirty="0"/>
                  <a:t> </a:t>
                </a:r>
                <a:r>
                  <a:rPr lang="en-US" dirty="0" smtClean="0"/>
                  <a:t>below </a:t>
                </a:r>
                <a:r>
                  <a:rPr lang="en-US" dirty="0" smtClean="0"/>
                  <a:t> 0.5</a:t>
                </a:r>
                <a:r>
                  <a:rPr lang="en-US" dirty="0"/>
                  <a:t>, because people are hard to predict)</a:t>
                </a:r>
              </a:p>
              <a:p>
                <a:pPr>
                  <a:buFontTx/>
                </a:pPr>
                <a:r>
                  <a:rPr lang="en-US" dirty="0"/>
                  <a:t>A linear regression determines a model that minimizes the difference between a linear equation and the data points. </a:t>
                </a:r>
              </a:p>
              <a:p>
                <a:pPr>
                  <a:buFontTx/>
                </a:pPr>
                <a:r>
                  <a:rPr lang="en-US" dirty="0"/>
                  <a:t>A question’s coefficient (e.g., “</a:t>
                </a:r>
                <a14:m>
                  <m:oMath xmlns:m="http://schemas.openxmlformats.org/officeDocument/2006/math">
                    <m:r>
                      <a:rPr lang="en-US">
                        <a:latin typeface="Cambria Math" panose="02040503050406030204" pitchFamily="18" charset="0"/>
                      </a:rPr>
                      <m:t>𝑚</m:t>
                    </m:r>
                  </m:oMath>
                </a14:m>
                <a:r>
                  <a:rPr lang="en-US" dirty="0"/>
                  <a:t>” in “</a:t>
                </a: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𝑚𝑥</m:t>
                    </m:r>
                    <m:r>
                      <a:rPr lang="en-US">
                        <a:latin typeface="Cambria Math" panose="02040503050406030204" pitchFamily="18" charset="0"/>
                      </a:rPr>
                      <m:t>+</m:t>
                    </m:r>
                    <m:r>
                      <a:rPr lang="en-US">
                        <a:latin typeface="Cambria Math" panose="02040503050406030204" pitchFamily="18" charset="0"/>
                      </a:rPr>
                      <m:t>𝑏</m:t>
                    </m:r>
                  </m:oMath>
                </a14:m>
                <a:r>
                  <a:rPr lang="en-US" dirty="0"/>
                  <a:t>”) indicates how much that questions affects the quantity measured by the model (in this case, overall satisfaction).  If a question has a coefficient of 0.3, then the model predicts that a change in 1 unit of that question, holding all other question responses constant, would result in overall satisfaction changing by 0.3 of a unit. </a:t>
                </a:r>
              </a:p>
              <a:p>
                <a:pPr>
                  <a:buFontTx/>
                </a:pPr>
                <a:r>
                  <a:rPr lang="en-US" dirty="0"/>
                  <a:t>R-squared vs. coefficients: The R-squared value of the model indicates how well the model fits all of the data; a question’s correlation indicates its “explanatory power” in the overall model. </a:t>
                </a:r>
              </a:p>
            </p:txBody>
          </p:sp>
        </mc:Choice>
        <mc:Fallback>
          <p:sp>
            <p:nvSpPr>
              <p:cNvPr id="5" name="Content Placeholder 2"/>
              <p:cNvSpPr txBox="1">
                <a:spLocks noRot="1" noChangeAspect="1" noMove="1" noResize="1" noEditPoints="1" noAdjustHandles="1" noChangeArrowheads="1" noChangeShapeType="1" noTextEdit="1"/>
              </p:cNvSpPr>
              <p:nvPr/>
            </p:nvSpPr>
            <p:spPr bwMode="auto">
              <a:xfrm>
                <a:off x="333427" y="1250830"/>
                <a:ext cx="8913707" cy="4917057"/>
              </a:xfrm>
              <a:prstGeom prst="rect">
                <a:avLst/>
              </a:prstGeom>
              <a:blipFill rotWithShape="0">
                <a:blip r:embed="rId2"/>
                <a:stretch>
                  <a:fillRect l="-205" t="-62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475656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292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Analytical method: the R program</a:t>
            </a:r>
          </a:p>
        </p:txBody>
      </p:sp>
      <p:sp>
        <p:nvSpPr>
          <p:cNvPr id="4099" name="Rectangle 3"/>
          <p:cNvSpPr>
            <a:spLocks noGrp="1" noChangeArrowheads="1"/>
          </p:cNvSpPr>
          <p:nvPr>
            <p:ph type="body" idx="1"/>
          </p:nvPr>
        </p:nvSpPr>
        <p:spPr>
          <a:xfrm>
            <a:off x="563034" y="859364"/>
            <a:ext cx="8475133" cy="4830234"/>
          </a:xfrm>
        </p:spPr>
        <p:txBody>
          <a:bodyPr/>
          <a:lstStyle/>
          <a:p>
            <a:pPr marL="0" indent="0" eaLnBrk="1" hangingPunct="1">
              <a:buNone/>
            </a:pPr>
            <a:r>
              <a:rPr lang="en-US" altLang="en-US" b="1" dirty="0" smtClean="0"/>
              <a:t>The statistical programming language “R” was used to develop a model to analyze </a:t>
            </a:r>
            <a:r>
              <a:rPr lang="en-US" altLang="en-US" b="1" dirty="0" err="1" smtClean="0"/>
              <a:t>eCSI</a:t>
            </a:r>
            <a:r>
              <a:rPr lang="en-US" altLang="en-US" b="1" dirty="0" smtClean="0"/>
              <a:t> data, using the following process:</a:t>
            </a:r>
          </a:p>
          <a:p>
            <a:pPr marL="342900" indent="-342900" eaLnBrk="1" hangingPunct="1">
              <a:buFont typeface="+mj-lt"/>
              <a:buAutoNum type="arabicPeriod"/>
            </a:pPr>
            <a:r>
              <a:rPr lang="en-US" altLang="en-US" dirty="0" smtClean="0"/>
              <a:t>Begin with all </a:t>
            </a:r>
            <a:r>
              <a:rPr lang="en-US" altLang="en-US" dirty="0" err="1" smtClean="0"/>
              <a:t>eCSI</a:t>
            </a:r>
            <a:r>
              <a:rPr lang="en-US" altLang="en-US" dirty="0" smtClean="0"/>
              <a:t> data for the route to be analyzed, over the desired time </a:t>
            </a:r>
            <a:r>
              <a:rPr lang="en-US" altLang="en-US" dirty="0" smtClean="0"/>
              <a:t>frame</a:t>
            </a:r>
            <a:endParaRPr lang="en-US" altLang="en-US" i="1" dirty="0" smtClean="0"/>
          </a:p>
          <a:p>
            <a:pPr marL="342900" indent="-342900" eaLnBrk="1" hangingPunct="1">
              <a:buFont typeface="+mj-lt"/>
              <a:buAutoNum type="arabicPeriod"/>
            </a:pPr>
            <a:r>
              <a:rPr lang="en-US" altLang="en-US" dirty="0" smtClean="0"/>
              <a:t>Run regressions of each individual </a:t>
            </a:r>
            <a:r>
              <a:rPr lang="en-US" altLang="en-US" dirty="0" err="1" smtClean="0"/>
              <a:t>eCSI</a:t>
            </a:r>
            <a:r>
              <a:rPr lang="en-US" altLang="en-US" dirty="0" smtClean="0"/>
              <a:t> question (e.g., cleanliness of the restrooms) against overall satisfaction; discard those with r-squared values below a threshold to eliminate statistically insignificant attributes</a:t>
            </a:r>
          </a:p>
          <a:p>
            <a:pPr marL="342900" indent="-342900" eaLnBrk="1" hangingPunct="1">
              <a:buFont typeface="+mj-lt"/>
              <a:buAutoNum type="arabicPeriod"/>
            </a:pPr>
            <a:r>
              <a:rPr lang="en-US" altLang="en-US" dirty="0" smtClean="0"/>
              <a:t>Of the remaining questions, run through all possible permutations of questions to find the best (highest adjusted r-squared value) fitting multivariate linear model</a:t>
            </a:r>
          </a:p>
          <a:p>
            <a:pPr marL="342900" indent="-342900" eaLnBrk="1" hangingPunct="1">
              <a:buFont typeface="+mj-lt"/>
              <a:buAutoNum type="arabicPeriod"/>
            </a:pPr>
            <a:r>
              <a:rPr lang="en-US" altLang="en-US" dirty="0" smtClean="0"/>
              <a:t>Use the resulting model to identify the top drivers of the overall </a:t>
            </a:r>
            <a:r>
              <a:rPr lang="en-US" altLang="en-US" dirty="0" err="1" smtClean="0"/>
              <a:t>eCSI</a:t>
            </a:r>
            <a:r>
              <a:rPr lang="en-US" altLang="en-US" dirty="0" smtClean="0"/>
              <a:t> score for each route, generate these results in an Excel sheet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model: Does the model predict actual </a:t>
            </a:r>
            <a:r>
              <a:rPr lang="en-US" dirty="0" err="1" smtClean="0"/>
              <a:t>eCSI</a:t>
            </a:r>
            <a:r>
              <a:rPr lang="en-US" dirty="0" smtClean="0"/>
              <a:t> results?</a:t>
            </a:r>
            <a:endParaRPr lang="en-US" dirty="0"/>
          </a:p>
        </p:txBody>
      </p:sp>
      <p:sp>
        <p:nvSpPr>
          <p:cNvPr id="3" name="Content Placeholder 2"/>
          <p:cNvSpPr>
            <a:spLocks noGrp="1"/>
          </p:cNvSpPr>
          <p:nvPr>
            <p:ph idx="1"/>
          </p:nvPr>
        </p:nvSpPr>
        <p:spPr/>
        <p:txBody>
          <a:bodyPr/>
          <a:lstStyle/>
          <a:p>
            <a:r>
              <a:rPr lang="en-US" dirty="0" smtClean="0"/>
              <a:t>In order to test the model, predicted </a:t>
            </a:r>
            <a:r>
              <a:rPr lang="en-US" dirty="0" err="1" smtClean="0"/>
              <a:t>eCSI</a:t>
            </a:r>
            <a:r>
              <a:rPr lang="en-US" dirty="0" smtClean="0"/>
              <a:t> values </a:t>
            </a:r>
            <a:r>
              <a:rPr lang="en-US" dirty="0"/>
              <a:t>(vertical axis) are plotted against reported </a:t>
            </a:r>
            <a:r>
              <a:rPr lang="en-US" dirty="0" err="1" smtClean="0"/>
              <a:t>eCSI</a:t>
            </a:r>
            <a:r>
              <a:rPr lang="en-US" dirty="0" smtClean="0"/>
              <a:t> values </a:t>
            </a:r>
            <a:r>
              <a:rPr lang="en-US" dirty="0"/>
              <a:t>(horizontal axis</a:t>
            </a:r>
            <a:r>
              <a:rPr lang="en-US" dirty="0" smtClean="0"/>
              <a:t>). </a:t>
            </a:r>
            <a:r>
              <a:rPr lang="en-US" dirty="0"/>
              <a:t>Values are predicted using survey values and the </a:t>
            </a:r>
            <a:r>
              <a:rPr lang="en-US"/>
              <a:t>multivariable </a:t>
            </a:r>
            <a:r>
              <a:rPr lang="en-US" smtClean="0"/>
              <a:t>linear </a:t>
            </a:r>
            <a:r>
              <a:rPr lang="en-US" dirty="0"/>
              <a:t>model generated by the R program. </a:t>
            </a:r>
          </a:p>
          <a:p>
            <a:r>
              <a:rPr lang="en-US" dirty="0" smtClean="0"/>
              <a:t>Assumptions: Data is normally distributed, variance is normal, there is </a:t>
            </a:r>
            <a:r>
              <a:rPr lang="en-US" smtClean="0"/>
              <a:t>little collinearity</a:t>
            </a:r>
            <a:r>
              <a:rPr lang="en-US" dirty="0" smtClean="0"/>
              <a:t>, data has </a:t>
            </a:r>
            <a:r>
              <a:rPr lang="en-US" smtClean="0"/>
              <a:t>a linear </a:t>
            </a:r>
            <a:r>
              <a:rPr lang="en-US" dirty="0" smtClean="0"/>
              <a:t>relationship</a:t>
            </a:r>
          </a:p>
          <a:p>
            <a:r>
              <a:rPr lang="en-US" smtClean="0"/>
              <a:t>For each </a:t>
            </a:r>
            <a:r>
              <a:rPr lang="en-US" dirty="0" smtClean="0"/>
              <a:t>route there was a similar relationship between the predicted values and reported values, as the following graphs show.</a:t>
            </a:r>
            <a:endParaRPr lang="en-US" dirty="0"/>
          </a:p>
        </p:txBody>
      </p:sp>
    </p:spTree>
    <p:extLst>
      <p:ext uri="{BB962C8B-B14F-4D97-AF65-F5344CB8AC3E}">
        <p14:creationId xmlns:p14="http://schemas.microsoft.com/office/powerpoint/2010/main" val="126510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Ethan </a:t>
            </a:r>
            <a:r>
              <a:rPr lang="en-US" dirty="0" smtClean="0"/>
              <a:t>Allen</a:t>
            </a:r>
            <a:endParaRPr lang="en-US" dirty="0"/>
          </a:p>
        </p:txBody>
      </p:sp>
      <p:sp>
        <p:nvSpPr>
          <p:cNvPr id="7" name="Rectangle 2"/>
          <p:cNvSpPr>
            <a:spLocks noChangeArrowheads="1"/>
          </p:cNvSpPr>
          <p:nvPr/>
        </p:nvSpPr>
        <p:spPr bwMode="auto">
          <a:xfrm>
            <a:off x="327804" y="992287"/>
            <a:ext cx="15388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hangingPunct="0">
              <a:spcBef>
                <a:spcPct val="0"/>
              </a:spcBef>
              <a:buSzTx/>
              <a:buNone/>
            </a:pPr>
            <a:r>
              <a:rPr kumimoji="0" lang="en-US" altLang="en-US" sz="1000" b="0" i="0" u="none" strike="noStrike" cap="none" normalizeH="0" baseline="0" dirty="0" smtClean="0">
                <a:ln>
                  <a:noFill/>
                </a:ln>
                <a:solidFill>
                  <a:srgbClr val="000000"/>
                </a:solidFill>
                <a:effectLst/>
                <a:latin typeface="Lucida Console" panose="020B0609040504020204" pitchFamily="49" charset="0"/>
              </a:rPr>
              <a:t>Coefficients:</a:t>
            </a:r>
            <a:r>
              <a:rPr lang="en-US" altLang="en-US" sz="1000" dirty="0">
                <a:solidFill>
                  <a:srgbClr val="000000"/>
                </a:solidFill>
                <a:latin typeface="Lucida Console" panose="020B0609040504020204" pitchFamily="49" charset="0"/>
              </a:rPr>
              <a:t>0.6633</a:t>
            </a:r>
            <a:r>
              <a:rPr kumimoji="0" lang="en-US" altLang="en-US" sz="1000" b="0" i="0" u="none" strike="noStrike" cap="none" normalizeH="0" baseline="0" dirty="0" smtClean="0">
                <a:ln>
                  <a:noFill/>
                </a:ln>
                <a:solidFill>
                  <a:srgbClr val="000000"/>
                </a:solidFill>
                <a:effectLst/>
                <a:latin typeface="Lucida Console" panose="020B0609040504020204" pitchFamily="49" charset="0"/>
              </a:rPr>
              <a:t> </a:t>
            </a:r>
          </a:p>
          <a:p>
            <a:pPr lvl="0" eaLnBrk="0" hangingPunct="0">
              <a:spcBef>
                <a:spcPct val="0"/>
              </a:spcBef>
              <a:buSzTx/>
              <a:buNone/>
            </a:pPr>
            <a:r>
              <a:rPr lang="en-US" altLang="en-US" sz="1000" dirty="0" smtClean="0">
                <a:solidFill>
                  <a:srgbClr val="000000"/>
                </a:solidFill>
                <a:latin typeface="Lucida Console" panose="020B0609040504020204" pitchFamily="49" charset="0"/>
              </a:rPr>
              <a:t>(</a:t>
            </a:r>
            <a:r>
              <a:rPr lang="en-US" altLang="en-US" sz="1000" dirty="0">
                <a:solidFill>
                  <a:srgbClr val="000000"/>
                </a:solidFill>
                <a:latin typeface="Lucida Console" panose="020B0609040504020204" pitchFamily="49" charset="0"/>
              </a:rPr>
              <a:t>Intercept) </a:t>
            </a:r>
            <a:r>
              <a:rPr kumimoji="0" lang="en-US" altLang="en-US" sz="1000" b="0" i="0" u="none" strike="noStrike" cap="none" normalizeH="0" baseline="0" dirty="0" smtClean="0">
                <a:ln>
                  <a:noFill/>
                </a:ln>
                <a:solidFill>
                  <a:srgbClr val="000000"/>
                </a:solidFill>
                <a:effectLst/>
                <a:latin typeface="Lucida Console" panose="020B0609040504020204" pitchFamily="49" charset="0"/>
              </a:rPr>
              <a:t>29.1713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485236" y="5306144"/>
            <a:ext cx="5492869" cy="784830"/>
          </a:xfrm>
          <a:prstGeom prst="rect">
            <a:avLst/>
          </a:prstGeom>
        </p:spPr>
        <p:txBody>
          <a:bodyPr wrap="square">
            <a:spAutoFit/>
          </a:bodyPr>
          <a:lstStyle/>
          <a:p>
            <a:r>
              <a:rPr lang="en-US" dirty="0">
                <a:solidFill>
                  <a:schemeClr val="tx1"/>
                </a:solidFill>
              </a:rPr>
              <a:t> </a:t>
            </a:r>
            <a:r>
              <a:rPr lang="en-US" dirty="0" smtClean="0">
                <a:solidFill>
                  <a:schemeClr val="tx1"/>
                </a:solidFill>
              </a:rPr>
              <a:t>Adjusted R squared value of model = </a:t>
            </a:r>
            <a:r>
              <a:rPr lang="en-US" dirty="0">
                <a:solidFill>
                  <a:schemeClr val="tx1"/>
                </a:solidFill>
              </a:rPr>
              <a:t>0.6576</a:t>
            </a:r>
          </a:p>
          <a:p>
            <a:r>
              <a:rPr lang="en-US" dirty="0">
                <a:solidFill>
                  <a:schemeClr val="tx1"/>
                </a:solidFill>
              </a:rPr>
              <a:t> </a:t>
            </a:r>
            <a:r>
              <a:rPr lang="en-US" dirty="0" smtClean="0">
                <a:solidFill>
                  <a:schemeClr val="tx1"/>
                </a:solidFill>
              </a:rPr>
              <a:t>How well the model predicts the data = </a:t>
            </a:r>
            <a:r>
              <a:rPr lang="en-US" dirty="0">
                <a:solidFill>
                  <a:schemeClr val="tx1"/>
                </a:solidFill>
              </a:rPr>
              <a:t>0.6621774</a:t>
            </a:r>
          </a:p>
        </p:txBody>
      </p:sp>
      <p:pic>
        <p:nvPicPr>
          <p:cNvPr id="3" name="Picture 2"/>
          <p:cNvPicPr>
            <a:picLocks noChangeAspect="1"/>
          </p:cNvPicPr>
          <p:nvPr/>
        </p:nvPicPr>
        <p:blipFill>
          <a:blip r:embed="rId2"/>
          <a:stretch>
            <a:fillRect/>
          </a:stretch>
        </p:blipFill>
        <p:spPr>
          <a:xfrm>
            <a:off x="2571557" y="1630524"/>
            <a:ext cx="4458086" cy="3596952"/>
          </a:xfrm>
          <a:prstGeom prst="rect">
            <a:avLst/>
          </a:prstGeom>
        </p:spPr>
      </p:pic>
    </p:spTree>
    <p:extLst>
      <p:ext uri="{BB962C8B-B14F-4D97-AF65-F5344CB8AC3E}">
        <p14:creationId xmlns:p14="http://schemas.microsoft.com/office/powerpoint/2010/main" val="2736372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South (2017)</a:t>
            </a:r>
            <a:endParaRPr lang="en-US" dirty="0"/>
          </a:p>
        </p:txBody>
      </p:sp>
      <p:sp>
        <p:nvSpPr>
          <p:cNvPr id="4" name="Rectangle 1"/>
          <p:cNvSpPr>
            <a:spLocks noChangeArrowheads="1"/>
          </p:cNvSpPr>
          <p:nvPr/>
        </p:nvSpPr>
        <p:spPr bwMode="auto">
          <a:xfrm>
            <a:off x="246811" y="763687"/>
            <a:ext cx="161582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hangingPunct="0">
              <a:spcBef>
                <a:spcPct val="0"/>
              </a:spcBef>
              <a:buSzTx/>
              <a:buNone/>
            </a:pPr>
            <a:r>
              <a:rPr kumimoji="0" lang="en-US" altLang="en-US" sz="1000" b="0" i="0" u="none" strike="noStrike" cap="none" normalizeH="0" baseline="0" dirty="0" smtClean="0">
                <a:ln>
                  <a:noFill/>
                </a:ln>
                <a:solidFill>
                  <a:srgbClr val="000000"/>
                </a:solidFill>
                <a:effectLst/>
                <a:latin typeface="Lucida Console" panose="020B0609040504020204" pitchFamily="49" charset="0"/>
              </a:rPr>
              <a:t>Coefficients: </a:t>
            </a:r>
            <a:r>
              <a:rPr lang="en-US" altLang="en-US" sz="1000" dirty="0">
                <a:solidFill>
                  <a:srgbClr val="000000"/>
                </a:solidFill>
                <a:latin typeface="Lucida Console" panose="020B0609040504020204" pitchFamily="49" charset="0"/>
              </a:rPr>
              <a:t>0.6605 </a:t>
            </a:r>
            <a:endParaRPr lang="en-US" altLang="en-US" sz="1000" dirty="0" smtClean="0">
              <a:solidFill>
                <a:srgbClr val="000000"/>
              </a:solidFill>
              <a:latin typeface="Lucida Console" panose="020B0609040504020204" pitchFamily="49" charset="0"/>
            </a:endParaRPr>
          </a:p>
          <a:p>
            <a:pPr lvl="0" eaLnBrk="0" hangingPunct="0">
              <a:spcBef>
                <a:spcPct val="0"/>
              </a:spcBef>
              <a:buSzTx/>
              <a:buNone/>
            </a:pPr>
            <a:r>
              <a:rPr kumimoji="0" lang="en-US" altLang="en-US" sz="1000" b="0" i="0" u="none" strike="noStrike" cap="none" normalizeH="0" baseline="0" dirty="0" smtClean="0">
                <a:ln>
                  <a:noFill/>
                </a:ln>
                <a:solidFill>
                  <a:srgbClr val="000000"/>
                </a:solidFill>
                <a:effectLst/>
                <a:latin typeface="Lucida Console" panose="020B0609040504020204" pitchFamily="49" charset="0"/>
              </a:rPr>
              <a:t>(Intercept) 27.2554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519741" y="5538246"/>
            <a:ext cx="5699904" cy="1200329"/>
          </a:xfrm>
          <a:prstGeom prst="rect">
            <a:avLst/>
          </a:prstGeom>
        </p:spPr>
        <p:txBody>
          <a:bodyPr wrap="square">
            <a:spAutoFit/>
          </a:bodyPr>
          <a:lstStyle/>
          <a:p>
            <a:r>
              <a:rPr lang="en-US" dirty="0">
                <a:solidFill>
                  <a:schemeClr val="tx1"/>
                </a:solidFill>
              </a:rPr>
              <a:t>Adjusted R squared value of </a:t>
            </a:r>
            <a:r>
              <a:rPr lang="en-US" dirty="0" smtClean="0">
                <a:solidFill>
                  <a:schemeClr val="tx1"/>
                </a:solidFill>
              </a:rPr>
              <a:t>model = </a:t>
            </a:r>
            <a:r>
              <a:rPr lang="en-US" dirty="0">
                <a:solidFill>
                  <a:schemeClr val="tx1"/>
                </a:solidFill>
              </a:rPr>
              <a:t>0.6753</a:t>
            </a:r>
          </a:p>
          <a:p>
            <a:r>
              <a:rPr lang="en-US" dirty="0">
                <a:solidFill>
                  <a:schemeClr val="tx1"/>
                </a:solidFill>
              </a:rPr>
              <a:t> How well the model predicts the data </a:t>
            </a:r>
            <a:r>
              <a:rPr lang="en-US" dirty="0" smtClean="0">
                <a:solidFill>
                  <a:schemeClr val="tx1"/>
                </a:solidFill>
              </a:rPr>
              <a:t>= 0.6645365</a:t>
            </a:r>
          </a:p>
          <a:p>
            <a:pPr lvl="2">
              <a:buNone/>
            </a:pP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2571557" y="1630524"/>
            <a:ext cx="4458086" cy="3596952"/>
          </a:xfrm>
          <a:prstGeom prst="rect">
            <a:avLst/>
          </a:prstGeom>
        </p:spPr>
      </p:pic>
    </p:spTree>
    <p:extLst>
      <p:ext uri="{BB962C8B-B14F-4D97-AF65-F5344CB8AC3E}">
        <p14:creationId xmlns:p14="http://schemas.microsoft.com/office/powerpoint/2010/main" val="3542874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Adirondack</a:t>
            </a:r>
            <a:endParaRPr lang="en-US" dirty="0"/>
          </a:p>
        </p:txBody>
      </p:sp>
      <p:sp>
        <p:nvSpPr>
          <p:cNvPr id="4" name="Rectangle 1"/>
          <p:cNvSpPr>
            <a:spLocks noChangeArrowheads="1"/>
          </p:cNvSpPr>
          <p:nvPr/>
        </p:nvSpPr>
        <p:spPr bwMode="auto">
          <a:xfrm>
            <a:off x="203200" y="882750"/>
            <a:ext cx="15388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hangingPunct="0">
              <a:spcBef>
                <a:spcPct val="0"/>
              </a:spcBef>
              <a:buSzTx/>
              <a:buNone/>
            </a:pPr>
            <a:r>
              <a:rPr kumimoji="0" lang="en-US" altLang="en-US" sz="1000" b="0" i="0" u="none" strike="noStrike" cap="none" normalizeH="0" baseline="0" dirty="0" smtClean="0">
                <a:ln>
                  <a:noFill/>
                </a:ln>
                <a:solidFill>
                  <a:srgbClr val="000000"/>
                </a:solidFill>
                <a:effectLst/>
                <a:latin typeface="Lucida Console" panose="020B0609040504020204" pitchFamily="49" charset="0"/>
              </a:rPr>
              <a:t>Coefficients: </a:t>
            </a:r>
            <a:r>
              <a:rPr lang="en-US" altLang="en-US" sz="1000" dirty="0">
                <a:solidFill>
                  <a:srgbClr val="000000"/>
                </a:solidFill>
                <a:latin typeface="Lucida Console" panose="020B0609040504020204" pitchFamily="49" charset="0"/>
              </a:rPr>
              <a:t>0.649 </a:t>
            </a:r>
            <a:endParaRPr lang="en-US" altLang="en-US" sz="1000" dirty="0" smtClean="0">
              <a:solidFill>
                <a:srgbClr val="000000"/>
              </a:solidFill>
              <a:latin typeface="Lucida Console" panose="020B0609040504020204" pitchFamily="49" charset="0"/>
            </a:endParaRPr>
          </a:p>
          <a:p>
            <a:pPr lvl="0" eaLnBrk="0" hangingPunct="0">
              <a:spcBef>
                <a:spcPct val="0"/>
              </a:spcBef>
              <a:buSzTx/>
              <a:buNone/>
            </a:pPr>
            <a:r>
              <a:rPr kumimoji="0" lang="en-US" altLang="en-US" sz="1000" b="0" i="0" u="none" strike="noStrike" cap="none" normalizeH="0" baseline="0" dirty="0" smtClean="0">
                <a:ln>
                  <a:noFill/>
                </a:ln>
                <a:solidFill>
                  <a:srgbClr val="000000"/>
                </a:solidFill>
                <a:effectLst/>
                <a:latin typeface="Lucida Console" panose="020B0609040504020204" pitchFamily="49" charset="0"/>
              </a:rPr>
              <a:t>(Intercept) 27.283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2571557" y="1621898"/>
            <a:ext cx="4458086" cy="3596952"/>
          </a:xfrm>
          <a:prstGeom prst="rect">
            <a:avLst/>
          </a:prstGeom>
        </p:spPr>
      </p:pic>
      <p:sp>
        <p:nvSpPr>
          <p:cNvPr id="7" name="Rectangle 6"/>
          <p:cNvSpPr/>
          <p:nvPr/>
        </p:nvSpPr>
        <p:spPr>
          <a:xfrm>
            <a:off x="519741" y="5538246"/>
            <a:ext cx="5699904" cy="1200329"/>
          </a:xfrm>
          <a:prstGeom prst="rect">
            <a:avLst/>
          </a:prstGeom>
        </p:spPr>
        <p:txBody>
          <a:bodyPr wrap="square">
            <a:spAutoFit/>
          </a:bodyPr>
          <a:lstStyle/>
          <a:p>
            <a:r>
              <a:rPr lang="en-US" dirty="0">
                <a:solidFill>
                  <a:schemeClr val="tx1"/>
                </a:solidFill>
              </a:rPr>
              <a:t>Adjusted R squared value of </a:t>
            </a:r>
            <a:r>
              <a:rPr lang="en-US" dirty="0" smtClean="0">
                <a:solidFill>
                  <a:schemeClr val="tx1"/>
                </a:solidFill>
              </a:rPr>
              <a:t>model = </a:t>
            </a:r>
            <a:r>
              <a:rPr lang="en-US" dirty="0">
                <a:solidFill>
                  <a:schemeClr val="tx1"/>
                </a:solidFill>
              </a:rPr>
              <a:t>0.7041</a:t>
            </a:r>
          </a:p>
          <a:p>
            <a:r>
              <a:rPr lang="en-US" dirty="0">
                <a:solidFill>
                  <a:schemeClr val="tx1"/>
                </a:solidFill>
              </a:rPr>
              <a:t> How well the model predicts the data </a:t>
            </a:r>
            <a:r>
              <a:rPr lang="en-US" dirty="0" smtClean="0">
                <a:solidFill>
                  <a:schemeClr val="tx1"/>
                </a:solidFill>
              </a:rPr>
              <a:t>= </a:t>
            </a:r>
            <a:r>
              <a:rPr lang="en-US" dirty="0">
                <a:solidFill>
                  <a:schemeClr val="tx1"/>
                </a:solidFill>
              </a:rPr>
              <a:t>0.6519285</a:t>
            </a:r>
            <a:endParaRPr lang="en-US" dirty="0" smtClean="0">
              <a:solidFill>
                <a:schemeClr val="tx1"/>
              </a:solidFill>
            </a:endParaRPr>
          </a:p>
          <a:p>
            <a:pPr lvl="2">
              <a:buNone/>
            </a:pPr>
            <a:endParaRPr lang="en-US" dirty="0">
              <a:solidFill>
                <a:schemeClr val="tx1"/>
              </a:solidFill>
            </a:endParaRPr>
          </a:p>
        </p:txBody>
      </p:sp>
    </p:spTree>
    <p:extLst>
      <p:ext uri="{BB962C8B-B14F-4D97-AF65-F5344CB8AC3E}">
        <p14:creationId xmlns:p14="http://schemas.microsoft.com/office/powerpoint/2010/main" val="1655124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SPCA_Board Format 8">
      <a:dk1>
        <a:srgbClr val="000000"/>
      </a:dk1>
      <a:lt1>
        <a:srgbClr val="FFFFFF"/>
      </a:lt1>
      <a:dk2>
        <a:srgbClr val="000000"/>
      </a:dk2>
      <a:lt2>
        <a:srgbClr val="969696"/>
      </a:lt2>
      <a:accent1>
        <a:srgbClr val="FFFFFF"/>
      </a:accent1>
      <a:accent2>
        <a:srgbClr val="969696"/>
      </a:accent2>
      <a:accent3>
        <a:srgbClr val="FFFFFF"/>
      </a:accent3>
      <a:accent4>
        <a:srgbClr val="000000"/>
      </a:accent4>
      <a:accent5>
        <a:srgbClr val="FFFFFF"/>
      </a:accent5>
      <a:accent6>
        <a:srgbClr val="878787"/>
      </a:accent6>
      <a:hlink>
        <a:srgbClr val="EAEAEA"/>
      </a:hlink>
      <a:folHlink>
        <a:srgbClr val="000000"/>
      </a:folHlink>
    </a:clrScheme>
    <a:fontScheme name="SPCA_Board Forma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34" tIns="44427" rIns="90434" bIns="44427" numCol="1" anchor="t" anchorCtr="0" compatLnSpc="1">
        <a:prstTxWarp prst="textNoShape">
          <a:avLst/>
        </a:prstTxWarp>
      </a:bodyPr>
      <a:lstStyle>
        <a:defPPr marL="457200" marR="0" indent="-165100" algn="l" defTabSz="914400" rtl="0" eaLnBrk="1" fontAlgn="base" latinLnBrk="0" hangingPunct="1">
          <a:lnSpc>
            <a:spcPct val="100000"/>
          </a:lnSpc>
          <a:spcBef>
            <a:spcPct val="50000"/>
          </a:spcBef>
          <a:spcAft>
            <a:spcPct val="0"/>
          </a:spcAft>
          <a:buClrTx/>
          <a:buSzPct val="100000"/>
          <a:buFont typeface="Arial" charset="0"/>
          <a:buChar char="–"/>
          <a:tabLst/>
          <a:defRPr kumimoji="0" lang="en-US" altLang="en-US" sz="1800" b="0" i="0" u="none" strike="noStrike" cap="none" normalizeH="0" baseline="0" smtClean="0">
            <a:ln>
              <a:noFill/>
            </a:ln>
            <a:solidFill>
              <a:srgbClr val="FFCC00"/>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34" tIns="44427" rIns="90434" bIns="44427" numCol="1" anchor="t" anchorCtr="0" compatLnSpc="1">
        <a:prstTxWarp prst="textNoShape">
          <a:avLst/>
        </a:prstTxWarp>
      </a:bodyPr>
      <a:lstStyle>
        <a:defPPr marL="457200" marR="0" indent="-165100" algn="l" defTabSz="914400" rtl="0" eaLnBrk="1" fontAlgn="base" latinLnBrk="0" hangingPunct="1">
          <a:lnSpc>
            <a:spcPct val="100000"/>
          </a:lnSpc>
          <a:spcBef>
            <a:spcPct val="50000"/>
          </a:spcBef>
          <a:spcAft>
            <a:spcPct val="0"/>
          </a:spcAft>
          <a:buClrTx/>
          <a:buSzPct val="100000"/>
          <a:buFont typeface="Arial" charset="0"/>
          <a:buChar char="–"/>
          <a:tabLst/>
          <a:defRPr kumimoji="0" lang="en-US" altLang="en-US" sz="1800" b="0" i="0" u="none" strike="noStrike" cap="none" normalizeH="0" baseline="0" smtClean="0">
            <a:ln>
              <a:noFill/>
            </a:ln>
            <a:solidFill>
              <a:srgbClr val="FFCC00"/>
            </a:solidFill>
            <a:effectLst/>
            <a:latin typeface="Arial" charset="0"/>
          </a:defRPr>
        </a:defPPr>
      </a:lstStyle>
    </a:lnDef>
    <a:txDef>
      <a:spPr>
        <a:noFill/>
      </a:spPr>
      <a:bodyPr wrap="square" rtlCol="0">
        <a:spAutoFit/>
      </a:bodyPr>
      <a:lstStyle>
        <a:defPPr>
          <a:buNone/>
          <a:defRPr dirty="0">
            <a:solidFill>
              <a:schemeClr val="tx1"/>
            </a:solidFill>
          </a:defRPr>
        </a:defPPr>
      </a:lstStyle>
    </a:txDef>
  </a:objectDefaults>
  <a:extraClrSchemeLst>
    <a:extraClrScheme>
      <a:clrScheme name="SPCA_Board Forma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PCA_Board Forma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PCA_Board Forma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PCA_Board Forma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PCA_Board Forma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PCA_Board Forma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PCA_Board Forma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PCA_Board Format 8">
        <a:dk1>
          <a:srgbClr val="000000"/>
        </a:dk1>
        <a:lt1>
          <a:srgbClr val="FFFFFF"/>
        </a:lt1>
        <a:dk2>
          <a:srgbClr val="000000"/>
        </a:dk2>
        <a:lt2>
          <a:srgbClr val="969696"/>
        </a:lt2>
        <a:accent1>
          <a:srgbClr val="FFFFFF"/>
        </a:accent1>
        <a:accent2>
          <a:srgbClr val="969696"/>
        </a:accent2>
        <a:accent3>
          <a:srgbClr val="FFFFFF"/>
        </a:accent3>
        <a:accent4>
          <a:srgbClr val="000000"/>
        </a:accent4>
        <a:accent5>
          <a:srgbClr val="FFFFFF"/>
        </a:accent5>
        <a:accent6>
          <a:srgbClr val="878787"/>
        </a:accent6>
        <a:hlink>
          <a:srgbClr val="EAEAEA"/>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6307</TotalTime>
  <Pages>0</Pages>
  <Words>2654</Words>
  <Characters>0</Characters>
  <Application>Microsoft Office PowerPoint</Application>
  <PresentationFormat>Custom</PresentationFormat>
  <Lines>0</Lines>
  <Paragraphs>598</Paragraphs>
  <Slides>27</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Arial Black</vt:lpstr>
      <vt:lpstr>Calibri</vt:lpstr>
      <vt:lpstr>Cambria Math</vt:lpstr>
      <vt:lpstr>Gill Sans</vt:lpstr>
      <vt:lpstr>Lucida Console</vt:lpstr>
      <vt:lpstr>blank</vt:lpstr>
      <vt:lpstr>Photo Editor Photo</vt:lpstr>
      <vt:lpstr>Identifying statistically important eCSI drivers</vt:lpstr>
      <vt:lpstr>What drives customer satisfaction*?</vt:lpstr>
      <vt:lpstr>Stats backgrounder </vt:lpstr>
      <vt:lpstr>The model</vt:lpstr>
      <vt:lpstr>Analytical method: the R program</vt:lpstr>
      <vt:lpstr>Testing the model: Does the model predict actual eCSI results?</vt:lpstr>
      <vt:lpstr>Ethan Allen</vt:lpstr>
      <vt:lpstr>Empire South (2017)</vt:lpstr>
      <vt:lpstr>Adirondack</vt:lpstr>
      <vt:lpstr>Surfliner</vt:lpstr>
      <vt:lpstr>Additional test: Actual vs. theoretical residuals of fit</vt:lpstr>
      <vt:lpstr>Is the model good enough to use?</vt:lpstr>
      <vt:lpstr>results</vt:lpstr>
      <vt:lpstr>The most important drivers for all NY routes</vt:lpstr>
      <vt:lpstr>Key takeaways: smooth/comfortable ride, OTP are most important</vt:lpstr>
      <vt:lpstr>Surprising questions that were NOT highly correlated…</vt:lpstr>
      <vt:lpstr>Key takeaways: overall cleanliness less important</vt:lpstr>
      <vt:lpstr>Case Study: Using the model* to explore significant eCSI variation on Empire South from December 2017 to January 2018</vt:lpstr>
      <vt:lpstr>Case Study 2: Using the model to explore significant eCSI variation on Empire South from December 2017 to January 2018</vt:lpstr>
      <vt:lpstr>Model fitted to Empire South monthly CSI data (for significant questions only)</vt:lpstr>
      <vt:lpstr>Conclusions</vt:lpstr>
      <vt:lpstr>Returning to original questions…</vt:lpstr>
      <vt:lpstr>Future questions and directions</vt:lpstr>
      <vt:lpstr>Appendix</vt:lpstr>
      <vt:lpstr>Appendix A: Question names and numbers</vt:lpstr>
      <vt:lpstr>Appendix B: Average NY eCSI scores ranked by count, with correlation</vt:lpstr>
      <vt:lpstr>Appendix C: r-squared values vs. correlation</vt:lpstr>
    </vt:vector>
  </TitlesOfParts>
  <Company>Amtrak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important eCSI drivers in R</dc:title>
  <dc:creator>McGrew, Susanna</dc:creator>
  <cp:lastModifiedBy>McGrew, Susanna</cp:lastModifiedBy>
  <cp:revision>60</cp:revision>
  <dcterms:created xsi:type="dcterms:W3CDTF">2018-07-03T20:10:18Z</dcterms:created>
  <dcterms:modified xsi:type="dcterms:W3CDTF">2018-07-17T16:06:42Z</dcterms:modified>
</cp:coreProperties>
</file>