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314" r:id="rId2"/>
    <p:sldId id="316" r:id="rId3"/>
    <p:sldId id="317" r:id="rId4"/>
    <p:sldId id="330" r:id="rId5"/>
    <p:sldId id="331" r:id="rId6"/>
    <p:sldId id="318" r:id="rId7"/>
    <p:sldId id="319" r:id="rId8"/>
    <p:sldId id="336" r:id="rId9"/>
    <p:sldId id="332" r:id="rId10"/>
    <p:sldId id="326" r:id="rId11"/>
    <p:sldId id="333" r:id="rId12"/>
    <p:sldId id="320" r:id="rId13"/>
    <p:sldId id="347" r:id="rId14"/>
    <p:sldId id="325" r:id="rId15"/>
    <p:sldId id="327" r:id="rId16"/>
    <p:sldId id="334" r:id="rId17"/>
    <p:sldId id="328" r:id="rId18"/>
    <p:sldId id="335" r:id="rId19"/>
    <p:sldId id="329" r:id="rId20"/>
    <p:sldId id="337" r:id="rId21"/>
    <p:sldId id="338" r:id="rId22"/>
    <p:sldId id="339" r:id="rId23"/>
    <p:sldId id="340" r:id="rId24"/>
    <p:sldId id="344" r:id="rId25"/>
    <p:sldId id="341" r:id="rId26"/>
    <p:sldId id="342" r:id="rId27"/>
    <p:sldId id="345" r:id="rId28"/>
    <p:sldId id="346" r:id="rId29"/>
    <p:sldId id="343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gistritöö" id="{EE36AF8D-5BEB-E041-9101-0495C1E2400F}">
          <p14:sldIdLst>
            <p14:sldId id="314"/>
            <p14:sldId id="316"/>
            <p14:sldId id="317"/>
            <p14:sldId id="330"/>
            <p14:sldId id="331"/>
            <p14:sldId id="318"/>
            <p14:sldId id="319"/>
            <p14:sldId id="336"/>
            <p14:sldId id="332"/>
            <p14:sldId id="326"/>
            <p14:sldId id="333"/>
            <p14:sldId id="320"/>
            <p14:sldId id="347"/>
            <p14:sldId id="325"/>
            <p14:sldId id="327"/>
            <p14:sldId id="334"/>
            <p14:sldId id="328"/>
            <p14:sldId id="335"/>
            <p14:sldId id="329"/>
            <p14:sldId id="337"/>
            <p14:sldId id="338"/>
            <p14:sldId id="339"/>
            <p14:sldId id="340"/>
            <p14:sldId id="344"/>
            <p14:sldId id="341"/>
            <p14:sldId id="342"/>
            <p14:sldId id="345"/>
            <p14:sldId id="346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B60"/>
    <a:srgbClr val="E4067E"/>
    <a:srgbClr val="4FBFD3"/>
    <a:srgbClr val="4F4C4E"/>
    <a:srgbClr val="808285"/>
    <a:srgbClr val="96004F"/>
    <a:srgbClr val="4D4D4F"/>
    <a:srgbClr val="C9C9C9"/>
    <a:srgbClr val="D385A9"/>
    <a:srgbClr val="C25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411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" y="56"/>
      </p:cViewPr>
      <p:guideLst/>
    </p:cSldViewPr>
  </p:slideViewPr>
  <p:outlineViewPr>
    <p:cViewPr>
      <p:scale>
        <a:sx n="33" d="100"/>
        <a:sy n="33" d="100"/>
      </p:scale>
      <p:origin x="0" y="-48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3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t-EE" dirty="0" smtClean="0"/>
              <a:t>Päringu</a:t>
            </a:r>
            <a:r>
              <a:rPr lang="et-EE" baseline="0" dirty="0" smtClean="0"/>
              <a:t> S1 täitmiskiirus</a:t>
            </a:r>
            <a:endParaRPr lang="et-E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7.1037298344434605E-2"/>
          <c:y val="0.20411059047066971"/>
          <c:w val="0.90006618894132728"/>
          <c:h val="0.41330306104374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Seisundiklassifikaator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1.7</c:v>
                </c:pt>
                <c:pt idx="2">
                  <c:v>3.42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68-4A66-8BD7-340E2DCC81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Temporaalsed veerud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</c:v>
                </c:pt>
                <c:pt idx="1">
                  <c:v>1.75</c:v>
                </c:pt>
                <c:pt idx="2">
                  <c:v>3.26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68-4A66-8BD7-340E2DCC81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Tõeväärtustüüpi veerud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0.85</c:v>
                </c:pt>
                <c:pt idx="1">
                  <c:v>1.61</c:v>
                </c:pt>
                <c:pt idx="2">
                  <c:v>3.12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68-4A66-8BD7-340E2DCC81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Vektorkodeerimine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0.99</c:v>
                </c:pt>
                <c:pt idx="1">
                  <c:v>2.2799999999999998</c:v>
                </c:pt>
                <c:pt idx="2">
                  <c:v>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68-4A66-8BD7-340E2DCC81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Põhiolemitüübi alamtüüpidena</c:v>
                </c:pt>
              </c:strCache>
            </c:strRef>
          </c:tx>
          <c:spPr>
            <a:ln w="28575" cap="rnd">
              <a:solidFill>
                <a:srgbClr val="E4067E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0.46</c:v>
                </c:pt>
                <c:pt idx="1">
                  <c:v>0.86</c:v>
                </c:pt>
                <c:pt idx="2">
                  <c:v>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68-4A66-8BD7-340E2DCC81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Seisundite tuletamine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3.75</c:v>
                </c:pt>
                <c:pt idx="1">
                  <c:v>5.44</c:v>
                </c:pt>
                <c:pt idx="2">
                  <c:v>10.47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68-4A66-8BD7-340E2DCC8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484832"/>
        <c:axId val="226487456"/>
      </c:lineChart>
      <c:catAx>
        <c:axId val="22648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t-EE" dirty="0" smtClean="0"/>
                  <a:t>Ridade</a:t>
                </a:r>
                <a:r>
                  <a:rPr lang="et-EE" baseline="0" dirty="0" smtClean="0"/>
                  <a:t> arv</a:t>
                </a:r>
                <a:endParaRPr lang="et-E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26487456"/>
        <c:crosses val="autoZero"/>
        <c:auto val="1"/>
        <c:lblAlgn val="ctr"/>
        <c:lblOffset val="100"/>
        <c:noMultiLvlLbl val="0"/>
      </c:catAx>
      <c:valAx>
        <c:axId val="226487456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t-EE" dirty="0" smtClean="0"/>
                  <a:t>Kiirus (s)</a:t>
                </a:r>
                <a:endParaRPr lang="et-E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2648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43898080406935E-2"/>
          <c:y val="0.8065072540779028"/>
          <c:w val="0.89312203839186122"/>
          <c:h val="0.16077290952127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233B-0833-EF40-A4A4-4DDA2CCDF12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668B-42F9-8648-A8AF-436CB12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15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6857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 smtClean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5791200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smtClean="0"/>
              <a:t>Nimi </a:t>
            </a:r>
            <a:r>
              <a:rPr lang="et-EE" sz="1800" dirty="0" err="1" smtClean="0"/>
              <a:t>Nimeste</a:t>
            </a:r>
            <a:r>
              <a:rPr lang="et-EE" sz="1800" dirty="0" smtClean="0"/>
              <a:t/>
            </a:r>
            <a:br>
              <a:rPr lang="et-EE" sz="1800" dirty="0" smtClean="0"/>
            </a:br>
            <a:r>
              <a:rPr lang="et-EE" sz="1800" dirty="0" smtClean="0"/>
              <a:t>Teaduskond / instituut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Tallinna</a:t>
            </a:r>
            <a:r>
              <a:rPr lang="en-US" sz="1800" dirty="0" smtClean="0"/>
              <a:t> </a:t>
            </a:r>
            <a:r>
              <a:rPr lang="en-US" sz="1800" dirty="0" err="1" smtClean="0"/>
              <a:t>Tehnikaülikool</a:t>
            </a:r>
            <a:endParaRPr lang="et-EE" sz="1800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656883" y="625724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err="1" smtClean="0">
                <a:solidFill>
                  <a:srgbClr val="332B60"/>
                </a:solidFill>
                <a:latin typeface="+mn-lt"/>
              </a:rPr>
              <a:t>pp.kk.aaaa</a:t>
            </a:r>
            <a:endParaRPr lang="et-EE" dirty="0">
              <a:solidFill>
                <a:srgbClr val="332B60"/>
              </a:solidFill>
              <a:latin typeface="+mn-lt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 smtClean="0">
                <a:solidFill>
                  <a:schemeClr val="accent1"/>
                </a:solidFill>
              </a:rPr>
              <a:t>vajadusel kahel real</a:t>
            </a:r>
            <a:endParaRPr lang="et-E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5"/>
            <a:ext cx="8964612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491176"/>
            <a:ext cx="8964611" cy="32778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99612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 smtClean="0">
                <a:solidFill>
                  <a:schemeClr val="tx2"/>
                </a:solidFill>
              </a:rPr>
              <a:t>VaheSLAIDI</a:t>
            </a:r>
            <a:r>
              <a:rPr lang="et-EE" altLang="en-US" sz="2900" dirty="0" smtClean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 smtClean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man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884" y="1958640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6389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rgbClr val="332B60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n-US" altLang="en-US" dirty="0" smtClean="0"/>
              <a:t>TALLINN</a:t>
            </a:r>
            <a:r>
              <a:rPr lang="et-EE" altLang="en-US" dirty="0" smtClean="0"/>
              <a:t>A</a:t>
            </a:r>
            <a:r>
              <a:rPr lang="en-US" altLang="en-US" dirty="0" smtClean="0"/>
              <a:t> </a:t>
            </a:r>
            <a:r>
              <a:rPr lang="et-EE" altLang="en-US" dirty="0" smtClean="0"/>
              <a:t>TEHNIKAÜLIKOOL</a:t>
            </a:r>
            <a:endParaRPr lang="en-US" altLang="en-US" dirty="0" smtClean="0"/>
          </a:p>
          <a:p>
            <a:r>
              <a:rPr lang="en-US" altLang="en-US" sz="1700" b="0" cap="none" dirty="0" err="1" smtClean="0">
                <a:solidFill>
                  <a:schemeClr val="accent2"/>
                </a:solidFill>
              </a:rPr>
              <a:t>Ehitajate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tee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5, 19086 Tallinn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, </a:t>
            </a:r>
          </a:p>
          <a:p>
            <a:r>
              <a:rPr lang="et-EE" altLang="en-US" sz="1700" b="0" cap="none" dirty="0" smtClean="0">
                <a:solidFill>
                  <a:schemeClr val="accent2"/>
                </a:solidFill>
              </a:rPr>
              <a:t>Tel 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620 2002 (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E-R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8.30–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17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.00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)</a:t>
            </a:r>
            <a:endParaRPr lang="en-US" altLang="en-US" sz="1700" cap="none" dirty="0" smtClean="0">
              <a:solidFill>
                <a:schemeClr val="accent2"/>
              </a:solidFill>
            </a:endParaRPr>
          </a:p>
          <a:p>
            <a:r>
              <a:rPr lang="en-US" altLang="en-US" sz="1700" cap="none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altech</a:t>
            </a:r>
            <a:r>
              <a:rPr lang="en-US" altLang="en-US" sz="1700" cap="none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ee</a:t>
            </a:r>
            <a:endParaRPr lang="en-US" altLang="en-US" sz="1700" cap="none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6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Ut</a:t>
            </a:r>
            <a:r>
              <a:rPr lang="en-US" altLang="en-US" sz="1800" dirty="0" smtClean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nunc</a:t>
            </a:r>
            <a:r>
              <a:rPr lang="en-US" altLang="en-US" sz="1800" dirty="0" smtClean="0">
                <a:solidFill>
                  <a:srgbClr val="332B60"/>
                </a:solidFill>
              </a:rPr>
              <a:t> non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pede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tristique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sagittis</a:t>
            </a:r>
            <a:r>
              <a:rPr lang="en-US" altLang="en-US" sz="1800" dirty="0" smtClean="0">
                <a:solidFill>
                  <a:srgbClr val="332B60"/>
                </a:solidFill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Aliquam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imperdiet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elit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vel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sz="1800" dirty="0" smtClean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Quisque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porttitor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imperiandiet</a:t>
            </a:r>
            <a:r>
              <a:rPr lang="en-US" altLang="en-US" sz="1800" dirty="0" smtClean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  <a:endParaRPr lang="en-US" altLang="en-US" dirty="0" smtClean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 smtClean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Sed</a:t>
            </a:r>
            <a:r>
              <a:rPr lang="en-US" altLang="en-US" sz="1800" dirty="0" smtClean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augue</a:t>
            </a:r>
            <a:r>
              <a:rPr lang="en-US" altLang="en-US" sz="1800" dirty="0" smtClean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 smtClean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 smtClean="0"/>
          </a:p>
          <a:p>
            <a:pPr lvl="2"/>
            <a:endParaRPr lang="et-EE" dirty="0" smtClean="0"/>
          </a:p>
          <a:p>
            <a:pPr lvl="0"/>
            <a:endParaRPr lang="et-EE" dirty="0" smtClean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3498" y="3244275"/>
            <a:ext cx="8790444" cy="253088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171700" y="214499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lvl="2"/>
            <a:endParaRPr lang="et-EE" dirty="0" smtClean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62877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6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71700" y="1628776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196270"/>
            <a:ext cx="8964613" cy="35727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 </a:t>
            </a:r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 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89"/>
            <a:ext cx="4351731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71701" y="1628776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28775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7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3096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71700" y="1628776"/>
            <a:ext cx="8964613" cy="414020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 smtClean="0"/>
              <a:t>Tabeli lisamiseks klõpsake ikooni</a:t>
            </a:r>
            <a:endParaRPr lang="en-US" noProof="0" dirty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19052" r="15651" b="26172"/>
          <a:stretch/>
        </p:blipFill>
        <p:spPr>
          <a:xfrm>
            <a:off x="462334" y="5732251"/>
            <a:ext cx="1085205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9" r:id="rId11"/>
    <p:sldLayoutId id="21474839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-1" y="1958640"/>
            <a:ext cx="12192000" cy="4899360"/>
            <a:chOff x="-1" y="1958640"/>
            <a:chExt cx="12192000" cy="4899360"/>
          </a:xfrm>
        </p:grpSpPr>
        <p:sp>
          <p:nvSpPr>
            <p:cNvPr id="10" name="Freeform 9"/>
            <p:cNvSpPr/>
            <p:nvPr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555" y="1958640"/>
              <a:ext cx="2447645" cy="1370681"/>
            </a:xfrm>
            <a:prstGeom prst="rect">
              <a:avLst/>
            </a:prstGeom>
          </p:spPr>
        </p:pic>
      </p:grpSp>
      <p:sp>
        <p:nvSpPr>
          <p:cNvPr id="11" name="Teksti kohatäide 4"/>
          <p:cNvSpPr>
            <a:spLocks noGrp="1"/>
          </p:cNvSpPr>
          <p:nvPr>
            <p:ph type="body" sz="quarter" idx="12"/>
          </p:nvPr>
        </p:nvSpPr>
        <p:spPr>
          <a:xfrm>
            <a:off x="1003518" y="3946358"/>
            <a:ext cx="8343681" cy="1609558"/>
          </a:xfrm>
        </p:spPr>
        <p:txBody>
          <a:bodyPr/>
          <a:lstStyle/>
          <a:p>
            <a:r>
              <a:rPr lang="et-EE" sz="3600" dirty="0" smtClean="0">
                <a:solidFill>
                  <a:srgbClr val="332B60"/>
                </a:solidFill>
              </a:rPr>
              <a:t>INFOSÜSTEEMI PÕHIOLEMITE SEISUNDITE ESITAMINE </a:t>
            </a:r>
            <a:r>
              <a:rPr lang="et-EE" sz="3600" dirty="0">
                <a:solidFill>
                  <a:srgbClr val="332B60"/>
                </a:solidFill>
              </a:rPr>
              <a:t> </a:t>
            </a:r>
            <a:r>
              <a:rPr lang="et-EE" sz="3600" dirty="0" smtClean="0">
                <a:solidFill>
                  <a:srgbClr val="332B60"/>
                </a:solidFill>
              </a:rPr>
              <a:t>    SQL-ANDMEBAASIDES</a:t>
            </a:r>
            <a:endParaRPr lang="et-EE" sz="3600" dirty="0">
              <a:solidFill>
                <a:srgbClr val="4FBFD3"/>
              </a:solidFill>
            </a:endParaRPr>
          </a:p>
        </p:txBody>
      </p:sp>
      <p:sp>
        <p:nvSpPr>
          <p:cNvPr id="14" name="Teksti kohatäide 5"/>
          <p:cNvSpPr>
            <a:spLocks noGrp="1"/>
          </p:cNvSpPr>
          <p:nvPr>
            <p:ph type="body" sz="quarter" idx="13"/>
          </p:nvPr>
        </p:nvSpPr>
        <p:spPr>
          <a:xfrm>
            <a:off x="1003518" y="5668211"/>
            <a:ext cx="5921324" cy="9751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2400" dirty="0" smtClean="0">
                <a:solidFill>
                  <a:srgbClr val="332B60"/>
                </a:solidFill>
              </a:rPr>
              <a:t>Susanna Peek</a:t>
            </a:r>
            <a:r>
              <a:rPr lang="et-EE" sz="1800" dirty="0" smtClean="0">
                <a:solidFill>
                  <a:srgbClr val="332B60"/>
                </a:solidFill>
              </a:rPr>
              <a:t/>
            </a:r>
            <a:br>
              <a:rPr lang="et-EE" sz="1800" dirty="0" smtClean="0">
                <a:solidFill>
                  <a:srgbClr val="332B60"/>
                </a:solidFill>
              </a:rPr>
            </a:br>
            <a:r>
              <a:rPr lang="et-EE" sz="1800" dirty="0" smtClean="0"/>
              <a:t>Juhendaja: Erki Eessaar</a:t>
            </a:r>
            <a:endParaRPr lang="et-EE" sz="1800" dirty="0">
              <a:solidFill>
                <a:srgbClr val="332B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smtClean="0">
                <a:solidFill>
                  <a:srgbClr val="332B60"/>
                </a:solidFill>
              </a:rPr>
              <a:t>Magistritöö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56883" y="622676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smtClean="0">
                <a:solidFill>
                  <a:srgbClr val="332B60"/>
                </a:solidFill>
                <a:latin typeface="+mn-lt"/>
              </a:rPr>
              <a:t>07.06.2019</a:t>
            </a:r>
            <a:endParaRPr lang="et-EE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1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EksperimenT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136316"/>
            <a:ext cx="8802242" cy="41402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sz="2000" dirty="0" smtClean="0"/>
              <a:t>Viisin läbi </a:t>
            </a:r>
            <a:r>
              <a:rPr lang="et-EE" sz="2000" b="1" dirty="0" smtClean="0"/>
              <a:t>järgnevad mõõtmised</a:t>
            </a:r>
            <a:r>
              <a:rPr lang="et-EE" sz="2000" dirty="0" smtClean="0"/>
              <a:t> võrdlemaks lahenduste headust.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Andmemahud erinevate andmehulkade korral.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Konkreetse olemi seisundi otsimise, olemite nimekirja koostamise kui ka koonandmete päringu täitmise kiirus erinevate andmehulkade korral.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Konkreetse olemi seisundi muutmise kiirus erinevate andmehulkade korral.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Eelnimetatud andmekäitluse lausete keerukus.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Uue seisundi lisamise ja olemasoleva seisundi eemaldamiseks vajalike lausete keerukus.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Erinevate disainide realiseerimiseks vajalike andmebaasikeele lausete keeruks.</a:t>
            </a:r>
          </a:p>
          <a:p>
            <a:pPr marL="0" indent="0">
              <a:buNone/>
            </a:pPr>
            <a:endParaRPr lang="et-EE" sz="2000" dirty="0" smtClean="0"/>
          </a:p>
          <a:p>
            <a:endParaRPr lang="et-EE" dirty="0"/>
          </a:p>
          <a:p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10/19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EKSPERIMENT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Kasutatavaks </a:t>
            </a:r>
            <a:r>
              <a:rPr lang="et-EE" sz="2000" dirty="0"/>
              <a:t>andmebaasisüsteemiks valisin PostgreSQL (11):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võimalusterohkus,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populaarsus,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autori eelnevad teadmised</a:t>
            </a:r>
            <a:r>
              <a:rPr lang="et-EE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t-EE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t-EE" sz="2000" dirty="0"/>
              <a:t>Kogu töös kasutatav SQL-kood on lisatud formaaditud kujul GitHub’i: https://github.com/susannapeek1/seisundid_SQL. </a:t>
            </a:r>
          </a:p>
          <a:p>
            <a:pPr marL="0" indent="0">
              <a:spcAft>
                <a:spcPts val="600"/>
              </a:spcAft>
              <a:buNone/>
            </a:pPr>
            <a:endParaRPr lang="et-EE" sz="2000" dirty="0"/>
          </a:p>
          <a:p>
            <a:pPr marL="0" indent="0">
              <a:buNone/>
            </a:pPr>
            <a:endParaRPr lang="et-EE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11/19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SEISUNDIKLASSIFIKAATORI TABEL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117611"/>
            <a:ext cx="4351731" cy="462758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Eelised: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väikesed andmemahud,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uue seisundi lisamise või olemasoleva eemaldamise lihtsus,</a:t>
            </a:r>
          </a:p>
          <a:p>
            <a:pPr>
              <a:lnSpc>
                <a:spcPct val="110000"/>
              </a:lnSpc>
            </a:pPr>
            <a:r>
              <a:rPr lang="et-EE" dirty="0"/>
              <a:t>k</a:t>
            </a:r>
            <a:r>
              <a:rPr lang="et-EE" dirty="0" smtClean="0"/>
              <a:t>oondandmete otsimise päringu täitmiskiirus ja lihtsus.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Puudused: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päringute aeglus, </a:t>
            </a:r>
            <a:r>
              <a:rPr lang="et-EE" dirty="0" smtClean="0"/>
              <a:t>kui tuleb leida </a:t>
            </a:r>
            <a:r>
              <a:rPr lang="et-EE" dirty="0" smtClean="0"/>
              <a:t>kõikide olemite hetkeseisund, </a:t>
            </a:r>
            <a:r>
              <a:rPr lang="et-EE" dirty="0" smtClean="0"/>
              <a:t>mis pole ühes kindlas </a:t>
            </a:r>
            <a:r>
              <a:rPr lang="et-EE" dirty="0" smtClean="0"/>
              <a:t>seisundis,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klassifikaatoritele vastavad välisvõtmete väärtused ei pruugi olla arusaadavad.</a:t>
            </a:r>
            <a:endParaRPr lang="et-E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51" y="492572"/>
            <a:ext cx="4469812" cy="5493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12/19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1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TEMPORAALSED VEERUD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129825"/>
            <a:ext cx="4351731" cy="414019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Eelised:</a:t>
            </a:r>
          </a:p>
          <a:p>
            <a:pPr>
              <a:lnSpc>
                <a:spcPct val="110000"/>
              </a:lnSpc>
            </a:pPr>
            <a:r>
              <a:rPr lang="et-EE" dirty="0"/>
              <a:t>p</a:t>
            </a:r>
            <a:r>
              <a:rPr lang="et-EE" dirty="0" smtClean="0"/>
              <a:t>akub lisainfot,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ühtlaselt head täitmiskiirused   igat tüüpi päringutel,</a:t>
            </a:r>
          </a:p>
          <a:p>
            <a:pPr>
              <a:lnSpc>
                <a:spcPct val="110000"/>
              </a:lnSpc>
            </a:pPr>
            <a:r>
              <a:rPr lang="et-EE" dirty="0"/>
              <a:t>v</a:t>
            </a:r>
            <a:r>
              <a:rPr lang="et-EE" dirty="0" smtClean="0"/>
              <a:t>äikesed andmemahud.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Puudused:</a:t>
            </a:r>
          </a:p>
          <a:p>
            <a:pPr>
              <a:lnSpc>
                <a:spcPct val="110000"/>
              </a:lnSpc>
            </a:pPr>
            <a:r>
              <a:rPr lang="et-EE" dirty="0"/>
              <a:t>k</a:t>
            </a:r>
            <a:r>
              <a:rPr lang="et-EE" dirty="0" smtClean="0"/>
              <a:t>eerukad koondandmete    otsimise päringud,</a:t>
            </a:r>
          </a:p>
          <a:p>
            <a:pPr>
              <a:lnSpc>
                <a:spcPct val="110000"/>
              </a:lnSpc>
            </a:pPr>
            <a:r>
              <a:rPr lang="et-EE" dirty="0"/>
              <a:t>t</a:t>
            </a:r>
            <a:r>
              <a:rPr lang="et-EE" dirty="0" smtClean="0"/>
              <a:t>abelis võib olla palju NULLe,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uue seisundi lisamine või olemasoleva eemaldamine nõuab muudatusi andmebaasi skeemis.</a:t>
            </a:r>
          </a:p>
          <a:p>
            <a:pPr marL="0" indent="0">
              <a:buNone/>
            </a:pPr>
            <a:endParaRPr lang="et-E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31" y="1414731"/>
            <a:ext cx="5152719" cy="3890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13/19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6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SEISUNDITE TULETAMINE OLEMIte ja seoste KOHTA REGISTREERITUD ANDMETEST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580650"/>
            <a:ext cx="4351731" cy="4140199"/>
          </a:xfrm>
        </p:spPr>
        <p:txBody>
          <a:bodyPr/>
          <a:lstStyle/>
          <a:p>
            <a:pPr marL="0" indent="0">
              <a:buNone/>
            </a:pPr>
            <a:r>
              <a:rPr lang="et-EE" b="1" dirty="0" smtClean="0"/>
              <a:t>Eelised:</a:t>
            </a:r>
          </a:p>
          <a:p>
            <a:pPr>
              <a:spcAft>
                <a:spcPts val="600"/>
              </a:spcAft>
            </a:pPr>
            <a:r>
              <a:rPr lang="et-EE" dirty="0"/>
              <a:t>e</a:t>
            </a:r>
            <a:r>
              <a:rPr lang="et-EE" dirty="0" smtClean="0"/>
              <a:t>i registeerita vastuolulisi andmeid olemi seisundite kohta,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uudub vajadus eraldi seisundi tabelite/veergude loomiseks,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akub lisainfot.</a:t>
            </a:r>
          </a:p>
          <a:p>
            <a:pPr marL="0" indent="0">
              <a:buNone/>
            </a:pPr>
            <a:r>
              <a:rPr lang="et-EE" b="1" dirty="0" smtClean="0"/>
              <a:t>Puudused:</a:t>
            </a:r>
          </a:p>
          <a:p>
            <a:pPr>
              <a:spcAft>
                <a:spcPts val="600"/>
              </a:spcAft>
            </a:pPr>
            <a:r>
              <a:rPr lang="et-EE" dirty="0"/>
              <a:t>i</a:t>
            </a:r>
            <a:r>
              <a:rPr lang="et-EE" dirty="0" smtClean="0"/>
              <a:t>gat tüüpi päringute keerukus ja töökiirus,</a:t>
            </a:r>
          </a:p>
          <a:p>
            <a:pPr>
              <a:spcAft>
                <a:spcPts val="600"/>
              </a:spcAft>
            </a:pPr>
            <a:r>
              <a:rPr lang="et-EE" dirty="0"/>
              <a:t>k</a:t>
            </a:r>
            <a:r>
              <a:rPr lang="et-EE" dirty="0" smtClean="0"/>
              <a:t>eeruline mõista olemi seisundit kui ei tea ärireegleid,</a:t>
            </a:r>
          </a:p>
          <a:p>
            <a:pPr>
              <a:spcAft>
                <a:spcPts val="600"/>
              </a:spcAft>
            </a:pPr>
            <a:r>
              <a:rPr lang="et-EE" dirty="0"/>
              <a:t>s</a:t>
            </a:r>
            <a:r>
              <a:rPr lang="et-EE" dirty="0" smtClean="0"/>
              <a:t>uured andmemahud.</a:t>
            </a:r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30" y="807454"/>
            <a:ext cx="5072908" cy="5154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14/19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3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Eksperimendi JÄRELDUSED 1/2</a:t>
            </a:r>
            <a:endParaRPr lang="et-EE" dirty="0"/>
          </a:p>
        </p:txBody>
      </p:sp>
      <p:graphicFrame>
        <p:nvGraphicFramePr>
          <p:cNvPr id="12" name="Chart Placeholder 11"/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1801622241"/>
              </p:ext>
            </p:extLst>
          </p:nvPr>
        </p:nvGraphicFramePr>
        <p:xfrm>
          <a:off x="1965960" y="2319411"/>
          <a:ext cx="9079992" cy="351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110734" y="1266489"/>
            <a:ext cx="8790444" cy="68964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t-EE" sz="2000" dirty="0" smtClean="0"/>
              <a:t>Andmehulga kasvades kasvas lineaarselt ka iga disaini kõikidele päringutele kuluv aeg.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t-EE" sz="2000" i="1" dirty="0" smtClean="0"/>
              <a:t>Päringu S1 tulemusel </a:t>
            </a:r>
            <a:r>
              <a:rPr lang="et-EE" sz="2000" i="1" dirty="0"/>
              <a:t>leitakse kõik ühes kindlas seisundis </a:t>
            </a:r>
            <a:r>
              <a:rPr lang="et-EE" sz="2000" i="1" dirty="0" smtClean="0"/>
              <a:t>olemid.</a:t>
            </a:r>
            <a:endParaRPr lang="et-EE" sz="2000" i="1" dirty="0"/>
          </a:p>
          <a:p>
            <a:pPr marL="457200" lvl="1" indent="0">
              <a:buNone/>
            </a:pPr>
            <a:endParaRPr lang="et-EE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15/19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0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EKSPERIMENDI JÄRELDUSED 2/2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71699" y="1312647"/>
            <a:ext cx="8802242" cy="5566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sz="2000" dirty="0"/>
              <a:t>E</a:t>
            </a:r>
            <a:r>
              <a:rPr lang="et-EE" sz="2000" dirty="0" smtClean="0"/>
              <a:t>ristusid selgelt iga disaini eelised ja puudused: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  <a:p>
            <a:pPr marL="0" indent="0">
              <a:buNone/>
            </a:pPr>
            <a:endParaRPr lang="et-EE" i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30474"/>
              </p:ext>
            </p:extLst>
          </p:nvPr>
        </p:nvGraphicFramePr>
        <p:xfrm>
          <a:off x="1762219" y="1869289"/>
          <a:ext cx="9685035" cy="223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345">
                  <a:extLst>
                    <a:ext uri="{9D8B030D-6E8A-4147-A177-3AD203B41FA5}">
                      <a16:colId xmlns:a16="http://schemas.microsoft.com/office/drawing/2014/main" val="4205655775"/>
                    </a:ext>
                  </a:extLst>
                </a:gridCol>
                <a:gridCol w="3228345">
                  <a:extLst>
                    <a:ext uri="{9D8B030D-6E8A-4147-A177-3AD203B41FA5}">
                      <a16:colId xmlns:a16="http://schemas.microsoft.com/office/drawing/2014/main" val="52851376"/>
                    </a:ext>
                  </a:extLst>
                </a:gridCol>
                <a:gridCol w="3228345">
                  <a:extLst>
                    <a:ext uri="{9D8B030D-6E8A-4147-A177-3AD203B41FA5}">
                      <a16:colId xmlns:a16="http://schemas.microsoft.com/office/drawing/2014/main" val="2507402988"/>
                    </a:ext>
                  </a:extLst>
                </a:gridCol>
              </a:tblGrid>
              <a:tr h="488909">
                <a:tc>
                  <a:txBody>
                    <a:bodyPr/>
                    <a:lstStyle/>
                    <a:p>
                      <a:r>
                        <a:rPr lang="et-EE" dirty="0" smtClean="0"/>
                        <a:t>Enim</a:t>
                      </a:r>
                      <a:r>
                        <a:rPr lang="et-EE" baseline="0" dirty="0" smtClean="0"/>
                        <a:t> eeliseid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Keskpärased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Enim puuduseid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355"/>
                  </a:ext>
                </a:extLst>
              </a:tr>
              <a:tr h="7207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tabel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7518"/>
                  </a:ext>
                </a:extLst>
              </a:tr>
              <a:tr h="102968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esitamine põhiolemitüübi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 olemite ja seoste kohta registreeritud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andmetest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92106"/>
                  </a:ext>
                </a:extLst>
              </a:tr>
            </a:tbl>
          </a:graphicData>
        </a:graphic>
      </p:graphicFrame>
      <p:sp>
        <p:nvSpPr>
          <p:cNvPr id="10" name="Text Placeholder 5"/>
          <p:cNvSpPr txBox="1">
            <a:spLocks/>
          </p:cNvSpPr>
          <p:nvPr/>
        </p:nvSpPr>
        <p:spPr>
          <a:xfrm>
            <a:off x="2203615" y="4294683"/>
            <a:ext cx="8802242" cy="1436115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kern="1200" smtClean="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/>
              <a:t>Disaini valik on otseselt sõltuv konkreetsest olukorrast ja täidetavast ülesandest</a:t>
            </a:r>
            <a:r>
              <a:rPr lang="et-EE" sz="2000" dirty="0" smtClean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 smtClean="0"/>
              <a:t>Kataloogis esitatud disainidel on piisavalt positiivseid külgi, et neid võiks kutsuda </a:t>
            </a:r>
            <a:r>
              <a:rPr lang="et-EE" sz="2000" b="1" dirty="0" smtClean="0"/>
              <a:t>mustriteks</a:t>
            </a:r>
            <a:r>
              <a:rPr lang="et-EE" sz="2000" dirty="0" smtClean="0"/>
              <a:t>.</a:t>
            </a:r>
          </a:p>
          <a:p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16/19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Kokkuvõte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Töö </a:t>
            </a:r>
            <a:r>
              <a:rPr lang="et-EE" sz="2000" b="1" dirty="0" smtClean="0"/>
              <a:t>eesmärk: </a:t>
            </a:r>
            <a:r>
              <a:rPr lang="et-EE" sz="2000" dirty="0" smtClean="0"/>
              <a:t>Selgitada välja </a:t>
            </a:r>
            <a:r>
              <a:rPr lang="et-EE" sz="2000" dirty="0"/>
              <a:t>võimalikud disainid infosüsteemi põhiolemite seisundite registreerimiseks SQL-andmebaasides, </a:t>
            </a:r>
            <a:r>
              <a:rPr lang="et-EE" sz="2000" dirty="0" smtClean="0"/>
              <a:t>    anda </a:t>
            </a:r>
            <a:r>
              <a:rPr lang="et-EE" sz="2000" dirty="0"/>
              <a:t>nendest struktureeritud ülevaade ning uurida nende headust mõningate mõõdetavate kvaliteedi aspektide (andmemaht, töökiirus, keerukus) kontekstis</a:t>
            </a:r>
            <a:r>
              <a:rPr lang="et-EE" sz="2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t-EE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Töö tulemina </a:t>
            </a:r>
            <a:r>
              <a:rPr lang="et-EE" sz="2000" dirty="0" smtClean="0"/>
              <a:t>valmis disainide kataloog, millele infosüsteemi arendamisel on võimalik toetuda.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17/19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KOKKUVÕTE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293405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Edasised uurimissuunad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Laiendada kataloogi ka NoSQL </a:t>
            </a:r>
            <a:r>
              <a:rPr lang="et-EE" sz="2000" dirty="0" smtClean="0"/>
              <a:t>andmebaasisüsteemidele.</a:t>
            </a:r>
            <a:endParaRPr lang="et-EE" sz="2000" dirty="0"/>
          </a:p>
          <a:p>
            <a:pPr>
              <a:lnSpc>
                <a:spcPct val="120000"/>
              </a:lnSpc>
            </a:pPr>
            <a:r>
              <a:rPr lang="et-EE" sz="2000" dirty="0" smtClean="0"/>
              <a:t>Uurida, </a:t>
            </a:r>
            <a:r>
              <a:rPr lang="et-EE" sz="2000" dirty="0"/>
              <a:t>kuidas mõjutab töökiirust erinevate disainide puhul see kui kasutada PostgeSQL poolt pakutavat tabelite andmebaasi sisemisel tasemel sektsioonideks </a:t>
            </a:r>
            <a:r>
              <a:rPr lang="et-EE" sz="2000" dirty="0" smtClean="0"/>
              <a:t>jagamist.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Võrrelda, kui keeruline on ehitada nende disainide peale rakendust mingis kindlas programmeerimiskeeles ning saadud tulemuste põhjal täiendada kataloogi.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Parima disaini valimine konkreetse süsteemi jaoks kasutades selleks Saaty analüütiliste hierarhiate meetodi.</a:t>
            </a:r>
            <a:endParaRPr lang="et-E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18/19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9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9423" y="549275"/>
            <a:ext cx="11200948" cy="5219701"/>
          </a:xfrm>
        </p:spPr>
        <p:txBody>
          <a:bodyPr/>
          <a:lstStyle/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sz="3600" b="1" dirty="0" smtClean="0"/>
          </a:p>
          <a:p>
            <a:pPr marL="0" indent="0" algn="ctr">
              <a:buNone/>
            </a:pPr>
            <a:r>
              <a:rPr lang="et-EE" sz="3600" b="1" dirty="0" smtClean="0"/>
              <a:t>TÄNAN KUULAMAST!</a:t>
            </a:r>
            <a:endParaRPr lang="et-EE" sz="3600" b="1" dirty="0"/>
          </a:p>
        </p:txBody>
      </p:sp>
    </p:spTree>
    <p:extLst>
      <p:ext uri="{BB962C8B-B14F-4D97-AF65-F5344CB8AC3E}">
        <p14:creationId xmlns:p14="http://schemas.microsoft.com/office/powerpoint/2010/main" val="12782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smtClean="0"/>
              <a:t>Ettekande struktuur</a:t>
            </a:r>
            <a:endParaRPr lang="en-US" alt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037347" y="1172083"/>
            <a:ext cx="8936595" cy="44588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t-EE" altLang="en-US" sz="2000" dirty="0" smtClean="0"/>
              <a:t>Töö eesmärk ja põhitulem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Metoodika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Töö olulisus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Varasemad uuringud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Disainide kataloog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Eksperiment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Disainide </a:t>
            </a:r>
            <a:r>
              <a:rPr lang="et-EE" altLang="en-US" sz="2000" i="1" dirty="0" smtClean="0"/>
              <a:t>Seisundiklassifikaator</a:t>
            </a:r>
            <a:r>
              <a:rPr lang="et-EE" altLang="en-US" sz="2000" dirty="0" smtClean="0"/>
              <a:t>,</a:t>
            </a:r>
            <a:r>
              <a:rPr lang="et-EE" altLang="en-US" sz="2000" i="1" dirty="0" smtClean="0"/>
              <a:t> Temporaalsed veerud </a:t>
            </a:r>
            <a:r>
              <a:rPr lang="et-EE" altLang="en-US" sz="2000" dirty="0" smtClean="0"/>
              <a:t>ja </a:t>
            </a:r>
            <a:r>
              <a:rPr lang="et-EE" altLang="en-US" sz="2000" i="1" dirty="0" smtClean="0"/>
              <a:t>Seisundite tuletamine olemite ja seoste kohta</a:t>
            </a:r>
            <a:r>
              <a:rPr lang="et-EE" altLang="en-US" sz="2000" dirty="0" smtClean="0"/>
              <a:t> tutvustus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Eksperimendi järeldused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Kokkuvõte ja edasised uurimissuunad</a:t>
            </a:r>
            <a:endParaRPr lang="en-US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2/19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1/7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Töö põhitulemiks oleva </a:t>
            </a:r>
            <a:r>
              <a:rPr lang="et-EE" sz="2000" b="1" dirty="0" smtClean="0"/>
              <a:t>disainide kataloogi</a:t>
            </a:r>
            <a:r>
              <a:rPr lang="et-EE" sz="2000" dirty="0" smtClean="0"/>
              <a:t> all pean silmas </a:t>
            </a:r>
            <a:r>
              <a:rPr lang="et-EE" sz="2000" b="1" dirty="0" smtClean="0"/>
              <a:t>ainult</a:t>
            </a:r>
            <a:r>
              <a:rPr lang="et-EE" sz="2000" dirty="0" smtClean="0"/>
              <a:t> </a:t>
            </a:r>
            <a:r>
              <a:rPr lang="et-EE" sz="2000" b="1" dirty="0" smtClean="0"/>
              <a:t>tervet jaotist 4</a:t>
            </a:r>
            <a:r>
              <a:rPr lang="et-EE" sz="2000" dirty="0" smtClean="0"/>
              <a:t>, mitte alampeatükke 4.3-4.8 või jaotist 7. </a:t>
            </a:r>
            <a:endParaRPr lang="et-EE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t-EE" sz="2000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Töö paremaks mõistmiseks tuleks eelnevalt tutvuda töös kasutatava mustri kirjelduse struktuuriga.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Eksperimendi järelduste (jaotis 7) põhjal täiendasin disainide kataloogi ning lisasin viited sellele.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/>
              <a:t>Ütlen seda ka töö sissejuhatuses, kus annan ülevaate </a:t>
            </a:r>
            <a:r>
              <a:rPr lang="et-EE" sz="2000" dirty="0" smtClean="0"/>
              <a:t>selle struktuurist.</a:t>
            </a:r>
          </a:p>
          <a:p>
            <a:pPr marL="457200" lvl="1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045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2/7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sz="2000" dirty="0" smtClean="0"/>
              <a:t>Töö põhiosas välja toodud päringute puhul on tegemist </a:t>
            </a:r>
            <a:r>
              <a:rPr lang="et-EE" sz="2000" b="1" dirty="0" smtClean="0"/>
              <a:t>töö reaalsete tulemustega </a:t>
            </a:r>
            <a:r>
              <a:rPr lang="et-EE" sz="2000" dirty="0" smtClean="0"/>
              <a:t>ning seetõttu ei lisanud neid lisadesse.</a:t>
            </a:r>
          </a:p>
          <a:p>
            <a:pPr marL="0" indent="0">
              <a:lnSpc>
                <a:spcPct val="110000"/>
              </a:lnSpc>
              <a:buNone/>
            </a:pPr>
            <a:endParaRPr lang="et-EE" sz="2000" dirty="0"/>
          </a:p>
          <a:p>
            <a:pPr>
              <a:lnSpc>
                <a:spcPct val="110000"/>
              </a:lnSpc>
            </a:pPr>
            <a:r>
              <a:rPr lang="et-EE" sz="2000" dirty="0" smtClean="0"/>
              <a:t>Lisades esitatakse enamasti töö teksti toetavad materjalid.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Viisin läbi analüüsi leidmaks kõige parema töökiirusega päring igale disainile ja ülesande paarile.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14780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3/7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sz="2000" b="1" dirty="0" smtClean="0"/>
              <a:t>Olen nõus</a:t>
            </a:r>
            <a:r>
              <a:rPr lang="et-EE" sz="2000" dirty="0" smtClean="0"/>
              <a:t>, et oleksin võinud viidata antud alampeatüki kirjelduses Tabelis 1 </a:t>
            </a:r>
            <a:r>
              <a:rPr lang="et-EE" sz="2000" dirty="0"/>
              <a:t>esitatud </a:t>
            </a:r>
            <a:r>
              <a:rPr lang="et-EE" sz="2000" dirty="0" smtClean="0"/>
              <a:t>nõuetele ning </a:t>
            </a:r>
            <a:r>
              <a:rPr lang="et-EE" sz="2000" dirty="0"/>
              <a:t>öelda seejuures, et disain peaks olema võimalikult paindlik, tulemaks toime seal kirja pandud erinevate probleemidega. </a:t>
            </a:r>
            <a:endParaRPr lang="et-EE" sz="2000" dirty="0" smtClean="0"/>
          </a:p>
          <a:p>
            <a:pPr marL="0" indent="0">
              <a:buNone/>
            </a:pP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829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4/7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419757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Retsesendi poolt pakutud viis on </a:t>
            </a:r>
            <a:r>
              <a:rPr lang="et-EE" sz="2000" b="1" dirty="0" smtClean="0"/>
              <a:t>üheks heaks võimaluseks</a:t>
            </a:r>
            <a:r>
              <a:rPr lang="et-EE" sz="2000" dirty="0" smtClean="0"/>
              <a:t>, kuidas disainide analüüsi läbi viia ja tulemusi esitada.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10427"/>
              </p:ext>
            </p:extLst>
          </p:nvPr>
        </p:nvGraphicFramePr>
        <p:xfrm>
          <a:off x="1035172" y="2275153"/>
          <a:ext cx="10662247" cy="272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463">
                  <a:extLst>
                    <a:ext uri="{9D8B030D-6E8A-4147-A177-3AD203B41FA5}">
                      <a16:colId xmlns:a16="http://schemas.microsoft.com/office/drawing/2014/main" val="748034262"/>
                    </a:ext>
                  </a:extLst>
                </a:gridCol>
                <a:gridCol w="3758259">
                  <a:extLst>
                    <a:ext uri="{9D8B030D-6E8A-4147-A177-3AD203B41FA5}">
                      <a16:colId xmlns:a16="http://schemas.microsoft.com/office/drawing/2014/main" val="2263846555"/>
                    </a:ext>
                  </a:extLst>
                </a:gridCol>
                <a:gridCol w="3959525">
                  <a:extLst>
                    <a:ext uri="{9D8B030D-6E8A-4147-A177-3AD203B41FA5}">
                      <a16:colId xmlns:a16="http://schemas.microsoft.com/office/drawing/2014/main" val="3247343684"/>
                    </a:ext>
                  </a:extLst>
                </a:gridCol>
              </a:tblGrid>
              <a:tr h="712356">
                <a:tc>
                  <a:txBody>
                    <a:bodyPr/>
                    <a:lstStyle/>
                    <a:p>
                      <a:r>
                        <a:rPr lang="et-EE" dirty="0" smtClean="0"/>
                        <a:t>Nõue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Kõige enamsobivam</a:t>
                      </a:r>
                      <a:r>
                        <a:rPr lang="et-EE" baseline="0" dirty="0" smtClean="0"/>
                        <a:t>(ad) disain(id)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Kõige vähemsobivam(ad)</a:t>
                      </a:r>
                      <a:r>
                        <a:rPr lang="et-EE" baseline="0" dirty="0" smtClean="0"/>
                        <a:t> disain(id)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0516"/>
                  </a:ext>
                </a:extLst>
              </a:tr>
              <a:tr h="100679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Olem peab olema kindlasti mingis seisundis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1782"/>
                  </a:ext>
                </a:extLst>
              </a:tr>
              <a:tr h="100679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Olemi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puhul tuleb teada selle seisundite ajalugu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 veerud,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484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1700" y="5159847"/>
            <a:ext cx="8637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>
                <a:solidFill>
                  <a:srgbClr val="332B60"/>
                </a:solidFill>
              </a:rPr>
              <a:t>https://</a:t>
            </a:r>
            <a:r>
              <a:rPr lang="et-EE" sz="2000" dirty="0" smtClean="0">
                <a:solidFill>
                  <a:srgbClr val="332B60"/>
                </a:solidFill>
              </a:rPr>
              <a:t>github.com/susannapeek1/seisundid_SQL/tree/master/Ettekanne</a:t>
            </a:r>
            <a:endParaRPr lang="et-EE" dirty="0">
              <a:solidFill>
                <a:srgbClr val="332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4/7</a:t>
            </a:r>
            <a:endParaRPr lang="et-E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53506"/>
              </p:ext>
            </p:extLst>
          </p:nvPr>
        </p:nvGraphicFramePr>
        <p:xfrm>
          <a:off x="621102" y="1935988"/>
          <a:ext cx="5179505" cy="331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83">
                  <a:extLst>
                    <a:ext uri="{9D8B030D-6E8A-4147-A177-3AD203B41FA5}">
                      <a16:colId xmlns:a16="http://schemas.microsoft.com/office/drawing/2014/main" val="3432865094"/>
                    </a:ext>
                  </a:extLst>
                </a:gridCol>
                <a:gridCol w="2341422">
                  <a:extLst>
                    <a:ext uri="{9D8B030D-6E8A-4147-A177-3AD203B41FA5}">
                      <a16:colId xmlns:a16="http://schemas.microsoft.com/office/drawing/2014/main" val="2427939113"/>
                    </a:ext>
                  </a:extLst>
                </a:gridCol>
              </a:tblGrid>
              <a:tr h="387760">
                <a:tc>
                  <a:txBody>
                    <a:bodyPr/>
                    <a:lstStyle/>
                    <a:p>
                      <a:r>
                        <a:rPr lang="et-EE" dirty="0" smtClean="0"/>
                        <a:t>Disaini nimi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Nõuete arv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332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10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63206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53173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014"/>
                  </a:ext>
                </a:extLst>
              </a:tr>
              <a:tr h="6785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64770"/>
                  </a:ext>
                </a:extLst>
              </a:tr>
              <a:tr h="6785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7249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217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93584"/>
              </p:ext>
            </p:extLst>
          </p:nvPr>
        </p:nvGraphicFramePr>
        <p:xfrm>
          <a:off x="6178608" y="1935988"/>
          <a:ext cx="5251391" cy="331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3432865094"/>
                    </a:ext>
                  </a:extLst>
                </a:gridCol>
                <a:gridCol w="2373919">
                  <a:extLst>
                    <a:ext uri="{9D8B030D-6E8A-4147-A177-3AD203B41FA5}">
                      <a16:colId xmlns:a16="http://schemas.microsoft.com/office/drawing/2014/main" val="2427939113"/>
                    </a:ext>
                  </a:extLst>
                </a:gridCol>
              </a:tblGrid>
              <a:tr h="392508">
                <a:tc>
                  <a:txBody>
                    <a:bodyPr/>
                    <a:lstStyle/>
                    <a:p>
                      <a:r>
                        <a:rPr lang="et-EE" dirty="0" smtClean="0"/>
                        <a:t>Disaini nimi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Nõuete arv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332"/>
                  </a:ext>
                </a:extLst>
              </a:tr>
              <a:tr h="6774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8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63206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7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53173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014"/>
                  </a:ext>
                </a:extLst>
              </a:tr>
              <a:tr h="6774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3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64770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2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7249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1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217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1102" y="1070872"/>
            <a:ext cx="5179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200" b="1" dirty="0" smtClean="0">
                <a:solidFill>
                  <a:srgbClr val="332B60"/>
                </a:solidFill>
              </a:rPr>
              <a:t>Nõuete täitmiseks kõige sobivamad disainid</a:t>
            </a:r>
            <a:endParaRPr lang="et-EE" sz="2200" b="1" dirty="0">
              <a:solidFill>
                <a:srgbClr val="332B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0208" y="1076212"/>
            <a:ext cx="5251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200" b="1" dirty="0" smtClean="0">
                <a:solidFill>
                  <a:srgbClr val="332B60"/>
                </a:solidFill>
              </a:rPr>
              <a:t>Nõuete täitmiseks kõige vähem sobivad disainid</a:t>
            </a:r>
            <a:endParaRPr lang="et-EE" sz="2200" b="1" dirty="0">
              <a:solidFill>
                <a:srgbClr val="332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5/7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274620"/>
            <a:ext cx="8802242" cy="41402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sz="2000" dirty="0" smtClean="0"/>
              <a:t>Arvan, et kuigi disaini valik on sõltuv konkreetsest olukorrast ja ülesandest, </a:t>
            </a:r>
            <a:r>
              <a:rPr lang="et-EE" sz="2000" b="1" dirty="0" smtClean="0"/>
              <a:t>ei piira antud töös esitatud üldistused valdkondi</a:t>
            </a:r>
            <a:r>
              <a:rPr lang="et-EE" sz="2000" dirty="0" smtClean="0"/>
              <a:t>, kus tulemusi kasutada.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Töö disainid on mõeldud kasutamiseks operatiivandmete andmebaasides.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Tulemustele võib toetuda ka mõnda teise valdkonda kuuluvate süsteemide loomisel.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Tellimuste andmed on näited transaktsioonilistest andmetest.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t-EE" sz="2000" dirty="0" smtClean="0"/>
              <a:t>Testid viidi läbi suurte andmemahtude juures leidmaks erisusi, mis väikeste andmemahtude juures välja ei tuleks.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t-EE" sz="2000" dirty="0" smtClean="0"/>
              <a:t>Väiksemate andmemahtude juures saavad oluliseks teised kriteeriumid, mida analüüsisin ka selles töös.</a:t>
            </a:r>
          </a:p>
          <a:p>
            <a:endParaRPr lang="et-EE" sz="2000" dirty="0" smtClean="0"/>
          </a:p>
          <a:p>
            <a:endParaRPr lang="et-EE" sz="2000" dirty="0" smtClean="0"/>
          </a:p>
          <a:p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42346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Jah</a:t>
            </a:r>
            <a:r>
              <a:rPr lang="et-EE" sz="2000" dirty="0" smtClean="0"/>
              <a:t>, kolme punkti kasutamine Pearsoni korrelatsioonikordaja arvutamiseks on vähevõitu.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Soovisin tõestada oma töö tulemusi tuginedes mõnele teaduslikule teoreemile.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Kahjuks ei võimaldanud töö maht viia läbi rohkem mõõtmisi.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Autorid soovitavad kasutada vähemalt 25-30 punktist koosnevat andmehulka leidmaks võimalike vigu või kõrvalekaldeid.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Samas ei määra nad ära minimaalset andmehulka.</a:t>
            </a:r>
          </a:p>
          <a:p>
            <a:pPr marL="0" indent="0">
              <a:buNone/>
            </a:pPr>
            <a:endParaRPr lang="et-EE" sz="2000" dirty="0" smtClean="0"/>
          </a:p>
        </p:txBody>
      </p:sp>
    </p:spTree>
    <p:extLst>
      <p:ext uri="{BB962C8B-B14F-4D97-AF65-F5344CB8AC3E}">
        <p14:creationId xmlns:p14="http://schemas.microsoft.com/office/powerpoint/2010/main" val="3213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t-EE" sz="2000" dirty="0" smtClean="0"/>
              <a:t>Lisaks </a:t>
            </a:r>
            <a:r>
              <a:rPr lang="et-EE" sz="2000" b="1" dirty="0" smtClean="0"/>
              <a:t>viisin läbi lisatesti</a:t>
            </a:r>
            <a:r>
              <a:rPr lang="et-EE" sz="2000" dirty="0" smtClean="0"/>
              <a:t>, kus mõõtsin kahe disaini ja päringu paari töökiiruseid 4 000 000 ja 8 000 000 reale.</a:t>
            </a:r>
          </a:p>
          <a:p>
            <a:pPr marL="0" indent="0">
              <a:buNone/>
            </a:pPr>
            <a:endParaRPr lang="et-EE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4851"/>
              </p:ext>
            </p:extLst>
          </p:nvPr>
        </p:nvGraphicFramePr>
        <p:xfrm>
          <a:off x="2242360" y="2686487"/>
          <a:ext cx="8660921" cy="229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574">
                  <a:extLst>
                    <a:ext uri="{9D8B030D-6E8A-4147-A177-3AD203B41FA5}">
                      <a16:colId xmlns:a16="http://schemas.microsoft.com/office/drawing/2014/main" val="973086759"/>
                    </a:ext>
                  </a:extLst>
                </a:gridCol>
                <a:gridCol w="5552347">
                  <a:extLst>
                    <a:ext uri="{9D8B030D-6E8A-4147-A177-3AD203B41FA5}">
                      <a16:colId xmlns:a16="http://schemas.microsoft.com/office/drawing/2014/main" val="2292617095"/>
                    </a:ext>
                  </a:extLst>
                </a:gridCol>
              </a:tblGrid>
              <a:tr h="459916">
                <a:tc>
                  <a:txBody>
                    <a:bodyPr/>
                    <a:lstStyle/>
                    <a:p>
                      <a:r>
                        <a:rPr lang="et-EE" dirty="0" smtClean="0"/>
                        <a:t>Disain ja ülesanne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Pearsoni</a:t>
                      </a:r>
                      <a:r>
                        <a:rPr lang="et-EE" baseline="0" dirty="0" smtClean="0"/>
                        <a:t> korrelatsiooni koefitsent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0888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S1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0,986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54307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S4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0,924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79481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tuletamine S1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0,999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19655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tuletamine S4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0,985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5" y="1086927"/>
            <a:ext cx="7729268" cy="4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7/7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700" y="1186018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Tunnistan tehtud kirjavigu</a:t>
            </a:r>
            <a:r>
              <a:rPr lang="et-EE" sz="20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Põhjused</a:t>
            </a:r>
            <a:r>
              <a:rPr lang="et-EE" sz="2000" dirty="0" smtClean="0"/>
              <a:t> miks kasutasin </a:t>
            </a:r>
            <a:r>
              <a:rPr lang="et-EE" sz="2000" b="1" dirty="0" smtClean="0"/>
              <a:t>„mina“ ja „teie“ vorme </a:t>
            </a:r>
            <a:r>
              <a:rPr lang="et-EE" sz="2000" dirty="0" smtClean="0"/>
              <a:t>on järgnevad.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Soovisin tähelepanu pöörata oma isiklikule panusele antud töös.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Lõputöö koostamise ja vormindamise juhend ei täpsusta </a:t>
            </a:r>
            <a:r>
              <a:rPr lang="et-EE" sz="2000" dirty="0" smtClean="0"/>
              <a:t>nende vormide kasutamist</a:t>
            </a:r>
            <a:endParaRPr lang="et-EE" sz="2000" dirty="0" smtClean="0"/>
          </a:p>
          <a:p>
            <a:pPr>
              <a:lnSpc>
                <a:spcPct val="120000"/>
              </a:lnSpc>
            </a:pPr>
            <a:r>
              <a:rPr lang="et-EE" sz="2000" dirty="0" smtClean="0"/>
              <a:t>Kaudset kõnet hakati </a:t>
            </a:r>
            <a:r>
              <a:rPr lang="et-EE" sz="2000" dirty="0" smtClean="0"/>
              <a:t>kasutama selleks, et lugejal ei tekiks tunnet nagu oleks tegemist autori </a:t>
            </a:r>
            <a:r>
              <a:rPr lang="et-EE" sz="2000" dirty="0" smtClean="0"/>
              <a:t>isiklike arvamustega, mis ei põhine teaduslikel tõestustel.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Otsese kõne kasutamine on vastuvõetavam praktilise suunitlusega teadustöödes, sest ilma autori poolsete tulemuste põhjendusteta võib lugejale tekkida kahtlus töö teadusliku täpsuse osas.</a:t>
            </a:r>
          </a:p>
        </p:txBody>
      </p:sp>
    </p:spTree>
    <p:extLst>
      <p:ext uri="{BB962C8B-B14F-4D97-AF65-F5344CB8AC3E}">
        <p14:creationId xmlns:p14="http://schemas.microsoft.com/office/powerpoint/2010/main" val="1096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smtClean="0">
                <a:solidFill>
                  <a:srgbClr val="332B60"/>
                </a:solidFill>
              </a:rPr>
              <a:t>TÖÖ EESMÄRK JA PÕHITULEM</a:t>
            </a:r>
            <a:endParaRPr lang="en-US" altLang="en-US" dirty="0" smtClean="0">
              <a:solidFill>
                <a:srgbClr val="332B60"/>
              </a:solidFill>
            </a:endParaRPr>
          </a:p>
          <a:p>
            <a:endParaRPr lang="en-US" altLang="en-US" dirty="0" smtClean="0">
              <a:solidFill>
                <a:srgbClr val="332B60"/>
              </a:solidFill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165590" y="1352047"/>
            <a:ext cx="8808352" cy="385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lang="et-EE" altLang="en-US" sz="2000" b="1" dirty="0" smtClean="0">
                <a:solidFill>
                  <a:srgbClr val="332B60"/>
                </a:solidFill>
              </a:rPr>
              <a:t>Eesmärk: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Selgitada välja </a:t>
            </a:r>
            <a:r>
              <a:rPr lang="et-EE" altLang="en-US" sz="2000" dirty="0"/>
              <a:t>võimalikud disainid infosüsteemi põhiolemite seisundite registreerimiseks SQL-andmebaasides, anda nendest struktureeritud ülevaade ning uurida nende headust mõningate mõõdetavate kvaliteedi aspektide (andmemaht, töökiirus, keerukus) kontekstis.</a:t>
            </a:r>
          </a:p>
          <a:p>
            <a:pPr>
              <a:lnSpc>
                <a:spcPct val="120000"/>
              </a:lnSpc>
            </a:pPr>
            <a:endParaRPr lang="et-EE" altLang="en-US" sz="2000" b="1" dirty="0" smtClean="0">
              <a:solidFill>
                <a:srgbClr val="332B60"/>
              </a:solidFill>
            </a:endParaRPr>
          </a:p>
          <a:p>
            <a:pPr>
              <a:lnSpc>
                <a:spcPct val="120000"/>
              </a:lnSpc>
            </a:pPr>
            <a:r>
              <a:rPr lang="et-EE" altLang="en-US" sz="2000" b="1" dirty="0" smtClean="0"/>
              <a:t>Põhitulem: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>
                <a:solidFill>
                  <a:srgbClr val="332B60"/>
                </a:solidFill>
              </a:rPr>
              <a:t>Disainide kataloog, millele saab infosüsteemi arendamisel disainivalikute tegemisel ning põhjendamisel toetuda. </a:t>
            </a:r>
            <a:endParaRPr lang="et-EE" altLang="en-US" sz="2000" dirty="0">
              <a:solidFill>
                <a:srgbClr val="332B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3/19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5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METOODIKA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102185" y="1145212"/>
            <a:ext cx="8790444" cy="4136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t-EE" sz="2000" dirty="0" smtClean="0"/>
              <a:t>Töö tegemise metoodikaks on </a:t>
            </a:r>
            <a:r>
              <a:rPr lang="et-EE" sz="2000" b="1" dirty="0" smtClean="0"/>
              <a:t>disainiteadus</a:t>
            </a:r>
            <a:r>
              <a:rPr lang="et-EE" sz="2000" dirty="0" smtClean="0"/>
              <a:t>, mille tulemusena valmis tehniline tehis (</a:t>
            </a:r>
            <a:r>
              <a:rPr lang="et-EE" sz="2000" i="1" dirty="0" smtClean="0"/>
              <a:t>disainide kataloog</a:t>
            </a:r>
            <a:r>
              <a:rPr lang="et-EE" sz="2000" dirty="0" smtClean="0"/>
              <a:t>), milles esitatud tehniliste lahenduste headust hindasin praktiliste katsetustega.</a:t>
            </a:r>
            <a:endParaRPr lang="et-EE" sz="2000" dirty="0"/>
          </a:p>
          <a:p>
            <a:pPr>
              <a:lnSpc>
                <a:spcPct val="120000"/>
              </a:lnSpc>
            </a:pPr>
            <a:r>
              <a:rPr lang="et-EE" sz="2000" b="1" dirty="0" smtClean="0"/>
              <a:t>Täidetud ülesanded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 smtClean="0"/>
              <a:t>Leidsin ning analüüsisin erinevates allikates </a:t>
            </a:r>
            <a:r>
              <a:rPr lang="et-EE" sz="2000" dirty="0" smtClean="0"/>
              <a:t>pakutavaid </a:t>
            </a:r>
            <a:r>
              <a:rPr lang="et-EE" sz="2000" dirty="0" smtClean="0"/>
              <a:t>lahendusi.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/>
              <a:t>Koostasin ülevaate võimalikest </a:t>
            </a:r>
            <a:r>
              <a:rPr lang="et-EE" sz="2000" dirty="0" smtClean="0"/>
              <a:t>disainidest, </a:t>
            </a:r>
            <a:r>
              <a:rPr lang="et-EE" sz="2000" dirty="0"/>
              <a:t>kasutades nende kirjeldamiseks mustrite struktuuri.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 smtClean="0"/>
              <a:t>Lõin näidis andmebaasid, genereerisin testandmed ning viisin </a:t>
            </a:r>
            <a:r>
              <a:rPr lang="et-EE" sz="2000" dirty="0"/>
              <a:t>läbi eksperimendi disainide omavaheliseks võrdluseks</a:t>
            </a:r>
            <a:r>
              <a:rPr lang="et-EE" sz="2000" dirty="0" smtClean="0"/>
              <a:t>.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/>
              <a:t>Analüüsisin eksperimendi tulemusi ning täiendasin selle põhjal disainide kataloogi.</a:t>
            </a:r>
          </a:p>
          <a:p>
            <a:pPr>
              <a:buClr>
                <a:srgbClr val="E4067E"/>
              </a:buClr>
            </a:pPr>
            <a:endParaRPr lang="et-EE" sz="2000" dirty="0"/>
          </a:p>
          <a:p>
            <a:pPr marL="285750" indent="-285750">
              <a:buClr>
                <a:srgbClr val="E4067E"/>
              </a:buClr>
              <a:buFont typeface="Wingdings" panose="05000000000000000000" pitchFamily="2" charset="2"/>
              <a:buChar char="§"/>
            </a:pPr>
            <a:endParaRPr lang="et-EE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4/19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7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TÖÖ OLULISUS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t-EE" sz="2000" b="1" dirty="0" smtClean="0"/>
              <a:t>Puuduvad allikad</a:t>
            </a:r>
            <a:r>
              <a:rPr lang="et-EE" sz="2000" dirty="0" smtClean="0"/>
              <a:t>, kus on esitatud põhilahendused ning neid omavahel võrreldud lähtuvalt enamlevinud nõuetest seisundite haldamist ja talletamist nõudvatele infosüsteemidele.</a:t>
            </a:r>
          </a:p>
          <a:p>
            <a:pPr>
              <a:lnSpc>
                <a:spcPct val="120000"/>
              </a:lnSpc>
            </a:pPr>
            <a:r>
              <a:rPr lang="et-EE" sz="2000" b="1" dirty="0"/>
              <a:t>Valed valikud</a:t>
            </a:r>
            <a:r>
              <a:rPr lang="et-EE" sz="2000" dirty="0"/>
              <a:t> infosüsteemide arendamisel võivad viia negatiivsete </a:t>
            </a:r>
            <a:r>
              <a:rPr lang="et-EE" sz="2000" dirty="0" smtClean="0"/>
              <a:t>tagajärgedeni.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Infosüsteemide modelleerimisel olemitüüpidele, olemite seisunditele ja nende elutsüklitele keskendumine ei ole uus </a:t>
            </a:r>
            <a:r>
              <a:rPr lang="et-EE" sz="2000" dirty="0" smtClean="0"/>
              <a:t>idee ning sellel on palju avaldumisvorme.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Artefaktipõhise äriprotsesside modelleerimise jätkuv populaarsus.</a:t>
            </a:r>
          </a:p>
          <a:p>
            <a:pPr marL="0" indent="0">
              <a:buNone/>
            </a:pPr>
            <a:endParaRPr lang="et-EE" sz="2000" dirty="0" smtClean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5/19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6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VARASEMAD UURINGUD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269170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Ei leidnud </a:t>
            </a:r>
            <a:r>
              <a:rPr lang="et-EE" sz="2000" dirty="0" smtClean="0"/>
              <a:t>teaduskirjanduse hulgast palju neid teoseid, kus oleks esitatud korraga rohkem kui üks võimalik disain.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Peamised allikad, millele toetusin: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Silverstoni raamatuseeria „The Data Model Resource Book“,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Kolmandas osas on pühendatud eraldi peatükk olemite seisunditele.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Bill Karwin’i raamat „SQL Antipatterns“,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Erki Eessaar õppematerjal „Mustrid“,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erinevad magistritööd ja bakalaureusetööd,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arendajate foorumite sissekanded.</a:t>
            </a:r>
          </a:p>
          <a:p>
            <a:pPr marL="457200" lvl="1" indent="0">
              <a:buNone/>
            </a:pPr>
            <a:endParaRPr lang="et-EE" dirty="0" smtClean="0"/>
          </a:p>
          <a:p>
            <a:pPr lvl="1"/>
            <a:endParaRPr lang="et-EE" dirty="0"/>
          </a:p>
          <a:p>
            <a:pPr marL="457200" lvl="1" indent="0">
              <a:buNone/>
            </a:pPr>
            <a:endParaRPr lang="et-EE" dirty="0" smtClean="0"/>
          </a:p>
          <a:p>
            <a:pPr lvl="1"/>
            <a:endParaRPr lang="et-EE" dirty="0" smtClean="0"/>
          </a:p>
          <a:p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6/19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DISAINIDE KATALOOG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179009"/>
            <a:ext cx="8802242" cy="41402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 smtClean="0"/>
              <a:t>Kirjeldused </a:t>
            </a:r>
            <a:r>
              <a:rPr lang="et-EE" sz="2000" b="1" dirty="0" smtClean="0"/>
              <a:t>mustrite formaadis </a:t>
            </a:r>
            <a:r>
              <a:rPr lang="et-EE" sz="2000" dirty="0" smtClean="0"/>
              <a:t>(st struktureeritud), mille abil on hea väljendada korduvaid probleeme ja nende lahendusi.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Ei nimeta neid mustriteks enne kui on läbiviidud eksperiment.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 smtClean="0"/>
              <a:t>Pakub</a:t>
            </a:r>
            <a:r>
              <a:rPr lang="et-EE" sz="2000" dirty="0" smtClean="0"/>
              <a:t> </a:t>
            </a:r>
            <a:r>
              <a:rPr lang="et-EE" sz="2000" b="1" dirty="0" smtClean="0"/>
              <a:t>kuus </a:t>
            </a:r>
            <a:r>
              <a:rPr lang="et-EE" sz="2000" b="1" dirty="0" smtClean="0"/>
              <a:t>põhilahendust </a:t>
            </a:r>
            <a:r>
              <a:rPr lang="et-EE" sz="2000" dirty="0" smtClean="0"/>
              <a:t>ja nende variatsioone: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Seisundiklassifikaatori tabel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Temporaalsed veerud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Tõeväärtustüüpi veerud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Vektorkodeerimine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Seisundite esitamine põhiolemitüübi alamtüüpidena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Seisundite tuletamine olemite ja seoste </a:t>
            </a:r>
            <a:r>
              <a:rPr lang="et-EE" sz="2000" i="1" dirty="0" smtClean="0"/>
              <a:t>kohta</a:t>
            </a:r>
            <a:endParaRPr lang="et-EE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7/19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9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DiSAINIDE KATALOOG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t-EE" sz="2000" b="1" dirty="0"/>
              <a:t>Põhineb</a:t>
            </a:r>
            <a:r>
              <a:rPr lang="et-EE" sz="2000" dirty="0"/>
              <a:t> nii erinevatest allikatest leitud </a:t>
            </a:r>
            <a:r>
              <a:rPr lang="et-EE" sz="2000" b="1" dirty="0"/>
              <a:t>teoreetilisel materjalil </a:t>
            </a:r>
            <a:r>
              <a:rPr lang="et-EE" sz="2000" dirty="0"/>
              <a:t>kui ka </a:t>
            </a:r>
            <a:r>
              <a:rPr lang="et-EE" sz="2000" b="1" dirty="0"/>
              <a:t>eksperimendi tulemustel</a:t>
            </a:r>
            <a:r>
              <a:rPr lang="et-EE" sz="20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t-EE" sz="2000" dirty="0" smtClean="0"/>
              <a:t>Kirjeldab </a:t>
            </a:r>
            <a:r>
              <a:rPr lang="et-EE" sz="2000" dirty="0"/>
              <a:t>lisaks iga disaini </a:t>
            </a:r>
            <a:r>
              <a:rPr lang="et-EE" sz="2000" dirty="0" smtClean="0"/>
              <a:t>sobivust </a:t>
            </a:r>
            <a:r>
              <a:rPr lang="et-EE" sz="2000" dirty="0"/>
              <a:t>äriprotsessidest tulenevatele üldtuntud nõuetele.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t-EE" sz="2000" dirty="0"/>
              <a:t>Läbiva näitena iga disaini kirjeldamiseks ja tehniliseks realisatsiooniks PostgreSQL </a:t>
            </a:r>
            <a:r>
              <a:rPr lang="et-EE" sz="2000" dirty="0" smtClean="0"/>
              <a:t>andmebaasisüsteemis </a:t>
            </a:r>
            <a:r>
              <a:rPr lang="et-EE" sz="2000" dirty="0"/>
              <a:t>kasutan põhiolemitüüpi </a:t>
            </a:r>
            <a:r>
              <a:rPr lang="et-EE" sz="2000" i="1" dirty="0"/>
              <a:t>Tellimus</a:t>
            </a:r>
            <a:r>
              <a:rPr lang="et-EE" sz="2000" dirty="0"/>
              <a:t>.</a:t>
            </a: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8/19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9424" y="540131"/>
            <a:ext cx="10656887" cy="810887"/>
          </a:xfrm>
        </p:spPr>
        <p:txBody>
          <a:bodyPr/>
          <a:lstStyle/>
          <a:p>
            <a:r>
              <a:rPr lang="et-EE" dirty="0" smtClean="0"/>
              <a:t>NÄITE </a:t>
            </a:r>
            <a:r>
              <a:rPr lang="et-EE" i="1" dirty="0" smtClean="0"/>
              <a:t>TELLIMUS</a:t>
            </a:r>
            <a:r>
              <a:rPr lang="et-EE" dirty="0" smtClean="0"/>
              <a:t> SEISUNDIDIAGRAMM</a:t>
            </a:r>
            <a:endParaRPr lang="et-E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78" y="1067554"/>
            <a:ext cx="8418149" cy="5201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9/19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10688</TotalTime>
  <Words>1391</Words>
  <Application>Microsoft Office PowerPoint</Application>
  <PresentationFormat>Widescreen</PresentationFormat>
  <Paragraphs>268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Wingdings</vt:lpstr>
      <vt:lpstr>Office'i kujundus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Tallinn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Anu Teder</dc:creator>
  <cp:lastModifiedBy>Susanna Peek</cp:lastModifiedBy>
  <cp:revision>222</cp:revision>
  <dcterms:created xsi:type="dcterms:W3CDTF">2018-09-19T06:51:01Z</dcterms:created>
  <dcterms:modified xsi:type="dcterms:W3CDTF">2019-06-06T13:24:46Z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9643374</vt:lpwstr>
  </property>
  <property fmtid="{D5CDD505-2E9C-101B-9397-08002B2CF9AE}" pid="3" name="NXPowerLiteSettings">
    <vt:lpwstr>C780073804F000</vt:lpwstr>
  </property>
  <property fmtid="{D5CDD505-2E9C-101B-9397-08002B2CF9AE}" pid="4" name="NXPowerLiteVersion">
    <vt:lpwstr>D8.0.4</vt:lpwstr>
  </property>
</Properties>
</file>