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4" r:id="rId3"/>
    <p:sldMasterId id="2147483667" r:id="rId4"/>
  </p:sldMasterIdLst>
  <p:notesMasterIdLst>
    <p:notesMasterId r:id="rId31"/>
  </p:notesMasterIdLst>
  <p:sldIdLst>
    <p:sldId id="256" r:id="rId5"/>
    <p:sldId id="257" r:id="rId6"/>
    <p:sldId id="258" r:id="rId7"/>
    <p:sldId id="282" r:id="rId8"/>
    <p:sldId id="283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0" r:id="rId20"/>
    <p:sldId id="271" r:id="rId21"/>
    <p:sldId id="272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sanne Braun" initials="S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7336" autoAdjust="0"/>
  </p:normalViewPr>
  <p:slideViewPr>
    <p:cSldViewPr>
      <p:cViewPr>
        <p:scale>
          <a:sx n="100" d="100"/>
          <a:sy n="100" d="100"/>
        </p:scale>
        <p:origin x="-1002" y="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0-01T18:22:49.106" idx="1">
    <p:pos x="2990" y="737"/>
    <p:text>Bild aus Übung nehmen!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468B4-0038-41DA-B3CD-6B6997D71869}" type="datetimeFigureOut">
              <a:rPr lang="de-DE" smtClean="0"/>
              <a:t>21.06.2013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B53D2-CBBF-4384-A6F3-66CDC88004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343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Intent.htm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25719" y="685838"/>
            <a:ext cx="5006564" cy="342918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Am Ende</a:t>
            </a:r>
            <a:r>
              <a:rPr lang="de-DE" baseline="0" dirty="0" smtClean="0"/>
              <a:t> anbieten: Bachelor- und Masterarbeiten im Bereich </a:t>
            </a:r>
            <a:r>
              <a:rPr lang="de-DE" baseline="0" dirty="0" err="1" smtClean="0"/>
              <a:t>Android</a:t>
            </a:r>
            <a:r>
              <a:rPr lang="de-DE" baseline="0" dirty="0" smtClean="0"/>
              <a:t> und Mobile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251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66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66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66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66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66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de-DE" baseline="0" dirty="0" smtClean="0"/>
              <a:t>Wichtig sind die folgenden </a:t>
            </a:r>
            <a:r>
              <a:rPr lang="de-DE" baseline="0" dirty="0" err="1" smtClean="0"/>
              <a:t>Callbacks</a:t>
            </a:r>
            <a:r>
              <a:rPr lang="de-DE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onCreate</a:t>
            </a:r>
            <a:r>
              <a:rPr lang="de-DE" baseline="0" dirty="0" smtClean="0"/>
              <a:t> -&gt; 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initalisieren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 </a:t>
            </a:r>
            <a:r>
              <a:rPr lang="de-DE" baseline="0" dirty="0" err="1" smtClean="0"/>
              <a:t>onPause</a:t>
            </a:r>
            <a:r>
              <a:rPr lang="de-DE" baseline="0" dirty="0" smtClean="0"/>
              <a:t> -&gt; Alle persistenten Daten ggf. speichern! Nach diesem Aufruf ist die 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potentiell </a:t>
            </a:r>
            <a:r>
              <a:rPr lang="de-DE" baseline="0" dirty="0" err="1" smtClean="0"/>
              <a:t>killable</a:t>
            </a:r>
            <a:r>
              <a:rPr lang="de-DE" baseline="0" dirty="0" smtClean="0"/>
              <a:t> und es gibt keine Garantie für den Aufruf von </a:t>
            </a:r>
            <a:r>
              <a:rPr lang="de-DE" baseline="0" dirty="0" err="1" smtClean="0"/>
              <a:t>onStop</a:t>
            </a:r>
            <a:r>
              <a:rPr lang="de-DE" baseline="0" dirty="0" smtClean="0"/>
              <a:t> oder </a:t>
            </a:r>
            <a:r>
              <a:rPr lang="de-DE" baseline="0" dirty="0" err="1" smtClean="0"/>
              <a:t>onDestroy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onSaveInstanceState</a:t>
            </a:r>
            <a:r>
              <a:rPr lang="de-DE" baseline="0" dirty="0" smtClean="0"/>
              <a:t> -&gt; transienten Zustand sichern, notwendig, falls der Prozess gekillt wird und später mit </a:t>
            </a:r>
            <a:r>
              <a:rPr lang="de-DE" baseline="0" dirty="0" err="1" smtClean="0"/>
              <a:t>onCreate</a:t>
            </a:r>
            <a:r>
              <a:rPr lang="de-DE" baseline="0" dirty="0" smtClean="0"/>
              <a:t> wieder erzeugt wird. Insbesondere auch wichtig im Zusammenhang mit Orientierungsänderung. Dann wird nämlich auch </a:t>
            </a:r>
            <a:r>
              <a:rPr lang="de-DE" baseline="0" dirty="0" err="1" smtClean="0"/>
              <a:t>onDestroy</a:t>
            </a:r>
            <a:r>
              <a:rPr lang="de-DE" baseline="0" dirty="0" smtClean="0"/>
              <a:t> gemacht und anschließend </a:t>
            </a:r>
            <a:r>
              <a:rPr lang="de-DE" baseline="0" dirty="0" err="1" smtClean="0"/>
              <a:t>onCreate</a:t>
            </a:r>
            <a:r>
              <a:rPr lang="de-DE" baseline="0" dirty="0" smtClean="0"/>
              <a:t> mit dem </a:t>
            </a:r>
            <a:r>
              <a:rPr lang="de-DE" baseline="0" dirty="0" err="1" smtClean="0"/>
              <a:t>savedInstanceState</a:t>
            </a:r>
            <a:r>
              <a:rPr lang="de-DE" baseline="0" dirty="0" smtClean="0"/>
              <a:t> wieder aufgerufen. Wenn eine 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über </a:t>
            </a:r>
            <a:r>
              <a:rPr lang="de-DE" baseline="0" dirty="0" err="1" smtClean="0"/>
              <a:t>Intent</a:t>
            </a:r>
            <a:r>
              <a:rPr lang="de-DE" baseline="0" dirty="0" smtClean="0"/>
              <a:t> neu gestartet wird, ist </a:t>
            </a:r>
            <a:r>
              <a:rPr lang="de-DE" baseline="0" dirty="0" err="1" smtClean="0"/>
              <a:t>onSavedInstanceState</a:t>
            </a:r>
            <a:r>
              <a:rPr lang="de-DE" baseline="0" dirty="0" smtClean="0"/>
              <a:t> null -&gt; ggf. </a:t>
            </a:r>
            <a:r>
              <a:rPr lang="de-DE" baseline="0" smtClean="0"/>
              <a:t>Extras-Bundle auswerten.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Alle anderen </a:t>
            </a:r>
            <a:r>
              <a:rPr lang="de-DE" baseline="0" dirty="0" err="1" smtClean="0"/>
              <a:t>Callbacks</a:t>
            </a:r>
            <a:r>
              <a:rPr lang="de-DE" baseline="0" dirty="0" smtClean="0"/>
              <a:t> sind zwar ganz nett, aber können eig. ignoriert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66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de-DE" baseline="0" dirty="0" smtClean="0"/>
              <a:t>Wichtig sind die folgenden </a:t>
            </a:r>
            <a:r>
              <a:rPr lang="de-DE" baseline="0" dirty="0" err="1" smtClean="0"/>
              <a:t>Callbacks</a:t>
            </a:r>
            <a:r>
              <a:rPr lang="de-DE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onCreate</a:t>
            </a:r>
            <a:r>
              <a:rPr lang="de-DE" baseline="0" dirty="0" smtClean="0"/>
              <a:t> -&gt; 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initalisieren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 </a:t>
            </a:r>
            <a:r>
              <a:rPr lang="de-DE" baseline="0" dirty="0" err="1" smtClean="0"/>
              <a:t>onPause</a:t>
            </a:r>
            <a:r>
              <a:rPr lang="de-DE" baseline="0" dirty="0" smtClean="0"/>
              <a:t> -&gt; Alle persistenten Daten ggf. speichern! Nach diesem Aufruf ist die 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potentiell </a:t>
            </a:r>
            <a:r>
              <a:rPr lang="de-DE" baseline="0" dirty="0" err="1" smtClean="0"/>
              <a:t>killable</a:t>
            </a:r>
            <a:r>
              <a:rPr lang="de-DE" baseline="0" dirty="0" smtClean="0"/>
              <a:t> und es gibt keine Garantie für den Aufruf von </a:t>
            </a:r>
            <a:r>
              <a:rPr lang="de-DE" baseline="0" dirty="0" err="1" smtClean="0"/>
              <a:t>onStop</a:t>
            </a:r>
            <a:r>
              <a:rPr lang="de-DE" baseline="0" dirty="0" smtClean="0"/>
              <a:t> oder </a:t>
            </a:r>
            <a:r>
              <a:rPr lang="de-DE" baseline="0" dirty="0" err="1" smtClean="0"/>
              <a:t>onDestroy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onSaveInstanceState</a:t>
            </a:r>
            <a:r>
              <a:rPr lang="de-DE" baseline="0" dirty="0" smtClean="0"/>
              <a:t> -&gt; transienten Zustand sichern, notwendig, falls der Prozess gekillt wird und später mit </a:t>
            </a:r>
            <a:r>
              <a:rPr lang="de-DE" baseline="0" dirty="0" err="1" smtClean="0"/>
              <a:t>onCreate</a:t>
            </a:r>
            <a:r>
              <a:rPr lang="de-DE" baseline="0" dirty="0" smtClean="0"/>
              <a:t> wieder erzeugt wird. Dies passiert insbesondere auch beim Drehen des Gerätes!!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onDestroy</a:t>
            </a:r>
            <a:r>
              <a:rPr lang="de-DE" baseline="0" dirty="0" smtClean="0"/>
              <a:t> -&gt; </a:t>
            </a:r>
            <a:r>
              <a:rPr lang="de-DE" baseline="0" dirty="0" err="1" smtClean="0"/>
              <a:t>ggf</a:t>
            </a:r>
            <a:r>
              <a:rPr lang="de-DE" baseline="0" dirty="0" smtClean="0"/>
              <a:t> Ressourcen </a:t>
            </a:r>
            <a:r>
              <a:rPr lang="de-DE" baseline="0" dirty="0" err="1" smtClean="0"/>
              <a:t>releasen</a:t>
            </a:r>
            <a:r>
              <a:rPr lang="de-DE" baseline="0" dirty="0" smtClean="0"/>
              <a:t> (Threads stoppen </a:t>
            </a:r>
            <a:r>
              <a:rPr lang="de-DE" baseline="0" dirty="0" err="1" smtClean="0"/>
              <a:t>etc</a:t>
            </a:r>
            <a:r>
              <a:rPr lang="de-DE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Alle anderen </a:t>
            </a:r>
            <a:r>
              <a:rPr lang="de-DE" baseline="0" dirty="0" err="1" smtClean="0"/>
              <a:t>Callbacks</a:t>
            </a:r>
            <a:r>
              <a:rPr lang="de-DE" baseline="0" dirty="0" smtClean="0"/>
              <a:t> sind zwar ganz nett, aber können eig. ignoriert werden.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Falls bei </a:t>
            </a:r>
            <a:r>
              <a:rPr lang="de-DE" baseline="0" dirty="0" err="1" smtClean="0"/>
              <a:t>onCreate</a:t>
            </a:r>
            <a:r>
              <a:rPr lang="de-DE" baseline="0" dirty="0" smtClean="0"/>
              <a:t> der </a:t>
            </a:r>
            <a:r>
              <a:rPr lang="de-DE" baseline="0" dirty="0" err="1" smtClean="0"/>
              <a:t>savedInstanceState</a:t>
            </a:r>
            <a:r>
              <a:rPr lang="de-DE" baseline="0" dirty="0" smtClean="0"/>
              <a:t> != null ist, sollte er ausgewertet werden, ansonsten neu </a:t>
            </a:r>
            <a:r>
              <a:rPr lang="de-DE" baseline="0" dirty="0" err="1" smtClean="0"/>
              <a:t>initialilseren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ggf</a:t>
            </a:r>
            <a:r>
              <a:rPr lang="de-DE" baseline="0" dirty="0" smtClean="0"/>
              <a:t> Daten aus </a:t>
            </a:r>
            <a:r>
              <a:rPr lang="de-DE" baseline="0" dirty="0" err="1" smtClean="0"/>
              <a:t>Intent</a:t>
            </a:r>
            <a:r>
              <a:rPr lang="de-DE" baseline="0" dirty="0" smtClean="0"/>
              <a:t> verwenden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Bundle und </a:t>
            </a:r>
            <a:r>
              <a:rPr lang="de-DE" baseline="0" dirty="0" err="1" smtClean="0"/>
              <a:t>putSerializable</a:t>
            </a:r>
            <a:r>
              <a:rPr lang="de-DE" baseline="0" dirty="0" smtClean="0"/>
              <a:t> bzw. </a:t>
            </a:r>
            <a:r>
              <a:rPr lang="de-DE" baseline="0" dirty="0" err="1" smtClean="0"/>
              <a:t>putParcelable</a:t>
            </a:r>
            <a:r>
              <a:rPr lang="de-DE" baseline="0" dirty="0" smtClean="0"/>
              <a:t>. Wird dies über ein kill hinweg gerettet? Beim Drehen des Gerätes wird es übernommen, obwohl </a:t>
            </a:r>
            <a:r>
              <a:rPr lang="de-DE" baseline="0" dirty="0" err="1" smtClean="0"/>
              <a:t>onDestroy</a:t>
            </a:r>
            <a:r>
              <a:rPr lang="de-DE" baseline="0" dirty="0" smtClean="0"/>
              <a:t> aufgerufen wird (siehe Notes App). Kann man komplexen Content dann überhaupt „retten“ über Speichern als stat. Variablen oder Erweiterung des </a:t>
            </a:r>
            <a:r>
              <a:rPr lang="de-DE" baseline="0" dirty="0" err="1" smtClean="0"/>
              <a:t>Context</a:t>
            </a:r>
            <a:r>
              <a:rPr lang="de-DE" baseline="0" dirty="0" smtClean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66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66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de-DE" baseline="0" dirty="0" smtClean="0"/>
              <a:t>Wichtig sind die folgenden </a:t>
            </a:r>
            <a:r>
              <a:rPr lang="de-DE" baseline="0" dirty="0" err="1" smtClean="0"/>
              <a:t>Callbacks</a:t>
            </a:r>
            <a:r>
              <a:rPr lang="de-DE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onCreate</a:t>
            </a:r>
            <a:r>
              <a:rPr lang="de-DE" baseline="0" dirty="0" smtClean="0"/>
              <a:t> -&gt; 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initalisieren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 </a:t>
            </a:r>
            <a:r>
              <a:rPr lang="de-DE" baseline="0" dirty="0" err="1" smtClean="0"/>
              <a:t>onPause</a:t>
            </a:r>
            <a:r>
              <a:rPr lang="de-DE" baseline="0" dirty="0" smtClean="0"/>
              <a:t> -&gt; Alle persistenten Daten ggf. speichern! Nach diesem Aufruf ist die 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potentiell </a:t>
            </a:r>
            <a:r>
              <a:rPr lang="de-DE" baseline="0" dirty="0" err="1" smtClean="0"/>
              <a:t>killable</a:t>
            </a:r>
            <a:r>
              <a:rPr lang="de-DE" baseline="0" dirty="0" smtClean="0"/>
              <a:t> und es gibt keine Garantie für den Aufruf von </a:t>
            </a:r>
            <a:r>
              <a:rPr lang="de-DE" baseline="0" dirty="0" err="1" smtClean="0"/>
              <a:t>onStop</a:t>
            </a:r>
            <a:r>
              <a:rPr lang="de-DE" baseline="0" dirty="0" smtClean="0"/>
              <a:t> oder </a:t>
            </a:r>
            <a:r>
              <a:rPr lang="de-DE" baseline="0" dirty="0" err="1" smtClean="0"/>
              <a:t>onDestroy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onSaveInstanceState</a:t>
            </a:r>
            <a:r>
              <a:rPr lang="de-DE" baseline="0" dirty="0" smtClean="0"/>
              <a:t> -&gt; transienten Zustand sichern, notwendig, falls der Prozess gekillt wird und später mit </a:t>
            </a:r>
            <a:r>
              <a:rPr lang="de-DE" baseline="0" dirty="0" err="1" smtClean="0"/>
              <a:t>onCreate</a:t>
            </a:r>
            <a:r>
              <a:rPr lang="de-DE" baseline="0" dirty="0" smtClean="0"/>
              <a:t> wieder erzeugt wird. Dies passiert insbesondere auch beim Drehen des Gerätes!!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onDestroy</a:t>
            </a:r>
            <a:r>
              <a:rPr lang="de-DE" baseline="0" dirty="0" smtClean="0"/>
              <a:t> -&gt; </a:t>
            </a:r>
            <a:r>
              <a:rPr lang="de-DE" baseline="0" dirty="0" err="1" smtClean="0"/>
              <a:t>ggf</a:t>
            </a:r>
            <a:r>
              <a:rPr lang="de-DE" baseline="0" dirty="0" smtClean="0"/>
              <a:t> Ressourcen </a:t>
            </a:r>
            <a:r>
              <a:rPr lang="de-DE" baseline="0" dirty="0" err="1" smtClean="0"/>
              <a:t>releasen</a:t>
            </a:r>
            <a:r>
              <a:rPr lang="de-DE" baseline="0" dirty="0" smtClean="0"/>
              <a:t> (Threads stoppen </a:t>
            </a:r>
            <a:r>
              <a:rPr lang="de-DE" baseline="0" dirty="0" err="1" smtClean="0"/>
              <a:t>etc</a:t>
            </a:r>
            <a:r>
              <a:rPr lang="de-DE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Alle anderen </a:t>
            </a:r>
            <a:r>
              <a:rPr lang="de-DE" baseline="0" dirty="0" err="1" smtClean="0"/>
              <a:t>Callbacks</a:t>
            </a:r>
            <a:r>
              <a:rPr lang="de-DE" baseline="0" dirty="0" smtClean="0"/>
              <a:t> sind zwar ganz nett, aber können eig. ignoriert werden.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Bundle und </a:t>
            </a:r>
            <a:r>
              <a:rPr lang="de-DE" baseline="0" dirty="0" err="1" smtClean="0"/>
              <a:t>putSerializable</a:t>
            </a:r>
            <a:r>
              <a:rPr lang="de-DE" baseline="0" dirty="0" smtClean="0"/>
              <a:t> bzw. </a:t>
            </a:r>
            <a:r>
              <a:rPr lang="de-DE" baseline="0" dirty="0" err="1" smtClean="0"/>
              <a:t>putParcelable</a:t>
            </a:r>
            <a:r>
              <a:rPr lang="de-DE" baseline="0" dirty="0" smtClean="0"/>
              <a:t>. Wird dies über ein kill hinweg gerettet? Beim Drehen des Gerätes wird es übernommen, obwohl </a:t>
            </a:r>
            <a:r>
              <a:rPr lang="de-DE" baseline="0" dirty="0" err="1" smtClean="0"/>
              <a:t>onDestroy</a:t>
            </a:r>
            <a:r>
              <a:rPr lang="de-DE" baseline="0" dirty="0" smtClean="0"/>
              <a:t> aufgerufen wird (siehe Notes App). Kann man komplexen Content dann überhaupt „retten“ über Speichern als stat. Variablen oder Erweiterung des </a:t>
            </a:r>
            <a:r>
              <a:rPr lang="de-DE" baseline="0" dirty="0" err="1" smtClean="0"/>
              <a:t>Context</a:t>
            </a:r>
            <a:r>
              <a:rPr lang="de-DE" baseline="0" dirty="0" smtClean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66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66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25719" y="685838"/>
            <a:ext cx="5006564" cy="342918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251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de-DE" baseline="0" dirty="0" smtClean="0"/>
              <a:t>Default muss immer dann mitgeführt werden, damit bei impliziten </a:t>
            </a:r>
            <a:r>
              <a:rPr lang="de-DE" baseline="0" dirty="0" err="1" smtClean="0"/>
              <a:t>Intents</a:t>
            </a:r>
            <a:r>
              <a:rPr lang="de-DE" baseline="0" dirty="0" smtClean="0"/>
              <a:t> die Komponente via </a:t>
            </a:r>
            <a:r>
              <a:rPr lang="de-DE" baseline="0" dirty="0" err="1" smtClean="0"/>
              <a:t>startActivity</a:t>
            </a:r>
            <a:r>
              <a:rPr lang="de-DE" baseline="0" dirty="0" smtClean="0"/>
              <a:t> gefunden werden kann.</a:t>
            </a:r>
          </a:p>
          <a:p>
            <a:pPr marL="0" indent="0">
              <a:buFontTx/>
              <a:buNone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Weiteres Beispiel:</a:t>
            </a:r>
          </a:p>
          <a:p>
            <a:pPr marL="0" indent="0">
              <a:buFontTx/>
              <a:buNone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-filter&gt; &lt;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android:name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android.intent.action.MAIN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/&gt;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 Haupteinstiegspunkt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der App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category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android:name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android.intent.category.LAUNCHER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/&gt; &lt;/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-filter&gt; Dieser Einstiegspunkt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soll im App-Launcher gelistet werden (es kann pro App mehrere geben)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661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de-DE" baseline="0" dirty="0" err="1" smtClean="0"/>
              <a:t>Targeted</a:t>
            </a:r>
            <a:r>
              <a:rPr lang="de-DE" baseline="0" dirty="0" smtClean="0"/>
              <a:t> SDK Version: </a:t>
            </a:r>
            <a:r>
              <a:rPr lang="de-DE" baseline="0" dirty="0" err="1" smtClean="0"/>
              <a:t>app</a:t>
            </a:r>
            <a:r>
              <a:rPr lang="de-DE" baseline="0" dirty="0" smtClean="0"/>
              <a:t> wurde gegen diese Version entwickelt und insbes. getestet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Wenn es auf einem Gerät mit höherem SDK läuft, kann </a:t>
            </a:r>
            <a:r>
              <a:rPr lang="de-DE" baseline="0" dirty="0" err="1" smtClean="0"/>
              <a:t>Android</a:t>
            </a:r>
            <a:r>
              <a:rPr lang="de-DE" baseline="0" dirty="0" smtClean="0"/>
              <a:t> u.U. in einem </a:t>
            </a:r>
            <a:r>
              <a:rPr lang="de-DE" baseline="0" dirty="0" err="1" smtClean="0"/>
              <a:t>Kompatiblitätsmodus</a:t>
            </a:r>
            <a:r>
              <a:rPr lang="de-DE" baseline="0" dirty="0" smtClean="0"/>
              <a:t> laufen.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661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de-DE" baseline="0" dirty="0" err="1" smtClean="0"/>
              <a:t>getIntent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getSystemService</a:t>
            </a:r>
            <a:r>
              <a:rPr lang="de-DE" baseline="0" dirty="0" smtClean="0"/>
              <a:t>,, </a:t>
            </a:r>
            <a:r>
              <a:rPr lang="de-DE" baseline="0" dirty="0" err="1" smtClean="0"/>
              <a:t>getAssetManager</a:t>
            </a:r>
            <a:r>
              <a:rPr lang="de-DE" baseline="0" dirty="0" smtClean="0"/>
              <a:t>, usw.</a:t>
            </a:r>
          </a:p>
          <a:p>
            <a:pPr marL="0" indent="0">
              <a:buFontTx/>
              <a:buNone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err="1" smtClean="0"/>
              <a:t>Activity</a:t>
            </a: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err="1" smtClean="0"/>
              <a:t>getIntent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getView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getLayoutInflater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getMenuInflater</a:t>
            </a:r>
            <a:r>
              <a:rPr lang="de-DE" baseline="0" dirty="0" smtClean="0"/>
              <a:t>, </a:t>
            </a:r>
          </a:p>
          <a:p>
            <a:pPr marL="0" indent="0">
              <a:buFontTx/>
              <a:buNone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661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de-DE" baseline="0" dirty="0" err="1" smtClean="0"/>
              <a:t>getIntent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getSystemService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getLayoutInflater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getAssetManager</a:t>
            </a:r>
            <a:r>
              <a:rPr lang="de-DE" baseline="0" dirty="0" smtClean="0"/>
              <a:t>, usw.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661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de-DE" baseline="0" dirty="0" err="1" smtClean="0"/>
              <a:t>getIntent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getSystemService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getLayoutInflater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getAssetManager</a:t>
            </a:r>
            <a:r>
              <a:rPr lang="de-DE" baseline="0" dirty="0" smtClean="0"/>
              <a:t>, usw.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66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71450" indent="-171450">
              <a:buFontTx/>
              <a:buChar char="-"/>
            </a:pPr>
            <a:r>
              <a:rPr lang="de-DE" b="0" i="0" baseline="0" dirty="0" smtClean="0"/>
              <a:t>Handling von </a:t>
            </a:r>
            <a:r>
              <a:rPr lang="de-DE" b="0" i="0" baseline="0" dirty="0" err="1" smtClean="0"/>
              <a:t>Intents</a:t>
            </a:r>
            <a:r>
              <a:rPr lang="de-DE" b="0" i="0" baseline="0" dirty="0" smtClean="0"/>
              <a:t> durch </a:t>
            </a:r>
            <a:r>
              <a:rPr lang="de-DE" b="0" i="0" baseline="0" dirty="0" err="1" smtClean="0"/>
              <a:t>Android</a:t>
            </a:r>
            <a:r>
              <a:rPr lang="de-DE" b="0" i="0" baseline="0" dirty="0" smtClean="0"/>
              <a:t>-Laufzeitumgebung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66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66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71450" indent="-171450">
              <a:buFontTx/>
              <a:buChar char="-"/>
            </a:pPr>
            <a:r>
              <a:rPr lang="de-DE" baseline="0" dirty="0" smtClean="0"/>
              <a:t>Start einer App durch Touch auf das App-Icon des </a:t>
            </a:r>
            <a:r>
              <a:rPr lang="de-DE" baseline="0" dirty="0" err="1" smtClean="0"/>
              <a:t>Homescreen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App wird gestartet durch Starten der Main-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Conversation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list</a:t>
            </a:r>
            <a:r>
              <a:rPr lang="de-DE" baseline="0" dirty="0" smtClean="0"/>
              <a:t>/Postfach)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Durch Touch auf eine Mail (</a:t>
            </a:r>
            <a:r>
              <a:rPr lang="de-DE" baseline="0" dirty="0" err="1" smtClean="0"/>
              <a:t>Conversation</a:t>
            </a:r>
            <a:r>
              <a:rPr lang="de-DE" baseline="0" dirty="0" smtClean="0"/>
              <a:t>) wird die </a:t>
            </a:r>
            <a:r>
              <a:rPr lang="de-DE" baseline="0" dirty="0" err="1" smtClean="0"/>
              <a:t>Conversation</a:t>
            </a:r>
            <a:r>
              <a:rPr lang="de-DE" baseline="0" dirty="0" smtClean="0"/>
              <a:t>-Details-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gestartet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Normalerweise: Ein Screen mit bestimmten Layout = eine 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(so ähnlich wie bei Webauftritt eine HTML-Seite)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Activity</a:t>
            </a:r>
            <a:r>
              <a:rPr lang="de-DE" baseline="0" dirty="0" smtClean="0"/>
              <a:t> hat Layout, Daten und Ausführungslogik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Durch den Zurück-Button, den es bei </a:t>
            </a:r>
            <a:r>
              <a:rPr lang="de-DE" baseline="0" dirty="0" err="1" smtClean="0"/>
              <a:t>Android</a:t>
            </a:r>
            <a:r>
              <a:rPr lang="de-DE" baseline="0" dirty="0" smtClean="0"/>
              <a:t> immer gibt, kommt man zurück.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Activity-Stack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Überleiten zu Layout, dann Klassenrumpf (Logik) und Manifest (Daten kommen in Session 2)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Überleiten zu </a:t>
            </a:r>
            <a:r>
              <a:rPr lang="de-DE" baseline="0" dirty="0" err="1" smtClean="0"/>
              <a:t>loose</a:t>
            </a:r>
            <a:r>
              <a:rPr lang="de-DE" baseline="0" dirty="0" smtClean="0"/>
              <a:t> Kopplung (wie rufen sich die </a:t>
            </a:r>
            <a:r>
              <a:rPr lang="de-DE" baseline="0" dirty="0" err="1" smtClean="0"/>
              <a:t>Activities</a:t>
            </a:r>
            <a:r>
              <a:rPr lang="de-DE" baseline="0" dirty="0" smtClean="0"/>
              <a:t> gegenseitig auf?)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Übung: App, Main-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schon da mit Master-View, Detail-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ist </a:t>
            </a:r>
            <a:r>
              <a:rPr lang="de-DE" baseline="0" dirty="0" err="1" smtClean="0"/>
              <a:t>auszuprogrammieren</a:t>
            </a:r>
            <a:r>
              <a:rPr lang="de-DE" baseline="0" dirty="0" smtClean="0"/>
              <a:t>. Detail-Layout ist auch schon da. Die 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ist zu erstellen (New -&gt; </a:t>
            </a:r>
            <a:r>
              <a:rPr lang="de-DE" baseline="0" dirty="0" err="1" smtClean="0"/>
              <a:t>Activtiy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Eclipse</a:t>
            </a:r>
            <a:r>
              <a:rPr lang="de-DE" baseline="0" dirty="0" smtClean="0"/>
              <a:t>). Das Layout ist zu verwenden und die Main-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soll die Detail-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aufrufen (Datenübergabe?: Kontext-Objekt verwenden?) -&gt; Besseres Beispiel überlegen! Oder: Mit Default-Werten arbeiten? Und Daten kommen dann in Session 2 dazu?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66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66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66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66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66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466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0060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15"/>
          <p:cNvCxnSpPr/>
          <p:nvPr userDrawn="1"/>
        </p:nvCxnSpPr>
        <p:spPr>
          <a:xfrm>
            <a:off x="467544" y="908720"/>
            <a:ext cx="8568952" cy="0"/>
          </a:xfrm>
          <a:prstGeom prst="line">
            <a:avLst/>
          </a:prstGeom>
          <a:ln w="12700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8" y="0"/>
            <a:ext cx="8568952" cy="92867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" name="Foliennummernplatzhalter 4"/>
          <p:cNvSpPr txBox="1">
            <a:spLocks/>
          </p:cNvSpPr>
          <p:nvPr userDrawn="1"/>
        </p:nvSpPr>
        <p:spPr>
          <a:xfrm>
            <a:off x="0" y="6597352"/>
            <a:ext cx="395536" cy="260672"/>
          </a:xfrm>
          <a:prstGeom prst="rect">
            <a:avLst/>
          </a:prstGeom>
        </p:spPr>
        <p:txBody>
          <a:bodyPr anchor="b"/>
          <a:lstStyle>
            <a:lvl1pPr algn="ctr">
              <a:defRPr sz="1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pPr>
              <a:defRPr/>
            </a:pPr>
            <a:fld id="{DBBD1D81-3A86-4C7E-B9C1-FF8E182250D9}" type="slidenum">
              <a:rPr lang="de-DE">
                <a:solidFill>
                  <a:prstClr val="black"/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998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0727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15"/>
          <p:cNvCxnSpPr/>
          <p:nvPr userDrawn="1"/>
        </p:nvCxnSpPr>
        <p:spPr>
          <a:xfrm>
            <a:off x="467544" y="908720"/>
            <a:ext cx="8568952" cy="0"/>
          </a:xfrm>
          <a:prstGeom prst="line">
            <a:avLst/>
          </a:prstGeom>
          <a:ln w="12700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8568952" cy="92867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" name="Foliennummernplatzhalter 4"/>
          <p:cNvSpPr txBox="1">
            <a:spLocks/>
          </p:cNvSpPr>
          <p:nvPr userDrawn="1"/>
        </p:nvSpPr>
        <p:spPr>
          <a:xfrm>
            <a:off x="0" y="6597352"/>
            <a:ext cx="395536" cy="260672"/>
          </a:xfrm>
          <a:prstGeom prst="rect">
            <a:avLst/>
          </a:prstGeom>
        </p:spPr>
        <p:txBody>
          <a:bodyPr anchor="b"/>
          <a:lstStyle>
            <a:lvl1pPr algn="ctr">
              <a:defRPr sz="1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pPr>
              <a:defRPr/>
            </a:pPr>
            <a:fld id="{DBBD1D81-3A86-4C7E-B9C1-FF8E182250D9}" type="slidenum">
              <a:rPr lang="de-DE">
                <a:solidFill>
                  <a:prstClr val="black"/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249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95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15"/>
          <p:cNvCxnSpPr/>
          <p:nvPr userDrawn="1"/>
        </p:nvCxnSpPr>
        <p:spPr>
          <a:xfrm>
            <a:off x="467544" y="908720"/>
            <a:ext cx="8568952" cy="0"/>
          </a:xfrm>
          <a:prstGeom prst="line">
            <a:avLst/>
          </a:prstGeom>
          <a:ln w="12700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8" y="0"/>
            <a:ext cx="8568952" cy="92867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" name="Foliennummernplatzhalter 4"/>
          <p:cNvSpPr txBox="1">
            <a:spLocks/>
          </p:cNvSpPr>
          <p:nvPr userDrawn="1"/>
        </p:nvSpPr>
        <p:spPr>
          <a:xfrm>
            <a:off x="0" y="6597352"/>
            <a:ext cx="395536" cy="260672"/>
          </a:xfrm>
          <a:prstGeom prst="rect">
            <a:avLst/>
          </a:prstGeom>
        </p:spPr>
        <p:txBody>
          <a:bodyPr anchor="b"/>
          <a:lstStyle>
            <a:lvl1pPr algn="ctr">
              <a:defRPr sz="1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pPr>
              <a:defRPr/>
            </a:pPr>
            <a:fld id="{DBBD1D81-3A86-4C7E-B9C1-FF8E182250D9}" type="slidenum">
              <a:rPr lang="de-DE">
                <a:solidFill>
                  <a:prstClr val="black"/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68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21.06.2013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21.06.2013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21.06.2013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1033" name="Textplatzhalt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 smtClean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</a:defRPr>
            </a:lvl1pPr>
            <a:extLst/>
          </a:lstStyle>
          <a:p>
            <a:pPr>
              <a:defRPr/>
            </a:pPr>
            <a:fld id="{20AC45C9-8C9F-45AB-8AB8-B35306F5926B}" type="slidenum">
              <a:rPr lang="de-DE">
                <a:solidFill>
                  <a:srgbClr val="EEECE1">
                    <a:shade val="50000"/>
                    <a:satMod val="200000"/>
                  </a:srgbClr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EEECE1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88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000000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Calibri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69696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1033" name="Textplatzhalt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 smtClean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</a:defRPr>
            </a:lvl1pPr>
            <a:extLst/>
          </a:lstStyle>
          <a:p>
            <a:pPr>
              <a:defRPr/>
            </a:pPr>
            <a:fld id="{20AC45C9-8C9F-45AB-8AB8-B35306F5926B}" type="slidenum">
              <a:rPr lang="de-DE">
                <a:solidFill>
                  <a:srgbClr val="EEECE1">
                    <a:shade val="50000"/>
                    <a:satMod val="200000"/>
                  </a:srgbClr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EEECE1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20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000000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Calibri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69696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1033" name="Textplatzhalt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 smtClean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</a:defRPr>
            </a:lvl1pPr>
            <a:extLst/>
          </a:lstStyle>
          <a:p>
            <a:pPr>
              <a:defRPr/>
            </a:pPr>
            <a:fld id="{20AC45C9-8C9F-45AB-8AB8-B35306F5926B}" type="slidenum">
              <a:rPr lang="de-DE">
                <a:solidFill>
                  <a:srgbClr val="EEECE1">
                    <a:shade val="50000"/>
                    <a:satMod val="200000"/>
                  </a:srgbClr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EEECE1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67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000000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Calibri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69696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5" Type="http://schemas.openxmlformats.org/officeDocument/2006/relationships/comments" Target="../comments/commen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3555184" y="5803134"/>
            <a:ext cx="53601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3200" b="1" dirty="0" err="1" smtClean="0"/>
              <a:t>Tutorial</a:t>
            </a:r>
            <a:r>
              <a:rPr lang="de-DE" sz="3200" b="1" dirty="0" smtClean="0"/>
              <a:t> Day – </a:t>
            </a:r>
            <a:r>
              <a:rPr lang="de-DE" sz="3200" b="1" dirty="0" err="1" smtClean="0"/>
              <a:t>Android</a:t>
            </a:r>
            <a:r>
              <a:rPr lang="de-DE" sz="3200" b="1" dirty="0" smtClean="0"/>
              <a:t> Session</a:t>
            </a:r>
          </a:p>
          <a:p>
            <a:pPr algn="r"/>
            <a:r>
              <a:rPr lang="de-DE" b="1" dirty="0" smtClean="0"/>
              <a:t>Einstieg</a:t>
            </a:r>
            <a:endParaRPr lang="de-DE" b="1" dirty="0" smtClean="0"/>
          </a:p>
        </p:txBody>
      </p:sp>
      <p:pic>
        <p:nvPicPr>
          <p:cNvPr id="7" name="Picture 2" descr="C:\Users\Braun\joke\lolcatz3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72"/>
          <a:stretch/>
        </p:blipFill>
        <p:spPr bwMode="auto">
          <a:xfrm>
            <a:off x="1462360" y="476672"/>
            <a:ext cx="6350000" cy="460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683" y="3068960"/>
            <a:ext cx="2305096" cy="237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46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7704856" cy="928670"/>
          </a:xfrm>
        </p:spPr>
        <p:txBody>
          <a:bodyPr>
            <a:normAutofit/>
          </a:bodyPr>
          <a:lstStyle/>
          <a:p>
            <a:r>
              <a:rPr lang="de-DE" dirty="0" smtClean="0"/>
              <a:t>Beispiel: Notes-</a:t>
            </a:r>
            <a:r>
              <a:rPr lang="de-DE" dirty="0" err="1" smtClean="0"/>
              <a:t>Activity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4" descr="http://1.2.3.12/bmi/developer.android.com/assets/images/da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520" y="332656"/>
            <a:ext cx="1844710" cy="37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726232" y="2348880"/>
            <a:ext cx="7992888" cy="4032448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de-DE" sz="1200" dirty="0" err="1">
                <a:solidFill>
                  <a:srgbClr val="3F7F7F"/>
                </a:solidFill>
                <a:latin typeface="Consolas"/>
              </a:rPr>
              <a:t>resources</a:t>
            </a:r>
            <a:r>
              <a:rPr lang="de-DE" sz="12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prstClr val="black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/>
              </a:rPr>
              <a:t>string </a:t>
            </a:r>
            <a:r>
              <a:rPr lang="en-US" sz="1200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nsolas"/>
              </a:rPr>
              <a:t>app_name</a:t>
            </a:r>
            <a:r>
              <a:rPr lang="en-US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Notes</a:t>
            </a:r>
            <a:r>
              <a:rPr lang="en-US" sz="12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 i="1" dirty="0">
                <a:solidFill>
                  <a:srgbClr val="3F7F7F"/>
                </a:solidFill>
                <a:latin typeface="Consolas"/>
              </a:rPr>
              <a:t>string</a:t>
            </a:r>
            <a:r>
              <a:rPr lang="en-US" sz="12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/>
              </a:rPr>
              <a:t>string </a:t>
            </a:r>
            <a:r>
              <a:rPr lang="en-US" sz="1200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nsolas"/>
              </a:rPr>
              <a:t>hello_world</a:t>
            </a:r>
            <a:r>
              <a:rPr lang="en-US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Hello world!</a:t>
            </a:r>
            <a:r>
              <a:rPr lang="en-US" sz="12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 i="1" dirty="0">
                <a:solidFill>
                  <a:srgbClr val="3F7F7F"/>
                </a:solidFill>
                <a:latin typeface="Consolas"/>
              </a:rPr>
              <a:t>string</a:t>
            </a:r>
            <a:r>
              <a:rPr lang="en-US" sz="12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2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de-DE" sz="1200" dirty="0" err="1">
                <a:solidFill>
                  <a:srgbClr val="3F7F7F"/>
                </a:solidFill>
                <a:latin typeface="Consolas"/>
              </a:rPr>
              <a:t>string</a:t>
            </a:r>
            <a:r>
              <a:rPr lang="de-DE" sz="12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de-DE" sz="1200" dirty="0" err="1">
                <a:solidFill>
                  <a:srgbClr val="7F007F"/>
                </a:solidFill>
                <a:latin typeface="Consolas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i="1" dirty="0" err="1">
                <a:solidFill>
                  <a:srgbClr val="2A00FF"/>
                </a:solidFill>
                <a:latin typeface="Consolas"/>
              </a:rPr>
              <a:t>menu_settings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de-DE" sz="1200" i="1" dirty="0">
                <a:solidFill>
                  <a:srgbClr val="000000"/>
                </a:solidFill>
                <a:latin typeface="Consolas"/>
              </a:rPr>
              <a:t>Settings</a:t>
            </a:r>
            <a:r>
              <a:rPr lang="de-DE" sz="12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de-DE" sz="1200" i="1" dirty="0" err="1">
                <a:solidFill>
                  <a:srgbClr val="3F7F7F"/>
                </a:solidFill>
                <a:latin typeface="Consolas"/>
              </a:rPr>
              <a:t>string</a:t>
            </a:r>
            <a:r>
              <a:rPr lang="de-DE" sz="12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/>
              </a:rPr>
              <a:t>string </a:t>
            </a:r>
            <a:r>
              <a:rPr lang="en-US" sz="1200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nsolas"/>
              </a:rPr>
              <a:t>title_activity_notes</a:t>
            </a:r>
            <a:r>
              <a:rPr lang="en-US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Notes</a:t>
            </a:r>
            <a:r>
              <a:rPr lang="en-US" sz="12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 i="1" dirty="0">
                <a:solidFill>
                  <a:srgbClr val="3F7F7F"/>
                </a:solidFill>
                <a:latin typeface="Consolas"/>
              </a:rPr>
              <a:t>string</a:t>
            </a:r>
            <a:r>
              <a:rPr lang="en-US" sz="12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2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de-DE" sz="1200" dirty="0" err="1">
                <a:solidFill>
                  <a:srgbClr val="3F7F7F"/>
                </a:solidFill>
                <a:latin typeface="Consolas"/>
              </a:rPr>
              <a:t>string</a:t>
            </a:r>
            <a:r>
              <a:rPr lang="de-DE" sz="12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de-DE" sz="1200" dirty="0" err="1">
                <a:solidFill>
                  <a:srgbClr val="7F007F"/>
                </a:solidFill>
                <a:latin typeface="Consolas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i="1" dirty="0" err="1">
                <a:solidFill>
                  <a:srgbClr val="2A00FF"/>
                </a:solidFill>
                <a:latin typeface="Consolas"/>
              </a:rPr>
              <a:t>enter_notes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de-DE" sz="1200" i="1" dirty="0" err="1">
                <a:solidFill>
                  <a:srgbClr val="000000"/>
                </a:solidFill>
                <a:latin typeface="Consolas"/>
              </a:rPr>
              <a:t>Enter</a:t>
            </a:r>
            <a:r>
              <a:rPr lang="de-DE" sz="12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i="1" dirty="0" err="1">
                <a:solidFill>
                  <a:srgbClr val="000000"/>
                </a:solidFill>
                <a:latin typeface="Consolas"/>
              </a:rPr>
              <a:t>your</a:t>
            </a:r>
            <a:r>
              <a:rPr lang="de-DE" sz="12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i="1" dirty="0" err="1">
                <a:solidFill>
                  <a:srgbClr val="000000"/>
                </a:solidFill>
                <a:latin typeface="Consolas"/>
              </a:rPr>
              <a:t>notes</a:t>
            </a:r>
            <a:r>
              <a:rPr lang="de-DE" sz="12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de-DE" sz="1200" i="1" dirty="0" err="1">
                <a:solidFill>
                  <a:srgbClr val="3F7F7F"/>
                </a:solidFill>
                <a:latin typeface="Consolas"/>
              </a:rPr>
              <a:t>string</a:t>
            </a:r>
            <a:r>
              <a:rPr lang="de-DE" sz="12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prstClr val="black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de-DE" sz="1200" dirty="0" err="1">
                <a:solidFill>
                  <a:srgbClr val="3F7F7F"/>
                </a:solidFill>
                <a:latin typeface="Consolas"/>
              </a:rPr>
              <a:t>resources</a:t>
            </a:r>
            <a:r>
              <a:rPr lang="de-DE" sz="1200" dirty="0">
                <a:solidFill>
                  <a:srgbClr val="008080"/>
                </a:solidFill>
                <a:latin typeface="Consolas"/>
              </a:rPr>
              <a:t>&gt;</a:t>
            </a:r>
            <a:endParaRPr lang="de-DE" sz="1200" dirty="0">
              <a:solidFill>
                <a:prstClr val="black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26232" y="1340768"/>
            <a:ext cx="399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prstClr val="black"/>
                </a:solidFill>
              </a:rPr>
              <a:t>strings.xml (String-Ressource):</a:t>
            </a:r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26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7704856" cy="928670"/>
          </a:xfrm>
        </p:spPr>
        <p:txBody>
          <a:bodyPr>
            <a:normAutofit/>
          </a:bodyPr>
          <a:lstStyle/>
          <a:p>
            <a:r>
              <a:rPr lang="de-DE" dirty="0" smtClean="0"/>
              <a:t>Beispiel: Notes-</a:t>
            </a:r>
            <a:r>
              <a:rPr lang="de-DE" dirty="0" err="1" smtClean="0"/>
              <a:t>Activity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4" descr="http://1.2.3.12/bmi/developer.android.com/assets/images/da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520" y="332656"/>
            <a:ext cx="1844710" cy="37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726232" y="2348880"/>
            <a:ext cx="7992888" cy="4032448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de-DE" sz="1200" dirty="0" err="1">
                <a:solidFill>
                  <a:srgbClr val="3F7F7F"/>
                </a:solidFill>
                <a:latin typeface="Consolas"/>
              </a:rPr>
              <a:t>RelativeLayout</a:t>
            </a:r>
            <a:r>
              <a:rPr lang="de-DE" sz="12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de-DE" sz="1200" dirty="0" err="1">
                <a:solidFill>
                  <a:srgbClr val="7F007F"/>
                </a:solidFill>
                <a:latin typeface="Consolas"/>
              </a:rPr>
              <a:t>xmlns:android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"http://schemas.android.com/</a:t>
            </a:r>
            <a:r>
              <a:rPr lang="de-DE" sz="1200" i="1" dirty="0" err="1">
                <a:solidFill>
                  <a:srgbClr val="2A00FF"/>
                </a:solidFill>
                <a:latin typeface="Consolas"/>
              </a:rPr>
              <a:t>apk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de-DE" sz="1200" i="1" dirty="0" err="1">
                <a:solidFill>
                  <a:srgbClr val="2A00FF"/>
                </a:solidFill>
                <a:latin typeface="Consolas"/>
              </a:rPr>
              <a:t>res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de-DE" sz="1200" i="1" dirty="0" err="1">
                <a:solidFill>
                  <a:srgbClr val="2A00FF"/>
                </a:solidFill>
                <a:latin typeface="Consolas"/>
              </a:rPr>
              <a:t>android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de-DE" sz="1200" dirty="0" err="1">
                <a:solidFill>
                  <a:srgbClr val="7F007F"/>
                </a:solidFill>
                <a:latin typeface="Consolas"/>
              </a:rPr>
              <a:t>xmlns:tools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"http://schemas.android.com/</a:t>
            </a:r>
            <a:r>
              <a:rPr lang="de-DE" sz="1200" i="1" dirty="0" err="1">
                <a:solidFill>
                  <a:srgbClr val="2A00FF"/>
                </a:solidFill>
                <a:latin typeface="Consolas"/>
              </a:rPr>
              <a:t>tools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de-DE" sz="1200" dirty="0" err="1">
                <a:solidFill>
                  <a:srgbClr val="7F007F"/>
                </a:solidFill>
                <a:latin typeface="Consolas"/>
              </a:rPr>
              <a:t>android:layout_width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i="1" dirty="0" err="1">
                <a:solidFill>
                  <a:srgbClr val="2A00FF"/>
                </a:solidFill>
                <a:latin typeface="Consolas"/>
              </a:rPr>
              <a:t>match_parent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de-DE" sz="1200" dirty="0" err="1">
                <a:solidFill>
                  <a:srgbClr val="7F007F"/>
                </a:solidFill>
                <a:latin typeface="Consolas"/>
              </a:rPr>
              <a:t>android:layout_height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i="1" dirty="0" err="1">
                <a:solidFill>
                  <a:srgbClr val="2A00FF"/>
                </a:solidFill>
                <a:latin typeface="Consolas"/>
              </a:rPr>
              <a:t>match_parent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de-DE" sz="12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prstClr val="black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2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de-DE" sz="1200" dirty="0" err="1">
                <a:solidFill>
                  <a:srgbClr val="3F7F7F"/>
                </a:solidFill>
                <a:latin typeface="Consolas"/>
              </a:rPr>
              <a:t>EditText</a:t>
            </a:r>
            <a:endParaRPr lang="de-DE" sz="1200" dirty="0">
              <a:solidFill>
                <a:srgbClr val="3F7F7F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de-DE" sz="1200" dirty="0" err="1">
                <a:solidFill>
                  <a:srgbClr val="7F007F"/>
                </a:solidFill>
                <a:latin typeface="Consolas"/>
              </a:rPr>
              <a:t>android:id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i="1" dirty="0">
                <a:solidFill>
                  <a:srgbClr val="C00000"/>
                </a:solidFill>
                <a:latin typeface="Consolas"/>
              </a:rPr>
              <a:t>@+</a:t>
            </a:r>
            <a:r>
              <a:rPr lang="de-DE" sz="1200" i="1" dirty="0" err="1">
                <a:solidFill>
                  <a:srgbClr val="C00000"/>
                </a:solidFill>
                <a:latin typeface="Consolas"/>
              </a:rPr>
              <a:t>id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de-DE" sz="1200" i="1" dirty="0" err="1">
                <a:solidFill>
                  <a:srgbClr val="2A00FF"/>
                </a:solidFill>
                <a:latin typeface="Consolas"/>
              </a:rPr>
              <a:t>notesTextEdit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de-DE" sz="1200" dirty="0" err="1">
                <a:solidFill>
                  <a:srgbClr val="7F007F"/>
                </a:solidFill>
                <a:latin typeface="Consolas"/>
              </a:rPr>
              <a:t>android:layout_width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i="1" dirty="0" err="1">
                <a:solidFill>
                  <a:srgbClr val="2A00FF"/>
                </a:solidFill>
                <a:latin typeface="Consolas"/>
              </a:rPr>
              <a:t>match_parent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de-DE" sz="1200" dirty="0" err="1">
                <a:solidFill>
                  <a:srgbClr val="7F007F"/>
                </a:solidFill>
                <a:latin typeface="Consolas"/>
              </a:rPr>
              <a:t>android:layout_height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i="1" dirty="0" err="1">
                <a:solidFill>
                  <a:srgbClr val="2A00FF"/>
                </a:solidFill>
                <a:latin typeface="Consolas"/>
              </a:rPr>
              <a:t>match_parent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de-DE" sz="1200" dirty="0" err="1">
                <a:solidFill>
                  <a:srgbClr val="7F007F"/>
                </a:solidFill>
                <a:latin typeface="Consolas"/>
              </a:rPr>
              <a:t>android:ems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"10"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de-DE" sz="1200" dirty="0" err="1">
                <a:solidFill>
                  <a:srgbClr val="7F007F"/>
                </a:solidFill>
                <a:latin typeface="Consolas"/>
              </a:rPr>
              <a:t>android:gravity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i="1" dirty="0" err="1">
                <a:solidFill>
                  <a:srgbClr val="2A00FF"/>
                </a:solidFill>
                <a:latin typeface="Consolas"/>
              </a:rPr>
              <a:t>top|center_vertical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de-DE" sz="1200" dirty="0" err="1">
                <a:solidFill>
                  <a:srgbClr val="7F007F"/>
                </a:solidFill>
                <a:latin typeface="Consolas"/>
              </a:rPr>
              <a:t>android:hint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i="1" dirty="0">
                <a:solidFill>
                  <a:srgbClr val="C00000"/>
                </a:solidFill>
                <a:latin typeface="Consolas"/>
              </a:rPr>
              <a:t>@</a:t>
            </a:r>
            <a:r>
              <a:rPr lang="de-DE" sz="1200" i="1" dirty="0" err="1">
                <a:solidFill>
                  <a:srgbClr val="C00000"/>
                </a:solidFill>
                <a:latin typeface="Consolas"/>
              </a:rPr>
              <a:t>string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de-DE" sz="1200" i="1" dirty="0" err="1">
                <a:solidFill>
                  <a:srgbClr val="2A00FF"/>
                </a:solidFill>
                <a:latin typeface="Consolas"/>
              </a:rPr>
              <a:t>enter_notes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de-DE" sz="1200" dirty="0" err="1">
                <a:solidFill>
                  <a:srgbClr val="7F007F"/>
                </a:solidFill>
                <a:latin typeface="Consolas"/>
              </a:rPr>
              <a:t>android:inputType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i="1" dirty="0" err="1">
                <a:solidFill>
                  <a:srgbClr val="2A00FF"/>
                </a:solidFill>
                <a:latin typeface="Consolas"/>
              </a:rPr>
              <a:t>textMultiLine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de-DE" sz="12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prstClr val="black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2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de-DE" sz="1200" dirty="0" err="1">
                <a:solidFill>
                  <a:srgbClr val="3F7F7F"/>
                </a:solidFill>
                <a:latin typeface="Consolas"/>
              </a:rPr>
              <a:t>requestFocus</a:t>
            </a:r>
            <a:r>
              <a:rPr lang="de-DE" sz="12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de-DE" sz="120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2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de-DE" sz="1200" dirty="0" err="1">
                <a:solidFill>
                  <a:srgbClr val="3F7F7F"/>
                </a:solidFill>
                <a:latin typeface="Consolas"/>
              </a:rPr>
              <a:t>EditText</a:t>
            </a:r>
            <a:r>
              <a:rPr lang="de-DE" sz="12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prstClr val="black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de-DE" sz="1200" dirty="0" err="1">
                <a:solidFill>
                  <a:srgbClr val="3F7F7F"/>
                </a:solidFill>
                <a:latin typeface="Consolas"/>
              </a:rPr>
              <a:t>RelativeLayout</a:t>
            </a:r>
            <a:r>
              <a:rPr lang="de-DE" sz="1200" dirty="0">
                <a:solidFill>
                  <a:srgbClr val="008080"/>
                </a:solidFill>
                <a:latin typeface="Consolas"/>
              </a:rPr>
              <a:t>&gt;</a:t>
            </a:r>
            <a:endParaRPr lang="de-DE" sz="1200" dirty="0">
              <a:solidFill>
                <a:prstClr val="black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26232" y="1340768"/>
            <a:ext cx="399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prstClr val="black"/>
                </a:solidFill>
              </a:rPr>
              <a:t>a</a:t>
            </a:r>
            <a:r>
              <a:rPr lang="de-DE" dirty="0" smtClean="0">
                <a:solidFill>
                  <a:prstClr val="black"/>
                </a:solidFill>
              </a:rPr>
              <a:t>ctivity_notes.xml (Layout-Ressource):</a:t>
            </a:r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16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7704856" cy="928670"/>
          </a:xfrm>
        </p:spPr>
        <p:txBody>
          <a:bodyPr>
            <a:normAutofit/>
          </a:bodyPr>
          <a:lstStyle/>
          <a:p>
            <a:r>
              <a:rPr lang="de-DE" dirty="0" smtClean="0"/>
              <a:t>Beispiel: Notes-</a:t>
            </a:r>
            <a:r>
              <a:rPr lang="de-DE" dirty="0" err="1" smtClean="0"/>
              <a:t>Activity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4" descr="http://1.2.3.12/bmi/developer.android.com/assets/images/da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520" y="332656"/>
            <a:ext cx="1844710" cy="37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726232" y="2348880"/>
            <a:ext cx="7992888" cy="4032448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de-DE" sz="1200" dirty="0" err="1">
                <a:solidFill>
                  <a:srgbClr val="3F7F7F"/>
                </a:solidFill>
                <a:latin typeface="Consolas"/>
              </a:rPr>
              <a:t>menu</a:t>
            </a:r>
            <a:r>
              <a:rPr lang="de-DE" sz="12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de-DE" sz="1200" dirty="0" err="1">
                <a:solidFill>
                  <a:srgbClr val="7F007F"/>
                </a:solidFill>
                <a:latin typeface="Consolas"/>
              </a:rPr>
              <a:t>xmlns:android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"http://schemas.android.com/</a:t>
            </a:r>
            <a:r>
              <a:rPr lang="de-DE" sz="1200" i="1" dirty="0" err="1">
                <a:solidFill>
                  <a:srgbClr val="2A00FF"/>
                </a:solidFill>
                <a:latin typeface="Consolas"/>
              </a:rPr>
              <a:t>apk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de-DE" sz="1200" i="1" dirty="0" err="1">
                <a:solidFill>
                  <a:srgbClr val="2A00FF"/>
                </a:solidFill>
                <a:latin typeface="Consolas"/>
              </a:rPr>
              <a:t>res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de-DE" sz="1200" i="1" dirty="0" err="1">
                <a:solidFill>
                  <a:srgbClr val="2A00FF"/>
                </a:solidFill>
                <a:latin typeface="Consolas"/>
              </a:rPr>
              <a:t>android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2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de-DE" sz="1200" dirty="0">
                <a:solidFill>
                  <a:srgbClr val="3F7F7F"/>
                </a:solidFill>
                <a:latin typeface="Consolas"/>
              </a:rPr>
              <a:t>item </a:t>
            </a:r>
            <a:r>
              <a:rPr lang="de-DE" sz="1200" dirty="0" err="1">
                <a:solidFill>
                  <a:srgbClr val="7F007F"/>
                </a:solidFill>
                <a:latin typeface="Consolas"/>
              </a:rPr>
              <a:t>android:id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i="1" dirty="0">
                <a:solidFill>
                  <a:srgbClr val="C00000"/>
                </a:solidFill>
                <a:latin typeface="Consolas"/>
              </a:rPr>
              <a:t>@+</a:t>
            </a:r>
            <a:r>
              <a:rPr lang="de-DE" sz="1200" i="1" dirty="0" err="1">
                <a:solidFill>
                  <a:srgbClr val="C00000"/>
                </a:solidFill>
                <a:latin typeface="Consolas"/>
              </a:rPr>
              <a:t>id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de-DE" sz="1200" i="1" dirty="0" err="1">
                <a:solidFill>
                  <a:srgbClr val="2A00FF"/>
                </a:solidFill>
                <a:latin typeface="Consolas"/>
              </a:rPr>
              <a:t>menu_settings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de-DE" sz="1200" dirty="0" err="1">
                <a:solidFill>
                  <a:srgbClr val="7F007F"/>
                </a:solidFill>
                <a:latin typeface="Consolas"/>
              </a:rPr>
              <a:t>android:title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i="1" dirty="0">
                <a:solidFill>
                  <a:srgbClr val="C00000"/>
                </a:solidFill>
                <a:latin typeface="Consolas"/>
              </a:rPr>
              <a:t>@</a:t>
            </a:r>
            <a:r>
              <a:rPr lang="de-DE" sz="1200" i="1" dirty="0" err="1">
                <a:solidFill>
                  <a:srgbClr val="C00000"/>
                </a:solidFill>
                <a:latin typeface="Consolas"/>
              </a:rPr>
              <a:t>string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de-DE" sz="1200" i="1" dirty="0" err="1">
                <a:solidFill>
                  <a:srgbClr val="2A00FF"/>
                </a:solidFill>
                <a:latin typeface="Consolas"/>
              </a:rPr>
              <a:t>menu_settings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de-DE" sz="1200" dirty="0" err="1">
                <a:solidFill>
                  <a:srgbClr val="7F007F"/>
                </a:solidFill>
                <a:latin typeface="Consolas"/>
              </a:rPr>
              <a:t>android:orderInCategory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"100"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de-DE" sz="1200" dirty="0" err="1">
                <a:solidFill>
                  <a:srgbClr val="7F007F"/>
                </a:solidFill>
                <a:latin typeface="Consolas"/>
              </a:rPr>
              <a:t>android:showAsAction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i="1" dirty="0" err="1">
                <a:solidFill>
                  <a:srgbClr val="2A00FF"/>
                </a:solidFill>
                <a:latin typeface="Consolas"/>
              </a:rPr>
              <a:t>never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de-DE" sz="12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de-DE" sz="1200" dirty="0" err="1">
                <a:solidFill>
                  <a:srgbClr val="3F7F7F"/>
                </a:solidFill>
                <a:latin typeface="Consolas"/>
              </a:rPr>
              <a:t>menu</a:t>
            </a:r>
            <a:r>
              <a:rPr lang="de-DE" sz="1200" dirty="0">
                <a:solidFill>
                  <a:srgbClr val="008080"/>
                </a:solidFill>
                <a:latin typeface="Consolas"/>
              </a:rPr>
              <a:t>&gt;</a:t>
            </a:r>
            <a:endParaRPr lang="de-DE" sz="1200" dirty="0">
              <a:solidFill>
                <a:prstClr val="black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26232" y="1340768"/>
            <a:ext cx="399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prstClr val="black"/>
                </a:solidFill>
              </a:rPr>
              <a:t>a</a:t>
            </a:r>
            <a:r>
              <a:rPr lang="de-DE" dirty="0" smtClean="0">
                <a:solidFill>
                  <a:prstClr val="black"/>
                </a:solidFill>
              </a:rPr>
              <a:t>ctivity_notes.xml (Menu-Ressource):</a:t>
            </a:r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315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7704856" cy="928670"/>
          </a:xfrm>
        </p:spPr>
        <p:txBody>
          <a:bodyPr>
            <a:normAutofit/>
          </a:bodyPr>
          <a:lstStyle/>
          <a:p>
            <a:r>
              <a:rPr lang="de-DE" dirty="0" smtClean="0"/>
              <a:t>Beispiel: Notes-</a:t>
            </a:r>
            <a:r>
              <a:rPr lang="de-DE" dirty="0" err="1" smtClean="0"/>
              <a:t>Activity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4" descr="http://1.2.3.12/bmi/developer.android.com/assets/images/da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520" y="332656"/>
            <a:ext cx="1844710" cy="37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726232" y="2348880"/>
            <a:ext cx="7992888" cy="4032448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de-DE" sz="1200" dirty="0" err="1">
                <a:solidFill>
                  <a:srgbClr val="3F7F7F"/>
                </a:solidFill>
                <a:latin typeface="Consolas"/>
              </a:rPr>
              <a:t>resources</a:t>
            </a:r>
            <a:r>
              <a:rPr lang="de-DE" sz="12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prstClr val="black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/>
              </a:rPr>
              <a:t>style </a:t>
            </a:r>
            <a:r>
              <a:rPr lang="en-US" sz="1200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nsolas"/>
              </a:rPr>
              <a:t>AppTheme</a:t>
            </a:r>
            <a:r>
              <a:rPr lang="en-US" sz="12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sz="1200" i="1" dirty="0">
                <a:solidFill>
                  <a:srgbClr val="7F007F"/>
                </a:solidFill>
                <a:latin typeface="Consolas"/>
              </a:rPr>
              <a:t>parent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nsolas"/>
              </a:rPr>
              <a:t>android:Theme.Light</a:t>
            </a:r>
            <a:r>
              <a:rPr lang="en-US" sz="12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sz="12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prstClr val="black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de-DE" sz="1200" dirty="0" err="1">
                <a:solidFill>
                  <a:srgbClr val="3F7F7F"/>
                </a:solidFill>
                <a:latin typeface="Consolas"/>
              </a:rPr>
              <a:t>resources</a:t>
            </a:r>
            <a:r>
              <a:rPr lang="de-DE" sz="1200" dirty="0">
                <a:solidFill>
                  <a:srgbClr val="008080"/>
                </a:solidFill>
                <a:latin typeface="Consolas"/>
              </a:rPr>
              <a:t>&gt;</a:t>
            </a:r>
            <a:endParaRPr lang="de-DE" sz="1200" dirty="0">
              <a:solidFill>
                <a:prstClr val="black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26232" y="1340768"/>
            <a:ext cx="399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prstClr val="black"/>
                </a:solidFill>
              </a:rPr>
              <a:t>styles.xml (Style-Ressource):</a:t>
            </a:r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839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7704856" cy="928670"/>
          </a:xfrm>
        </p:spPr>
        <p:txBody>
          <a:bodyPr>
            <a:normAutofit/>
          </a:bodyPr>
          <a:lstStyle/>
          <a:p>
            <a:r>
              <a:rPr lang="de-DE" dirty="0" smtClean="0"/>
              <a:t>Beispiel: Notes-</a:t>
            </a:r>
            <a:r>
              <a:rPr lang="de-DE" dirty="0" err="1" smtClean="0"/>
              <a:t>Activity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4" descr="http://1.2.3.12/bmi/developer.android.com/assets/images/da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520" y="332656"/>
            <a:ext cx="1844710" cy="37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726232" y="1844824"/>
            <a:ext cx="7992888" cy="4536504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R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id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i="1" dirty="0" err="1" smtClean="0">
                <a:solidFill>
                  <a:srgbClr val="0000C0"/>
                </a:solidFill>
                <a:latin typeface="Consolas"/>
              </a:rPr>
              <a:t>menu_settings</a:t>
            </a:r>
            <a:r>
              <a:rPr lang="en-US" sz="1200" i="1" dirty="0" smtClean="0">
                <a:solidFill>
                  <a:srgbClr val="000000"/>
                </a:solidFill>
                <a:latin typeface="Consolas"/>
              </a:rPr>
              <a:t>=0x7f070001;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i="1" dirty="0" err="1" smtClean="0">
                <a:solidFill>
                  <a:srgbClr val="0000C0"/>
                </a:solidFill>
                <a:latin typeface="Consolas"/>
              </a:rPr>
              <a:t>notesTextEdit</a:t>
            </a:r>
            <a:r>
              <a:rPr lang="en-US" sz="1200" i="1" dirty="0" smtClean="0">
                <a:solidFill>
                  <a:srgbClr val="000000"/>
                </a:solidFill>
                <a:latin typeface="Consolas"/>
              </a:rPr>
              <a:t>=0x7f070000;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layout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i="1" dirty="0" err="1">
                <a:solidFill>
                  <a:srgbClr val="0000C0"/>
                </a:solidFill>
                <a:latin typeface="Consolas"/>
              </a:rPr>
              <a:t>activity_notes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=0x7f030000;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menu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i="1" dirty="0" err="1" smtClean="0">
                <a:solidFill>
                  <a:srgbClr val="0000C0"/>
                </a:solidFill>
                <a:latin typeface="Consolas"/>
              </a:rPr>
              <a:t>activity_notes</a:t>
            </a:r>
            <a:r>
              <a:rPr lang="en-US" sz="1200" i="1" dirty="0" smtClean="0">
                <a:solidFill>
                  <a:srgbClr val="000000"/>
                </a:solidFill>
                <a:latin typeface="Consolas"/>
              </a:rPr>
              <a:t>=0x7f060000;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string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i="1" dirty="0" err="1">
                <a:solidFill>
                  <a:srgbClr val="0000C0"/>
                </a:solidFill>
                <a:latin typeface="Consolas"/>
              </a:rPr>
              <a:t>app_name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=0x7f040000;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i="1" dirty="0" err="1">
                <a:solidFill>
                  <a:srgbClr val="0000C0"/>
                </a:solidFill>
                <a:latin typeface="Consolas"/>
              </a:rPr>
              <a:t>enter_notes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=0x7f040004;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i="1" dirty="0" err="1">
                <a:solidFill>
                  <a:srgbClr val="0000C0"/>
                </a:solidFill>
                <a:latin typeface="Consolas"/>
              </a:rPr>
              <a:t>hello_world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=0x7f040001;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i="1" dirty="0" err="1">
                <a:solidFill>
                  <a:srgbClr val="0000C0"/>
                </a:solidFill>
                <a:latin typeface="Consolas"/>
              </a:rPr>
              <a:t>menu_settings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=0x7f040002;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i="1" dirty="0" err="1">
                <a:solidFill>
                  <a:srgbClr val="0000C0"/>
                </a:solidFill>
                <a:latin typeface="Consolas"/>
              </a:rPr>
              <a:t>title_activity_notes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=0x7f040003;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2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style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i="1" dirty="0" err="1" smtClean="0">
                <a:solidFill>
                  <a:srgbClr val="0000C0"/>
                </a:solidFill>
                <a:latin typeface="Consolas"/>
              </a:rPr>
              <a:t>AppTheme</a:t>
            </a:r>
            <a:r>
              <a:rPr lang="en-US" sz="1200" i="1" dirty="0" smtClean="0">
                <a:solidFill>
                  <a:srgbClr val="000000"/>
                </a:solidFill>
                <a:latin typeface="Consolas"/>
              </a:rPr>
              <a:t>=0x7f050000;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200" dirty="0">
              <a:solidFill>
                <a:prstClr val="black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26232" y="1340768"/>
            <a:ext cx="399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prstClr val="black"/>
                </a:solidFill>
              </a:rPr>
              <a:t>R.java:</a:t>
            </a:r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4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7704856" cy="928670"/>
          </a:xfrm>
        </p:spPr>
        <p:txBody>
          <a:bodyPr>
            <a:normAutofit/>
          </a:bodyPr>
          <a:lstStyle/>
          <a:p>
            <a:r>
              <a:rPr lang="de-DE" dirty="0" smtClean="0"/>
              <a:t>Beispiel: Notes-</a:t>
            </a:r>
            <a:r>
              <a:rPr lang="de-DE" dirty="0" err="1" smtClean="0"/>
              <a:t>Activity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4" descr="http://1.2.3.12/bmi/developer.android.com/assets/images/da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520" y="332656"/>
            <a:ext cx="1844710" cy="37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726232" y="2348880"/>
            <a:ext cx="7992888" cy="4032448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NotesActivity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Activity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prstClr val="black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2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de-DE" sz="1200" dirty="0" err="1">
                <a:solidFill>
                  <a:srgbClr val="646464"/>
                </a:solidFill>
                <a:latin typeface="Consolas"/>
              </a:rPr>
              <a:t>Override</a:t>
            </a:r>
            <a:endParaRPr lang="de-DE" sz="1200" dirty="0">
              <a:solidFill>
                <a:srgbClr val="646464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200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onCreate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(Bundle 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savedInstanceState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200" dirty="0" err="1">
                <a:solidFill>
                  <a:srgbClr val="7F0055"/>
                </a:solidFill>
                <a:latin typeface="Consolas"/>
              </a:rPr>
              <a:t>super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.onCreate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savedInstanceState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setContentView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200" u="sng" dirty="0" err="1">
                <a:solidFill>
                  <a:srgbClr val="000000"/>
                </a:solidFill>
                <a:latin typeface="Consolas"/>
              </a:rPr>
              <a:t>R.layout.</a:t>
            </a:r>
            <a:r>
              <a:rPr lang="de-DE" sz="1200" i="1" u="sng" dirty="0" err="1">
                <a:solidFill>
                  <a:srgbClr val="0000C0"/>
                </a:solidFill>
                <a:latin typeface="Consolas"/>
              </a:rPr>
              <a:t>activity_notes</a:t>
            </a:r>
            <a:r>
              <a:rPr lang="de-DE" sz="12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prstClr val="black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2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de-DE" sz="1200" dirty="0" err="1">
                <a:solidFill>
                  <a:srgbClr val="646464"/>
                </a:solidFill>
                <a:latin typeface="Consolas"/>
              </a:rPr>
              <a:t>Override</a:t>
            </a:r>
            <a:endParaRPr lang="de-DE" sz="1200" dirty="0">
              <a:solidFill>
                <a:srgbClr val="646464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200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onCreateOptionsMenu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(Menu 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menu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getMenuInflater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inflate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200" u="sng" dirty="0" err="1">
                <a:solidFill>
                  <a:srgbClr val="000000"/>
                </a:solidFill>
                <a:latin typeface="Consolas"/>
              </a:rPr>
              <a:t>R.menu.</a:t>
            </a:r>
            <a:r>
              <a:rPr lang="de-DE" sz="1200" i="1" u="sng" dirty="0" err="1">
                <a:solidFill>
                  <a:srgbClr val="0000C0"/>
                </a:solidFill>
                <a:latin typeface="Consolas"/>
              </a:rPr>
              <a:t>activity_notes</a:t>
            </a:r>
            <a:r>
              <a:rPr lang="de-DE" sz="12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200" i="1" dirty="0" err="1">
                <a:solidFill>
                  <a:srgbClr val="000000"/>
                </a:solidFill>
                <a:latin typeface="Consolas"/>
              </a:rPr>
              <a:t>menu</a:t>
            </a:r>
            <a:r>
              <a:rPr lang="de-DE" sz="12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2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dirty="0" err="1">
                <a:solidFill>
                  <a:srgbClr val="7F0055"/>
                </a:solidFill>
                <a:latin typeface="Consolas"/>
              </a:rPr>
              <a:t>true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200" dirty="0">
              <a:solidFill>
                <a:prstClr val="black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26232" y="1340768"/>
            <a:ext cx="355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prstClr val="black"/>
                </a:solidFill>
              </a:rPr>
              <a:t>NotesActivity.java (</a:t>
            </a:r>
            <a:r>
              <a:rPr lang="de-DE" dirty="0" err="1" smtClean="0">
                <a:solidFill>
                  <a:prstClr val="black"/>
                </a:solidFill>
              </a:rPr>
              <a:t>Activity</a:t>
            </a:r>
            <a:r>
              <a:rPr lang="de-DE" dirty="0" smtClean="0">
                <a:solidFill>
                  <a:prstClr val="black"/>
                </a:solidFill>
              </a:rPr>
              <a:t>-Class):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3" name="Rechteckige Legende 2"/>
          <p:cNvSpPr/>
          <p:nvPr/>
        </p:nvSpPr>
        <p:spPr>
          <a:xfrm>
            <a:off x="6047556" y="2564904"/>
            <a:ext cx="1656184" cy="720080"/>
          </a:xfrm>
          <a:prstGeom prst="wedgeRectCallout">
            <a:avLst>
              <a:gd name="adj1" fmla="val -130681"/>
              <a:gd name="adj2" fmla="val 71963"/>
            </a:avLst>
          </a:prstGeom>
          <a:solidFill>
            <a:srgbClr val="FFFF99"/>
          </a:solidFill>
          <a:ln w="190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400" dirty="0" smtClean="0">
                <a:solidFill>
                  <a:prstClr val="black"/>
                </a:solidFill>
              </a:rPr>
              <a:t>Transienten Zustand wiederherstellen</a:t>
            </a:r>
            <a:endParaRPr lang="de-DE" sz="1400" dirty="0">
              <a:solidFill>
                <a:prstClr val="black"/>
              </a:solidFill>
            </a:endParaRPr>
          </a:p>
        </p:txBody>
      </p:sp>
      <p:sp>
        <p:nvSpPr>
          <p:cNvPr id="8" name="Rechteckige Legende 7"/>
          <p:cNvSpPr/>
          <p:nvPr/>
        </p:nvSpPr>
        <p:spPr>
          <a:xfrm>
            <a:off x="6047556" y="3437384"/>
            <a:ext cx="1656184" cy="720080"/>
          </a:xfrm>
          <a:prstGeom prst="wedgeRectCallout">
            <a:avLst>
              <a:gd name="adj1" fmla="val -107101"/>
              <a:gd name="adj2" fmla="val -24599"/>
            </a:avLst>
          </a:prstGeom>
          <a:solidFill>
            <a:srgbClr val="FFFF99"/>
          </a:solidFill>
          <a:ln w="190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400" dirty="0" smtClean="0">
                <a:solidFill>
                  <a:prstClr val="black"/>
                </a:solidFill>
              </a:rPr>
              <a:t>View initialisieren</a:t>
            </a:r>
            <a:endParaRPr lang="de-DE" sz="1400" dirty="0">
              <a:solidFill>
                <a:prstClr val="black"/>
              </a:solidFill>
            </a:endParaRPr>
          </a:p>
        </p:txBody>
      </p:sp>
      <p:sp>
        <p:nvSpPr>
          <p:cNvPr id="9" name="Rechteckige Legende 8"/>
          <p:cNvSpPr/>
          <p:nvPr/>
        </p:nvSpPr>
        <p:spPr>
          <a:xfrm>
            <a:off x="6732240" y="4581128"/>
            <a:ext cx="1656184" cy="720080"/>
          </a:xfrm>
          <a:prstGeom prst="wedgeRectCallout">
            <a:avLst>
              <a:gd name="adj1" fmla="val -72594"/>
              <a:gd name="adj2" fmla="val -55023"/>
            </a:avLst>
          </a:prstGeom>
          <a:solidFill>
            <a:srgbClr val="FFFF99"/>
          </a:solidFill>
          <a:ln w="190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400" dirty="0" smtClean="0">
                <a:solidFill>
                  <a:prstClr val="black"/>
                </a:solidFill>
              </a:rPr>
              <a:t>Menü initialisieren</a:t>
            </a:r>
            <a:endParaRPr lang="de-DE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69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7704856" cy="928670"/>
          </a:xfrm>
        </p:spPr>
        <p:txBody>
          <a:bodyPr>
            <a:normAutofit/>
          </a:bodyPr>
          <a:lstStyle/>
          <a:p>
            <a:r>
              <a:rPr lang="de-DE" dirty="0" err="1" smtClean="0"/>
              <a:t>Acitvity-Lifecycle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4" descr="http://1.2.3.12/bmi/developer.android.com/assets/images/da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520" y="332656"/>
            <a:ext cx="1844710" cy="37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State diagram for an Android Activity Lifecycl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" name="AutoShape 6" descr="State diagram for an Android Activity Lifecycle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AutoShape 8" descr="State diagram for an Android Activity Lifecycle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3420136" y="1052736"/>
            <a:ext cx="1872208" cy="360040"/>
          </a:xfrm>
          <a:prstGeom prst="roundRect">
            <a:avLst/>
          </a:prstGeom>
          <a:solidFill>
            <a:srgbClr val="0294F8"/>
          </a:solidFill>
          <a:ln w="0">
            <a:solidFill>
              <a:srgbClr val="029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dirty="0" err="1" smtClean="0">
                <a:solidFill>
                  <a:prstClr val="white"/>
                </a:solidFill>
              </a:rPr>
              <a:t>Activity</a:t>
            </a:r>
            <a:r>
              <a:rPr lang="de-DE" sz="1600" dirty="0" smtClean="0">
                <a:solidFill>
                  <a:prstClr val="white"/>
                </a:solidFill>
              </a:rPr>
              <a:t> gestartet</a:t>
            </a:r>
            <a:endParaRPr lang="de-DE" sz="1600" dirty="0">
              <a:solidFill>
                <a:prstClr val="white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3420136" y="1628800"/>
            <a:ext cx="1872208" cy="360040"/>
          </a:xfrm>
          <a:prstGeom prst="roundRect">
            <a:avLst/>
          </a:prstGeom>
          <a:solidFill>
            <a:srgbClr val="E71373"/>
          </a:solidFill>
          <a:ln w="0">
            <a:solidFill>
              <a:srgbClr val="E71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dirty="0" err="1" smtClean="0">
                <a:solidFill>
                  <a:prstClr val="white"/>
                </a:solidFill>
              </a:rPr>
              <a:t>onCreate</a:t>
            </a:r>
            <a:r>
              <a:rPr lang="de-DE" sz="1600" dirty="0" smtClean="0">
                <a:solidFill>
                  <a:prstClr val="white"/>
                </a:solidFill>
              </a:rPr>
              <a:t>()</a:t>
            </a:r>
            <a:endParaRPr lang="de-DE" sz="1600" dirty="0">
              <a:solidFill>
                <a:prstClr val="white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3420136" y="2141747"/>
            <a:ext cx="1872208" cy="360040"/>
          </a:xfrm>
          <a:prstGeom prst="roundRect">
            <a:avLst/>
          </a:prstGeom>
          <a:solidFill>
            <a:srgbClr val="E71373"/>
          </a:solidFill>
          <a:ln w="0">
            <a:solidFill>
              <a:srgbClr val="E71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dirty="0" err="1" smtClean="0">
                <a:solidFill>
                  <a:prstClr val="white"/>
                </a:solidFill>
              </a:rPr>
              <a:t>onStart</a:t>
            </a:r>
            <a:r>
              <a:rPr lang="de-DE" sz="1600" dirty="0" smtClean="0">
                <a:solidFill>
                  <a:prstClr val="white"/>
                </a:solidFill>
              </a:rPr>
              <a:t>()</a:t>
            </a:r>
            <a:endParaRPr lang="de-DE" sz="1600" dirty="0">
              <a:solidFill>
                <a:prstClr val="white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3420136" y="2708920"/>
            <a:ext cx="1872208" cy="360040"/>
          </a:xfrm>
          <a:prstGeom prst="roundRect">
            <a:avLst/>
          </a:prstGeom>
          <a:solidFill>
            <a:srgbClr val="E71373"/>
          </a:solidFill>
          <a:ln w="0">
            <a:solidFill>
              <a:srgbClr val="E71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dirty="0" err="1" smtClean="0">
                <a:solidFill>
                  <a:prstClr val="white"/>
                </a:solidFill>
              </a:rPr>
              <a:t>onResume</a:t>
            </a:r>
            <a:r>
              <a:rPr lang="de-DE" sz="1600" dirty="0" smtClean="0">
                <a:solidFill>
                  <a:prstClr val="white"/>
                </a:solidFill>
              </a:rPr>
              <a:t>()</a:t>
            </a:r>
            <a:endParaRPr lang="de-DE" sz="1600" dirty="0">
              <a:solidFill>
                <a:prstClr val="white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3420136" y="3617404"/>
            <a:ext cx="1872208" cy="360040"/>
          </a:xfrm>
          <a:prstGeom prst="roundRect">
            <a:avLst/>
          </a:prstGeom>
          <a:solidFill>
            <a:srgbClr val="0294F8"/>
          </a:solidFill>
          <a:ln w="0">
            <a:solidFill>
              <a:srgbClr val="029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dirty="0" err="1" smtClean="0">
                <a:solidFill>
                  <a:prstClr val="white"/>
                </a:solidFill>
              </a:rPr>
              <a:t>Activity</a:t>
            </a:r>
            <a:r>
              <a:rPr lang="de-DE" sz="1600" dirty="0" smtClean="0">
                <a:solidFill>
                  <a:prstClr val="white"/>
                </a:solidFill>
              </a:rPr>
              <a:t> läuft</a:t>
            </a:r>
            <a:endParaRPr lang="de-DE" sz="1600" dirty="0">
              <a:solidFill>
                <a:prstClr val="white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3420136" y="4581128"/>
            <a:ext cx="1872208" cy="360040"/>
          </a:xfrm>
          <a:prstGeom prst="roundRect">
            <a:avLst/>
          </a:prstGeom>
          <a:solidFill>
            <a:srgbClr val="E71373"/>
          </a:solidFill>
          <a:ln w="0">
            <a:solidFill>
              <a:srgbClr val="E71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dirty="0" err="1" smtClean="0">
                <a:solidFill>
                  <a:prstClr val="white"/>
                </a:solidFill>
              </a:rPr>
              <a:t>onPause</a:t>
            </a:r>
            <a:r>
              <a:rPr lang="de-DE" sz="1600" dirty="0" smtClean="0">
                <a:solidFill>
                  <a:prstClr val="white"/>
                </a:solidFill>
              </a:rPr>
              <a:t>()</a:t>
            </a:r>
            <a:endParaRPr lang="de-DE" sz="1600" dirty="0">
              <a:solidFill>
                <a:prstClr val="white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3420136" y="5101790"/>
            <a:ext cx="1872208" cy="360040"/>
          </a:xfrm>
          <a:prstGeom prst="roundRect">
            <a:avLst/>
          </a:prstGeom>
          <a:solidFill>
            <a:srgbClr val="E71373"/>
          </a:solidFill>
          <a:ln w="0">
            <a:solidFill>
              <a:srgbClr val="E71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dirty="0" err="1" smtClean="0">
                <a:solidFill>
                  <a:prstClr val="white"/>
                </a:solidFill>
              </a:rPr>
              <a:t>onStop</a:t>
            </a:r>
            <a:r>
              <a:rPr lang="de-DE" sz="1600" dirty="0" smtClean="0">
                <a:solidFill>
                  <a:prstClr val="white"/>
                </a:solidFill>
              </a:rPr>
              <a:t>()</a:t>
            </a:r>
            <a:endParaRPr lang="de-DE" sz="1600" dirty="0">
              <a:solidFill>
                <a:prstClr val="white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3420136" y="5614230"/>
            <a:ext cx="1872208" cy="360040"/>
          </a:xfrm>
          <a:prstGeom prst="roundRect">
            <a:avLst/>
          </a:prstGeom>
          <a:solidFill>
            <a:srgbClr val="E71373"/>
          </a:solidFill>
          <a:ln w="0">
            <a:solidFill>
              <a:srgbClr val="E71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dirty="0" err="1" smtClean="0">
                <a:solidFill>
                  <a:prstClr val="white"/>
                </a:solidFill>
              </a:rPr>
              <a:t>onDestroy</a:t>
            </a:r>
            <a:r>
              <a:rPr lang="de-DE" sz="1600" dirty="0" smtClean="0">
                <a:solidFill>
                  <a:prstClr val="white"/>
                </a:solidFill>
              </a:rPr>
              <a:t>()</a:t>
            </a:r>
            <a:endParaRPr lang="de-DE" sz="1600" dirty="0">
              <a:solidFill>
                <a:prstClr val="white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3420136" y="6309320"/>
            <a:ext cx="1872208" cy="360040"/>
          </a:xfrm>
          <a:prstGeom prst="roundRect">
            <a:avLst/>
          </a:prstGeom>
          <a:solidFill>
            <a:srgbClr val="0294F8"/>
          </a:solidFill>
          <a:ln w="0">
            <a:solidFill>
              <a:srgbClr val="029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dirty="0" err="1" smtClean="0">
                <a:solidFill>
                  <a:prstClr val="white"/>
                </a:solidFill>
              </a:rPr>
              <a:t>Activity</a:t>
            </a:r>
            <a:r>
              <a:rPr lang="de-DE" sz="1600" dirty="0" smtClean="0">
                <a:solidFill>
                  <a:prstClr val="white"/>
                </a:solidFill>
              </a:rPr>
              <a:t> beendet</a:t>
            </a:r>
            <a:endParaRPr lang="de-DE" sz="1600" dirty="0">
              <a:solidFill>
                <a:prstClr val="white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765175" y="3617404"/>
            <a:ext cx="1872208" cy="360040"/>
          </a:xfrm>
          <a:prstGeom prst="roundRect">
            <a:avLst/>
          </a:prstGeom>
          <a:solidFill>
            <a:srgbClr val="0294F8"/>
          </a:solidFill>
          <a:ln w="0">
            <a:solidFill>
              <a:srgbClr val="029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dirty="0" smtClean="0">
                <a:solidFill>
                  <a:prstClr val="white"/>
                </a:solidFill>
              </a:rPr>
              <a:t>Prozess „</a:t>
            </a:r>
            <a:r>
              <a:rPr lang="de-DE" sz="1600" dirty="0" err="1" smtClean="0">
                <a:solidFill>
                  <a:prstClr val="white"/>
                </a:solidFill>
              </a:rPr>
              <a:t>killed</a:t>
            </a:r>
            <a:r>
              <a:rPr lang="de-DE" sz="1600" dirty="0" smtClean="0">
                <a:solidFill>
                  <a:prstClr val="white"/>
                </a:solidFill>
              </a:rPr>
              <a:t>“</a:t>
            </a:r>
            <a:endParaRPr lang="de-DE" sz="1600" dirty="0">
              <a:solidFill>
                <a:prstClr val="white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6228184" y="2141747"/>
            <a:ext cx="1872208" cy="360040"/>
          </a:xfrm>
          <a:prstGeom prst="roundRect">
            <a:avLst/>
          </a:prstGeom>
          <a:solidFill>
            <a:srgbClr val="E71373"/>
          </a:solidFill>
          <a:ln w="0">
            <a:solidFill>
              <a:srgbClr val="E71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dirty="0" err="1" smtClean="0">
                <a:solidFill>
                  <a:prstClr val="white"/>
                </a:solidFill>
              </a:rPr>
              <a:t>onRestart</a:t>
            </a:r>
            <a:r>
              <a:rPr lang="de-DE" sz="1600" dirty="0" smtClean="0">
                <a:solidFill>
                  <a:prstClr val="white"/>
                </a:solidFill>
              </a:rPr>
              <a:t>()</a:t>
            </a:r>
            <a:endParaRPr lang="de-DE" sz="1600" dirty="0">
              <a:solidFill>
                <a:prstClr val="white"/>
              </a:solidFill>
            </a:endParaRPr>
          </a:p>
        </p:txBody>
      </p:sp>
      <p:cxnSp>
        <p:nvCxnSpPr>
          <p:cNvPr id="23" name="Gerade Verbindung mit Pfeil 22"/>
          <p:cNvCxnSpPr>
            <a:stCxn id="6" idx="2"/>
            <a:endCxn id="10" idx="0"/>
          </p:cNvCxnSpPr>
          <p:nvPr/>
        </p:nvCxnSpPr>
        <p:spPr>
          <a:xfrm>
            <a:off x="4356240" y="141277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0" idx="2"/>
            <a:endCxn id="11" idx="0"/>
          </p:cNvCxnSpPr>
          <p:nvPr/>
        </p:nvCxnSpPr>
        <p:spPr>
          <a:xfrm>
            <a:off x="4356240" y="1988840"/>
            <a:ext cx="0" cy="152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1" idx="2"/>
            <a:endCxn id="12" idx="0"/>
          </p:cNvCxnSpPr>
          <p:nvPr/>
        </p:nvCxnSpPr>
        <p:spPr>
          <a:xfrm>
            <a:off x="4356240" y="2501787"/>
            <a:ext cx="0" cy="207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2" idx="2"/>
            <a:endCxn id="13" idx="0"/>
          </p:cNvCxnSpPr>
          <p:nvPr/>
        </p:nvCxnSpPr>
        <p:spPr>
          <a:xfrm>
            <a:off x="4356240" y="3068960"/>
            <a:ext cx="0" cy="548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3" idx="2"/>
            <a:endCxn id="14" idx="0"/>
          </p:cNvCxnSpPr>
          <p:nvPr/>
        </p:nvCxnSpPr>
        <p:spPr>
          <a:xfrm>
            <a:off x="4356240" y="3977444"/>
            <a:ext cx="0" cy="603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14" idx="2"/>
            <a:endCxn id="15" idx="0"/>
          </p:cNvCxnSpPr>
          <p:nvPr/>
        </p:nvCxnSpPr>
        <p:spPr>
          <a:xfrm>
            <a:off x="4356240" y="4941168"/>
            <a:ext cx="0" cy="160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5" idx="2"/>
            <a:endCxn id="16" idx="0"/>
          </p:cNvCxnSpPr>
          <p:nvPr/>
        </p:nvCxnSpPr>
        <p:spPr>
          <a:xfrm>
            <a:off x="4356240" y="546183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16" idx="2"/>
            <a:endCxn id="17" idx="0"/>
          </p:cNvCxnSpPr>
          <p:nvPr/>
        </p:nvCxnSpPr>
        <p:spPr>
          <a:xfrm>
            <a:off x="4356240" y="5974270"/>
            <a:ext cx="0" cy="335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winkelte Verbindung 42"/>
          <p:cNvCxnSpPr>
            <a:stCxn id="14" idx="3"/>
            <a:endCxn id="12" idx="3"/>
          </p:cNvCxnSpPr>
          <p:nvPr/>
        </p:nvCxnSpPr>
        <p:spPr>
          <a:xfrm flipV="1">
            <a:off x="5292344" y="2888940"/>
            <a:ext cx="12700" cy="187220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winkelte Verbindung 45"/>
          <p:cNvCxnSpPr>
            <a:stCxn id="15" idx="3"/>
            <a:endCxn id="19" idx="2"/>
          </p:cNvCxnSpPr>
          <p:nvPr/>
        </p:nvCxnSpPr>
        <p:spPr>
          <a:xfrm flipV="1">
            <a:off x="5292344" y="2501787"/>
            <a:ext cx="1871944" cy="27800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19" idx="1"/>
            <a:endCxn id="11" idx="3"/>
          </p:cNvCxnSpPr>
          <p:nvPr/>
        </p:nvCxnSpPr>
        <p:spPr>
          <a:xfrm flipH="1">
            <a:off x="5292344" y="2321767"/>
            <a:ext cx="9358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 Verbindung 50"/>
          <p:cNvCxnSpPr>
            <a:stCxn id="15" idx="1"/>
            <a:endCxn id="18" idx="2"/>
          </p:cNvCxnSpPr>
          <p:nvPr/>
        </p:nvCxnSpPr>
        <p:spPr>
          <a:xfrm rot="10800000">
            <a:off x="1701280" y="3977444"/>
            <a:ext cx="1718857" cy="13043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53"/>
          <p:cNvCxnSpPr>
            <a:stCxn id="18" idx="0"/>
            <a:endCxn id="6" idx="1"/>
          </p:cNvCxnSpPr>
          <p:nvPr/>
        </p:nvCxnSpPr>
        <p:spPr>
          <a:xfrm rot="5400000" flipH="1" flipV="1">
            <a:off x="1368383" y="1565652"/>
            <a:ext cx="2384648" cy="17188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460375" y="2276872"/>
            <a:ext cx="1240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solidFill>
                  <a:prstClr val="black"/>
                </a:solidFill>
                <a:latin typeface="Arial" charset="0"/>
              </a:rPr>
              <a:t>User navigiert zurück zur </a:t>
            </a:r>
            <a:r>
              <a:rPr lang="de-DE" sz="1200" dirty="0" err="1" smtClean="0">
                <a:solidFill>
                  <a:prstClr val="black"/>
                </a:solidFill>
                <a:latin typeface="Arial" charset="0"/>
              </a:rPr>
              <a:t>Activity</a:t>
            </a:r>
            <a:endParaRPr lang="de-DE" sz="12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1835696" y="400506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solidFill>
                  <a:prstClr val="black"/>
                </a:solidFill>
                <a:latin typeface="Arial" charset="0"/>
              </a:rPr>
              <a:t>Neue </a:t>
            </a:r>
            <a:r>
              <a:rPr lang="de-DE" sz="1200" dirty="0" err="1" smtClean="0">
                <a:solidFill>
                  <a:prstClr val="black"/>
                </a:solidFill>
                <a:latin typeface="Arial" charset="0"/>
              </a:rPr>
              <a:t>Activity</a:t>
            </a:r>
            <a:r>
              <a:rPr lang="de-DE" sz="1200" dirty="0" smtClean="0">
                <a:solidFill>
                  <a:prstClr val="black"/>
                </a:solidFill>
                <a:latin typeface="Arial" charset="0"/>
              </a:rPr>
              <a:t> startet </a:t>
            </a:r>
            <a:r>
              <a:rPr lang="de-DE" sz="1200" dirty="0">
                <a:solidFill>
                  <a:prstClr val="black"/>
                </a:solidFill>
                <a:latin typeface="Arial" charset="0"/>
              </a:rPr>
              <a:t>||</a:t>
            </a:r>
            <a:r>
              <a:rPr lang="de-DE" sz="1200" dirty="0" smtClean="0">
                <a:solidFill>
                  <a:prstClr val="black"/>
                </a:solidFill>
                <a:latin typeface="Arial" charset="0"/>
              </a:rPr>
              <a:t> Dialog wird angezeigt || Gerät geht in Standby</a:t>
            </a:r>
            <a:endParaRPr lang="de-DE" sz="12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5580112" y="3617405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 err="1" smtClean="0">
                <a:solidFill>
                  <a:prstClr val="black"/>
                </a:solidFill>
                <a:latin typeface="Arial" charset="0"/>
              </a:rPr>
              <a:t>Activity</a:t>
            </a:r>
            <a:r>
              <a:rPr lang="de-DE" sz="1200" dirty="0" smtClean="0">
                <a:solidFill>
                  <a:prstClr val="black"/>
                </a:solidFill>
                <a:latin typeface="Arial" charset="0"/>
              </a:rPr>
              <a:t> kommt in den Vordergrund</a:t>
            </a:r>
            <a:endParaRPr lang="de-DE" sz="12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7301629" y="3617405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 err="1" smtClean="0">
                <a:solidFill>
                  <a:prstClr val="black"/>
                </a:solidFill>
                <a:latin typeface="Arial" charset="0"/>
              </a:rPr>
              <a:t>Activity</a:t>
            </a:r>
            <a:r>
              <a:rPr lang="de-DE" sz="1200" dirty="0" smtClean="0">
                <a:solidFill>
                  <a:prstClr val="black"/>
                </a:solidFill>
                <a:latin typeface="Arial" charset="0"/>
              </a:rPr>
              <a:t> kommt in den Vordergrund</a:t>
            </a:r>
            <a:endParaRPr lang="de-DE" sz="12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4427984" y="4869160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 err="1" smtClean="0">
                <a:solidFill>
                  <a:prstClr val="black"/>
                </a:solidFill>
                <a:latin typeface="Arial" charset="0"/>
              </a:rPr>
              <a:t>Activity</a:t>
            </a:r>
            <a:r>
              <a:rPr lang="de-DE" sz="1200" dirty="0" smtClean="0">
                <a:solidFill>
                  <a:prstClr val="black"/>
                </a:solidFill>
                <a:latin typeface="Arial" charset="0"/>
              </a:rPr>
              <a:t> nicht mehr sichtbar</a:t>
            </a:r>
            <a:endParaRPr lang="de-DE" sz="1200" dirty="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65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7704856" cy="928670"/>
          </a:xfrm>
        </p:spPr>
        <p:txBody>
          <a:bodyPr>
            <a:normAutofit/>
          </a:bodyPr>
          <a:lstStyle/>
          <a:p>
            <a:r>
              <a:rPr lang="de-DE" dirty="0" err="1" smtClean="0"/>
              <a:t>Acitvity-Lifecycle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4" descr="http://1.2.3.12/bmi/developer.android.com/assets/images/da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520" y="332656"/>
            <a:ext cx="1844710" cy="37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State diagram for an Android Activity Lifecycl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" name="AutoShape 6" descr="State diagram for an Android Activity Lifecycle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AutoShape 8" descr="State diagram for an Android Activity Lifecycle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151822"/>
              </p:ext>
            </p:extLst>
          </p:nvPr>
        </p:nvGraphicFramePr>
        <p:xfrm>
          <a:off x="765175" y="2320105"/>
          <a:ext cx="7911281" cy="2953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825"/>
                <a:gridCol w="4104456"/>
              </a:tblGrid>
              <a:tr h="379200">
                <a:tc>
                  <a:txBody>
                    <a:bodyPr/>
                    <a:lstStyle/>
                    <a:p>
                      <a:r>
                        <a:rPr lang="de-DE" dirty="0" smtClean="0"/>
                        <a:t>Callback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Zweck</a:t>
                      </a:r>
                      <a:endParaRPr lang="de-DE" dirty="0"/>
                    </a:p>
                  </a:txBody>
                  <a:tcPr/>
                </a:tc>
              </a:tr>
              <a:tr h="654511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onCreate</a:t>
                      </a:r>
                      <a:r>
                        <a:rPr lang="de-DE" dirty="0" smtClean="0"/>
                        <a:t>(Bundle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err="1" smtClean="0"/>
                        <a:t>savedInstanceState</a:t>
                      </a:r>
                      <a:r>
                        <a:rPr lang="de-DE" dirty="0" smtClean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Initialisierung</a:t>
                      </a:r>
                      <a:r>
                        <a:rPr lang="de-DE" baseline="0" dirty="0" smtClean="0"/>
                        <a:t> oder transienten Zustand wiederherstellen</a:t>
                      </a:r>
                      <a:endParaRPr lang="de-DE" dirty="0"/>
                    </a:p>
                  </a:txBody>
                  <a:tcPr/>
                </a:tc>
              </a:tr>
              <a:tr h="37920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onPause</a:t>
                      </a:r>
                      <a:r>
                        <a:rPr lang="de-DE" dirty="0" smtClean="0"/>
                        <a:t>()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Alle</a:t>
                      </a:r>
                      <a:r>
                        <a:rPr lang="de-DE" baseline="0" dirty="0" smtClean="0"/>
                        <a:t> persistenten ungesicherten Daten speichern</a:t>
                      </a:r>
                      <a:endParaRPr lang="de-DE" dirty="0"/>
                    </a:p>
                  </a:txBody>
                  <a:tcPr/>
                </a:tc>
              </a:tr>
              <a:tr h="37920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onSaveInstanceState</a:t>
                      </a:r>
                      <a:r>
                        <a:rPr lang="de-DE" dirty="0" smtClean="0"/>
                        <a:t>(</a:t>
                      </a:r>
                      <a:r>
                        <a:rPr kumimoji="0" lang="de-D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Bundle </a:t>
                      </a:r>
                      <a:r>
                        <a:rPr kumimoji="0" lang="de-DE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outState</a:t>
                      </a:r>
                      <a:r>
                        <a:rPr kumimoji="0" lang="de-D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Transienten Zustand im Bundle sichern, komplexe</a:t>
                      </a:r>
                      <a:r>
                        <a:rPr lang="de-DE" baseline="0" dirty="0" smtClean="0"/>
                        <a:t> Objekte ggf. statisch speichern.</a:t>
                      </a:r>
                      <a:endParaRPr lang="de-DE" dirty="0"/>
                    </a:p>
                  </a:txBody>
                  <a:tcPr/>
                </a:tc>
              </a:tr>
              <a:tr h="37920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onDestroy</a:t>
                      </a:r>
                      <a:r>
                        <a:rPr lang="de-DE" dirty="0" smtClean="0"/>
                        <a:t>()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Ressourcen </a:t>
                      </a:r>
                      <a:r>
                        <a:rPr lang="de-DE" dirty="0" err="1" smtClean="0"/>
                        <a:t>releasen</a:t>
                      </a:r>
                      <a:r>
                        <a:rPr lang="de-DE" dirty="0" smtClean="0"/>
                        <a:t> (z.B. Threads stoppen,</a:t>
                      </a:r>
                      <a:r>
                        <a:rPr lang="de-DE" baseline="0" dirty="0" smtClean="0"/>
                        <a:t> Cursor schließen etc.)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765175" y="1268760"/>
            <a:ext cx="380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 smtClean="0">
                <a:solidFill>
                  <a:srgbClr val="C00000"/>
                </a:solidFill>
              </a:rPr>
              <a:t>Wichtige </a:t>
            </a:r>
            <a:r>
              <a:rPr lang="de-DE" b="1" dirty="0" err="1" smtClean="0">
                <a:solidFill>
                  <a:srgbClr val="C00000"/>
                </a:solidFill>
              </a:rPr>
              <a:t>Callbacks</a:t>
            </a:r>
            <a:r>
              <a:rPr lang="de-DE" b="1" dirty="0" smtClean="0">
                <a:solidFill>
                  <a:srgbClr val="C00000"/>
                </a:solidFill>
              </a:rPr>
              <a:t>:</a:t>
            </a:r>
            <a:endParaRPr lang="de-DE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2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7704856" cy="928670"/>
          </a:xfrm>
        </p:spPr>
        <p:txBody>
          <a:bodyPr>
            <a:normAutofit/>
          </a:bodyPr>
          <a:lstStyle/>
          <a:p>
            <a:r>
              <a:rPr lang="de-DE" dirty="0" err="1" smtClean="0"/>
              <a:t>Intents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4" descr="http://1.2.3.12/bmi/developer.android.com/assets/images/da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520" y="332656"/>
            <a:ext cx="1844710" cy="37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State diagram for an Android Activity Lifecycl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" name="AutoShape 6" descr="State diagram for an Android Activity Lifecycle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AutoShape 8" descr="State diagram for an Android Activity Lifecycle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043608" y="1572756"/>
            <a:ext cx="7560840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 fontAlgn="base">
              <a:spcBef>
                <a:spcPts val="1800"/>
              </a:spcBef>
              <a:spcAft>
                <a:spcPct val="0"/>
              </a:spcAft>
              <a:buClr>
                <a:srgbClr val="008000">
                  <a:lumMod val="50000"/>
                </a:srgbClr>
              </a:buClr>
              <a:buFont typeface="Wingdings" pitchFamily="2" charset="2"/>
              <a:buChar char="§"/>
            </a:pPr>
            <a:r>
              <a:rPr lang="de-DE" sz="2000" dirty="0" smtClean="0">
                <a:solidFill>
                  <a:prstClr val="black"/>
                </a:solidFill>
              </a:rPr>
              <a:t>Realisierung von </a:t>
            </a:r>
            <a:r>
              <a:rPr lang="de-DE" sz="2000" dirty="0" err="1" smtClean="0">
                <a:solidFill>
                  <a:prstClr val="black"/>
                </a:solidFill>
              </a:rPr>
              <a:t>looser</a:t>
            </a:r>
            <a:r>
              <a:rPr lang="de-DE" sz="2000" dirty="0" smtClean="0">
                <a:solidFill>
                  <a:prstClr val="black"/>
                </a:solidFill>
              </a:rPr>
              <a:t> Kopplung zwischen den Laufzeit-Komponenten eines </a:t>
            </a:r>
            <a:r>
              <a:rPr lang="de-DE" sz="2000" dirty="0" err="1" smtClean="0">
                <a:solidFill>
                  <a:prstClr val="black"/>
                </a:solidFill>
              </a:rPr>
              <a:t>Android</a:t>
            </a:r>
            <a:r>
              <a:rPr lang="de-DE" sz="2000" dirty="0" smtClean="0">
                <a:solidFill>
                  <a:prstClr val="black"/>
                </a:solidFill>
              </a:rPr>
              <a:t>-Systems</a:t>
            </a:r>
          </a:p>
          <a:p>
            <a:pPr marL="216000" indent="-216000" fontAlgn="base">
              <a:spcBef>
                <a:spcPts val="1800"/>
              </a:spcBef>
              <a:spcAft>
                <a:spcPct val="0"/>
              </a:spcAft>
              <a:buClr>
                <a:srgbClr val="008000">
                  <a:lumMod val="50000"/>
                </a:srgbClr>
              </a:buClr>
              <a:buFont typeface="Wingdings" pitchFamily="2" charset="2"/>
              <a:buChar char="§"/>
            </a:pPr>
            <a:r>
              <a:rPr lang="de-DE" sz="2000" dirty="0" smtClean="0">
                <a:solidFill>
                  <a:prstClr val="black"/>
                </a:solidFill>
              </a:rPr>
              <a:t>und Wiederverwendbarkeit von (Fremd-) Komponenten</a:t>
            </a:r>
          </a:p>
          <a:p>
            <a:pPr marL="216000" indent="-216000" fontAlgn="base">
              <a:spcBef>
                <a:spcPts val="1800"/>
              </a:spcBef>
              <a:spcAft>
                <a:spcPct val="0"/>
              </a:spcAft>
              <a:buClr>
                <a:srgbClr val="008000">
                  <a:lumMod val="50000"/>
                </a:srgbClr>
              </a:buClr>
              <a:buFont typeface="Wingdings" pitchFamily="2" charset="2"/>
              <a:buChar char="§"/>
            </a:pPr>
            <a:r>
              <a:rPr lang="de-DE" sz="2000" dirty="0" smtClean="0">
                <a:solidFill>
                  <a:prstClr val="black"/>
                </a:solidFill>
              </a:rPr>
              <a:t>Komponenten sind z.B. </a:t>
            </a:r>
            <a:r>
              <a:rPr lang="de-DE" sz="2000" b="1" dirty="0" err="1" smtClean="0">
                <a:solidFill>
                  <a:prstClr val="black"/>
                </a:solidFill>
              </a:rPr>
              <a:t>Activities</a:t>
            </a:r>
            <a:r>
              <a:rPr lang="de-DE" sz="2000" dirty="0" smtClean="0">
                <a:solidFill>
                  <a:prstClr val="black"/>
                </a:solidFill>
              </a:rPr>
              <a:t>, Services, Broadcast-Receiver…</a:t>
            </a:r>
          </a:p>
          <a:p>
            <a:pPr marL="216000" indent="-216000" fontAlgn="base">
              <a:spcBef>
                <a:spcPts val="1800"/>
              </a:spcBef>
              <a:spcAft>
                <a:spcPct val="0"/>
              </a:spcAft>
              <a:buClr>
                <a:srgbClr val="008000">
                  <a:lumMod val="50000"/>
                </a:srgbClr>
              </a:buClr>
              <a:buFont typeface="Wingdings" pitchFamily="2" charset="2"/>
              <a:buChar char="§"/>
            </a:pPr>
            <a:r>
              <a:rPr lang="de-DE" sz="2000" dirty="0" smtClean="0">
                <a:solidFill>
                  <a:prstClr val="black"/>
                </a:solidFill>
              </a:rPr>
              <a:t>„</a:t>
            </a:r>
            <a:r>
              <a:rPr lang="de-DE" sz="2000" i="1" dirty="0" smtClean="0">
                <a:solidFill>
                  <a:prstClr val="black"/>
                </a:solidFill>
              </a:rPr>
              <a:t>Ich hätte gerne den Zucke</a:t>
            </a:r>
            <a:r>
              <a:rPr lang="de-DE" sz="2000" dirty="0" smtClean="0">
                <a:solidFill>
                  <a:prstClr val="black"/>
                </a:solidFill>
              </a:rPr>
              <a:t>r“</a:t>
            </a:r>
          </a:p>
          <a:p>
            <a:pPr marL="216000" indent="-216000" fontAlgn="base">
              <a:spcBef>
                <a:spcPts val="1800"/>
              </a:spcBef>
              <a:spcAft>
                <a:spcPct val="0"/>
              </a:spcAft>
              <a:buClr>
                <a:srgbClr val="008000">
                  <a:lumMod val="50000"/>
                </a:srgbClr>
              </a:buClr>
              <a:buFont typeface="Wingdings" pitchFamily="2" charset="2"/>
              <a:buChar char="§"/>
            </a:pPr>
            <a:r>
              <a:rPr lang="de-DE" sz="2000" dirty="0" smtClean="0">
                <a:solidFill>
                  <a:prstClr val="black"/>
                </a:solidFill>
              </a:rPr>
              <a:t>Beschreiben eine Absichtserklärung</a:t>
            </a:r>
          </a:p>
          <a:p>
            <a:pPr marL="216000" indent="-216000" fontAlgn="base">
              <a:spcBef>
                <a:spcPts val="1800"/>
              </a:spcBef>
              <a:spcAft>
                <a:spcPct val="0"/>
              </a:spcAft>
              <a:buClr>
                <a:srgbClr val="008000">
                  <a:lumMod val="50000"/>
                </a:srgbClr>
              </a:buClr>
              <a:buFont typeface="Wingdings" pitchFamily="2" charset="2"/>
              <a:buChar char="§"/>
            </a:pPr>
            <a:r>
              <a:rPr lang="de-DE" sz="2000" dirty="0" smtClean="0">
                <a:solidFill>
                  <a:prstClr val="black"/>
                </a:solidFill>
              </a:rPr>
              <a:t>…oder das Eintreten eines bestimmten Ereignisses</a:t>
            </a:r>
          </a:p>
        </p:txBody>
      </p:sp>
    </p:spTree>
    <p:extLst>
      <p:ext uri="{BB962C8B-B14F-4D97-AF65-F5344CB8AC3E}">
        <p14:creationId xmlns:p14="http://schemas.microsoft.com/office/powerpoint/2010/main" val="426550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7704856" cy="928670"/>
          </a:xfrm>
        </p:spPr>
        <p:txBody>
          <a:bodyPr>
            <a:normAutofit/>
          </a:bodyPr>
          <a:lstStyle/>
          <a:p>
            <a:r>
              <a:rPr lang="de-DE" dirty="0" smtClean="0"/>
              <a:t>Explizite </a:t>
            </a:r>
            <a:r>
              <a:rPr lang="de-DE" dirty="0" err="1" smtClean="0"/>
              <a:t>Intents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4" descr="http://1.2.3.12/bmi/developer.android.com/assets/images/da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520" y="332656"/>
            <a:ext cx="1844710" cy="37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State diagram for an Android Activity Lifecycl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" name="AutoShape 6" descr="State diagram for an Android Activity Lifecycle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AutoShape 8" descr="State diagram for an Android Activity Lifecycle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043608" y="1572756"/>
            <a:ext cx="75608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 fontAlgn="base">
              <a:spcBef>
                <a:spcPts val="1800"/>
              </a:spcBef>
              <a:spcAft>
                <a:spcPct val="0"/>
              </a:spcAft>
              <a:buClr>
                <a:srgbClr val="008000">
                  <a:lumMod val="50000"/>
                </a:srgbClr>
              </a:buClr>
              <a:buFont typeface="Wingdings" pitchFamily="2" charset="2"/>
              <a:buChar char="§"/>
            </a:pPr>
            <a:r>
              <a:rPr lang="de-DE" sz="2000" dirty="0" smtClean="0">
                <a:solidFill>
                  <a:prstClr val="black"/>
                </a:solidFill>
              </a:rPr>
              <a:t>Aufzurufende Komponente wird </a:t>
            </a:r>
            <a:r>
              <a:rPr lang="de-DE" sz="2000" b="1" i="1" dirty="0" smtClean="0">
                <a:solidFill>
                  <a:prstClr val="black"/>
                </a:solidFill>
              </a:rPr>
              <a:t>explizit</a:t>
            </a:r>
            <a:r>
              <a:rPr lang="de-DE" sz="2000" dirty="0" smtClean="0">
                <a:solidFill>
                  <a:prstClr val="black"/>
                </a:solidFill>
              </a:rPr>
              <a:t> spezifiziert, indem die Java-Klasse angegeben wird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65175" y="2420888"/>
            <a:ext cx="7992888" cy="108012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Intent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intent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Intent(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SomeActivity.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intent.putExtra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Value"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"Some extra value for </a:t>
            </a:r>
            <a:r>
              <a:rPr lang="en-US" sz="1200" dirty="0" err="1">
                <a:solidFill>
                  <a:srgbClr val="2A00FF"/>
                </a:solidFill>
                <a:latin typeface="Consolas"/>
              </a:rPr>
              <a:t>SomeActivity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startActivity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intent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48799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0"/>
            <a:ext cx="8424936" cy="928670"/>
          </a:xfrm>
        </p:spPr>
        <p:txBody>
          <a:bodyPr>
            <a:normAutofit/>
          </a:bodyPr>
          <a:lstStyle/>
          <a:p>
            <a:r>
              <a:rPr lang="de-DE" dirty="0" smtClean="0"/>
              <a:t>Zu meiner Person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55578" y="1556792"/>
            <a:ext cx="504056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 fontAlgn="base">
              <a:spcBef>
                <a:spcPts val="1800"/>
              </a:spcBef>
              <a:spcAft>
                <a:spcPct val="0"/>
              </a:spcAft>
              <a:buClr>
                <a:srgbClr val="008000">
                  <a:lumMod val="50000"/>
                </a:srgbClr>
              </a:buClr>
              <a:buFont typeface="Wingdings" pitchFamily="2" charset="2"/>
              <a:buChar char="§"/>
            </a:pPr>
            <a:r>
              <a:rPr lang="de-DE" sz="2400" dirty="0" smtClean="0">
                <a:solidFill>
                  <a:prstClr val="black"/>
                </a:solidFill>
              </a:rPr>
              <a:t>Diplom-Informatikerin</a:t>
            </a:r>
            <a:endParaRPr lang="de-DE" sz="2400" dirty="0">
              <a:solidFill>
                <a:prstClr val="black"/>
              </a:solidFill>
            </a:endParaRPr>
          </a:p>
          <a:p>
            <a:pPr marL="216000" indent="-216000" fontAlgn="base">
              <a:spcBef>
                <a:spcPts val="1800"/>
              </a:spcBef>
              <a:spcAft>
                <a:spcPct val="0"/>
              </a:spcAft>
              <a:buClr>
                <a:srgbClr val="008000">
                  <a:lumMod val="50000"/>
                </a:srgbClr>
              </a:buClr>
              <a:buFont typeface="Wingdings" pitchFamily="2" charset="2"/>
              <a:buChar char="§"/>
            </a:pPr>
            <a:r>
              <a:rPr lang="de-DE" sz="2400" dirty="0" smtClean="0">
                <a:solidFill>
                  <a:prstClr val="black"/>
                </a:solidFill>
              </a:rPr>
              <a:t>Senior Developer</a:t>
            </a:r>
          </a:p>
          <a:p>
            <a:pPr marL="216000" indent="-216000" fontAlgn="base">
              <a:spcBef>
                <a:spcPts val="1800"/>
              </a:spcBef>
              <a:spcAft>
                <a:spcPct val="0"/>
              </a:spcAft>
              <a:buClr>
                <a:srgbClr val="008000">
                  <a:lumMod val="50000"/>
                </a:srgbClr>
              </a:buClr>
              <a:buFont typeface="Wingdings" pitchFamily="2" charset="2"/>
              <a:buChar char="§"/>
            </a:pPr>
            <a:r>
              <a:rPr lang="de-DE" sz="2400" dirty="0" err="1" smtClean="0">
                <a:solidFill>
                  <a:prstClr val="black"/>
                </a:solidFill>
              </a:rPr>
              <a:t>Committer</a:t>
            </a:r>
            <a:r>
              <a:rPr lang="de-DE" sz="2400" dirty="0" smtClean="0">
                <a:solidFill>
                  <a:prstClr val="black"/>
                </a:solidFill>
              </a:rPr>
              <a:t> </a:t>
            </a:r>
            <a:r>
              <a:rPr lang="de-DE" sz="2400" dirty="0" err="1" smtClean="0">
                <a:solidFill>
                  <a:prstClr val="black"/>
                </a:solidFill>
              </a:rPr>
              <a:t>Android</a:t>
            </a:r>
            <a:r>
              <a:rPr lang="de-DE" sz="2400" dirty="0" smtClean="0">
                <a:solidFill>
                  <a:prstClr val="black"/>
                </a:solidFill>
              </a:rPr>
              <a:t> Apps </a:t>
            </a:r>
            <a:r>
              <a:rPr lang="de-DE" sz="2400" i="1" dirty="0" smtClean="0">
                <a:solidFill>
                  <a:prstClr val="black"/>
                </a:solidFill>
              </a:rPr>
              <a:t>DB Navigator</a:t>
            </a:r>
            <a:r>
              <a:rPr lang="de-DE" sz="2400" dirty="0" smtClean="0">
                <a:solidFill>
                  <a:prstClr val="black"/>
                </a:solidFill>
              </a:rPr>
              <a:t> und </a:t>
            </a:r>
            <a:r>
              <a:rPr lang="de-DE" sz="2400" i="1" dirty="0" smtClean="0">
                <a:solidFill>
                  <a:prstClr val="black"/>
                </a:solidFill>
              </a:rPr>
              <a:t>DB Tickets</a:t>
            </a:r>
          </a:p>
          <a:p>
            <a:pPr marL="216000" indent="-216000" fontAlgn="base">
              <a:spcBef>
                <a:spcPts val="1800"/>
              </a:spcBef>
              <a:spcAft>
                <a:spcPct val="0"/>
              </a:spcAft>
              <a:buClr>
                <a:srgbClr val="008000">
                  <a:lumMod val="50000"/>
                </a:srgbClr>
              </a:buClr>
              <a:buFont typeface="Wingdings" pitchFamily="2" charset="2"/>
              <a:buChar char="§"/>
            </a:pPr>
            <a:r>
              <a:rPr lang="de-DE" sz="2400" dirty="0">
                <a:solidFill>
                  <a:prstClr val="black"/>
                </a:solidFill>
              </a:rPr>
              <a:t>Studien und Workshops im Bereich </a:t>
            </a:r>
            <a:r>
              <a:rPr lang="de-DE" sz="2400" dirty="0" smtClean="0">
                <a:solidFill>
                  <a:prstClr val="black"/>
                </a:solidFill>
              </a:rPr>
              <a:t>Mobile/</a:t>
            </a:r>
            <a:r>
              <a:rPr lang="de-DE" sz="2400" dirty="0" err="1" smtClean="0">
                <a:solidFill>
                  <a:prstClr val="black"/>
                </a:solidFill>
              </a:rPr>
              <a:t>Android</a:t>
            </a:r>
            <a:endParaRPr lang="de-DE" sz="2400" dirty="0" smtClean="0">
              <a:solidFill>
                <a:prstClr val="black"/>
              </a:solidFill>
            </a:endParaRPr>
          </a:p>
          <a:p>
            <a:pPr marL="216000" indent="-216000" fontAlgn="base">
              <a:spcBef>
                <a:spcPts val="1800"/>
              </a:spcBef>
              <a:spcAft>
                <a:spcPct val="0"/>
              </a:spcAft>
              <a:buClr>
                <a:srgbClr val="008000">
                  <a:lumMod val="50000"/>
                </a:srgbClr>
              </a:buClr>
              <a:buFont typeface="Wingdings" pitchFamily="2" charset="2"/>
              <a:buChar char="§"/>
            </a:pPr>
            <a:r>
              <a:rPr lang="de-DE" sz="2400" dirty="0">
                <a:solidFill>
                  <a:prstClr val="black"/>
                </a:solidFill>
              </a:rPr>
              <a:t>Autorin von A</a:t>
            </a:r>
            <a:r>
              <a:rPr lang="de-DE" sz="2400" dirty="0" smtClean="0">
                <a:solidFill>
                  <a:prstClr val="black"/>
                </a:solidFill>
              </a:rPr>
              <a:t>rtikeln für Fachzeitschriften </a:t>
            </a:r>
            <a:r>
              <a:rPr lang="de-DE" sz="2400" dirty="0">
                <a:solidFill>
                  <a:prstClr val="black"/>
                </a:solidFill>
              </a:rPr>
              <a:t>Mobile Technology und </a:t>
            </a:r>
            <a:r>
              <a:rPr lang="de-DE" sz="2400" dirty="0" err="1">
                <a:solidFill>
                  <a:prstClr val="black"/>
                </a:solidFill>
              </a:rPr>
              <a:t>android</a:t>
            </a:r>
            <a:r>
              <a:rPr lang="de-DE" sz="2400" dirty="0">
                <a:solidFill>
                  <a:prstClr val="black"/>
                </a:solidFill>
              </a:rPr>
              <a:t> 360</a:t>
            </a:r>
            <a:endParaRPr lang="de-DE" sz="2400" dirty="0" smtClean="0">
              <a:solidFill>
                <a:prstClr val="black"/>
              </a:solidFill>
            </a:endParaRPr>
          </a:p>
        </p:txBody>
      </p:sp>
      <p:pic>
        <p:nvPicPr>
          <p:cNvPr id="4" name="Picture 4" descr="http://1.2.3.12/bmi/developer.android.com/assets/images/da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762" y="332660"/>
            <a:ext cx="1844710" cy="37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5796136" y="3861052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2400" b="1" i="1" dirty="0">
                <a:solidFill>
                  <a:prstClr val="black"/>
                </a:solidFill>
              </a:rPr>
              <a:t>Susanne Braun</a:t>
            </a:r>
          </a:p>
        </p:txBody>
      </p:sp>
      <p:pic>
        <p:nvPicPr>
          <p:cNvPr id="1027" name="Picture 3" descr="C:\Users\Braun\Pictures\Susanne\Brau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96752"/>
            <a:ext cx="3600000" cy="239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50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7704856" cy="928670"/>
          </a:xfrm>
        </p:spPr>
        <p:txBody>
          <a:bodyPr>
            <a:normAutofit/>
          </a:bodyPr>
          <a:lstStyle/>
          <a:p>
            <a:r>
              <a:rPr lang="de-DE" dirty="0" smtClean="0"/>
              <a:t>Implizite </a:t>
            </a:r>
            <a:r>
              <a:rPr lang="de-DE" dirty="0" err="1" smtClean="0"/>
              <a:t>Intents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4" descr="http://1.2.3.12/bmi/developer.android.com/assets/images/da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520" y="332656"/>
            <a:ext cx="1844710" cy="37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State diagram for an Android Activity Lifecycl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" name="AutoShape 6" descr="State diagram for an Android Activity Lifecycle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AutoShape 8" descr="State diagram for an Android Activity Lifecycle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043608" y="1572756"/>
            <a:ext cx="75608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 fontAlgn="base">
              <a:spcBef>
                <a:spcPts val="1800"/>
              </a:spcBef>
              <a:spcAft>
                <a:spcPct val="0"/>
              </a:spcAft>
              <a:buClr>
                <a:srgbClr val="008000">
                  <a:lumMod val="50000"/>
                </a:srgbClr>
              </a:buClr>
              <a:buFont typeface="Wingdings" pitchFamily="2" charset="2"/>
              <a:buChar char="§"/>
            </a:pPr>
            <a:r>
              <a:rPr lang="de-DE" sz="2000" dirty="0" err="1" smtClean="0">
                <a:solidFill>
                  <a:prstClr val="black"/>
                </a:solidFill>
              </a:rPr>
              <a:t>Android</a:t>
            </a:r>
            <a:r>
              <a:rPr lang="de-DE" sz="2000" dirty="0" smtClean="0">
                <a:solidFill>
                  <a:prstClr val="black"/>
                </a:solidFill>
              </a:rPr>
              <a:t>-Komponente wird nicht explizit angegeben. Stattdessen wird eine „Action“ und Daten oder eine URI angegeben, die die Daten eindeutig spezifiziert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01548" y="4693206"/>
            <a:ext cx="7992888" cy="108012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Intent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intent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200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Intent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Intent.</a:t>
            </a:r>
            <a:r>
              <a:rPr lang="de-DE" sz="1200" i="1" dirty="0" err="1">
                <a:solidFill>
                  <a:srgbClr val="0000C0"/>
                </a:solidFill>
                <a:latin typeface="Consolas"/>
              </a:rPr>
              <a:t>ACTION_SEND</a:t>
            </a:r>
            <a:r>
              <a:rPr lang="de-DE" sz="12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dirty="0" err="1" smtClean="0">
                <a:solidFill>
                  <a:srgbClr val="000000"/>
                </a:solidFill>
                <a:latin typeface="Consolas"/>
              </a:rPr>
              <a:t>intent.setType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dirty="0" err="1">
                <a:solidFill>
                  <a:srgbClr val="2A00FF"/>
                </a:solidFill>
                <a:latin typeface="Consolas"/>
              </a:rPr>
              <a:t>text</a:t>
            </a:r>
            <a:r>
              <a:rPr lang="de-DE" sz="1200" dirty="0">
                <a:solidFill>
                  <a:srgbClr val="2A00FF"/>
                </a:solidFill>
                <a:latin typeface="Consolas"/>
              </a:rPr>
              <a:t>/</a:t>
            </a:r>
            <a:r>
              <a:rPr lang="de-DE" sz="1200" dirty="0" err="1">
                <a:solidFill>
                  <a:srgbClr val="2A00FF"/>
                </a:solidFill>
                <a:latin typeface="Consolas"/>
              </a:rPr>
              <a:t>plain</a:t>
            </a:r>
            <a:r>
              <a:rPr lang="de-DE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dirty="0" err="1" smtClean="0">
                <a:solidFill>
                  <a:srgbClr val="000000"/>
                </a:solidFill>
                <a:latin typeface="Consolas"/>
              </a:rPr>
              <a:t>intent.putExtra</a:t>
            </a:r>
            <a:r>
              <a:rPr lang="de-DE" sz="1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200" dirty="0" err="1" smtClean="0">
                <a:solidFill>
                  <a:srgbClr val="000000"/>
                </a:solidFill>
                <a:latin typeface="Consolas"/>
              </a:rPr>
              <a:t>android.content.Intent.</a:t>
            </a:r>
            <a:r>
              <a:rPr lang="de-DE" sz="1200" i="1" dirty="0" err="1" smtClean="0">
                <a:solidFill>
                  <a:srgbClr val="0000C0"/>
                </a:solidFill>
                <a:latin typeface="Consolas"/>
              </a:rPr>
              <a:t>EXTRA_TEXT</a:t>
            </a:r>
            <a:r>
              <a:rPr lang="de-DE" sz="12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"News </a:t>
            </a:r>
            <a:r>
              <a:rPr lang="de-DE" sz="1200" i="1" dirty="0" err="1">
                <a:solidFill>
                  <a:srgbClr val="2A00FF"/>
                </a:solidFill>
                <a:latin typeface="Consolas"/>
              </a:rPr>
              <a:t>for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200" i="1" dirty="0" err="1">
                <a:solidFill>
                  <a:srgbClr val="2A00FF"/>
                </a:solidFill>
                <a:latin typeface="Consolas"/>
              </a:rPr>
              <a:t>you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!"</a:t>
            </a:r>
            <a:r>
              <a:rPr lang="de-DE" sz="12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dirty="0" err="1" smtClean="0">
                <a:solidFill>
                  <a:srgbClr val="000000"/>
                </a:solidFill>
                <a:latin typeface="Consolas"/>
              </a:rPr>
              <a:t>startActivity</a:t>
            </a:r>
            <a:r>
              <a:rPr lang="de-DE" sz="1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200" dirty="0" err="1" smtClean="0">
                <a:solidFill>
                  <a:srgbClr val="000000"/>
                </a:solidFill>
                <a:latin typeface="Consolas"/>
              </a:rPr>
              <a:t>intent</a:t>
            </a:r>
            <a:r>
              <a:rPr lang="de-DE" sz="12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200" dirty="0" smtClean="0">
              <a:solidFill>
                <a:srgbClr val="000000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200" dirty="0" smtClean="0">
              <a:solidFill>
                <a:srgbClr val="000000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200" dirty="0" smtClean="0">
              <a:solidFill>
                <a:srgbClr val="000000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200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99592" y="4215233"/>
            <a:ext cx="4484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2000" dirty="0" smtClean="0">
                <a:solidFill>
                  <a:prstClr val="black"/>
                </a:solidFill>
              </a:rPr>
              <a:t>Content-Sharing via soziale Netzwerke:</a:t>
            </a:r>
            <a:endParaRPr lang="de-DE" sz="2000" dirty="0">
              <a:solidFill>
                <a:prstClr val="black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83568" y="3429000"/>
            <a:ext cx="7992888" cy="432048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 err="1">
                <a:solidFill>
                  <a:srgbClr val="000000"/>
                </a:solidFill>
                <a:latin typeface="Consolas"/>
              </a:rPr>
              <a:t>Intent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intent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200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2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Intent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Intent.</a:t>
            </a:r>
            <a:r>
              <a:rPr lang="de-DE" sz="1200" i="1" dirty="0" err="1">
                <a:solidFill>
                  <a:srgbClr val="0000C0"/>
                </a:solidFill>
                <a:latin typeface="Consolas"/>
              </a:rPr>
              <a:t>ACTION_VIEW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Uri.parse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("http://www.accso.de"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));</a:t>
            </a:r>
            <a:r>
              <a:rPr lang="de-DE" sz="1200" i="1" u="sng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endParaRPr lang="de-DE" sz="12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899592" y="2996952"/>
            <a:ext cx="2870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2000" dirty="0" smtClean="0">
                <a:solidFill>
                  <a:prstClr val="black"/>
                </a:solidFill>
              </a:rPr>
              <a:t>Webseite aufrufen</a:t>
            </a:r>
            <a:r>
              <a:rPr lang="de-DE" dirty="0" smtClean="0">
                <a:solidFill>
                  <a:prstClr val="black"/>
                </a:solidFill>
                <a:latin typeface="Arial" charset="0"/>
              </a:rPr>
              <a:t>:</a:t>
            </a:r>
            <a:endParaRPr lang="de-DE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3" name="Rechteckige Legende 12"/>
          <p:cNvSpPr/>
          <p:nvPr/>
        </p:nvSpPr>
        <p:spPr>
          <a:xfrm>
            <a:off x="7160046" y="2348880"/>
            <a:ext cx="1656184" cy="720080"/>
          </a:xfrm>
          <a:prstGeom prst="wedgeRectCallout">
            <a:avLst>
              <a:gd name="adj1" fmla="val -121306"/>
              <a:gd name="adj2" fmla="val 107902"/>
            </a:avLst>
          </a:prstGeom>
          <a:solidFill>
            <a:srgbClr val="FFFF99"/>
          </a:solidFill>
          <a:ln w="190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400" dirty="0" smtClean="0">
                <a:solidFill>
                  <a:prstClr val="black"/>
                </a:solidFill>
              </a:rPr>
              <a:t>Daten-URI</a:t>
            </a:r>
            <a:endParaRPr lang="de-DE" sz="1400" dirty="0">
              <a:solidFill>
                <a:prstClr val="black"/>
              </a:solidFill>
            </a:endParaRPr>
          </a:p>
        </p:txBody>
      </p:sp>
      <p:sp>
        <p:nvSpPr>
          <p:cNvPr id="14" name="Rechteckige Legende 13"/>
          <p:cNvSpPr/>
          <p:nvPr/>
        </p:nvSpPr>
        <p:spPr>
          <a:xfrm>
            <a:off x="4386670" y="2375905"/>
            <a:ext cx="1656184" cy="720080"/>
          </a:xfrm>
          <a:prstGeom prst="wedgeRectCallout">
            <a:avLst>
              <a:gd name="adj1" fmla="val -57240"/>
              <a:gd name="adj2" fmla="val 94724"/>
            </a:avLst>
          </a:prstGeom>
          <a:solidFill>
            <a:srgbClr val="FFFF99"/>
          </a:solidFill>
          <a:ln w="190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400" dirty="0" smtClean="0">
                <a:solidFill>
                  <a:prstClr val="black"/>
                </a:solidFill>
              </a:rPr>
              <a:t>Action</a:t>
            </a:r>
            <a:endParaRPr lang="de-DE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766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7704856" cy="928670"/>
          </a:xfrm>
        </p:spPr>
        <p:txBody>
          <a:bodyPr>
            <a:normAutofit/>
          </a:bodyPr>
          <a:lstStyle/>
          <a:p>
            <a:r>
              <a:rPr lang="de-DE" dirty="0" smtClean="0"/>
              <a:t>Implizite </a:t>
            </a:r>
            <a:r>
              <a:rPr lang="de-DE" dirty="0" err="1" smtClean="0"/>
              <a:t>Intents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4" descr="http://1.2.3.12/bmi/developer.android.com/assets/images/da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520" y="332656"/>
            <a:ext cx="1844710" cy="37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State diagram for an Android Activity Lifecycl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" name="AutoShape 6" descr="State diagram for an Android Activity Lifecycle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AutoShape 8" descr="State diagram for an Android Activity Lifecycle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043608" y="1572756"/>
            <a:ext cx="75608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 fontAlgn="base">
              <a:spcBef>
                <a:spcPts val="1800"/>
              </a:spcBef>
              <a:spcAft>
                <a:spcPct val="0"/>
              </a:spcAft>
              <a:buClr>
                <a:srgbClr val="008000">
                  <a:lumMod val="50000"/>
                </a:srgbClr>
              </a:buClr>
              <a:buFont typeface="Wingdings" pitchFamily="2" charset="2"/>
              <a:buChar char="§"/>
            </a:pPr>
            <a:r>
              <a:rPr lang="de-DE" sz="2000" dirty="0" err="1" smtClean="0">
                <a:solidFill>
                  <a:prstClr val="black"/>
                </a:solidFill>
              </a:rPr>
              <a:t>Android</a:t>
            </a:r>
            <a:r>
              <a:rPr lang="de-DE" sz="2000" dirty="0" smtClean="0">
                <a:solidFill>
                  <a:prstClr val="black"/>
                </a:solidFill>
              </a:rPr>
              <a:t>-Komponenten können sich via </a:t>
            </a:r>
            <a:r>
              <a:rPr lang="de-DE" sz="2000" b="1" i="1" dirty="0" err="1" smtClean="0">
                <a:solidFill>
                  <a:prstClr val="black"/>
                </a:solidFill>
              </a:rPr>
              <a:t>Intent</a:t>
            </a:r>
            <a:r>
              <a:rPr lang="de-DE" sz="2000" b="1" i="1" dirty="0" smtClean="0">
                <a:solidFill>
                  <a:prstClr val="black"/>
                </a:solidFill>
              </a:rPr>
              <a:t>-Filter</a:t>
            </a:r>
            <a:r>
              <a:rPr lang="de-DE" sz="2000" dirty="0" smtClean="0">
                <a:solidFill>
                  <a:prstClr val="black"/>
                </a:solidFill>
              </a:rPr>
              <a:t> für bestimmte Actions registrieren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60273" y="2780928"/>
            <a:ext cx="7992888" cy="252028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de-DE" sz="1200" dirty="0" err="1">
                <a:solidFill>
                  <a:srgbClr val="3F7F7F"/>
                </a:solidFill>
                <a:latin typeface="Consolas"/>
              </a:rPr>
              <a:t>activity</a:t>
            </a:r>
            <a:endParaRPr lang="de-DE" sz="1200" dirty="0">
              <a:solidFill>
                <a:srgbClr val="3F7F7F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de-DE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de-DE" sz="1200" dirty="0" err="1" smtClean="0">
                <a:solidFill>
                  <a:srgbClr val="7F007F"/>
                </a:solidFill>
                <a:latin typeface="Consolas"/>
              </a:rPr>
              <a:t>android:name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".</a:t>
            </a:r>
            <a:r>
              <a:rPr lang="de-DE" sz="1200" i="1" dirty="0" err="1">
                <a:solidFill>
                  <a:srgbClr val="2A00FF"/>
                </a:solidFill>
                <a:latin typeface="Consolas"/>
              </a:rPr>
              <a:t>SocialNetworkingActivity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de-DE" sz="1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de-DE" sz="1200" dirty="0" err="1" smtClean="0">
                <a:solidFill>
                  <a:srgbClr val="7F007F"/>
                </a:solidFill>
                <a:latin typeface="Consolas"/>
              </a:rPr>
              <a:t>android:label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"@</a:t>
            </a:r>
            <a:r>
              <a:rPr lang="de-DE" sz="1200" i="1" dirty="0" err="1">
                <a:solidFill>
                  <a:srgbClr val="2A00FF"/>
                </a:solidFill>
                <a:latin typeface="Consolas"/>
              </a:rPr>
              <a:t>string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de-DE" sz="1200" i="1" dirty="0" err="1">
                <a:solidFill>
                  <a:srgbClr val="2A00FF"/>
                </a:solidFill>
                <a:latin typeface="Consolas"/>
              </a:rPr>
              <a:t>app_name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de-DE" sz="12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2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de-DE" sz="1200" dirty="0" err="1">
                <a:solidFill>
                  <a:srgbClr val="3F7F7F"/>
                </a:solidFill>
                <a:latin typeface="Consolas"/>
              </a:rPr>
              <a:t>intent</a:t>
            </a:r>
            <a:r>
              <a:rPr lang="de-DE" sz="1200" dirty="0">
                <a:solidFill>
                  <a:srgbClr val="3F7F7F"/>
                </a:solidFill>
                <a:latin typeface="Consolas"/>
              </a:rPr>
              <a:t>-filter</a:t>
            </a:r>
            <a:r>
              <a:rPr lang="de-DE" sz="12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2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de-DE" sz="1200" dirty="0" err="1">
                <a:solidFill>
                  <a:srgbClr val="3F7F7F"/>
                </a:solidFill>
                <a:latin typeface="Consolas"/>
              </a:rPr>
              <a:t>action</a:t>
            </a:r>
            <a:r>
              <a:rPr lang="de-DE" sz="12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de-DE" sz="1200" dirty="0" err="1">
                <a:solidFill>
                  <a:srgbClr val="7F007F"/>
                </a:solidFill>
                <a:latin typeface="Consolas"/>
              </a:rPr>
              <a:t>android:name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i="1" dirty="0" err="1">
                <a:solidFill>
                  <a:srgbClr val="2A00FF"/>
                </a:solidFill>
                <a:latin typeface="Consolas"/>
              </a:rPr>
              <a:t>android.intent.action.SEND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de-DE" sz="12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prstClr val="black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2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de-DE" sz="1200" dirty="0" err="1">
                <a:solidFill>
                  <a:srgbClr val="3F7F7F"/>
                </a:solidFill>
                <a:latin typeface="Consolas"/>
              </a:rPr>
              <a:t>category</a:t>
            </a:r>
            <a:r>
              <a:rPr lang="de-DE" sz="12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de-DE" sz="1200" dirty="0" err="1">
                <a:solidFill>
                  <a:srgbClr val="7F007F"/>
                </a:solidFill>
                <a:latin typeface="Consolas"/>
              </a:rPr>
              <a:t>android:name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i="1" dirty="0" err="1">
                <a:solidFill>
                  <a:srgbClr val="2A00FF"/>
                </a:solidFill>
                <a:latin typeface="Consolas"/>
              </a:rPr>
              <a:t>android.intent.category.DEFAULT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de-DE" sz="12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prstClr val="black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2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de-DE" sz="1200" dirty="0" err="1">
                <a:solidFill>
                  <a:srgbClr val="3F7F7F"/>
                </a:solidFill>
                <a:latin typeface="Consolas"/>
              </a:rPr>
              <a:t>data</a:t>
            </a:r>
            <a:r>
              <a:rPr lang="de-DE" sz="12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de-DE" sz="1200" dirty="0" err="1">
                <a:solidFill>
                  <a:srgbClr val="7F007F"/>
                </a:solidFill>
                <a:latin typeface="Consolas"/>
              </a:rPr>
              <a:t>android:mimeType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i="1" dirty="0" err="1">
                <a:solidFill>
                  <a:srgbClr val="2A00FF"/>
                </a:solidFill>
                <a:latin typeface="Consolas"/>
              </a:rPr>
              <a:t>text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de-DE" sz="1200" i="1" dirty="0" err="1">
                <a:solidFill>
                  <a:srgbClr val="2A00FF"/>
                </a:solidFill>
                <a:latin typeface="Consolas"/>
              </a:rPr>
              <a:t>plain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de-DE" sz="12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2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de-DE" sz="1200" dirty="0" err="1">
                <a:solidFill>
                  <a:srgbClr val="3F7F7F"/>
                </a:solidFill>
                <a:latin typeface="Consolas"/>
              </a:rPr>
              <a:t>intent</a:t>
            </a:r>
            <a:r>
              <a:rPr lang="de-DE" sz="1200" dirty="0">
                <a:solidFill>
                  <a:srgbClr val="3F7F7F"/>
                </a:solidFill>
                <a:latin typeface="Consolas"/>
              </a:rPr>
              <a:t>-filter</a:t>
            </a:r>
            <a:r>
              <a:rPr lang="de-DE" sz="12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de-DE" sz="1200" dirty="0" err="1">
                <a:solidFill>
                  <a:srgbClr val="3F7F7F"/>
                </a:solidFill>
                <a:latin typeface="Consolas"/>
              </a:rPr>
              <a:t>activity</a:t>
            </a:r>
            <a:r>
              <a:rPr lang="de-DE" sz="1200" dirty="0">
                <a:solidFill>
                  <a:srgbClr val="008080"/>
                </a:solidFill>
                <a:latin typeface="Consolas"/>
              </a:rPr>
              <a:t>&gt;</a:t>
            </a:r>
            <a:endParaRPr lang="de-DE" sz="1200" dirty="0">
              <a:solidFill>
                <a:prstClr val="black"/>
              </a:solidFill>
            </a:endParaRPr>
          </a:p>
        </p:txBody>
      </p:sp>
      <p:sp>
        <p:nvSpPr>
          <p:cNvPr id="11" name="Rechteckige Legende 10"/>
          <p:cNvSpPr/>
          <p:nvPr/>
        </p:nvSpPr>
        <p:spPr>
          <a:xfrm>
            <a:off x="4824028" y="2010879"/>
            <a:ext cx="1656184" cy="720080"/>
          </a:xfrm>
          <a:prstGeom prst="wedgeRectCallout">
            <a:avLst>
              <a:gd name="adj1" fmla="val -57761"/>
              <a:gd name="adj2" fmla="val 184573"/>
            </a:avLst>
          </a:prstGeom>
          <a:solidFill>
            <a:srgbClr val="FFFF99"/>
          </a:solidFill>
          <a:ln w="190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400" dirty="0" smtClean="0">
                <a:solidFill>
                  <a:prstClr val="black"/>
                </a:solidFill>
              </a:rPr>
              <a:t>Action</a:t>
            </a:r>
            <a:endParaRPr lang="de-DE" sz="1400" dirty="0">
              <a:solidFill>
                <a:prstClr val="black"/>
              </a:solidFill>
            </a:endParaRPr>
          </a:p>
        </p:txBody>
      </p:sp>
      <p:sp>
        <p:nvSpPr>
          <p:cNvPr id="12" name="Rechteckige Legende 11"/>
          <p:cNvSpPr/>
          <p:nvPr/>
        </p:nvSpPr>
        <p:spPr>
          <a:xfrm>
            <a:off x="6756941" y="5327865"/>
            <a:ext cx="1656184" cy="720080"/>
          </a:xfrm>
          <a:prstGeom prst="wedgeRectCallout">
            <a:avLst>
              <a:gd name="adj1" fmla="val -193706"/>
              <a:gd name="adj2" fmla="val -148466"/>
            </a:avLst>
          </a:prstGeom>
          <a:solidFill>
            <a:srgbClr val="FFFF99"/>
          </a:solidFill>
          <a:ln w="190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400" dirty="0" smtClean="0">
                <a:solidFill>
                  <a:prstClr val="black"/>
                </a:solidFill>
              </a:rPr>
              <a:t>Daten-URI</a:t>
            </a:r>
            <a:endParaRPr lang="de-DE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019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7704856" cy="928670"/>
          </a:xfrm>
        </p:spPr>
        <p:txBody>
          <a:bodyPr>
            <a:normAutofit/>
          </a:bodyPr>
          <a:lstStyle/>
          <a:p>
            <a:r>
              <a:rPr lang="de-DE" dirty="0" smtClean="0"/>
              <a:t>Das </a:t>
            </a:r>
            <a:r>
              <a:rPr lang="de-DE" dirty="0" err="1" smtClean="0"/>
              <a:t>Android</a:t>
            </a:r>
            <a:r>
              <a:rPr lang="de-DE" dirty="0" smtClean="0"/>
              <a:t>-Manifest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4" descr="http://1.2.3.12/bmi/developer.android.com/assets/images/da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520" y="332656"/>
            <a:ext cx="1844710" cy="37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State diagram for an Android Activity Lifecycl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" name="AutoShape 6" descr="State diagram for an Android Activity Lifecycle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AutoShape 8" descr="State diagram for an Android Activity Lifecycle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60273" y="1268760"/>
            <a:ext cx="7992888" cy="5184576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de-DE" sz="1200" dirty="0">
                <a:solidFill>
                  <a:srgbClr val="3F7F7F"/>
                </a:solidFill>
                <a:latin typeface="Consolas"/>
              </a:rPr>
              <a:t>manifest </a:t>
            </a:r>
            <a:r>
              <a:rPr lang="de-DE" sz="1200" dirty="0" err="1">
                <a:solidFill>
                  <a:srgbClr val="7F007F"/>
                </a:solidFill>
                <a:latin typeface="Consolas"/>
              </a:rPr>
              <a:t>xmlns:android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"http://schemas.android.com/</a:t>
            </a:r>
            <a:r>
              <a:rPr lang="de-DE" sz="1200" i="1" dirty="0" err="1">
                <a:solidFill>
                  <a:srgbClr val="2A00FF"/>
                </a:solidFill>
                <a:latin typeface="Consolas"/>
              </a:rPr>
              <a:t>apk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de-DE" sz="1200" i="1" dirty="0" err="1">
                <a:solidFill>
                  <a:srgbClr val="2A00FF"/>
                </a:solidFill>
                <a:latin typeface="Consolas"/>
              </a:rPr>
              <a:t>res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de-DE" sz="1200" i="1" dirty="0" err="1">
                <a:solidFill>
                  <a:srgbClr val="2A00FF"/>
                </a:solidFill>
                <a:latin typeface="Consolas"/>
              </a:rPr>
              <a:t>android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de-DE" sz="1200" dirty="0" err="1">
                <a:solidFill>
                  <a:srgbClr val="7F007F"/>
                </a:solidFill>
                <a:latin typeface="Consolas"/>
              </a:rPr>
              <a:t>package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i="1" dirty="0" err="1">
                <a:solidFill>
                  <a:srgbClr val="2A00FF"/>
                </a:solidFill>
                <a:latin typeface="Consolas"/>
              </a:rPr>
              <a:t>de.accso.notes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de-DE" sz="1200" dirty="0" err="1">
                <a:solidFill>
                  <a:srgbClr val="7F007F"/>
                </a:solidFill>
                <a:latin typeface="Consolas"/>
              </a:rPr>
              <a:t>android:versionCode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"1"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de-DE" sz="1200" dirty="0" err="1">
                <a:solidFill>
                  <a:srgbClr val="7F007F"/>
                </a:solidFill>
                <a:latin typeface="Consolas"/>
              </a:rPr>
              <a:t>android:versionName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"1.0" </a:t>
            </a:r>
            <a:r>
              <a:rPr lang="de-DE" sz="12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prstClr val="black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2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de-DE" sz="1200" dirty="0" err="1">
                <a:solidFill>
                  <a:srgbClr val="3F7F7F"/>
                </a:solidFill>
                <a:latin typeface="Consolas"/>
              </a:rPr>
              <a:t>uses-sdk</a:t>
            </a:r>
            <a:endParaRPr lang="de-DE" sz="1200" dirty="0">
              <a:solidFill>
                <a:srgbClr val="3F7F7F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de-DE" sz="1200" dirty="0" err="1">
                <a:solidFill>
                  <a:srgbClr val="7F007F"/>
                </a:solidFill>
                <a:latin typeface="Consolas"/>
              </a:rPr>
              <a:t>android:minSdkVersion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"15"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de-DE" sz="1200" dirty="0" err="1">
                <a:solidFill>
                  <a:srgbClr val="7F007F"/>
                </a:solidFill>
                <a:latin typeface="Consolas"/>
              </a:rPr>
              <a:t>android:targetSdkVersion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"15" </a:t>
            </a:r>
            <a:r>
              <a:rPr lang="de-DE" sz="12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prstClr val="black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2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de-DE" sz="1200" dirty="0" err="1">
                <a:solidFill>
                  <a:srgbClr val="3F7F7F"/>
                </a:solidFill>
                <a:latin typeface="Consolas"/>
              </a:rPr>
              <a:t>application</a:t>
            </a:r>
            <a:endParaRPr lang="de-DE" sz="1200" dirty="0">
              <a:solidFill>
                <a:srgbClr val="3F7F7F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de-DE" sz="1200" dirty="0" err="1">
                <a:solidFill>
                  <a:srgbClr val="7F007F"/>
                </a:solidFill>
                <a:latin typeface="Consolas"/>
              </a:rPr>
              <a:t>android:icon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"@</a:t>
            </a:r>
            <a:r>
              <a:rPr lang="de-DE" sz="1200" i="1" dirty="0" err="1">
                <a:solidFill>
                  <a:srgbClr val="2A00FF"/>
                </a:solidFill>
                <a:latin typeface="Consolas"/>
              </a:rPr>
              <a:t>drawable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de-DE" sz="1200" i="1" dirty="0" err="1">
                <a:solidFill>
                  <a:srgbClr val="2A00FF"/>
                </a:solidFill>
                <a:latin typeface="Consolas"/>
              </a:rPr>
              <a:t>ic_launcher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de-DE" sz="1200" dirty="0" err="1">
                <a:solidFill>
                  <a:srgbClr val="7F007F"/>
                </a:solidFill>
                <a:latin typeface="Consolas"/>
              </a:rPr>
              <a:t>android:label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"@</a:t>
            </a:r>
            <a:r>
              <a:rPr lang="de-DE" sz="1200" i="1" dirty="0" err="1">
                <a:solidFill>
                  <a:srgbClr val="2A00FF"/>
                </a:solidFill>
                <a:latin typeface="Consolas"/>
              </a:rPr>
              <a:t>string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de-DE" sz="1200" i="1" dirty="0" err="1">
                <a:solidFill>
                  <a:srgbClr val="2A00FF"/>
                </a:solidFill>
                <a:latin typeface="Consolas"/>
              </a:rPr>
              <a:t>app_name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de-DE" sz="1200" dirty="0" err="1">
                <a:solidFill>
                  <a:srgbClr val="7F007F"/>
                </a:solidFill>
                <a:latin typeface="Consolas"/>
              </a:rPr>
              <a:t>android:theme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"@style/</a:t>
            </a:r>
            <a:r>
              <a:rPr lang="de-DE" sz="1200" i="1" dirty="0" err="1">
                <a:solidFill>
                  <a:srgbClr val="2A00FF"/>
                </a:solidFill>
                <a:latin typeface="Consolas"/>
              </a:rPr>
              <a:t>AppTheme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de-DE" sz="12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2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de-DE" sz="1200" dirty="0" err="1">
                <a:solidFill>
                  <a:srgbClr val="3F7F7F"/>
                </a:solidFill>
                <a:latin typeface="Consolas"/>
              </a:rPr>
              <a:t>activity</a:t>
            </a:r>
            <a:endParaRPr lang="de-DE" sz="1200" dirty="0">
              <a:solidFill>
                <a:srgbClr val="3F7F7F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de-DE" sz="1200" dirty="0" err="1">
                <a:solidFill>
                  <a:srgbClr val="7F007F"/>
                </a:solidFill>
                <a:latin typeface="Consolas"/>
              </a:rPr>
              <a:t>android:name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".</a:t>
            </a:r>
            <a:r>
              <a:rPr lang="de-DE" sz="1200" i="1" dirty="0" err="1">
                <a:solidFill>
                  <a:srgbClr val="2A00FF"/>
                </a:solidFill>
                <a:latin typeface="Consolas"/>
              </a:rPr>
              <a:t>NotesActivity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de-DE" sz="1200" dirty="0" err="1">
                <a:solidFill>
                  <a:srgbClr val="7F007F"/>
                </a:solidFill>
                <a:latin typeface="Consolas"/>
              </a:rPr>
              <a:t>android:label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"@</a:t>
            </a:r>
            <a:r>
              <a:rPr lang="de-DE" sz="1200" i="1" dirty="0" err="1">
                <a:solidFill>
                  <a:srgbClr val="2A00FF"/>
                </a:solidFill>
                <a:latin typeface="Consolas"/>
              </a:rPr>
              <a:t>string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de-DE" sz="1200" i="1" dirty="0" err="1">
                <a:solidFill>
                  <a:srgbClr val="2A00FF"/>
                </a:solidFill>
                <a:latin typeface="Consolas"/>
              </a:rPr>
              <a:t>title_activity_notes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de-DE" sz="12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de-DE" sz="12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de-DE" sz="1200" dirty="0" err="1">
                <a:solidFill>
                  <a:srgbClr val="3F7F7F"/>
                </a:solidFill>
                <a:latin typeface="Consolas"/>
              </a:rPr>
              <a:t>intent</a:t>
            </a:r>
            <a:r>
              <a:rPr lang="de-DE" sz="1200" dirty="0">
                <a:solidFill>
                  <a:srgbClr val="3F7F7F"/>
                </a:solidFill>
                <a:latin typeface="Consolas"/>
              </a:rPr>
              <a:t>-filter</a:t>
            </a:r>
            <a:r>
              <a:rPr lang="de-DE" sz="12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de-DE" sz="12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de-DE" sz="1200" dirty="0" err="1">
                <a:solidFill>
                  <a:srgbClr val="3F7F7F"/>
                </a:solidFill>
                <a:latin typeface="Consolas"/>
              </a:rPr>
              <a:t>action</a:t>
            </a:r>
            <a:r>
              <a:rPr lang="de-DE" sz="12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de-DE" sz="1200" dirty="0" err="1">
                <a:solidFill>
                  <a:srgbClr val="7F007F"/>
                </a:solidFill>
                <a:latin typeface="Consolas"/>
              </a:rPr>
              <a:t>android:name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i="1" dirty="0" err="1">
                <a:solidFill>
                  <a:srgbClr val="2A00FF"/>
                </a:solidFill>
                <a:latin typeface="Consolas"/>
              </a:rPr>
              <a:t>android.intent.action.MAIN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de-DE" sz="12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prstClr val="black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de-DE" sz="12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de-DE" sz="1200" dirty="0" err="1">
                <a:solidFill>
                  <a:srgbClr val="3F7F7F"/>
                </a:solidFill>
                <a:latin typeface="Consolas"/>
              </a:rPr>
              <a:t>category</a:t>
            </a:r>
            <a:r>
              <a:rPr lang="de-DE" sz="12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de-DE" sz="1200" dirty="0" err="1">
                <a:solidFill>
                  <a:srgbClr val="7F007F"/>
                </a:solidFill>
                <a:latin typeface="Consolas"/>
              </a:rPr>
              <a:t>android:name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i="1" dirty="0" err="1">
                <a:solidFill>
                  <a:srgbClr val="2A00FF"/>
                </a:solidFill>
                <a:latin typeface="Consolas"/>
              </a:rPr>
              <a:t>android.intent.category.LAUNCHER</a:t>
            </a:r>
            <a:r>
              <a:rPr lang="de-DE" sz="12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de-DE" sz="12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de-DE" sz="12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de-DE" sz="1200" dirty="0" err="1">
                <a:solidFill>
                  <a:srgbClr val="3F7F7F"/>
                </a:solidFill>
                <a:latin typeface="Consolas"/>
              </a:rPr>
              <a:t>intent</a:t>
            </a:r>
            <a:r>
              <a:rPr lang="de-DE" sz="1200" dirty="0">
                <a:solidFill>
                  <a:srgbClr val="3F7F7F"/>
                </a:solidFill>
                <a:latin typeface="Consolas"/>
              </a:rPr>
              <a:t>-filter</a:t>
            </a:r>
            <a:r>
              <a:rPr lang="de-DE" sz="12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2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de-DE" sz="1200" dirty="0" err="1">
                <a:solidFill>
                  <a:srgbClr val="3F7F7F"/>
                </a:solidFill>
                <a:latin typeface="Consolas"/>
              </a:rPr>
              <a:t>activity</a:t>
            </a:r>
            <a:r>
              <a:rPr lang="de-DE" sz="12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2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de-DE" sz="1200" dirty="0" err="1">
                <a:solidFill>
                  <a:srgbClr val="3F7F7F"/>
                </a:solidFill>
                <a:latin typeface="Consolas"/>
              </a:rPr>
              <a:t>application</a:t>
            </a:r>
            <a:r>
              <a:rPr lang="de-DE" sz="12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prstClr val="black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de-DE" sz="1200" dirty="0">
                <a:solidFill>
                  <a:srgbClr val="3F7F7F"/>
                </a:solidFill>
                <a:latin typeface="Consolas"/>
              </a:rPr>
              <a:t>manifest</a:t>
            </a:r>
            <a:r>
              <a:rPr lang="de-DE" sz="1200" dirty="0">
                <a:solidFill>
                  <a:srgbClr val="008080"/>
                </a:solidFill>
                <a:latin typeface="Consolas"/>
              </a:rPr>
              <a:t>&gt;</a:t>
            </a:r>
            <a:endParaRPr lang="de-DE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5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7704856" cy="928670"/>
          </a:xfrm>
        </p:spPr>
        <p:txBody>
          <a:bodyPr>
            <a:normAutofit/>
          </a:bodyPr>
          <a:lstStyle/>
          <a:p>
            <a:r>
              <a:rPr lang="de-DE" dirty="0" smtClean="0"/>
              <a:t>App-</a:t>
            </a:r>
            <a:r>
              <a:rPr lang="de-DE" dirty="0" err="1" smtClean="0"/>
              <a:t>Context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4" descr="http://1.2.3.12/bmi/developer.android.com/assets/images/da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520" y="332656"/>
            <a:ext cx="1844710" cy="37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State diagram for an Android Activity Lifecycl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" name="AutoShape 6" descr="State diagram for an Android Activity Lifecycle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AutoShape 8" descr="State diagram for an Android Activity Lifecycle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43608" y="1572756"/>
            <a:ext cx="7560840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 fontAlgn="base">
              <a:spcBef>
                <a:spcPts val="1800"/>
              </a:spcBef>
              <a:spcAft>
                <a:spcPct val="0"/>
              </a:spcAft>
              <a:buClr>
                <a:srgbClr val="008000">
                  <a:lumMod val="50000"/>
                </a:srgbClr>
              </a:buClr>
              <a:buFont typeface="Wingdings" pitchFamily="2" charset="2"/>
              <a:buChar char="§"/>
            </a:pPr>
            <a:r>
              <a:rPr lang="de-DE" sz="2000" dirty="0" smtClean="0">
                <a:solidFill>
                  <a:prstClr val="black"/>
                </a:solidFill>
              </a:rPr>
              <a:t>Kontext der App</a:t>
            </a:r>
          </a:p>
          <a:p>
            <a:pPr marL="216000" indent="-216000" fontAlgn="base">
              <a:spcBef>
                <a:spcPts val="1800"/>
              </a:spcBef>
              <a:spcAft>
                <a:spcPct val="0"/>
              </a:spcAft>
              <a:buClr>
                <a:srgbClr val="008000">
                  <a:lumMod val="50000"/>
                </a:srgbClr>
              </a:buClr>
              <a:buFont typeface="Wingdings" pitchFamily="2" charset="2"/>
              <a:buChar char="§"/>
            </a:pPr>
            <a:r>
              <a:rPr lang="de-DE" sz="2000" dirty="0" smtClean="0">
                <a:solidFill>
                  <a:prstClr val="black"/>
                </a:solidFill>
              </a:rPr>
              <a:t>Klasse </a:t>
            </a:r>
            <a:r>
              <a:rPr lang="de-DE" sz="1600" i="1" dirty="0" err="1">
                <a:solidFill>
                  <a:srgbClr val="000000"/>
                </a:solidFill>
                <a:latin typeface="Consolas"/>
              </a:rPr>
              <a:t>android.content.Context</a:t>
            </a:r>
            <a:endParaRPr lang="de-DE" sz="1600" i="1" dirty="0">
              <a:solidFill>
                <a:srgbClr val="000000"/>
              </a:solidFill>
              <a:latin typeface="Consolas"/>
            </a:endParaRPr>
          </a:p>
          <a:p>
            <a:pPr marL="216000" indent="-216000" fontAlgn="base">
              <a:spcBef>
                <a:spcPts val="1800"/>
              </a:spcBef>
              <a:spcAft>
                <a:spcPct val="0"/>
              </a:spcAft>
              <a:buClr>
                <a:srgbClr val="008000">
                  <a:lumMod val="50000"/>
                </a:srgbClr>
              </a:buClr>
              <a:buFont typeface="Wingdings" pitchFamily="2" charset="2"/>
              <a:buChar char="§"/>
            </a:pPr>
            <a:r>
              <a:rPr lang="de-DE" sz="2000" dirty="0" smtClean="0">
                <a:solidFill>
                  <a:prstClr val="black"/>
                </a:solidFill>
              </a:rPr>
              <a:t>Die </a:t>
            </a:r>
            <a:r>
              <a:rPr lang="de-DE" sz="2000" dirty="0" err="1" smtClean="0">
                <a:solidFill>
                  <a:prstClr val="black"/>
                </a:solidFill>
              </a:rPr>
              <a:t>Activity</a:t>
            </a:r>
            <a:r>
              <a:rPr lang="de-DE" sz="2000" dirty="0" smtClean="0">
                <a:solidFill>
                  <a:prstClr val="black"/>
                </a:solidFill>
              </a:rPr>
              <a:t>-Klasse ist eine Subklasse von </a:t>
            </a:r>
            <a:r>
              <a:rPr lang="de-DE" sz="1600" i="1" dirty="0" err="1">
                <a:solidFill>
                  <a:srgbClr val="000000"/>
                </a:solidFill>
                <a:latin typeface="Consolas"/>
              </a:rPr>
              <a:t>Context</a:t>
            </a:r>
            <a:endParaRPr lang="de-DE" sz="1600" i="1" dirty="0">
              <a:solidFill>
                <a:srgbClr val="000000"/>
              </a:solidFill>
              <a:latin typeface="Consolas"/>
            </a:endParaRPr>
          </a:p>
          <a:p>
            <a:pPr marL="216000" indent="-216000" fontAlgn="base">
              <a:spcBef>
                <a:spcPts val="1800"/>
              </a:spcBef>
              <a:spcAft>
                <a:spcPct val="0"/>
              </a:spcAft>
              <a:buClr>
                <a:srgbClr val="008000">
                  <a:lumMod val="50000"/>
                </a:srgbClr>
              </a:buClr>
              <a:buFont typeface="Wingdings" pitchFamily="2" charset="2"/>
              <a:buChar char="§"/>
            </a:pPr>
            <a:r>
              <a:rPr lang="de-DE" sz="2000" dirty="0" smtClean="0">
                <a:solidFill>
                  <a:prstClr val="black"/>
                </a:solidFill>
              </a:rPr>
              <a:t>Referenz auf </a:t>
            </a:r>
            <a:r>
              <a:rPr lang="de-DE" sz="2000" dirty="0" err="1" smtClean="0">
                <a:solidFill>
                  <a:prstClr val="black"/>
                </a:solidFill>
              </a:rPr>
              <a:t>Context</a:t>
            </a:r>
            <a:r>
              <a:rPr lang="de-DE" sz="2000" dirty="0" smtClean="0">
                <a:solidFill>
                  <a:prstClr val="black"/>
                </a:solidFill>
              </a:rPr>
              <a:t>-Objekt wird oft benötigt um </a:t>
            </a:r>
          </a:p>
          <a:p>
            <a:pPr marL="673200" lvl="1" indent="-216000" fontAlgn="base">
              <a:spcBef>
                <a:spcPts val="1800"/>
              </a:spcBef>
              <a:spcAft>
                <a:spcPct val="0"/>
              </a:spcAft>
              <a:buClr>
                <a:srgbClr val="008000">
                  <a:lumMod val="50000"/>
                </a:srgbClr>
              </a:buClr>
              <a:buFont typeface="Wingdings" pitchFamily="2" charset="2"/>
              <a:buChar char="§"/>
            </a:pPr>
            <a:r>
              <a:rPr lang="de-DE" sz="2000" dirty="0" smtClean="0">
                <a:solidFill>
                  <a:prstClr val="black"/>
                </a:solidFill>
              </a:rPr>
              <a:t>neue Objekte zu erzeugen</a:t>
            </a:r>
          </a:p>
          <a:p>
            <a:pPr marL="673200" lvl="1" indent="-216000" fontAlgn="base">
              <a:spcBef>
                <a:spcPts val="1800"/>
              </a:spcBef>
              <a:spcAft>
                <a:spcPct val="0"/>
              </a:spcAft>
              <a:buClr>
                <a:srgbClr val="008000">
                  <a:lumMod val="50000"/>
                </a:srgbClr>
              </a:buClr>
              <a:buFont typeface="Wingdings" pitchFamily="2" charset="2"/>
              <a:buChar char="§"/>
            </a:pPr>
            <a:r>
              <a:rPr lang="de-DE" sz="2000" dirty="0" smtClean="0">
                <a:solidFill>
                  <a:prstClr val="black"/>
                </a:solidFill>
              </a:rPr>
              <a:t>Zugriff auf Ressourcen und wichtige Systemdienste zu erhalten</a:t>
            </a:r>
          </a:p>
          <a:p>
            <a:pPr marL="673200" lvl="1" indent="-216000" fontAlgn="base">
              <a:spcBef>
                <a:spcPts val="1800"/>
              </a:spcBef>
              <a:spcAft>
                <a:spcPct val="0"/>
              </a:spcAft>
              <a:buClr>
                <a:srgbClr val="008000">
                  <a:lumMod val="50000"/>
                </a:srgbClr>
              </a:buClr>
              <a:buFont typeface="Wingdings" pitchFamily="2" charset="2"/>
              <a:buChar char="§"/>
            </a:pPr>
            <a:r>
              <a:rPr lang="de-DE" sz="2000" dirty="0" smtClean="0">
                <a:solidFill>
                  <a:prstClr val="black"/>
                </a:solidFill>
              </a:rPr>
              <a:t>Zugriff auf andere Komponenten (</a:t>
            </a:r>
            <a:r>
              <a:rPr lang="de-DE" sz="2000" dirty="0" err="1" smtClean="0">
                <a:solidFill>
                  <a:prstClr val="black"/>
                </a:solidFill>
              </a:rPr>
              <a:t>Activites</a:t>
            </a:r>
            <a:r>
              <a:rPr lang="de-DE" sz="2000" dirty="0" smtClean="0">
                <a:solidFill>
                  <a:prstClr val="black"/>
                </a:solidFill>
              </a:rPr>
              <a:t>, Services) zu erhalten</a:t>
            </a:r>
          </a:p>
          <a:p>
            <a:pPr marL="673200" lvl="1" indent="-216000" fontAlgn="base">
              <a:spcBef>
                <a:spcPts val="1800"/>
              </a:spcBef>
              <a:spcAft>
                <a:spcPct val="0"/>
              </a:spcAft>
              <a:buClr>
                <a:srgbClr val="008000">
                  <a:lumMod val="50000"/>
                </a:srgbClr>
              </a:buClr>
              <a:buFont typeface="Wingdings" pitchFamily="2" charset="2"/>
              <a:buChar char="§"/>
            </a:pPr>
            <a:endParaRPr lang="de-DE" sz="20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06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7704856" cy="928670"/>
          </a:xfrm>
        </p:spPr>
        <p:txBody>
          <a:bodyPr>
            <a:normAutofit/>
          </a:bodyPr>
          <a:lstStyle/>
          <a:p>
            <a:r>
              <a:rPr lang="de-DE" dirty="0" smtClean="0"/>
              <a:t>App-</a:t>
            </a:r>
            <a:r>
              <a:rPr lang="de-DE" dirty="0" err="1" smtClean="0"/>
              <a:t>Context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4" descr="http://1.2.3.12/bmi/developer.android.com/assets/images/da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520" y="332656"/>
            <a:ext cx="1844710" cy="37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State diagram for an Android Activity Lifecycl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" name="AutoShape 6" descr="State diagram for an Android Activity Lifecycle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AutoShape 8" descr="State diagram for an Android Activity Lifecycle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70617" y="2135765"/>
            <a:ext cx="7992888" cy="384698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 err="1">
                <a:solidFill>
                  <a:srgbClr val="000000"/>
                </a:solidFill>
                <a:latin typeface="Consolas"/>
              </a:rPr>
              <a:t>TextView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tv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new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TextView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ctx</a:t>
            </a:r>
            <a:r>
              <a:rPr lang="de-DE" sz="12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 err="1">
                <a:solidFill>
                  <a:srgbClr val="000000"/>
                </a:solidFill>
                <a:latin typeface="Consolas"/>
              </a:rPr>
              <a:t>ctx.startActivity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intent</a:t>
            </a:r>
            <a:r>
              <a:rPr lang="de-DE" sz="12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 err="1" smtClean="0">
                <a:solidFill>
                  <a:srgbClr val="000000"/>
                </a:solidFill>
                <a:latin typeface="Consolas"/>
              </a:rPr>
              <a:t>ctx.getSystemService</a:t>
            </a:r>
            <a:r>
              <a:rPr lang="de-DE" sz="1200" dirty="0" smtClean="0">
                <a:solidFill>
                  <a:srgbClr val="000000"/>
                </a:solidFill>
                <a:latin typeface="Consolas"/>
              </a:rPr>
              <a:t>(LOCATION_SERVICE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) </a:t>
            </a:r>
            <a:endParaRPr lang="de-DE" sz="1200" dirty="0" smtClean="0">
              <a:solidFill>
                <a:srgbClr val="000000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 err="1" smtClean="0">
                <a:solidFill>
                  <a:srgbClr val="000000"/>
                </a:solidFill>
                <a:latin typeface="Consolas"/>
              </a:rPr>
              <a:t>ctx.getContentResolver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query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uri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200" dirty="0" smtClean="0">
                <a:solidFill>
                  <a:srgbClr val="000000"/>
                </a:solidFill>
                <a:latin typeface="Consolas"/>
              </a:rPr>
              <a:t>...)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 err="1">
                <a:solidFill>
                  <a:srgbClr val="000000"/>
                </a:solidFill>
                <a:latin typeface="Consolas"/>
              </a:rPr>
              <a:t>c</a:t>
            </a:r>
            <a:r>
              <a:rPr lang="de-DE" sz="1200" dirty="0" err="1" smtClean="0">
                <a:solidFill>
                  <a:srgbClr val="000000"/>
                </a:solidFill>
                <a:latin typeface="Consolas"/>
              </a:rPr>
              <a:t>tx.getResources</a:t>
            </a:r>
            <a:r>
              <a:rPr lang="de-DE" sz="1200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 err="1">
                <a:solidFill>
                  <a:srgbClr val="000000"/>
                </a:solidFill>
                <a:latin typeface="Consolas"/>
              </a:rPr>
              <a:t>c</a:t>
            </a:r>
            <a:r>
              <a:rPr lang="de-DE" sz="1200" dirty="0" err="1" smtClean="0">
                <a:solidFill>
                  <a:srgbClr val="000000"/>
                </a:solidFill>
                <a:latin typeface="Consolas"/>
              </a:rPr>
              <a:t>tx.getString</a:t>
            </a:r>
            <a:r>
              <a:rPr lang="de-DE" sz="1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200" dirty="0" err="1" smtClean="0">
                <a:solidFill>
                  <a:srgbClr val="000000"/>
                </a:solidFill>
                <a:latin typeface="Consolas"/>
              </a:rPr>
              <a:t>resId</a:t>
            </a:r>
            <a:r>
              <a:rPr lang="de-DE" sz="12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 err="1">
                <a:solidFill>
                  <a:srgbClr val="000000"/>
                </a:solidFill>
                <a:latin typeface="Consolas"/>
              </a:rPr>
              <a:t>c</a:t>
            </a:r>
            <a:r>
              <a:rPr lang="de-DE" sz="1200" dirty="0" err="1" smtClean="0">
                <a:solidFill>
                  <a:srgbClr val="000000"/>
                </a:solidFill>
                <a:latin typeface="Consolas"/>
              </a:rPr>
              <a:t>tx.getAssets</a:t>
            </a:r>
            <a:r>
              <a:rPr lang="de-DE" sz="1200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 err="1">
                <a:solidFill>
                  <a:srgbClr val="000000"/>
                </a:solidFill>
                <a:latin typeface="Consolas"/>
              </a:rPr>
              <a:t>c</a:t>
            </a:r>
            <a:r>
              <a:rPr lang="de-DE" sz="1200" dirty="0" err="1" smtClean="0">
                <a:solidFill>
                  <a:srgbClr val="000000"/>
                </a:solidFill>
                <a:latin typeface="Consolas"/>
              </a:rPr>
              <a:t>tx.openOrCreateDatabase</a:t>
            </a:r>
            <a:r>
              <a:rPr lang="de-DE" sz="1200" dirty="0" smtClean="0">
                <a:solidFill>
                  <a:srgbClr val="000000"/>
                </a:solidFill>
                <a:latin typeface="Consolas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solidFill>
                  <a:srgbClr val="000000"/>
                </a:solidFill>
                <a:latin typeface="Consolas"/>
              </a:rPr>
              <a:t>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200" dirty="0" smtClean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12775" y="1340768"/>
            <a:ext cx="2591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2000" dirty="0">
                <a:solidFill>
                  <a:prstClr val="black"/>
                </a:solidFill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8233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7704856" cy="928670"/>
          </a:xfrm>
        </p:spPr>
        <p:txBody>
          <a:bodyPr>
            <a:normAutofit/>
          </a:bodyPr>
          <a:lstStyle/>
          <a:p>
            <a:r>
              <a:rPr lang="de-DE" dirty="0" smtClean="0"/>
              <a:t>Hintergrund-Tasks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4" descr="http://1.2.3.12/bmi/developer.android.com/assets/images/da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520" y="332656"/>
            <a:ext cx="1844710" cy="37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State diagram for an Android Activity Lifecycl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" name="AutoShape 6" descr="State diagram for an Android Activity Lifecycle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AutoShape 8" descr="State diagram for an Android Activity Lifecycle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70617" y="1916832"/>
            <a:ext cx="7992888" cy="4608512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DownloadFileTask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AsyncTask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URL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Integer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B050"/>
                </a:solidFill>
                <a:latin typeface="Consolas"/>
              </a:rPr>
              <a:t>Long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&gt;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de-DE" sz="1200" dirty="0" err="1">
                <a:solidFill>
                  <a:srgbClr val="7F0055"/>
                </a:solidFill>
                <a:latin typeface="Consolas"/>
              </a:rPr>
              <a:t>protected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dirty="0">
                <a:solidFill>
                  <a:srgbClr val="00B050"/>
                </a:solidFill>
                <a:latin typeface="Consolas"/>
              </a:rPr>
              <a:t>Long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doInBackground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200" dirty="0">
                <a:solidFill>
                  <a:srgbClr val="FF0000"/>
                </a:solidFill>
                <a:latin typeface="Consolas"/>
              </a:rPr>
              <a:t>URL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... 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urls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2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count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urls.</a:t>
            </a:r>
            <a:r>
              <a:rPr lang="de-DE" sz="1200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200" dirty="0" err="1">
                <a:solidFill>
                  <a:srgbClr val="7F0055"/>
                </a:solidFill>
                <a:latin typeface="Consolas"/>
              </a:rPr>
              <a:t>long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totalSize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= 0;</a:t>
            </a:r>
          </a:p>
          <a:p>
            <a:r>
              <a:rPr lang="nn-NO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nn-NO" sz="1200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200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onsolas"/>
              </a:rPr>
              <a:t> i = 0; i &lt; count; i++)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totalSize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Downloader.</a:t>
            </a:r>
            <a:r>
              <a:rPr lang="de-DE" sz="1200" i="1" dirty="0" err="1">
                <a:solidFill>
                  <a:srgbClr val="000000"/>
                </a:solidFill>
                <a:latin typeface="Consolas"/>
              </a:rPr>
              <a:t>downloadFile</a:t>
            </a:r>
            <a:r>
              <a:rPr lang="de-DE" sz="12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200" i="1" dirty="0" err="1">
                <a:solidFill>
                  <a:srgbClr val="000000"/>
                </a:solidFill>
                <a:latin typeface="Consolas"/>
              </a:rPr>
              <a:t>urls</a:t>
            </a:r>
            <a:r>
              <a:rPr lang="de-DE" sz="1200" i="1" dirty="0">
                <a:solidFill>
                  <a:srgbClr val="000000"/>
                </a:solidFill>
                <a:latin typeface="Consolas"/>
              </a:rPr>
              <a:t>[i]);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publishProgress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((</a:t>
            </a:r>
            <a:r>
              <a:rPr lang="en-US" sz="12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 ((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/ (</a:t>
            </a:r>
            <a:r>
              <a:rPr lang="en-US" sz="1200" dirty="0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 count) * 100));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Escape early if cancel() is called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de-DE" sz="1200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isCancelled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()) </a:t>
            </a:r>
            <a:r>
              <a:rPr lang="de-DE" sz="1200" dirty="0">
                <a:solidFill>
                  <a:srgbClr val="7F0055"/>
                </a:solidFill>
                <a:latin typeface="Consolas"/>
              </a:rPr>
              <a:t>break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2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totalSize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200" dirty="0" err="1">
                <a:solidFill>
                  <a:srgbClr val="7F0055"/>
                </a:solidFill>
                <a:latin typeface="Consolas"/>
              </a:rPr>
              <a:t>protected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onPostExecute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200" dirty="0">
                <a:solidFill>
                  <a:srgbClr val="00B050"/>
                </a:solidFill>
                <a:latin typeface="Consolas"/>
              </a:rPr>
              <a:t>Long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result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showDialog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dirty="0" err="1">
                <a:solidFill>
                  <a:srgbClr val="2A00FF"/>
                </a:solidFill>
                <a:latin typeface="Consolas"/>
              </a:rPr>
              <a:t>Downloaded</a:t>
            </a:r>
            <a:r>
              <a:rPr lang="de-DE" sz="1200" dirty="0">
                <a:solidFill>
                  <a:srgbClr val="2A00FF"/>
                </a:solidFill>
                <a:latin typeface="Consolas"/>
              </a:rPr>
              <a:t> "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result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200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de-DE" sz="1200" dirty="0" err="1">
                <a:solidFill>
                  <a:srgbClr val="2A00FF"/>
                </a:solidFill>
                <a:latin typeface="Consolas"/>
              </a:rPr>
              <a:t>bytes</a:t>
            </a:r>
            <a:r>
              <a:rPr lang="de-DE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de-DE" sz="1200" dirty="0" smtClean="0">
                <a:solidFill>
                  <a:srgbClr val="646464"/>
                </a:solidFill>
                <a:latin typeface="Consolas"/>
              </a:rPr>
              <a:t>    @</a:t>
            </a:r>
            <a:r>
              <a:rPr lang="de-DE" sz="1200" dirty="0" err="1">
                <a:solidFill>
                  <a:srgbClr val="646464"/>
                </a:solidFill>
                <a:highlight>
                  <a:srgbClr val="D4D4D4"/>
                </a:highlight>
                <a:latin typeface="Consolas"/>
              </a:rPr>
              <a:t>Override</a:t>
            </a:r>
            <a:endParaRPr lang="de-DE" sz="1200" dirty="0">
              <a:solidFill>
                <a:srgbClr val="646464"/>
              </a:solidFill>
              <a:highlight>
                <a:srgbClr val="D4D4D4"/>
              </a:highlight>
              <a:latin typeface="Consolas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200" dirty="0" err="1">
                <a:solidFill>
                  <a:srgbClr val="7F0055"/>
                </a:solidFill>
                <a:latin typeface="Consolas"/>
              </a:rPr>
              <a:t>protected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onProgressUpdate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Integer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... 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progress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setProgressPercent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progress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[0]);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de-DE" sz="1200" dirty="0" smtClean="0">
              <a:latin typeface="Consolas"/>
            </a:endParaRPr>
          </a:p>
          <a:p>
            <a:r>
              <a:rPr lang="de-DE" sz="1200" dirty="0" smtClean="0">
                <a:solidFill>
                  <a:srgbClr val="000000"/>
                </a:solidFill>
                <a:latin typeface="Consolas"/>
              </a:rPr>
              <a:t>    …</a:t>
            </a:r>
            <a:endParaRPr lang="de-DE" sz="1200" dirty="0" smtClean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12775" y="1340768"/>
            <a:ext cx="6358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2000" dirty="0" smtClean="0">
                <a:solidFill>
                  <a:prstClr val="black"/>
                </a:solidFill>
              </a:rPr>
              <a:t>Hintergrund: GUI-Thread nicht blockieren!</a:t>
            </a:r>
            <a:endParaRPr lang="de-DE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05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Kontakt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6" name="Picture 4" descr="http://1.2.3.12/bmi/developer.android.com/assets/images/dac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762" y="332660"/>
            <a:ext cx="1844710" cy="37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data:image/jpeg;base64,/9j/4AAQSkZJRgABAQAAAQABAAD/2wCEAAkGBwwNEBAODQ8ODg0PEBANDxAODg8ODw0QFREXFhQRFBUYHjQgGBoxHhQUITIhJSkrOi46Fx8zOjMsNygtLisBCgoKDg0OGxAQGzgkICQ0LzcuMTAvNSw0LDAyNCwsLzI0NDAsLTQsLDcsLDQsLCwwLi0sLzQsLCwsLCwsLCwsLP/AABEIAKgBLAMBEQACEQEDEQH/xAAcAAEAAQUBAQAAAAAAAAAAAAAAAgEDBAUHCAb/xAA/EAABAwIDBgQDBgQDCQAAAAABAAIDBBESITEFBhNBUbMHIjV0YXGRFCMyQoHRUoKhsTNTkhUWJHOTssHh8f/EABoBAQADAQEBAAAAAAAAAAAAAAABAwQCBQb/xAA4EQEAAgECAwMJBwMFAQAAAAAAAQIDBBESITFBUXEFExRhgZGh0fAiIzJSscHhFSTxMzRCYpJy/9oADAMBAAIRAxEAPwDuKAgICAgICAgICAg4L4+eo0/smd+VBzREiCiCTGlxDWguc4hrQASXOJsAANTc6IJVEL4jhlY6N1gcMjSx1jobHlkgr9nk8vkf5/weU+f5dUEZInsDS9rmh2bS4FuIWBuL65Oaf5h1QQuOqCWB1sVjhvbFY4b55X/ld9D0QRxDqEFUBAQUKD1fuh6dQeypey1ENugICAgICAgICAgICAgICAgICAgICAg4L4++o0/smd+VBzREiCiC7TTGOSOQAExyMlAOhLHBwB+GSDaQbwPZgJhhLo2hjCBw2NF2F33bbNF+GzS1iXH82QRn27I58L8AvA7E3iOdK5/kYzzud+LJg+pQTZvDIOITGwvlEmN1yMTpGBrzbSxIxWFs7WsMiE2bxubiwQtbchwGNxAfxZJS/rrK6wvllqbFBFm8UnkD2F4YYXG00jDI6ISAOeR+K/EJN9bII1u8M8sbo7FuJpY52O7yDI1xN7XucFnfxYjkEGnQEBBQoPV+6Hp1B7Kl7LUQ26AgICAgICAgICAgICAgICAgICAgICDgvj76jT+yZ35UHNESogqgICAgICAgICAgIKFB6v3Q9OoPZUvZaiG3QEBAQEBAQEBAQEBAQEBAQEBAQEBAQcF8fPUaf2TO/Kg5oiRAQEG32BHGW1L5I45eHEHtEjQ4AjGefyC3aKtNslrVido7fa8ryla8WxUpaa8U7TtO3cuUdRSVLhDJTRwl/lZJD5SHcrhd4smHPbzdqRXfpMcnGfDqdNScuPLNtusW58mC3Z/3skUk0UPDJBdIbB2dhb+hss0af7y1LWiNu9snV/dVyUpNuLsjs8Va7ZhiY2Vkkc0TjhD4zkHdD9FObSzjrF4mLRPbCNPrYy3nHas1tHPae5el2OI7tfUQMmDcZjcSCMr2xdV3bR8HK14i3cqp5QnJzpjtNd9t4+Xc1axvSEBAQUKD1fuh6dQeypey1ENugICAgICAgICAgICAgICAgICAgICAg4L4+eo0/smd+VBzREiAgINxu9hLaphexhkiaxpe4NFzjH/kLfodprkrMxG8dvteT5T4ovhvFZnaZmdo37lyjooaV4mnnhdgOJscLuI57uS6xYceC0ZMl4nbpEc93GfU5dTScWHHMb9ZtG0RH1/hLZ0zJjUSfcire4OiE9sAbzAvztcfRTgvGSb35cc9N+iNVjthjFj+15uI+1w9d/lv+6dfJ/wjmPkpzLxm3EOEAaZm2p6kD+y7zW/tpraY33jp/CvTU/vIvWtuHhn8W/79PVEshhDwRVyUk9OGm0rXWm0ysOqtja0ffzW1e/tUWiaT/bVvS+/4dvs/4fLBeLD6UQEBBQoPV+6Hp1B7Kl7LUQ26AgICAgICAgICAgICAgICAgICAgICDgvj56jT+yZ35UHNESICDY7Co455SyTFhEbn+U2NwR+616PDTLkmt+m3yef5R1GTBii2PrMxHP2rnF2WfyVX+pn7rri0c9lvg54PKMf8q+6WJTbNqJWh0cZc0uwggt1GvPL5qjHpst43rXeGnLrMGK01vbaY5o1tFLAQJWFt8xmCDboQoy4b4p2vGzrBqcWeN8c7r7Nj1WEPMLsGRP4cWHrhvdWRo823Fw8lE+UdNxTSL8/38ei5tmhaypMMDDozC0XcSS251XeqwRXPOPHHc40Gqm+ljLmt37z07Vir2ZUwtxyRlrche7XAE8jY5KrLpcuOOK9eS7DrsGa3DS28+79WGqGsQEAoPV26Hp1B7Kl7LUQ26AgICAgICAgICAgICAgICAgICAgICDgvj56jT+yZ35UHNESICDdbqf47v+S//uavQ8mf6s+E/s8jy1/t4/8AqP0lfkftF7S00kYxNLSRCARcWyzVlp1Vq7Tjjn6v5U0roaWi0Zp5f9v4WQ9zdn5Ei85abG1x0/ouN5jRcvzLZrFvKXOP+K7JKPs9C+U3aJ/MXH8oc7U9LAfRd2tHmMNr/m+HNXWk+k6iuPrNeXjtCW0KSsNXxGY8OJrmSA+RjLC9zoBrlz/VTnw6idTxV6ctp7IhzpdRpa6PgttvtO8dsz9dO5mhzRXTDR7oGtjzDTfCLgHkf2WnePTLx2zHJj2tPk/HPZFufvn4MGP7mOe1LUtY5hbJxZGloJyDsxmc9Qs0fd0v93baY57y2W++y498tZmJ5cMc/DryjxfPLynvCAgFB6u3Q9OoPZUvZaiG3QEBAQEBAQEBAQEBAQEBAQEBAQEBAQcF8fPUaf2TO/Kg5oiRAQTjkew3Y5zTpdri026XC6ra1edZ2cXpW8bWjfx5rv2yf/Om/wCq/wDddeeyfmn3yr9Gw/kj3R8mVsujfO/gPdJG3C6WxvYkEZ4Tlz1V+mw2y383aZiOrNrNRXBj89WsTO8R9SwGPe8NaC9w1awFzgOtm/qssTa0RHwbZrSkzblHr6fFMzyhvDL5A0fkLnAD+VdecvEcG87dzmMWObccVjfv2j9UZTIbPfjJNrOdiJPSxKi02n7Vt/GU0ikRwV28I+SU1TK8APke8DQOe5wH1U2yXvG1pmfaimHHjnelYjwjZaXC1RAQCg9XboenUHsqXstRDboCAgICAgICAgICAgICAgICAgICAgIOC+PnqNP7JnflQc0RIgIKoNxu0wY5X4Q6SOIvjac7u6/2H6rf5PrHFa228xHJ5Pla08FKb7VtaImfV9fozd3do1E8rmyniNDHOxFrQYzcCwsMr55fBadBqcuXJMX5xt7mPyro8GDDE442nfv6rGzLRUTZGyiB734Xy8MyEAXs3LTQZ/H4qrT7U0sXi3DMzznbf2epdq98uunHanHERyrvt4z6/ruRr6uF4p3l32iZkgDiInR8aO+liLE5AfqeqjNlx2ilpnitE8+W28O9Ngy0nLWI4KzHLnE8M/t3sitnfUMmdT1ONmAufBIwNdG0a4T+n/tW5b2zVvOLJvG3Osx0hRgxV018dc2Lad9otE7xM+v69j5teQ+gEBAQUKD1duh6dQeypey1ENugICAgICAgICAgICAgICAgICAgICAg4L4+eo0/smd+VBzREqoL9FRyzuLIgHOAxWJAyuBz+atxYb5bcNOqjPqMeCvFknaGb/u/WfwD/Wz91o/p+o7vjDJ/V9J+b4T8mFFJLTyXYSyRhLSRY6GxHQjJZq2vivvWdphsvTHqMe1o3rLNO3qu9w5gyOTWANJPM9StPp+ffff4Mf8AStNw7TEz7U6SKrpYuK10TY3tDuFIQ4vGQBwEfEc1OOufBj44mNp7J7fY4zX02qzebmJm0TtxRy29rEqNpTyOY8uDTHnGGNDWs+QVF9TkvaLTPTpt2NWLRYcdbViN+LrvO+7M+2VlRDM68QYwDikMDHyA8rgZ/wBFo89ny4rTvG0deW0yyej6XBnpXaZmfw894j4/Nr56N8bI5HYcMoJbYknK2uXxWW+G1KVvPS3Rvx6imTJbHHWvVjqpeICChQert0PTqD2VL2Woht0BAQEBAQEBAQEBAQEBAQEBAQEBAQEHBvHz1Gn9kzvyoOaIkQSawkgAEkmwAFyTyAUxEzO0ImYiN56N1KRQR8NhBq5B944Z8Fh/KD1/+9F6FpjSU4a/jnrPdHd4/wCe55FInX5OO3+lXpH5p759X+O9ZpadhpJ3lrTI2Roa4gFzQcNwD+pVeOlZ017THOJjn7l2bLeNbjpE8pid47O1VkEYoxKWMLxOBcgXLcvKT0UxSkaXj258X1Dm2S867zfFO3D8e/xZu35Q5sLBDGXyRNwOt5o7kWaz+y0a68TFKxWN5iNvV6oZPJmKYtkvN52rad+6fXP6r1PSxveIpKajZcWcGStM7MsieaspirN4pfHWN/X9pTkz3rScuPLedu+s8M/swqJgbBXsBvgODlfJzhn9FnxV4cOavd/LXnvx6jTW7+fviFKxrDDQCTKPMPtybibf+ijLwziw8XTt8OTrBN4z6madeW3jtOy7tSmAY90VNTPht5JoT52D+J1tVZqccRSZpSs17JjrHip0eaZyVjJltF+2tuk+Hd+r55eU94QUKD1duh6dQeypey1ENugICAgICAgICAgICAgICAgICAgICAg4N49+oweyZ35UHNUSqAgzdlVop38QxiQ2s27sOE9RktGmzxhvxcO7HrdLOpx+bi3D39u/xhlP2jTOJc6jaXE3JMzySeuiunVYbTvOL4z8meui1FYitc+0R/1j5o0O0Gx8Rjog+GU3MeK2HpY/T6BcYdTGPirNd627O5ZqNFbLwXrfa9e3br9fulU7QD4uA2JsbA7E2zibfA3GZ1zTLqoti81Wu0bmHQ2x5/PWvxTttPL628H3Owd3nSU1PtOajqKpwAjpaenwPsB+GqlDnNxNuMmA55X1yrz6qck125cMLNPo4xReJneLzM9O/sfTUmw4qcQ122qiOKUGIQgOds2OJ2bhFJGyYxyPvfTodQs02m0tdaxWNo6EjZ9syeSmjg2eGgyPrKSGZtYwu/FDPFNcXboQLDW/JTFprExE9UWpW0xMx06epz3fuggopoI6a0tNHjwCRxfzF2O6jSx5/wB9PpPFWkTX8PxZa6ThvktFtuPu7GhO0YmNkEMAifK0se7iOcAPgLK30qla2jHTabdee6n0HJe9ZzZOKKzvEbRHvlqSFiekWQUIQerN0PT6D2VL2Woht0BAQEBAQEBAQEBAQEBAQEBAQEBAQEHB/Hr1GD2TO/Kg5tZEgCCYCD6Hc3dWfa0xijcI4owHzSkXwNOjWjm42NvkTysYmdiH2m7+xtk0lT9h2nRQNqXCPg4qiprnzFziAS0RNjA0ztlz+ETvPQZW826IoXvq2U8FZRWlfLDOaajjpG5YcLo4cbgM9DfIXxXKiJGwi2rNI6jqdk1McmyWNFFUU4bYUzmxktkZI4BzvyNt8ssyRE+tML1dvlD9vpdlVlGKiCraHMmka2SPi3IDcBbY2tmb5YhkkRy3JZm9+1ZoJaOipoLwzmTiua0tjp4Y2DLLIZkWHwU1jclx3eThcera10j5BUxueXABjLxECNuedgNfl0VjloyFCUCEEbIIuCD1Zuh6fQeypey1ENsgICAgICAgICAgICAgICAgICAgICAg4T48eoweyZ35UHNkSBBMBB0bwufMx9PwZmNbJUVYqIXOaHTRtpoyyRo1OF5bp/mHldcymHS+Js7bdI/iGXgRzSRyYZpKZ8csLi12JzHA252OWYK56SdVnd/a+zDTiLZcjZ4ICYr8WSYtN7kFzySddb/LJJiSHxQ37btKaqpIoXxtpcREhthdhfhIIH4b52+R0Tg2N2LJXVb9obP+y1sEYP8AjUkz8JljxeZ7RbzOw4gNLYcuaR0TPVvN9Klor9nl1UYmWmtA3Fepk4flxWywgE69R1XVejmXIdv19RNWztAYIhKXeVrQLYQ0OcRq4gDVdIWXBErbggigi5B6q3R9PoPZ0vZaiG2QEBAQEBAQEBAQEBAQEBAQEBAQEBAQcJ8ePUYPZM78qDm6JAgmEH1/h1V07aykjma7GJ5pIJGuA4bnUr2uY4WzaQ3lbNreV1EkOl7NeG0O0hVUnDaKmvM0cLC37ZGW3ErBfMuYWi45g6G6jtOx894Ty00lDM+mo3UkRndZz5XTGos0ebE4DT8OQtl80kh84yrr46vaBq6in4LceGCKSFzhdwLJC1vmb5dcWeakfPw1rHSQ1EkTJnwOD4nCR8RFjiANr3F80Sy9ubxVFa9kjooYXxtexkjXPlla14s7CSAG6DOxSBpQ0NFh8+pJ5knmVKEHILbkEUEXIPVO6Pp9B7Ol7LUQ2yAgICAgICAgICAgICAgICAgICAgICDhPjx6jB7JnelQc3RKoQSCDO2TtGSkmZPFbEw3sdHDm0/og+83c3vpaeCoiFW2N8s09RA2paW8Ay+bhk6PAeXHLquUsXdneeWkgmG0doMrJXyY42xudNw22zsQMrnloLfFTKIfB7Qp2vlnfT42Coc8yPlIc8tc7E5rQNATzJuhsnTxiNoaLkDrqUSkXIIEqULbiggSgigo5B6p3R9PoPZ0vZaiG2QEBAQEBAQEBAQEBAQEBAQEBAQEBAQcJ8ePUYPZM78qDm6JAgkEEgUEgUEw5BXEgoXIKFyCBKCJKCBQEESg9Vbo+n0Hs6XstRDbICAgICAgICAgICAgICAgICAgICAgIOEePPqMHsmd+VBzdEqhBVBJBW6Ct0C6BdBS6ChQRKChQUQUKD1Vuj6fQezpey1ENsgICAgICAgICAgICAgICAgICAgICAg4R48+oweyZ35UHN0SvUUkbHgytxx5hzRa+YNiL872QZk9VRvbJaBzHm5iLSA1hIBOLPMB2K2uVh8gyzVbOkcPuXsAbc2ZhvY3IAjOuG4ufmdEEKVsTmsa+lne8Mv93DgJcA65xA3eD8dMFgDcoKPFK5zSKepDLyvfhjP4XEmPCMWgseY052QOFC8AMpajGCy9mvOJrRikGZ/EW55DpoglG+ja5p+zTuYBFYuY4mRxJxXbjtY28tj110QWoI4Gsa2SmqXTWwu8rwA4ghpbY3JJHMcjqgrtFlO1hLKaojJIwvlxBoDjibbzEE4QR9dbXQUjqdnDHihmeXPeQS1oDGEghoaJNRpe/wCyDHqpqMstFDI1+EeZ7ybOBbfna1sfLpkEGAgoUHqvdH0+g9nS9lqIbZAQEBAQEBAQEBAQEBAQEBAQEBAQEBBx7xhoGT18ALDI80rGtDcRcfvZMgBqqr2mJ5Pd8maTBlwzfLHSe/bsj1viRu+TmKWe3XhzW1tr88lxx2eh6Boe6P8A1/K3JsIWzhlbfQ4ZB165cj9CnHZFvJujtG0cvCf5fP1MJieWHO2h6g6FX1neN3zep09sGWcc9nxhGGZzHNe02c0hwORzHwOvyKlQzHbXqSLGQ2vc5NBccBZcm2ZwuIQSftmqd+KS+VvwtsfKW5i1jkSEFz/b9Va2JlzfPhtvhLS0stphsTyQWJdq1Ly0ukzY5r22a0Wc25Dshr5j9UEm7YqQMOMFpGEhzGG7ebTcaILFRtCaVoY92JoIcBZosQ3CNB0KDGJQUugpdBQlB6s3Q9PoPZUvZaiG3QEBAQEBAQEBAQEBAQEBAQEBAQEBAQcq8T6t9PtGnljw4m0osHC7SHPla4EfJxCpyTtZ9J5Ixxk01qz2z8pfNu3pqyS4iLGbXcWyF1wxzAc3ZnC9zc+t9c1xxS9CNDijlz+Hj3d8b/xyYh2zUWcPJZ2IOGHIglxw20sC826WHRRut9Gp9ez5PkNt/wCL/I3+5V2P8L5zyz/ufZH7sAFWPKVugrdAugXQLoKXQUQUQEESg9XboenUHsqXstRDboCAgICAgICAgIC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" name="AutoShape 8" descr="data:image/jpeg;base64,/9j/4AAQSkZJRgABAQAAAQABAAD/2wCEAAkGBwwNEBAODQ8ODg0PEBANDxAODg8ODw0QFREXFhQRFBUYHjQgGBoxHhQUITIhJSkrOi46Fx8zOjMsNygtLisBCgoKDg0OGxAQGzgkICQ0LzcuMTAvNSw0LDAyNCwsLzI0NDAsLTQsLDcsLDQsLCwwLi0sLzQsLCwsLCwsLCwsLP/AABEIAKgBLAMBEQACEQEDEQH/xAAcAAEAAQUBAQAAAAAAAAAAAAAAAgEDBAUHCAb/xAA/EAABAwIDBgQDBgQDCQAAAAABAAIDBBESITEFBhNBUbMHIjV0YXGRFCMyQoHRUoKhsTNTkhUWJHOTssHh8f/EABoBAQADAQEBAAAAAAAAAAAAAAABAwQCBQb/xAA4EQEAAgECAwMJBwMFAQAAAAAAAQIDBBESITFBUXEFExRhgZGh0fAiIzJSscHhFSTxMzRCYpJy/9oADAMBAAIRAxEAPwDuKAgICAgICAgICAg4L4+eo0/smd+VBzREiCiCTGlxDWguc4hrQASXOJsAANTc6IJVEL4jhlY6N1gcMjSx1jobHlkgr9nk8vkf5/weU+f5dUEZInsDS9rmh2bS4FuIWBuL65Oaf5h1QQuOqCWB1sVjhvbFY4b55X/ld9D0QRxDqEFUBAQUKD1fuh6dQeypey1ENugICAgICAgICAgICAgICAgICAgICAg4L4++o0/smd+VBzREiCiC7TTGOSOQAExyMlAOhLHBwB+GSDaQbwPZgJhhLo2hjCBw2NF2F33bbNF+GzS1iXH82QRn27I58L8AvA7E3iOdK5/kYzzud+LJg+pQTZvDIOITGwvlEmN1yMTpGBrzbSxIxWFs7WsMiE2bxubiwQtbchwGNxAfxZJS/rrK6wvllqbFBFm8UnkD2F4YYXG00jDI6ISAOeR+K/EJN9bII1u8M8sbo7FuJpY52O7yDI1xN7XucFnfxYjkEGnQEBBQoPV+6Hp1B7Kl7LUQ26AgICAgICAgICAgICAgICAgICAgICDgvj76jT+yZ35UHNESogqgICAgICAgICAgIKFB6v3Q9OoPZUvZaiG3QEBAQEBAQEBAQEBAQEBAQEBAQEBAQcF8fPUaf2TO/Kg5oiRAQEG32BHGW1L5I45eHEHtEjQ4AjGefyC3aKtNslrVido7fa8ryla8WxUpaa8U7TtO3cuUdRSVLhDJTRwl/lZJD5SHcrhd4smHPbzdqRXfpMcnGfDqdNScuPLNtusW58mC3Z/3skUk0UPDJBdIbB2dhb+hss0af7y1LWiNu9snV/dVyUpNuLsjs8Va7ZhiY2Vkkc0TjhD4zkHdD9FObSzjrF4mLRPbCNPrYy3nHas1tHPae5el2OI7tfUQMmDcZjcSCMr2xdV3bR8HK14i3cqp5QnJzpjtNd9t4+Xc1axvSEBAQUKD1fuh6dQeypey1ENugICAgICAgICAgICAgICAgICAgICAg4L4+eo0/smd+VBzREiAgINxu9hLaphexhkiaxpe4NFzjH/kLfodprkrMxG8dvteT5T4ovhvFZnaZmdo37lyjooaV4mnnhdgOJscLuI57uS6xYceC0ZMl4nbpEc93GfU5dTScWHHMb9ZtG0RH1/hLZ0zJjUSfcire4OiE9sAbzAvztcfRTgvGSb35cc9N+iNVjthjFj+15uI+1w9d/lv+6dfJ/wjmPkpzLxm3EOEAaZm2p6kD+y7zW/tpraY33jp/CvTU/vIvWtuHhn8W/79PVEshhDwRVyUk9OGm0rXWm0ysOqtja0ffzW1e/tUWiaT/bVvS+/4dvs/4fLBeLD6UQEBBQoPV+6Hp1B7Kl7LUQ26AgICAgICAgICAgICAgICAgICAgICDgvj56jT+yZ35UHNESICDY7Co455SyTFhEbn+U2NwR+616PDTLkmt+m3yef5R1GTBii2PrMxHP2rnF2WfyVX+pn7rri0c9lvg54PKMf8q+6WJTbNqJWh0cZc0uwggt1GvPL5qjHpst43rXeGnLrMGK01vbaY5o1tFLAQJWFt8xmCDboQoy4b4p2vGzrBqcWeN8c7r7Nj1WEPMLsGRP4cWHrhvdWRo823Fw8lE+UdNxTSL8/38ei5tmhaypMMDDozC0XcSS251XeqwRXPOPHHc40Gqm+ljLmt37z07Vir2ZUwtxyRlrche7XAE8jY5KrLpcuOOK9eS7DrsGa3DS28+79WGqGsQEAoPV26Hp1B7Kl7LUQ26AgICAgICAgICAgICAgICAgICAgICDgvj56jT+yZ35UHNESICDdbqf47v+S//uavQ8mf6s+E/s8jy1/t4/8AqP0lfkftF7S00kYxNLSRCARcWyzVlp1Vq7Tjjn6v5U0roaWi0Zp5f9v4WQ9zdn5Ei85abG1x0/ouN5jRcvzLZrFvKXOP+K7JKPs9C+U3aJ/MXH8oc7U9LAfRd2tHmMNr/m+HNXWk+k6iuPrNeXjtCW0KSsNXxGY8OJrmSA+RjLC9zoBrlz/VTnw6idTxV6ctp7IhzpdRpa6PgttvtO8dsz9dO5mhzRXTDR7oGtjzDTfCLgHkf2WnePTLx2zHJj2tPk/HPZFufvn4MGP7mOe1LUtY5hbJxZGloJyDsxmc9Qs0fd0v93baY57y2W++y498tZmJ5cMc/DryjxfPLynvCAgFB6u3Q9OoPZUvZaiG3QEBAQEBAQEBAQEBAQEBAQEBAQEBAQcF8fPUaf2TO/Kg5oiRAQTjkew3Y5zTpdri026XC6ra1edZ2cXpW8bWjfx5rv2yf/Om/wCq/wDddeeyfmn3yr9Gw/kj3R8mVsujfO/gPdJG3C6WxvYkEZ4Tlz1V+mw2y383aZiOrNrNRXBj89WsTO8R9SwGPe8NaC9w1awFzgOtm/qssTa0RHwbZrSkzblHr6fFMzyhvDL5A0fkLnAD+VdecvEcG87dzmMWObccVjfv2j9UZTIbPfjJNrOdiJPSxKi02n7Vt/GU0ikRwV28I+SU1TK8APke8DQOe5wH1U2yXvG1pmfaimHHjnelYjwjZaXC1RAQCg9XboenUHsqXstRDboCAgICAgICAgICAgICAgICAgICAgIOC+PnqNP7JnflQc0RIgIKoNxu0wY5X4Q6SOIvjac7u6/2H6rf5PrHFa228xHJ5Pla08FKb7VtaImfV9fozd3do1E8rmyniNDHOxFrQYzcCwsMr55fBadBqcuXJMX5xt7mPyro8GDDE442nfv6rGzLRUTZGyiB734Xy8MyEAXs3LTQZ/H4qrT7U0sXi3DMzznbf2epdq98uunHanHERyrvt4z6/ruRr6uF4p3l32iZkgDiInR8aO+liLE5AfqeqjNlx2ilpnitE8+W28O9Ngy0nLWI4KzHLnE8M/t3sitnfUMmdT1ONmAufBIwNdG0a4T+n/tW5b2zVvOLJvG3Osx0hRgxV018dc2Lad9otE7xM+v69j5teQ+gEBAQUKD1duh6dQeypey1ENugICAgICAgICAgICAgICAgICAgICAg4L4+eo0/smd+VBzREqoL9FRyzuLIgHOAxWJAyuBz+atxYb5bcNOqjPqMeCvFknaGb/u/WfwD/Wz91o/p+o7vjDJ/V9J+b4T8mFFJLTyXYSyRhLSRY6GxHQjJZq2vivvWdphsvTHqMe1o3rLNO3qu9w5gyOTWANJPM9StPp+ffff4Mf8AStNw7TEz7U6SKrpYuK10TY3tDuFIQ4vGQBwEfEc1OOufBj44mNp7J7fY4zX02qzebmJm0TtxRy29rEqNpTyOY8uDTHnGGNDWs+QVF9TkvaLTPTpt2NWLRYcdbViN+LrvO+7M+2VlRDM68QYwDikMDHyA8rgZ/wBFo89ny4rTvG0deW0yyej6XBnpXaZmfw894j4/Nr56N8bI5HYcMoJbYknK2uXxWW+G1KVvPS3Rvx6imTJbHHWvVjqpeICChQert0PTqD2VL2Woht0BAQEBAQEBAQEBAQEBAQEBAQEBAQEHBvHz1Gn9kzvyoOaIkQSawkgAEkmwAFyTyAUxEzO0ImYiN56N1KRQR8NhBq5B944Z8Fh/KD1/+9F6FpjSU4a/jnrPdHd4/wCe55FInX5OO3+lXpH5p759X+O9ZpadhpJ3lrTI2Roa4gFzQcNwD+pVeOlZ017THOJjn7l2bLeNbjpE8pid47O1VkEYoxKWMLxOBcgXLcvKT0UxSkaXj258X1Dm2S867zfFO3D8e/xZu35Q5sLBDGXyRNwOt5o7kWaz+y0a68TFKxWN5iNvV6oZPJmKYtkvN52rad+6fXP6r1PSxveIpKajZcWcGStM7MsieaspirN4pfHWN/X9pTkz3rScuPLedu+s8M/swqJgbBXsBvgODlfJzhn9FnxV4cOavd/LXnvx6jTW7+fviFKxrDDQCTKPMPtybibf+ijLwziw8XTt8OTrBN4z6madeW3jtOy7tSmAY90VNTPht5JoT52D+J1tVZqccRSZpSs17JjrHip0eaZyVjJltF+2tuk+Hd+r55eU94QUKD1duh6dQeypey1ENugICAgICAgICAgICAgICAgICAgICAg4N49+oweyZ35UHNUSqAgzdlVop38QxiQ2s27sOE9RktGmzxhvxcO7HrdLOpx+bi3D39u/xhlP2jTOJc6jaXE3JMzySeuiunVYbTvOL4z8meui1FYitc+0R/1j5o0O0Gx8Rjog+GU3MeK2HpY/T6BcYdTGPirNd627O5ZqNFbLwXrfa9e3br9fulU7QD4uA2JsbA7E2zibfA3GZ1zTLqoti81Wu0bmHQ2x5/PWvxTttPL628H3Owd3nSU1PtOajqKpwAjpaenwPsB+GqlDnNxNuMmA55X1yrz6qck125cMLNPo4xReJneLzM9O/sfTUmw4qcQ122qiOKUGIQgOds2OJ2bhFJGyYxyPvfTodQs02m0tdaxWNo6EjZ9syeSmjg2eGgyPrKSGZtYwu/FDPFNcXboQLDW/JTFprExE9UWpW0xMx06epz3fuggopoI6a0tNHjwCRxfzF2O6jSx5/wB9PpPFWkTX8PxZa6ThvktFtuPu7GhO0YmNkEMAifK0se7iOcAPgLK30qla2jHTabdee6n0HJe9ZzZOKKzvEbRHvlqSFiekWQUIQerN0PT6D2VL2Woht0BAQEBAQEBAQEBAQEBAQEBAQEBAQEHB/Hr1GD2TO/Kg5tZEgCCYCD6Hc3dWfa0xijcI4owHzSkXwNOjWjm42NvkTysYmdiH2m7+xtk0lT9h2nRQNqXCPg4qiprnzFziAS0RNjA0ztlz+ETvPQZW826IoXvq2U8FZRWlfLDOaajjpG5YcLo4cbgM9DfIXxXKiJGwi2rNI6jqdk1McmyWNFFUU4bYUzmxktkZI4BzvyNt8ssyRE+tML1dvlD9vpdlVlGKiCraHMmka2SPi3IDcBbY2tmb5YhkkRy3JZm9+1ZoJaOipoLwzmTiua0tjp4Y2DLLIZkWHwU1jclx3eThcera10j5BUxueXABjLxECNuedgNfl0VjloyFCUCEEbIIuCD1Zuh6fQeypey1ENsgICAgICAgICAgICAgICAgICAgICAg4T48eoweyZ35UHNkSBBMBB0bwufMx9PwZmNbJUVYqIXOaHTRtpoyyRo1OF5bp/mHldcymHS+Js7bdI/iGXgRzSRyYZpKZ8csLi12JzHA252OWYK56SdVnd/a+zDTiLZcjZ4ICYr8WSYtN7kFzySddb/LJJiSHxQ37btKaqpIoXxtpcREhthdhfhIIH4b52+R0Tg2N2LJXVb9obP+y1sEYP8AjUkz8JljxeZ7RbzOw4gNLYcuaR0TPVvN9Klor9nl1UYmWmtA3Fepk4flxWywgE69R1XVejmXIdv19RNWztAYIhKXeVrQLYQ0OcRq4gDVdIWXBErbggigi5B6q3R9PoPZ0vZaiG2QEBAQEBAQEBAQEBAQEBAQEBAQEBAQcJ8ePUYPZM78qDm6JAgmEH1/h1V07aykjma7GJ5pIJGuA4bnUr2uY4WzaQ3lbNreV1EkOl7NeG0O0hVUnDaKmvM0cLC37ZGW3ErBfMuYWi45g6G6jtOx894Ty00lDM+mo3UkRndZz5XTGos0ebE4DT8OQtl80kh84yrr46vaBq6in4LceGCKSFzhdwLJC1vmb5dcWeakfPw1rHSQ1EkTJnwOD4nCR8RFjiANr3F80Sy9ubxVFa9kjooYXxtexkjXPlla14s7CSAG6DOxSBpQ0NFh8+pJ5knmVKEHILbkEUEXIPVO6Pp9B7Ol7LUQ2yAgICAgICAgICAgICAgICAgICAgICDhPjx6jB7JnelQc3RKoQSCDO2TtGSkmZPFbEw3sdHDm0/og+83c3vpaeCoiFW2N8s09RA2paW8Ay+bhk6PAeXHLquUsXdneeWkgmG0doMrJXyY42xudNw22zsQMrnloLfFTKIfB7Qp2vlnfT42Coc8yPlIc8tc7E5rQNATzJuhsnTxiNoaLkDrqUSkXIIEqULbiggSgigo5B6p3R9PoPZ0vZaiG2QEBAQEBAQEBAQEBAQEBAQEBAQEBAQcJ8ePUYPZM78qDm6JAgkEEgUEgUEw5BXEgoXIKFyCBKCJKCBQEESg9Vbo+n0Hs6XstRDbICAgICAgICAgICAgICAgICAgICAgIOEePPqMHsmd+VBzdEqhBVBJBW6Ct0C6BdBS6ChQRKChQUQUKD1Vuj6fQezpey1ENsgICAgICAgICAgICAgICAgICAgICAg4R48+oweyZ35UHN0SvUUkbHgytxx5hzRa+YNiL872QZk9VRvbJaBzHm5iLSA1hIBOLPMB2K2uVh8gyzVbOkcPuXsAbc2ZhvY3IAjOuG4ufmdEEKVsTmsa+lne8Mv93DgJcA65xA3eD8dMFgDcoKPFK5zSKepDLyvfhjP4XEmPCMWgseY052QOFC8AMpajGCy9mvOJrRikGZ/EW55DpoglG+ja5p+zTuYBFYuY4mRxJxXbjtY28tj110QWoI4Gsa2SmqXTWwu8rwA4ghpbY3JJHMcjqgrtFlO1hLKaojJIwvlxBoDjibbzEE4QR9dbXQUjqdnDHihmeXPeQS1oDGEghoaJNRpe/wCyDHqpqMstFDI1+EeZ7ybOBbfna1sfLpkEGAgoUHqvdH0+g9nS9lqIbZAQEBAQEBAQEBAQEBAQEBAQEBAQEBBx7xhoGT18ALDI80rGtDcRcfvZMgBqqr2mJ5Pd8maTBlwzfLHSe/bsj1viRu+TmKWe3XhzW1tr88lxx2eh6Boe6P8A1/K3JsIWzhlbfQ4ZB165cj9CnHZFvJujtG0cvCf5fP1MJieWHO2h6g6FX1neN3zep09sGWcc9nxhGGZzHNe02c0hwORzHwOvyKlQzHbXqSLGQ2vc5NBccBZcm2ZwuIQSftmqd+KS+VvwtsfKW5i1jkSEFz/b9Va2JlzfPhtvhLS0stphsTyQWJdq1Ly0ukzY5r22a0Wc25Dshr5j9UEm7YqQMOMFpGEhzGG7ebTcaILFRtCaVoY92JoIcBZosQ3CNB0KDGJQUugpdBQlB6s3Q9PoPZUvZaiG3QEBAQEBAQEBAQEBAQEBAQEBAQEBAQcq8T6t9PtGnljw4m0osHC7SHPla4EfJxCpyTtZ9J5Ixxk01qz2z8pfNu3pqyS4iLGbXcWyF1wxzAc3ZnC9zc+t9c1xxS9CNDijlz+Hj3d8b/xyYh2zUWcPJZ2IOGHIglxw20sC826WHRRut9Gp9ez5PkNt/wCL/I3+5V2P8L5zyz/ufZH7sAFWPKVugrdAugXQLoKXQUQUQEESg9XboenUHsqXstRDboCAgICAgICAgICD/9k="/>
          <p:cNvSpPr>
            <a:spLocks noChangeAspect="1" noChangeArrowheads="1"/>
          </p:cNvSpPr>
          <p:nvPr/>
        </p:nvSpPr>
        <p:spPr bwMode="auto">
          <a:xfrm>
            <a:off x="307975" y="79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" name="AutoShape 10" descr="data:image/jpeg;base64,/9j/4AAQSkZJRgABAQAAAQABAAD/2wCEAAkGBwwNEBAODQ8ODg0PEBANDxAODg8ODw0QFREXFhQRFBUYHjQgGBoxHhQUITIhJSkrOi46Fx8zOjMsNygtLisBCgoKDg0OGxAQGzgkICQ0LzcuMTAvNSw0LDAyNCwsLzI0NDAsLTQsLDcsLDQsLCwwLi0sLzQsLCwsLCwsLCwsLP/AABEIAKgBLAMBEQACEQEDEQH/xAAcAAEAAQUBAQAAAAAAAAAAAAAAAgEDBAUHCAb/xAA/EAABAwIDBgQDBgQDCQAAAAABAAIDBBESITEFBhNBUbMHIjV0YXGRFCMyQoHRUoKhsTNTkhUWJHOTssHh8f/EABoBAQADAQEBAAAAAAAAAAAAAAABAwQCBQb/xAA4EQEAAgECAwMJBwMFAQAAAAAAAQIDBBESITFBUXEFExRhgZGh0fAiIzJSscHhFSTxMzRCYpJy/9oADAMBAAIRAxEAPwDuKAgICAgICAgICAg4L4+eo0/smd+VBzREiCiCTGlxDWguc4hrQASXOJsAANTc6IJVEL4jhlY6N1gcMjSx1jobHlkgr9nk8vkf5/weU+f5dUEZInsDS9rmh2bS4FuIWBuL65Oaf5h1QQuOqCWB1sVjhvbFY4b55X/ld9D0QRxDqEFUBAQUKD1fuh6dQeypey1ENugICAgICAgICAgICAgICAgICAgICAg4L4++o0/smd+VBzREiCiC7TTGOSOQAExyMlAOhLHBwB+GSDaQbwPZgJhhLo2hjCBw2NF2F33bbNF+GzS1iXH82QRn27I58L8AvA7E3iOdK5/kYzzud+LJg+pQTZvDIOITGwvlEmN1yMTpGBrzbSxIxWFs7WsMiE2bxubiwQtbchwGNxAfxZJS/rrK6wvllqbFBFm8UnkD2F4YYXG00jDI6ISAOeR+K/EJN9bII1u8M8sbo7FuJpY52O7yDI1xN7XucFnfxYjkEGnQEBBQoPV+6Hp1B7Kl7LUQ26AgICAgICAgICAgICAgICAgICAgICDgvj76jT+yZ35UHNESogqgICAgICAgICAgIKFB6v3Q9OoPZUvZaiG3QEBAQEBAQEBAQEBAQEBAQEBAQEBAQcF8fPUaf2TO/Kg5oiRAQEG32BHGW1L5I45eHEHtEjQ4AjGefyC3aKtNslrVido7fa8ryla8WxUpaa8U7TtO3cuUdRSVLhDJTRwl/lZJD5SHcrhd4smHPbzdqRXfpMcnGfDqdNScuPLNtusW58mC3Z/3skUk0UPDJBdIbB2dhb+hss0af7y1LWiNu9snV/dVyUpNuLsjs8Va7ZhiY2Vkkc0TjhD4zkHdD9FObSzjrF4mLRPbCNPrYy3nHas1tHPae5el2OI7tfUQMmDcZjcSCMr2xdV3bR8HK14i3cqp5QnJzpjtNd9t4+Xc1axvSEBAQUKD1fuh6dQeypey1ENugICAgICAgICAgICAgICAgICAgICAg4L4+eo0/smd+VBzREiAgINxu9hLaphexhkiaxpe4NFzjH/kLfodprkrMxG8dvteT5T4ovhvFZnaZmdo37lyjooaV4mnnhdgOJscLuI57uS6xYceC0ZMl4nbpEc93GfU5dTScWHHMb9ZtG0RH1/hLZ0zJjUSfcire4OiE9sAbzAvztcfRTgvGSb35cc9N+iNVjthjFj+15uI+1w9d/lv+6dfJ/wjmPkpzLxm3EOEAaZm2p6kD+y7zW/tpraY33jp/CvTU/vIvWtuHhn8W/79PVEshhDwRVyUk9OGm0rXWm0ysOqtja0ffzW1e/tUWiaT/bVvS+/4dvs/4fLBeLD6UQEBBQoPV+6Hp1B7Kl7LUQ26AgICAgICAgICAgICAgICAgICAgICDgvj56jT+yZ35UHNESICDY7Co455SyTFhEbn+U2NwR+616PDTLkmt+m3yef5R1GTBii2PrMxHP2rnF2WfyVX+pn7rri0c9lvg54PKMf8q+6WJTbNqJWh0cZc0uwggt1GvPL5qjHpst43rXeGnLrMGK01vbaY5o1tFLAQJWFt8xmCDboQoy4b4p2vGzrBqcWeN8c7r7Nj1WEPMLsGRP4cWHrhvdWRo823Fw8lE+UdNxTSL8/38ei5tmhaypMMDDozC0XcSS251XeqwRXPOPHHc40Gqm+ljLmt37z07Vir2ZUwtxyRlrche7XAE8jY5KrLpcuOOK9eS7DrsGa3DS28+79WGqGsQEAoPV26Hp1B7Kl7LUQ26AgICAgICAgICAgICAgICAgICAgICDgvj56jT+yZ35UHNESICDdbqf47v+S//uavQ8mf6s+E/s8jy1/t4/8AqP0lfkftF7S00kYxNLSRCARcWyzVlp1Vq7Tjjn6v5U0roaWi0Zp5f9v4WQ9zdn5Ei85abG1x0/ouN5jRcvzLZrFvKXOP+K7JKPs9C+U3aJ/MXH8oc7U9LAfRd2tHmMNr/m+HNXWk+k6iuPrNeXjtCW0KSsNXxGY8OJrmSA+RjLC9zoBrlz/VTnw6idTxV6ctp7IhzpdRpa6PgttvtO8dsz9dO5mhzRXTDR7oGtjzDTfCLgHkf2WnePTLx2zHJj2tPk/HPZFufvn4MGP7mOe1LUtY5hbJxZGloJyDsxmc9Qs0fd0v93baY57y2W++y498tZmJ5cMc/DryjxfPLynvCAgFB6u3Q9OoPZUvZaiG3QEBAQEBAQEBAQEBAQEBAQEBAQEBAQcF8fPUaf2TO/Kg5oiRAQTjkew3Y5zTpdri026XC6ra1edZ2cXpW8bWjfx5rv2yf/Om/wCq/wDddeeyfmn3yr9Gw/kj3R8mVsujfO/gPdJG3C6WxvYkEZ4Tlz1V+mw2y383aZiOrNrNRXBj89WsTO8R9SwGPe8NaC9w1awFzgOtm/qssTa0RHwbZrSkzblHr6fFMzyhvDL5A0fkLnAD+VdecvEcG87dzmMWObccVjfv2j9UZTIbPfjJNrOdiJPSxKi02n7Vt/GU0ikRwV28I+SU1TK8APke8DQOe5wH1U2yXvG1pmfaimHHjnelYjwjZaXC1RAQCg9XboenUHsqXstRDboCAgICAgICAgICAgICAgICAgICAgIOC+PnqNP7JnflQc0RIgIKoNxu0wY5X4Q6SOIvjac7u6/2H6rf5PrHFa228xHJ5Pla08FKb7VtaImfV9fozd3do1E8rmyniNDHOxFrQYzcCwsMr55fBadBqcuXJMX5xt7mPyro8GDDE442nfv6rGzLRUTZGyiB734Xy8MyEAXs3LTQZ/H4qrT7U0sXi3DMzznbf2epdq98uunHanHERyrvt4z6/ruRr6uF4p3l32iZkgDiInR8aO+liLE5AfqeqjNlx2ilpnitE8+W28O9Ngy0nLWI4KzHLnE8M/t3sitnfUMmdT1ONmAufBIwNdG0a4T+n/tW5b2zVvOLJvG3Osx0hRgxV018dc2Lad9otE7xM+v69j5teQ+gEBAQUKD1duh6dQeypey1ENugICAgICAgICAgICAgICAgICAgICAg4L4+eo0/smd+VBzREqoL9FRyzuLIgHOAxWJAyuBz+atxYb5bcNOqjPqMeCvFknaGb/u/WfwD/Wz91o/p+o7vjDJ/V9J+b4T8mFFJLTyXYSyRhLSRY6GxHQjJZq2vivvWdphsvTHqMe1o3rLNO3qu9w5gyOTWANJPM9StPp+ffff4Mf8AStNw7TEz7U6SKrpYuK10TY3tDuFIQ4vGQBwEfEc1OOufBj44mNp7J7fY4zX02qzebmJm0TtxRy29rEqNpTyOY8uDTHnGGNDWs+QVF9TkvaLTPTpt2NWLRYcdbViN+LrvO+7M+2VlRDM68QYwDikMDHyA8rgZ/wBFo89ny4rTvG0deW0yyej6XBnpXaZmfw894j4/Nr56N8bI5HYcMoJbYknK2uXxWW+G1KVvPS3Rvx6imTJbHHWvVjqpeICChQert0PTqD2VL2Woht0BAQEBAQEBAQEBAQEBAQEBAQEBAQEHBvHz1Gn9kzvyoOaIkQSawkgAEkmwAFyTyAUxEzO0ImYiN56N1KRQR8NhBq5B944Z8Fh/KD1/+9F6FpjSU4a/jnrPdHd4/wCe55FInX5OO3+lXpH5p759X+O9ZpadhpJ3lrTI2Roa4gFzQcNwD+pVeOlZ017THOJjn7l2bLeNbjpE8pid47O1VkEYoxKWMLxOBcgXLcvKT0UxSkaXj258X1Dm2S867zfFO3D8e/xZu35Q5sLBDGXyRNwOt5o7kWaz+y0a68TFKxWN5iNvV6oZPJmKYtkvN52rad+6fXP6r1PSxveIpKajZcWcGStM7MsieaspirN4pfHWN/X9pTkz3rScuPLedu+s8M/swqJgbBXsBvgODlfJzhn9FnxV4cOavd/LXnvx6jTW7+fviFKxrDDQCTKPMPtybibf+ijLwziw8XTt8OTrBN4z6madeW3jtOy7tSmAY90VNTPht5JoT52D+J1tVZqccRSZpSs17JjrHip0eaZyVjJltF+2tuk+Hd+r55eU94QUKD1duh6dQeypey1ENugICAgICAgICAgICAgICAgICAgICAg4N49+oweyZ35UHNUSqAgzdlVop38QxiQ2s27sOE9RktGmzxhvxcO7HrdLOpx+bi3D39u/xhlP2jTOJc6jaXE3JMzySeuiunVYbTvOL4z8meui1FYitc+0R/1j5o0O0Gx8Rjog+GU3MeK2HpY/T6BcYdTGPirNd627O5ZqNFbLwXrfa9e3br9fulU7QD4uA2JsbA7E2zibfA3GZ1zTLqoti81Wu0bmHQ2x5/PWvxTttPL628H3Owd3nSU1PtOajqKpwAjpaenwPsB+GqlDnNxNuMmA55X1yrz6qck125cMLNPo4xReJneLzM9O/sfTUmw4qcQ122qiOKUGIQgOds2OJ2bhFJGyYxyPvfTodQs02m0tdaxWNo6EjZ9syeSmjg2eGgyPrKSGZtYwu/FDPFNcXboQLDW/JTFprExE9UWpW0xMx06epz3fuggopoI6a0tNHjwCRxfzF2O6jSx5/wB9PpPFWkTX8PxZa6ThvktFtuPu7GhO0YmNkEMAifK0se7iOcAPgLK30qla2jHTabdee6n0HJe9ZzZOKKzvEbRHvlqSFiekWQUIQerN0PT6D2VL2Woht0BAQEBAQEBAQEBAQEBAQEBAQEBAQEHB/Hr1GD2TO/Kg5tZEgCCYCD6Hc3dWfa0xijcI4owHzSkXwNOjWjm42NvkTysYmdiH2m7+xtk0lT9h2nRQNqXCPg4qiprnzFziAS0RNjA0ztlz+ETvPQZW826IoXvq2U8FZRWlfLDOaajjpG5YcLo4cbgM9DfIXxXKiJGwi2rNI6jqdk1McmyWNFFUU4bYUzmxktkZI4BzvyNt8ssyRE+tML1dvlD9vpdlVlGKiCraHMmka2SPi3IDcBbY2tmb5YhkkRy3JZm9+1ZoJaOipoLwzmTiua0tjp4Y2DLLIZkWHwU1jclx3eThcera10j5BUxueXABjLxECNuedgNfl0VjloyFCUCEEbIIuCD1Zuh6fQeypey1ENsgICAgICAgICAgICAgICAgICAgICAg4T48eoweyZ35UHNkSBBMBB0bwufMx9PwZmNbJUVYqIXOaHTRtpoyyRo1OF5bp/mHldcymHS+Js7bdI/iGXgRzSRyYZpKZ8csLi12JzHA252OWYK56SdVnd/a+zDTiLZcjZ4ICYr8WSYtN7kFzySddb/LJJiSHxQ37btKaqpIoXxtpcREhthdhfhIIH4b52+R0Tg2N2LJXVb9obP+y1sEYP8AjUkz8JljxeZ7RbzOw4gNLYcuaR0TPVvN9Klor9nl1UYmWmtA3Fepk4flxWywgE69R1XVejmXIdv19RNWztAYIhKXeVrQLYQ0OcRq4gDVdIWXBErbggigi5B6q3R9PoPZ0vZaiG2QEBAQEBAQEBAQEBAQEBAQEBAQEBAQcJ8ePUYPZM78qDm6JAgmEH1/h1V07aykjma7GJ5pIJGuA4bnUr2uY4WzaQ3lbNreV1EkOl7NeG0O0hVUnDaKmvM0cLC37ZGW3ErBfMuYWi45g6G6jtOx894Ty00lDM+mo3UkRndZz5XTGos0ebE4DT8OQtl80kh84yrr46vaBq6in4LceGCKSFzhdwLJC1vmb5dcWeakfPw1rHSQ1EkTJnwOD4nCR8RFjiANr3F80Sy9ubxVFa9kjooYXxtexkjXPlla14s7CSAG6DOxSBpQ0NFh8+pJ5knmVKEHILbkEUEXIPVO6Pp9B7Ol7LUQ2yAgICAgICAgICAgICAgICAgICAgICDhPjx6jB7JnelQc3RKoQSCDO2TtGSkmZPFbEw3sdHDm0/og+83c3vpaeCoiFW2N8s09RA2paW8Ay+bhk6PAeXHLquUsXdneeWkgmG0doMrJXyY42xudNw22zsQMrnloLfFTKIfB7Qp2vlnfT42Coc8yPlIc8tc7E5rQNATzJuhsnTxiNoaLkDrqUSkXIIEqULbiggSgigo5B6p3R9PoPZ0vZaiG2QEBAQEBAQEBAQEBAQEBAQEBAQEBAQcJ8ePUYPZM78qDm6JAgkEEgUEgUEw5BXEgoXIKFyCBKCJKCBQEESg9Vbo+n0Hs6XstRDbICAgICAgICAgICAgICAgICAgICAgIOEePPqMHsmd+VBzdEqhBVBJBW6Ct0C6BdBS6ChQRKChQUQUKD1Vuj6fQezpey1ENsgICAgICAgICAgICAgICAgICAgICAg4R48+oweyZ35UHN0SvUUkbHgytxx5hzRa+YNiL872QZk9VRvbJaBzHm5iLSA1hIBOLPMB2K2uVh8gyzVbOkcPuXsAbc2ZhvY3IAjOuG4ufmdEEKVsTmsa+lne8Mv93DgJcA65xA3eD8dMFgDcoKPFK5zSKepDLyvfhjP4XEmPCMWgseY052QOFC8AMpajGCy9mvOJrRikGZ/EW55DpoglG+ja5p+zTuYBFYuY4mRxJxXbjtY28tj110QWoI4Gsa2SmqXTWwu8rwA4ghpbY3JJHMcjqgrtFlO1hLKaojJIwvlxBoDjibbzEE4QR9dbXQUjqdnDHihmeXPeQS1oDGEghoaJNRpe/wCyDHqpqMstFDI1+EeZ7ybOBbfna1sfLpkEGAgoUHqvdH0+g9nS9lqIbZAQEBAQEBAQEBAQEBAQEBAQEBAQEBBx7xhoGT18ALDI80rGtDcRcfvZMgBqqr2mJ5Pd8maTBlwzfLHSe/bsj1viRu+TmKWe3XhzW1tr88lxx2eh6Boe6P8A1/K3JsIWzhlbfQ4ZB165cj9CnHZFvJujtG0cvCf5fP1MJieWHO2h6g6FX1neN3zep09sGWcc9nxhGGZzHNe02c0hwORzHwOvyKlQzHbXqSLGQ2vc5NBccBZcm2ZwuIQSftmqd+KS+VvwtsfKW5i1jkSEFz/b9Va2JlzfPhtvhLS0stphsTyQWJdq1Ly0ukzY5r22a0Wc25Dshr5j9UEm7YqQMOMFpGEhzGG7ebTcaILFRtCaVoY92JoIcBZosQ3CNB0KDGJQUugpdBQlB6s3Q9PoPZUvZaiG3QEBAQEBAQEBAQEBAQEBAQEBAQEBAQcq8T6t9PtGnljw4m0osHC7SHPla4EfJxCpyTtZ9J5Ixxk01qz2z8pfNu3pqyS4iLGbXcWyF1wxzAc3ZnC9zc+t9c1xxS9CNDijlz+Hj3d8b/xyYh2zUWcPJZ2IOGHIglxw20sC826WHRRut9Gp9ez5PkNt/wCL/I3+5V2P8L5zyz/ufZH7sAFWPKVugrdAugXQLoKXQUQUQEESg9XboenUHsqXstRDboCAgICAgICAgICD/9k="/>
          <p:cNvSpPr>
            <a:spLocks noChangeAspect="1" noChangeArrowheads="1"/>
          </p:cNvSpPr>
          <p:nvPr/>
        </p:nvSpPr>
        <p:spPr bwMode="auto">
          <a:xfrm>
            <a:off x="460375" y="1603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AutoShape 12" descr="data:image/jpeg;base64,/9j/4AAQSkZJRgABAQAAAQABAAD/2wCEAAkGBwwNEBAODQ8ODg0PEBANDxAODg8ODw0QFREXFhQRFBUYHjQgGBoxHhQUITIhJSkrOi46Fx8zOjMsNygtLisBCgoKDg0OGxAQGzgkICQ0LzcuMTAvNSw0LDAyNCwsLzI0NDAsLTQsLDcsLDQsLCwwLi0sLzQsLCwsLCwsLCwsLP/AABEIAKgBLAMBEQACEQEDEQH/xAAcAAEAAQUBAQAAAAAAAAAAAAAAAgEDBAUHCAb/xAA/EAABAwIDBgQDBgQDCQAAAAABAAIDBBESITEFBhNBUbMHIjV0YXGRFCMyQoHRUoKhsTNTkhUWJHOTssHh8f/EABoBAQADAQEBAAAAAAAAAAAAAAABAwQCBQb/xAA4EQEAAgECAwMJBwMFAQAAAAAAAQIDBBESITFBUXEFExRhgZGh0fAiIzJSscHhFSTxMzRCYpJy/9oADAMBAAIRAxEAPwDuKAgICAgICAgICAg4L4+eo0/smd+VBzREiCiCTGlxDWguc4hrQASXOJsAANTc6IJVEL4jhlY6N1gcMjSx1jobHlkgr9nk8vkf5/weU+f5dUEZInsDS9rmh2bS4FuIWBuL65Oaf5h1QQuOqCWB1sVjhvbFY4b55X/ld9D0QRxDqEFUBAQUKD1fuh6dQeypey1ENugICAgICAgICAgICAgICAgICAgICAg4L4++o0/smd+VBzREiCiC7TTGOSOQAExyMlAOhLHBwB+GSDaQbwPZgJhhLo2hjCBw2NF2F33bbNF+GzS1iXH82QRn27I58L8AvA7E3iOdK5/kYzzud+LJg+pQTZvDIOITGwvlEmN1yMTpGBrzbSxIxWFs7WsMiE2bxubiwQtbchwGNxAfxZJS/rrK6wvllqbFBFm8UnkD2F4YYXG00jDI6ISAOeR+K/EJN9bII1u8M8sbo7FuJpY52O7yDI1xN7XucFnfxYjkEGnQEBBQoPV+6Hp1B7Kl7LUQ26AgICAgICAgICAgICAgICAgICAgICDgvj76jT+yZ35UHNESogqgICAgICAgICAgIKFB6v3Q9OoPZUvZaiG3QEBAQEBAQEBAQEBAQEBAQEBAQEBAQcF8fPUaf2TO/Kg5oiRAQEG32BHGW1L5I45eHEHtEjQ4AjGefyC3aKtNslrVido7fa8ryla8WxUpaa8U7TtO3cuUdRSVLhDJTRwl/lZJD5SHcrhd4smHPbzdqRXfpMcnGfDqdNScuPLNtusW58mC3Z/3skUk0UPDJBdIbB2dhb+hss0af7y1LWiNu9snV/dVyUpNuLsjs8Va7ZhiY2Vkkc0TjhD4zkHdD9FObSzjrF4mLRPbCNPrYy3nHas1tHPae5el2OI7tfUQMmDcZjcSCMr2xdV3bR8HK14i3cqp5QnJzpjtNd9t4+Xc1axvSEBAQUKD1fuh6dQeypey1ENugICAgICAgICAgICAgICAgICAgICAg4L4+eo0/smd+VBzREiAgINxu9hLaphexhkiaxpe4NFzjH/kLfodprkrMxG8dvteT5T4ovhvFZnaZmdo37lyjooaV4mnnhdgOJscLuI57uS6xYceC0ZMl4nbpEc93GfU5dTScWHHMb9ZtG0RH1/hLZ0zJjUSfcire4OiE9sAbzAvztcfRTgvGSb35cc9N+iNVjthjFj+15uI+1w9d/lv+6dfJ/wjmPkpzLxm3EOEAaZm2p6kD+y7zW/tpraY33jp/CvTU/vIvWtuHhn8W/79PVEshhDwRVyUk9OGm0rXWm0ysOqtja0ffzW1e/tUWiaT/bVvS+/4dvs/4fLBeLD6UQEBBQoPV+6Hp1B7Kl7LUQ26AgICAgICAgICAgICAgICAgICAgICDgvj56jT+yZ35UHNESICDY7Co455SyTFhEbn+U2NwR+616PDTLkmt+m3yef5R1GTBii2PrMxHP2rnF2WfyVX+pn7rri0c9lvg54PKMf8q+6WJTbNqJWh0cZc0uwggt1GvPL5qjHpst43rXeGnLrMGK01vbaY5o1tFLAQJWFt8xmCDboQoy4b4p2vGzrBqcWeN8c7r7Nj1WEPMLsGRP4cWHrhvdWRo823Fw8lE+UdNxTSL8/38ei5tmhaypMMDDozC0XcSS251XeqwRXPOPHHc40Gqm+ljLmt37z07Vir2ZUwtxyRlrche7XAE8jY5KrLpcuOOK9eS7DrsGa3DS28+79WGqGsQEAoPV26Hp1B7Kl7LUQ26AgICAgICAgICAgICAgICAgICAgICDgvj56jT+yZ35UHNESICDdbqf47v+S//uavQ8mf6s+E/s8jy1/t4/8AqP0lfkftF7S00kYxNLSRCARcWyzVlp1Vq7Tjjn6v5U0roaWi0Zp5f9v4WQ9zdn5Ei85abG1x0/ouN5jRcvzLZrFvKXOP+K7JKPs9C+U3aJ/MXH8oc7U9LAfRd2tHmMNr/m+HNXWk+k6iuPrNeXjtCW0KSsNXxGY8OJrmSA+RjLC9zoBrlz/VTnw6idTxV6ctp7IhzpdRpa6PgttvtO8dsz9dO5mhzRXTDR7oGtjzDTfCLgHkf2WnePTLx2zHJj2tPk/HPZFufvn4MGP7mOe1LUtY5hbJxZGloJyDsxmc9Qs0fd0v93baY57y2W++y498tZmJ5cMc/DryjxfPLynvCAgFB6u3Q9OoPZUvZaiG3QEBAQEBAQEBAQEBAQEBAQEBAQEBAQcF8fPUaf2TO/Kg5oiRAQTjkew3Y5zTpdri026XC6ra1edZ2cXpW8bWjfx5rv2yf/Om/wCq/wDddeeyfmn3yr9Gw/kj3R8mVsujfO/gPdJG3C6WxvYkEZ4Tlz1V+mw2y383aZiOrNrNRXBj89WsTO8R9SwGPe8NaC9w1awFzgOtm/qssTa0RHwbZrSkzblHr6fFMzyhvDL5A0fkLnAD+VdecvEcG87dzmMWObccVjfv2j9UZTIbPfjJNrOdiJPSxKi02n7Vt/GU0ikRwV28I+SU1TK8APke8DQOe5wH1U2yXvG1pmfaimHHjnelYjwjZaXC1RAQCg9XboenUHsqXstRDboCAgICAgICAgICAgICAgICAgICAgIOC+PnqNP7JnflQc0RIgIKoNxu0wY5X4Q6SOIvjac7u6/2H6rf5PrHFa228xHJ5Pla08FKb7VtaImfV9fozd3do1E8rmyniNDHOxFrQYzcCwsMr55fBadBqcuXJMX5xt7mPyro8GDDE442nfv6rGzLRUTZGyiB734Xy8MyEAXs3LTQZ/H4qrT7U0sXi3DMzznbf2epdq98uunHanHERyrvt4z6/ruRr6uF4p3l32iZkgDiInR8aO+liLE5AfqeqjNlx2ilpnitE8+W28O9Ngy0nLWI4KzHLnE8M/t3sitnfUMmdT1ONmAufBIwNdG0a4T+n/tW5b2zVvOLJvG3Osx0hRgxV018dc2Lad9otE7xM+v69j5teQ+gEBAQUKD1duh6dQeypey1ENugICAgICAgICAgICAgICAgICAgICAg4L4+eo0/smd+VBzREqoL9FRyzuLIgHOAxWJAyuBz+atxYb5bcNOqjPqMeCvFknaGb/u/WfwD/Wz91o/p+o7vjDJ/V9J+b4T8mFFJLTyXYSyRhLSRY6GxHQjJZq2vivvWdphsvTHqMe1o3rLNO3qu9w5gyOTWANJPM9StPp+ffff4Mf8AStNw7TEz7U6SKrpYuK10TY3tDuFIQ4vGQBwEfEc1OOufBj44mNp7J7fY4zX02qzebmJm0TtxRy29rEqNpTyOY8uDTHnGGNDWs+QVF9TkvaLTPTpt2NWLRYcdbViN+LrvO+7M+2VlRDM68QYwDikMDHyA8rgZ/wBFo89ny4rTvG0deW0yyej6XBnpXaZmfw894j4/Nr56N8bI5HYcMoJbYknK2uXxWW+G1KVvPS3Rvx6imTJbHHWvVjqpeICChQert0PTqD2VL2Woht0BAQEBAQEBAQEBAQEBAQEBAQEBAQEHBvHz1Gn9kzvyoOaIkQSawkgAEkmwAFyTyAUxEzO0ImYiN56N1KRQR8NhBq5B944Z8Fh/KD1/+9F6FpjSU4a/jnrPdHd4/wCe55FInX5OO3+lXpH5p759X+O9ZpadhpJ3lrTI2Roa4gFzQcNwD+pVeOlZ017THOJjn7l2bLeNbjpE8pid47O1VkEYoxKWMLxOBcgXLcvKT0UxSkaXj258X1Dm2S867zfFO3D8e/xZu35Q5sLBDGXyRNwOt5o7kWaz+y0a68TFKxWN5iNvV6oZPJmKYtkvN52rad+6fXP6r1PSxveIpKajZcWcGStM7MsieaspirN4pfHWN/X9pTkz3rScuPLedu+s8M/swqJgbBXsBvgODlfJzhn9FnxV4cOavd/LXnvx6jTW7+fviFKxrDDQCTKPMPtybibf+ijLwziw8XTt8OTrBN4z6madeW3jtOy7tSmAY90VNTPht5JoT52D+J1tVZqccRSZpSs17JjrHip0eaZyVjJltF+2tuk+Hd+r55eU94QUKD1duh6dQeypey1ENugICAgICAgICAgICAgICAgICAgICAg4N49+oweyZ35UHNUSqAgzdlVop38QxiQ2s27sOE9RktGmzxhvxcO7HrdLOpx+bi3D39u/xhlP2jTOJc6jaXE3JMzySeuiunVYbTvOL4z8meui1FYitc+0R/1j5o0O0Gx8Rjog+GU3MeK2HpY/T6BcYdTGPirNd627O5ZqNFbLwXrfa9e3br9fulU7QD4uA2JsbA7E2zibfA3GZ1zTLqoti81Wu0bmHQ2x5/PWvxTttPL628H3Owd3nSU1PtOajqKpwAjpaenwPsB+GqlDnNxNuMmA55X1yrz6qck125cMLNPo4xReJneLzM9O/sfTUmw4qcQ122qiOKUGIQgOds2OJ2bhFJGyYxyPvfTodQs02m0tdaxWNo6EjZ9syeSmjg2eGgyPrKSGZtYwu/FDPFNcXboQLDW/JTFprExE9UWpW0xMx06epz3fuggopoI6a0tNHjwCRxfzF2O6jSx5/wB9PpPFWkTX8PxZa6ThvktFtuPu7GhO0YmNkEMAifK0se7iOcAPgLK30qla2jHTabdee6n0HJe9ZzZOKKzvEbRHvlqSFiekWQUIQerN0PT6D2VL2Woht0BAQEBAQEBAQEBAQEBAQEBAQEBAQEHB/Hr1GD2TO/Kg5tZEgCCYCD6Hc3dWfa0xijcI4owHzSkXwNOjWjm42NvkTysYmdiH2m7+xtk0lT9h2nRQNqXCPg4qiprnzFziAS0RNjA0ztlz+ETvPQZW826IoXvq2U8FZRWlfLDOaajjpG5YcLo4cbgM9DfIXxXKiJGwi2rNI6jqdk1McmyWNFFUU4bYUzmxktkZI4BzvyNt8ssyRE+tML1dvlD9vpdlVlGKiCraHMmka2SPi3IDcBbY2tmb5YhkkRy3JZm9+1ZoJaOipoLwzmTiua0tjp4Y2DLLIZkWHwU1jclx3eThcera10j5BUxueXABjLxECNuedgNfl0VjloyFCUCEEbIIuCD1Zuh6fQeypey1ENsgICAgICAgICAgICAgICAgICAgICAg4T48eoweyZ35UHNkSBBMBB0bwufMx9PwZmNbJUVYqIXOaHTRtpoyyRo1OF5bp/mHldcymHS+Js7bdI/iGXgRzSRyYZpKZ8csLi12JzHA252OWYK56SdVnd/a+zDTiLZcjZ4ICYr8WSYtN7kFzySddb/LJJiSHxQ37btKaqpIoXxtpcREhthdhfhIIH4b52+R0Tg2N2LJXVb9obP+y1sEYP8AjUkz8JljxeZ7RbzOw4gNLYcuaR0TPVvN9Klor9nl1UYmWmtA3Fepk4flxWywgE69R1XVejmXIdv19RNWztAYIhKXeVrQLYQ0OcRq4gDVdIWXBErbggigi5B6q3R9PoPZ0vZaiG2QEBAQEBAQEBAQEBAQEBAQEBAQEBAQcJ8ePUYPZM78qDm6JAgmEH1/h1V07aykjma7GJ5pIJGuA4bnUr2uY4WzaQ3lbNreV1EkOl7NeG0O0hVUnDaKmvM0cLC37ZGW3ErBfMuYWi45g6G6jtOx894Ty00lDM+mo3UkRndZz5XTGos0ebE4DT8OQtl80kh84yrr46vaBq6in4LceGCKSFzhdwLJC1vmb5dcWeakfPw1rHSQ1EkTJnwOD4nCR8RFjiANr3F80Sy9ubxVFa9kjooYXxtexkjXPlla14s7CSAG6DOxSBpQ0NFh8+pJ5knmVKEHILbkEUEXIPVO6Pp9B7Ol7LUQ2yAgICAgICAgICAgICAgICAgICAgICDhPjx6jB7JnelQc3RKoQSCDO2TtGSkmZPFbEw3sdHDm0/og+83c3vpaeCoiFW2N8s09RA2paW8Ay+bhk6PAeXHLquUsXdneeWkgmG0doMrJXyY42xudNw22zsQMrnloLfFTKIfB7Qp2vlnfT42Coc8yPlIc8tc7E5rQNATzJuhsnTxiNoaLkDrqUSkXIIEqULbiggSgigo5B6p3R9PoPZ0vZaiG2QEBAQEBAQEBAQEBAQEBAQEBAQEBAQcJ8ePUYPZM78qDm6JAgkEEgUEgUEw5BXEgoXIKFyCBKCJKCBQEESg9Vbo+n0Hs6XstRDbICAgICAgICAgICAgICAgICAgICAgIOEePPqMHsmd+VBzdEqhBVBJBW6Ct0C6BdBS6ChQRKChQUQUKD1Vuj6fQezpey1ENsgICAgICAgICAgICAgICAgICAgICAg4R48+oweyZ35UHN0SvUUkbHgytxx5hzRa+YNiL872QZk9VRvbJaBzHm5iLSA1hIBOLPMB2K2uVh8gyzVbOkcPuXsAbc2ZhvY3IAjOuG4ufmdEEKVsTmsa+lne8Mv93DgJcA65xA3eD8dMFgDcoKPFK5zSKepDLyvfhjP4XEmPCMWgseY052QOFC8AMpajGCy9mvOJrRikGZ/EW55DpoglG+ja5p+zTuYBFYuY4mRxJxXbjtY28tj110QWoI4Gsa2SmqXTWwu8rwA4ghpbY3JJHMcjqgrtFlO1hLKaojJIwvlxBoDjibbzEE4QR9dbXQUjqdnDHihmeXPeQS1oDGEghoaJNRpe/wCyDHqpqMstFDI1+EeZ7ybOBbfna1sfLpkEGAgoUHqvdH0+g9nS9lqIbZAQEBAQEBAQEBAQEBAQEBAQEBAQEBBx7xhoGT18ALDI80rGtDcRcfvZMgBqqr2mJ5Pd8maTBlwzfLHSe/bsj1viRu+TmKWe3XhzW1tr88lxx2eh6Boe6P8A1/K3JsIWzhlbfQ4ZB165cj9CnHZFvJujtG0cvCf5fP1MJieWHO2h6g6FX1neN3zep09sGWcc9nxhGGZzHNe02c0hwORzHwOvyKlQzHbXqSLGQ2vc5NBccBZcm2ZwuIQSftmqd+KS+VvwtsfKW5i1jkSEFz/b9Va2JlzfPhtvhLS0stphsTyQWJdq1Ly0ukzY5r22a0Wc25Dshr5j9UEm7YqQMOMFpGEhzGG7ebTcaILFRtCaVoY92JoIcBZosQ3CNB0KDGJQUugpdBQlB6s3Q9PoPZUvZaiG3QEBAQEBAQEBAQEBAQEBAQEBAQEBAQcq8T6t9PtGnljw4m0osHC7SHPla4EfJxCpyTtZ9J5Ixxk01qz2z8pfNu3pqyS4iLGbXcWyF1wxzAc3ZnC9zc+t9c1xxS9CNDijlz+Hj3d8b/xyYh2zUWcPJZ2IOGHIglxw20sC826WHRRut9Gp9ez5PkNt/wCL/I3+5V2P8L5zyz/ufZH7sAFWPKVugrdAugXQLoKXQUQUQEESg9XboenUHsqXstRDboCAgICAgICAgICD/9k="/>
          <p:cNvSpPr>
            <a:spLocks noChangeAspect="1" noChangeArrowheads="1"/>
          </p:cNvSpPr>
          <p:nvPr/>
        </p:nvSpPr>
        <p:spPr bwMode="auto">
          <a:xfrm>
            <a:off x="612775" y="3127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55578" y="2031227"/>
            <a:ext cx="4824534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 fontAlgn="base">
              <a:spcBef>
                <a:spcPts val="1800"/>
              </a:spcBef>
              <a:spcAft>
                <a:spcPct val="0"/>
              </a:spcAft>
              <a:buClr>
                <a:srgbClr val="008000">
                  <a:lumMod val="50000"/>
                </a:srgbClr>
              </a:buClr>
              <a:buFont typeface="Wingdings" pitchFamily="2" charset="2"/>
              <a:buChar char="§"/>
            </a:pPr>
            <a:r>
              <a:rPr lang="de-DE" sz="2400" dirty="0">
                <a:solidFill>
                  <a:prstClr val="black"/>
                </a:solidFill>
              </a:rPr>
              <a:t>// www.accso.de</a:t>
            </a:r>
          </a:p>
          <a:p>
            <a:pPr marL="216000" indent="-216000" fontAlgn="base">
              <a:spcBef>
                <a:spcPts val="1800"/>
              </a:spcBef>
              <a:spcAft>
                <a:spcPct val="0"/>
              </a:spcAft>
              <a:buClr>
                <a:srgbClr val="008000">
                  <a:lumMod val="50000"/>
                </a:srgbClr>
              </a:buClr>
              <a:buFont typeface="Wingdings" pitchFamily="2" charset="2"/>
              <a:buChar char="§"/>
            </a:pPr>
            <a:r>
              <a:rPr lang="de-DE" sz="2400" dirty="0">
                <a:solidFill>
                  <a:prstClr val="black"/>
                </a:solidFill>
              </a:rPr>
              <a:t>// braun@accso.de</a:t>
            </a:r>
          </a:p>
          <a:p>
            <a:pPr marL="216000" indent="-216000" fontAlgn="base">
              <a:spcBef>
                <a:spcPts val="1800"/>
              </a:spcBef>
              <a:spcAft>
                <a:spcPct val="0"/>
              </a:spcAft>
              <a:buClr>
                <a:srgbClr val="008000">
                  <a:lumMod val="50000"/>
                </a:srgbClr>
              </a:buClr>
              <a:buFont typeface="Wingdings" pitchFamily="2" charset="2"/>
              <a:buChar char="§"/>
            </a:pPr>
            <a:r>
              <a:rPr lang="de-DE" sz="2400" dirty="0">
                <a:solidFill>
                  <a:prstClr val="black"/>
                </a:solidFill>
              </a:rPr>
              <a:t>// twitter.com/</a:t>
            </a:r>
            <a:r>
              <a:rPr lang="de-DE" sz="2400" dirty="0" err="1">
                <a:solidFill>
                  <a:prstClr val="black"/>
                </a:solidFill>
              </a:rPr>
              <a:t>susannebraun</a:t>
            </a:r>
            <a:endParaRPr lang="de-DE" sz="2400" dirty="0">
              <a:solidFill>
                <a:prstClr val="black"/>
              </a:solidFill>
            </a:endParaRPr>
          </a:p>
          <a:p>
            <a:pPr marL="216000" indent="-216000" fontAlgn="base">
              <a:spcBef>
                <a:spcPts val="1800"/>
              </a:spcBef>
              <a:spcAft>
                <a:spcPct val="0"/>
              </a:spcAft>
              <a:buClr>
                <a:srgbClr val="008000">
                  <a:lumMod val="50000"/>
                </a:srgbClr>
              </a:buClr>
              <a:buFont typeface="Wingdings" pitchFamily="2" charset="2"/>
              <a:buChar char="§"/>
            </a:pPr>
            <a:r>
              <a:rPr lang="de-DE" sz="2400" dirty="0">
                <a:solidFill>
                  <a:prstClr val="black"/>
                </a:solidFill>
              </a:rPr>
              <a:t>// </a:t>
            </a:r>
            <a:r>
              <a:rPr lang="de-DE" sz="2400" dirty="0" smtClean="0">
                <a:solidFill>
                  <a:prstClr val="black"/>
                </a:solidFill>
              </a:rPr>
              <a:t>github.com/</a:t>
            </a:r>
            <a:r>
              <a:rPr lang="de-DE" sz="2400" dirty="0" err="1" smtClean="0">
                <a:solidFill>
                  <a:prstClr val="black"/>
                </a:solidFill>
              </a:rPr>
              <a:t>susannebraun</a:t>
            </a:r>
            <a:endParaRPr lang="de-DE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2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0"/>
            <a:ext cx="8424936" cy="928670"/>
          </a:xfrm>
        </p:spPr>
        <p:txBody>
          <a:bodyPr>
            <a:normAutofit/>
          </a:bodyPr>
          <a:lstStyle/>
          <a:p>
            <a:r>
              <a:rPr lang="de-DE" dirty="0" smtClean="0"/>
              <a:t>Studie: Zeiterfassung </a:t>
            </a:r>
            <a:r>
              <a:rPr lang="de-DE" dirty="0" err="1" smtClean="0"/>
              <a:t>goes</a:t>
            </a:r>
            <a:r>
              <a:rPr lang="de-DE" dirty="0" smtClean="0"/>
              <a:t> </a:t>
            </a:r>
            <a:r>
              <a:rPr lang="de-DE" dirty="0" err="1" smtClean="0"/>
              <a:t>Android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4" descr="http://1.2.3.12/bmi/developer.android.com/assets/images/da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762" y="332660"/>
            <a:ext cx="1844710" cy="37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https://3c.gmx.net/mail/client/attachment/view/tmai1300873421e9973e/YXJ0NDY4;jsessionid=C81CD7088BA03B94803BCAC429F3B058-n3.bs30a?selection=tfol11c4fc7fb098676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AutoShape 4" descr="https://3c.gmx.net/mail/client/attachment/view/tmai1300873421e9973e/YXJ0NDY4;jsessionid=C81CD7088BA03B94803BCAC429F3B058-n3.bs30a?selection=tfol11c4fc7fb0986766"/>
          <p:cNvSpPr>
            <a:spLocks noChangeAspect="1" noChangeArrowheads="1"/>
          </p:cNvSpPr>
          <p:nvPr/>
        </p:nvSpPr>
        <p:spPr bwMode="auto">
          <a:xfrm>
            <a:off x="307975" y="79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AutoShape 6" descr="https://3c.gmx.net/mail/client/attachment/view/tmai1300873421e9973e/YXJ0NDY4;jsessionid=C81CD7088BA03B94803BCAC429F3B058-n3.bs30a?selection=tfol11c4fc7fb0986766"/>
          <p:cNvSpPr>
            <a:spLocks noChangeAspect="1" noChangeArrowheads="1"/>
          </p:cNvSpPr>
          <p:nvPr/>
        </p:nvSpPr>
        <p:spPr bwMode="auto">
          <a:xfrm>
            <a:off x="460375" y="1603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AutoShape 8" descr="https://3c.gmx.net/mail/client/attachment/view/tmai1300873421e9973e/YXJ0NDY4;jsessionid=C81CD7088BA03B94803BCAC429F3B058-n3.bs30a?selection=tfol11c4fc7fb0986766"/>
          <p:cNvSpPr>
            <a:spLocks noChangeAspect="1" noChangeArrowheads="1"/>
          </p:cNvSpPr>
          <p:nvPr/>
        </p:nvSpPr>
        <p:spPr bwMode="auto">
          <a:xfrm>
            <a:off x="612775" y="3127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73" y="1581749"/>
            <a:ext cx="4242048" cy="4242048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124744"/>
            <a:ext cx="3582417" cy="5156058"/>
          </a:xfrm>
          <a:prstGeom prst="rect">
            <a:avLst/>
          </a:prstGeom>
          <a:ln w="38100">
            <a:solidFill>
              <a:srgbClr val="0099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643979" y="6399956"/>
            <a:ext cx="7407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prstClr val="black"/>
                </a:solidFill>
                <a:cs typeface="Calibri" pitchFamily="34" charset="0"/>
              </a:rPr>
              <a:t>Erschienen in: Mobile Technology 3/2012 und </a:t>
            </a:r>
            <a:r>
              <a:rPr lang="de-DE" sz="1600" dirty="0" err="1">
                <a:solidFill>
                  <a:prstClr val="black"/>
                </a:solidFill>
                <a:cs typeface="Calibri" pitchFamily="34" charset="0"/>
              </a:rPr>
              <a:t>android</a:t>
            </a:r>
            <a:r>
              <a:rPr lang="de-DE" sz="1600" dirty="0">
                <a:solidFill>
                  <a:prstClr val="black"/>
                </a:solidFill>
                <a:cs typeface="Calibri" pitchFamily="34" charset="0"/>
              </a:rPr>
              <a:t> 360 3/2012</a:t>
            </a:r>
          </a:p>
        </p:txBody>
      </p:sp>
    </p:spTree>
    <p:extLst>
      <p:ext uri="{BB962C8B-B14F-4D97-AF65-F5344CB8AC3E}">
        <p14:creationId xmlns:p14="http://schemas.microsoft.com/office/powerpoint/2010/main" val="794572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7704856" cy="928670"/>
          </a:xfrm>
        </p:spPr>
        <p:txBody>
          <a:bodyPr>
            <a:normAutofit/>
          </a:bodyPr>
          <a:lstStyle/>
          <a:p>
            <a:r>
              <a:rPr lang="de-DE" dirty="0" smtClean="0"/>
              <a:t>Das </a:t>
            </a:r>
            <a:r>
              <a:rPr lang="de-DE" dirty="0" err="1" smtClean="0"/>
              <a:t>Android</a:t>
            </a:r>
            <a:r>
              <a:rPr lang="de-DE" dirty="0" smtClean="0"/>
              <a:t>-Framework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4" descr="http://1.2.3.12/bmi/developer.android.com/assets/images/da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520" y="332656"/>
            <a:ext cx="1844710" cy="37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State diagram for an Android Activity Lifecycl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" name="AutoShape 6" descr="State diagram for an Android Activity Lifecycle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AutoShape 8" descr="State diagram for an Android Activity Lifecycle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523176" y="1124744"/>
            <a:ext cx="2536656" cy="55446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3563888" y="1124744"/>
            <a:ext cx="2591073" cy="547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6444208" y="1124744"/>
            <a:ext cx="2601187" cy="55446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95183" y="1268760"/>
            <a:ext cx="223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prstClr val="black"/>
                </a:solidFill>
                <a:latin typeface="Arial" charset="0"/>
              </a:rPr>
              <a:t>Eigene </a:t>
            </a:r>
            <a:r>
              <a:rPr lang="de-DE" dirty="0" err="1" smtClean="0">
                <a:solidFill>
                  <a:prstClr val="black"/>
                </a:solidFill>
                <a:latin typeface="Arial" charset="0"/>
              </a:rPr>
              <a:t>Android</a:t>
            </a:r>
            <a:r>
              <a:rPr lang="de-DE" dirty="0" smtClean="0">
                <a:solidFill>
                  <a:prstClr val="black"/>
                </a:solidFill>
                <a:latin typeface="Arial" charset="0"/>
              </a:rPr>
              <a:t>-App</a:t>
            </a:r>
            <a:endParaRPr lang="de-DE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3820421" y="1268760"/>
            <a:ext cx="2047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dirty="0" err="1">
                <a:solidFill>
                  <a:prstClr val="black"/>
                </a:solidFill>
                <a:latin typeface="Arial" charset="0"/>
              </a:rPr>
              <a:t>Android</a:t>
            </a:r>
            <a:r>
              <a:rPr lang="de-DE" dirty="0">
                <a:solidFill>
                  <a:prstClr val="black"/>
                </a:solidFill>
                <a:latin typeface="Arial" charset="0"/>
              </a:rPr>
              <a:t> OS</a:t>
            </a:r>
          </a:p>
        </p:txBody>
      </p:sp>
      <p:sp>
        <p:nvSpPr>
          <p:cNvPr id="15" name="Rechteck 14"/>
          <p:cNvSpPr/>
          <p:nvPr/>
        </p:nvSpPr>
        <p:spPr>
          <a:xfrm>
            <a:off x="6700741" y="1130260"/>
            <a:ext cx="2047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dirty="0" err="1" smtClean="0">
                <a:solidFill>
                  <a:prstClr val="black"/>
                </a:solidFill>
                <a:latin typeface="Arial" charset="0"/>
              </a:rPr>
              <a:t>Android</a:t>
            </a:r>
            <a:r>
              <a:rPr lang="de-DE" dirty="0" smtClean="0">
                <a:solidFill>
                  <a:prstClr val="black"/>
                </a:solidFill>
                <a:latin typeface="Arial" charset="0"/>
              </a:rPr>
              <a:t>-Plattform u./o. andere App</a:t>
            </a:r>
            <a:endParaRPr lang="de-DE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755606" y="4409473"/>
            <a:ext cx="209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b="1" i="1" dirty="0" smtClean="0">
                <a:solidFill>
                  <a:prstClr val="black"/>
                </a:solidFill>
                <a:latin typeface="Arial" charset="0"/>
              </a:rPr>
              <a:t>Content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b="1" i="1" dirty="0" err="1" smtClean="0">
                <a:solidFill>
                  <a:prstClr val="black"/>
                </a:solidFill>
                <a:latin typeface="Arial" charset="0"/>
              </a:rPr>
              <a:t>Resolver</a:t>
            </a:r>
            <a:endParaRPr lang="de-DE" b="1" i="1" dirty="0">
              <a:solidFill>
                <a:prstClr val="black"/>
              </a:solidFill>
              <a:latin typeface="Arial" charset="0"/>
            </a:endParaRPr>
          </a:p>
        </p:txBody>
      </p:sp>
      <p:grpSp>
        <p:nvGrpSpPr>
          <p:cNvPr id="152" name="Gruppieren 151"/>
          <p:cNvGrpSpPr/>
          <p:nvPr/>
        </p:nvGrpSpPr>
        <p:grpSpPr>
          <a:xfrm>
            <a:off x="884693" y="5013176"/>
            <a:ext cx="1892246" cy="1584176"/>
            <a:chOff x="884693" y="5013176"/>
            <a:chExt cx="1892246" cy="1584176"/>
          </a:xfrm>
        </p:grpSpPr>
        <p:sp>
          <p:nvSpPr>
            <p:cNvPr id="22" name="Abgerundetes Rechteck 21"/>
            <p:cNvSpPr/>
            <p:nvPr/>
          </p:nvSpPr>
          <p:spPr>
            <a:xfrm>
              <a:off x="884693" y="5013176"/>
              <a:ext cx="1892246" cy="668546"/>
            </a:xfrm>
            <a:prstGeom prst="roundRect">
              <a:avLst/>
            </a:prstGeom>
            <a:solidFill>
              <a:srgbClr val="0294F8"/>
            </a:solidFill>
            <a:ln w="0">
              <a:solidFill>
                <a:srgbClr val="029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smtClean="0">
                  <a:solidFill>
                    <a:prstClr val="white"/>
                  </a:solidFill>
                </a:rPr>
                <a:t>Content Provider</a:t>
              </a:r>
              <a:endParaRPr lang="de-DE" sz="1600" dirty="0">
                <a:solidFill>
                  <a:prstClr val="white"/>
                </a:solidFill>
              </a:endParaRPr>
            </a:p>
          </p:txBody>
        </p:sp>
        <p:sp>
          <p:nvSpPr>
            <p:cNvPr id="41" name="Flussdiagramm: Magnetplattenspeicher 40"/>
            <p:cNvSpPr/>
            <p:nvPr/>
          </p:nvSpPr>
          <p:spPr>
            <a:xfrm>
              <a:off x="884693" y="5977519"/>
              <a:ext cx="1892246" cy="619833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dirty="0" smtClean="0">
                  <a:solidFill>
                    <a:prstClr val="white"/>
                  </a:solidFill>
                </a:rPr>
                <a:t>Datastore</a:t>
              </a:r>
              <a:endParaRPr lang="de-DE" dirty="0">
                <a:solidFill>
                  <a:prstClr val="white"/>
                </a:solidFill>
              </a:endParaRPr>
            </a:p>
          </p:txBody>
        </p:sp>
        <p:cxnSp>
          <p:nvCxnSpPr>
            <p:cNvPr id="25" name="Gerade Verbindung mit Pfeil 24"/>
            <p:cNvCxnSpPr>
              <a:stCxn id="22" idx="2"/>
              <a:endCxn id="41" idx="0"/>
            </p:cNvCxnSpPr>
            <p:nvPr/>
          </p:nvCxnSpPr>
          <p:spPr>
            <a:xfrm>
              <a:off x="1830816" y="5681722"/>
              <a:ext cx="0" cy="50240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uppieren 95"/>
          <p:cNvGrpSpPr/>
          <p:nvPr/>
        </p:nvGrpSpPr>
        <p:grpSpPr>
          <a:xfrm>
            <a:off x="611561" y="1916832"/>
            <a:ext cx="3384374" cy="2952329"/>
            <a:chOff x="611561" y="1916832"/>
            <a:chExt cx="3384374" cy="2952329"/>
          </a:xfrm>
        </p:grpSpPr>
        <p:sp>
          <p:nvSpPr>
            <p:cNvPr id="18" name="Abgerundetes Rechteck 17"/>
            <p:cNvSpPr/>
            <p:nvPr/>
          </p:nvSpPr>
          <p:spPr>
            <a:xfrm>
              <a:off x="955223" y="2564904"/>
              <a:ext cx="1960593" cy="432048"/>
            </a:xfrm>
            <a:prstGeom prst="roundRect">
              <a:avLst/>
            </a:prstGeom>
            <a:solidFill>
              <a:srgbClr val="0294F8"/>
            </a:solidFill>
            <a:ln w="0">
              <a:solidFill>
                <a:srgbClr val="029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err="1" smtClean="0">
                  <a:solidFill>
                    <a:prstClr val="white"/>
                  </a:solidFill>
                </a:rPr>
                <a:t>Activity</a:t>
              </a:r>
              <a:endParaRPr lang="de-DE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955223" y="3140968"/>
              <a:ext cx="1960593" cy="432048"/>
            </a:xfrm>
            <a:prstGeom prst="roundRect">
              <a:avLst/>
            </a:prstGeom>
            <a:solidFill>
              <a:srgbClr val="0294F8"/>
            </a:solidFill>
            <a:ln w="0">
              <a:solidFill>
                <a:srgbClr val="029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smtClean="0">
                  <a:solidFill>
                    <a:prstClr val="white"/>
                  </a:solidFill>
                </a:rPr>
                <a:t>Service</a:t>
              </a:r>
              <a:endParaRPr lang="de-DE" sz="1600" dirty="0">
                <a:solidFill>
                  <a:prstClr val="white"/>
                </a:solidFill>
              </a:endParaRPr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955223" y="3717032"/>
              <a:ext cx="1960593" cy="432048"/>
            </a:xfrm>
            <a:prstGeom prst="roundRect">
              <a:avLst/>
            </a:prstGeom>
            <a:solidFill>
              <a:srgbClr val="0294F8"/>
            </a:solidFill>
            <a:ln w="0">
              <a:solidFill>
                <a:srgbClr val="029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smtClean="0">
                  <a:solidFill>
                    <a:prstClr val="white"/>
                  </a:solidFill>
                </a:rPr>
                <a:t>Broadcast Receiver</a:t>
              </a:r>
              <a:endParaRPr lang="de-DE" sz="1600" dirty="0">
                <a:solidFill>
                  <a:prstClr val="white"/>
                </a:solidFill>
              </a:endParaRPr>
            </a:p>
          </p:txBody>
        </p:sp>
        <p:grpSp>
          <p:nvGrpSpPr>
            <p:cNvPr id="38" name="Gruppieren 37"/>
            <p:cNvGrpSpPr/>
            <p:nvPr/>
          </p:nvGrpSpPr>
          <p:grpSpPr>
            <a:xfrm>
              <a:off x="611561" y="1916832"/>
              <a:ext cx="3384374" cy="2952329"/>
              <a:chOff x="493512" y="1896217"/>
              <a:chExt cx="3751862" cy="2952329"/>
            </a:xfrm>
          </p:grpSpPr>
          <p:grpSp>
            <p:nvGrpSpPr>
              <p:cNvPr id="35" name="Gruppieren 34"/>
              <p:cNvGrpSpPr/>
              <p:nvPr/>
            </p:nvGrpSpPr>
            <p:grpSpPr>
              <a:xfrm>
                <a:off x="494857" y="1896217"/>
                <a:ext cx="3670692" cy="1496779"/>
                <a:chOff x="494857" y="1896217"/>
                <a:chExt cx="3670692" cy="1496779"/>
              </a:xfrm>
            </p:grpSpPr>
            <p:sp>
              <p:nvSpPr>
                <p:cNvPr id="28" name="Rechteckiger Pfeil 27"/>
                <p:cNvSpPr/>
                <p:nvPr/>
              </p:nvSpPr>
              <p:spPr>
                <a:xfrm>
                  <a:off x="494857" y="1896217"/>
                  <a:ext cx="3670692" cy="1496779"/>
                </a:xfrm>
                <a:prstGeom prst="bentArrow">
                  <a:avLst>
                    <a:gd name="adj1" fmla="val 19635"/>
                    <a:gd name="adj2" fmla="val 16349"/>
                    <a:gd name="adj3" fmla="val 31656"/>
                    <a:gd name="adj4" fmla="val 42419"/>
                  </a:avLst>
                </a:prstGeom>
                <a:solidFill>
                  <a:srgbClr val="45C76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Textfeld 33"/>
                <p:cNvSpPr txBox="1"/>
                <p:nvPr/>
              </p:nvSpPr>
              <p:spPr>
                <a:xfrm>
                  <a:off x="1544897" y="1975862"/>
                  <a:ext cx="96827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de-DE" sz="1600" dirty="0" err="1" smtClean="0">
                      <a:solidFill>
                        <a:prstClr val="white"/>
                      </a:solidFill>
                      <a:latin typeface="Arial" charset="0"/>
                    </a:rPr>
                    <a:t>Intent</a:t>
                  </a:r>
                  <a:endParaRPr lang="de-DE" sz="1600" dirty="0">
                    <a:solidFill>
                      <a:prstClr val="white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37" name="Gruppieren 36"/>
              <p:cNvGrpSpPr/>
              <p:nvPr/>
            </p:nvGrpSpPr>
            <p:grpSpPr>
              <a:xfrm>
                <a:off x="493512" y="3392996"/>
                <a:ext cx="3751862" cy="1455550"/>
                <a:chOff x="493512" y="3717032"/>
                <a:chExt cx="3751862" cy="1164440"/>
              </a:xfrm>
            </p:grpSpPr>
            <p:sp>
              <p:nvSpPr>
                <p:cNvPr id="29" name="Rechteckiger Pfeil 28"/>
                <p:cNvSpPr/>
                <p:nvPr/>
              </p:nvSpPr>
              <p:spPr>
                <a:xfrm flipV="1">
                  <a:off x="493512" y="3717032"/>
                  <a:ext cx="3751862" cy="1164440"/>
                </a:xfrm>
                <a:prstGeom prst="bentArrow">
                  <a:avLst>
                    <a:gd name="adj1" fmla="val 19819"/>
                    <a:gd name="adj2" fmla="val 16301"/>
                    <a:gd name="adj3" fmla="val 31324"/>
                    <a:gd name="adj4" fmla="val 43750"/>
                  </a:avLst>
                </a:prstGeom>
                <a:solidFill>
                  <a:srgbClr val="45C76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Textfeld 35"/>
                <p:cNvSpPr txBox="1"/>
                <p:nvPr/>
              </p:nvSpPr>
              <p:spPr>
                <a:xfrm>
                  <a:off x="1067319" y="4505850"/>
                  <a:ext cx="2130437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de-DE"/>
                  </a:defPPr>
                  <a:lvl1pPr algn="ctr">
                    <a:defRPr>
                      <a:latin typeface="+mn-lt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de-DE" dirty="0">
                      <a:solidFill>
                        <a:prstClr val="white"/>
                      </a:solidFill>
                    </a:rPr>
                    <a:t>CRUD </a:t>
                  </a:r>
                  <a:r>
                    <a:rPr lang="de-DE" dirty="0" err="1">
                      <a:solidFill>
                        <a:prstClr val="white"/>
                      </a:solidFill>
                    </a:rPr>
                    <a:t>Operations</a:t>
                  </a:r>
                  <a:endParaRPr lang="de-DE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2" name="Gruppieren 51"/>
            <p:cNvGrpSpPr/>
            <p:nvPr/>
          </p:nvGrpSpPr>
          <p:grpSpPr>
            <a:xfrm>
              <a:off x="764374" y="3845617"/>
              <a:ext cx="423250" cy="180020"/>
              <a:chOff x="765175" y="2672916"/>
              <a:chExt cx="566466" cy="252028"/>
            </a:xfrm>
          </p:grpSpPr>
          <p:sp>
            <p:nvSpPr>
              <p:cNvPr id="53" name="Rechteck 52"/>
              <p:cNvSpPr/>
              <p:nvPr/>
            </p:nvSpPr>
            <p:spPr>
              <a:xfrm>
                <a:off x="765175" y="2744924"/>
                <a:ext cx="422449" cy="108012"/>
              </a:xfrm>
              <a:prstGeom prst="rect">
                <a:avLst/>
              </a:prstGeom>
              <a:solidFill>
                <a:srgbClr val="45C7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1087905" y="2672916"/>
                <a:ext cx="243736" cy="252028"/>
              </a:xfrm>
              <a:prstGeom prst="ellipse">
                <a:avLst/>
              </a:prstGeom>
              <a:solidFill>
                <a:srgbClr val="45C7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" name="Gruppieren 54"/>
            <p:cNvGrpSpPr/>
            <p:nvPr/>
          </p:nvGrpSpPr>
          <p:grpSpPr>
            <a:xfrm>
              <a:off x="743598" y="3266982"/>
              <a:ext cx="423250" cy="180020"/>
              <a:chOff x="765175" y="2672916"/>
              <a:chExt cx="566466" cy="252028"/>
            </a:xfrm>
          </p:grpSpPr>
          <p:sp>
            <p:nvSpPr>
              <p:cNvPr id="56" name="Rechteck 55"/>
              <p:cNvSpPr/>
              <p:nvPr/>
            </p:nvSpPr>
            <p:spPr>
              <a:xfrm>
                <a:off x="765175" y="2744924"/>
                <a:ext cx="422449" cy="108012"/>
              </a:xfrm>
              <a:prstGeom prst="rect">
                <a:avLst/>
              </a:prstGeom>
              <a:solidFill>
                <a:srgbClr val="45C7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1087905" y="2672916"/>
                <a:ext cx="243736" cy="252028"/>
              </a:xfrm>
              <a:prstGeom prst="ellipse">
                <a:avLst/>
              </a:prstGeom>
              <a:solidFill>
                <a:srgbClr val="45C7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" name="Gruppieren 57"/>
            <p:cNvGrpSpPr/>
            <p:nvPr/>
          </p:nvGrpSpPr>
          <p:grpSpPr>
            <a:xfrm>
              <a:off x="755576" y="2708920"/>
              <a:ext cx="423250" cy="180020"/>
              <a:chOff x="765175" y="2672916"/>
              <a:chExt cx="566466" cy="252028"/>
            </a:xfrm>
          </p:grpSpPr>
          <p:sp>
            <p:nvSpPr>
              <p:cNvPr id="59" name="Rechteck 58"/>
              <p:cNvSpPr/>
              <p:nvPr/>
            </p:nvSpPr>
            <p:spPr>
              <a:xfrm>
                <a:off x="765175" y="2744924"/>
                <a:ext cx="422449" cy="108012"/>
              </a:xfrm>
              <a:prstGeom prst="rect">
                <a:avLst/>
              </a:prstGeom>
              <a:solidFill>
                <a:srgbClr val="45C7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Ellipse 59"/>
              <p:cNvSpPr/>
              <p:nvPr/>
            </p:nvSpPr>
            <p:spPr>
              <a:xfrm>
                <a:off x="1087905" y="2672916"/>
                <a:ext cx="243736" cy="252028"/>
              </a:xfrm>
              <a:prstGeom prst="ellipse">
                <a:avLst/>
              </a:prstGeom>
              <a:solidFill>
                <a:srgbClr val="45C7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1" name="Textfeld 60"/>
          <p:cNvSpPr txBox="1"/>
          <p:nvPr/>
        </p:nvSpPr>
        <p:spPr>
          <a:xfrm>
            <a:off x="3851920" y="197243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b="1" i="1" dirty="0" err="1" smtClean="0">
                <a:solidFill>
                  <a:prstClr val="black"/>
                </a:solidFill>
                <a:latin typeface="Arial" charset="0"/>
              </a:rPr>
              <a:t>Intent</a:t>
            </a:r>
            <a:r>
              <a:rPr lang="de-DE" b="1" i="1" dirty="0" smtClean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de-DE" b="1" i="1" dirty="0" err="1" smtClean="0">
                <a:solidFill>
                  <a:prstClr val="black"/>
                </a:solidFill>
                <a:latin typeface="Arial" charset="0"/>
              </a:rPr>
              <a:t>Resolver</a:t>
            </a:r>
            <a:endParaRPr lang="de-DE" b="1" i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3782848" y="5193196"/>
            <a:ext cx="2232248" cy="540060"/>
          </a:xfrm>
          <a:prstGeom prst="rect">
            <a:avLst/>
          </a:prstGeom>
          <a:solidFill>
            <a:srgbClr val="E71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dirty="0" err="1" smtClean="0">
                <a:solidFill>
                  <a:prstClr val="white"/>
                </a:solidFill>
              </a:rPr>
              <a:t>Resolve</a:t>
            </a:r>
            <a:r>
              <a:rPr lang="de-DE" dirty="0" smtClean="0">
                <a:solidFill>
                  <a:prstClr val="white"/>
                </a:solidFill>
              </a:rPr>
              <a:t> Content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3772132" y="2438890"/>
            <a:ext cx="2168020" cy="450050"/>
          </a:xfrm>
          <a:prstGeom prst="rect">
            <a:avLst/>
          </a:prstGeom>
          <a:solidFill>
            <a:srgbClr val="E71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prstClr val="white"/>
                </a:solidFill>
              </a:rPr>
              <a:t>Call </a:t>
            </a:r>
            <a:r>
              <a:rPr lang="de-DE" dirty="0" err="1" smtClean="0">
                <a:solidFill>
                  <a:prstClr val="white"/>
                </a:solidFill>
              </a:rPr>
              <a:t>Activity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778697" y="3068960"/>
            <a:ext cx="2161455" cy="450050"/>
          </a:xfrm>
          <a:prstGeom prst="rect">
            <a:avLst/>
          </a:prstGeom>
          <a:solidFill>
            <a:srgbClr val="E71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prstClr val="white"/>
                </a:solidFill>
              </a:rPr>
              <a:t>Call Service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778697" y="3711264"/>
            <a:ext cx="2161455" cy="450050"/>
          </a:xfrm>
          <a:prstGeom prst="rect">
            <a:avLst/>
          </a:prstGeom>
          <a:solidFill>
            <a:srgbClr val="E71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prstClr val="white"/>
                </a:solidFill>
              </a:rPr>
              <a:t>Send Broadcast</a:t>
            </a:r>
            <a:endParaRPr lang="de-DE" dirty="0">
              <a:solidFill>
                <a:prstClr val="white"/>
              </a:solidFill>
            </a:endParaRPr>
          </a:p>
        </p:txBody>
      </p:sp>
      <p:cxnSp>
        <p:nvCxnSpPr>
          <p:cNvPr id="68" name="Gerade Verbindung mit Pfeil 67"/>
          <p:cNvCxnSpPr>
            <a:endCxn id="18" idx="3"/>
          </p:cNvCxnSpPr>
          <p:nvPr/>
        </p:nvCxnSpPr>
        <p:spPr>
          <a:xfrm flipH="1">
            <a:off x="2915816" y="2780928"/>
            <a:ext cx="92953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endCxn id="20" idx="3"/>
          </p:cNvCxnSpPr>
          <p:nvPr/>
        </p:nvCxnSpPr>
        <p:spPr>
          <a:xfrm flipH="1">
            <a:off x="2915816" y="3356991"/>
            <a:ext cx="929539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endCxn id="21" idx="3"/>
          </p:cNvCxnSpPr>
          <p:nvPr/>
        </p:nvCxnSpPr>
        <p:spPr>
          <a:xfrm flipH="1">
            <a:off x="2915816" y="3933056"/>
            <a:ext cx="92953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Abgerundetes Rechteck 97"/>
          <p:cNvSpPr/>
          <p:nvPr/>
        </p:nvSpPr>
        <p:spPr>
          <a:xfrm>
            <a:off x="6588224" y="2582906"/>
            <a:ext cx="1960593" cy="432048"/>
          </a:xfrm>
          <a:prstGeom prst="roundRect">
            <a:avLst/>
          </a:prstGeom>
          <a:solidFill>
            <a:srgbClr val="0294F8"/>
          </a:solidFill>
          <a:ln w="0">
            <a:solidFill>
              <a:srgbClr val="029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dirty="0" err="1" smtClean="0">
                <a:solidFill>
                  <a:prstClr val="white"/>
                </a:solidFill>
              </a:rPr>
              <a:t>Activity</a:t>
            </a:r>
            <a:endParaRPr lang="de-DE" sz="1600" dirty="0">
              <a:solidFill>
                <a:prstClr val="white"/>
              </a:solidFill>
            </a:endParaRPr>
          </a:p>
        </p:txBody>
      </p:sp>
      <p:sp>
        <p:nvSpPr>
          <p:cNvPr id="99" name="Abgerundetes Rechteck 98"/>
          <p:cNvSpPr/>
          <p:nvPr/>
        </p:nvSpPr>
        <p:spPr>
          <a:xfrm>
            <a:off x="6588224" y="3140968"/>
            <a:ext cx="1960593" cy="432048"/>
          </a:xfrm>
          <a:prstGeom prst="roundRect">
            <a:avLst/>
          </a:prstGeom>
          <a:solidFill>
            <a:srgbClr val="0294F8"/>
          </a:solidFill>
          <a:ln w="0">
            <a:solidFill>
              <a:srgbClr val="029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dirty="0" smtClean="0">
                <a:solidFill>
                  <a:prstClr val="white"/>
                </a:solidFill>
              </a:rPr>
              <a:t>Service</a:t>
            </a:r>
            <a:endParaRPr lang="de-DE" sz="1600" dirty="0">
              <a:solidFill>
                <a:prstClr val="white"/>
              </a:solidFill>
            </a:endParaRPr>
          </a:p>
        </p:txBody>
      </p:sp>
      <p:sp>
        <p:nvSpPr>
          <p:cNvPr id="100" name="Abgerundetes Rechteck 99"/>
          <p:cNvSpPr/>
          <p:nvPr/>
        </p:nvSpPr>
        <p:spPr>
          <a:xfrm>
            <a:off x="6588224" y="3709338"/>
            <a:ext cx="1960593" cy="432048"/>
          </a:xfrm>
          <a:prstGeom prst="roundRect">
            <a:avLst/>
          </a:prstGeom>
          <a:solidFill>
            <a:srgbClr val="0294F8"/>
          </a:solidFill>
          <a:ln w="0">
            <a:solidFill>
              <a:srgbClr val="029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600" dirty="0" smtClean="0">
                <a:solidFill>
                  <a:prstClr val="white"/>
                </a:solidFill>
              </a:rPr>
              <a:t>Broadcast Receiver</a:t>
            </a:r>
            <a:endParaRPr lang="de-DE" sz="1600" dirty="0">
              <a:solidFill>
                <a:prstClr val="white"/>
              </a:solidFill>
            </a:endParaRPr>
          </a:p>
        </p:txBody>
      </p:sp>
      <p:grpSp>
        <p:nvGrpSpPr>
          <p:cNvPr id="119" name="Gruppieren 118"/>
          <p:cNvGrpSpPr/>
          <p:nvPr/>
        </p:nvGrpSpPr>
        <p:grpSpPr>
          <a:xfrm>
            <a:off x="5543939" y="1939005"/>
            <a:ext cx="3384374" cy="2913124"/>
            <a:chOff x="6416233" y="2235099"/>
            <a:chExt cx="3384374" cy="2913124"/>
          </a:xfrm>
        </p:grpSpPr>
        <p:grpSp>
          <p:nvGrpSpPr>
            <p:cNvPr id="118" name="Gruppieren 117"/>
            <p:cNvGrpSpPr/>
            <p:nvPr/>
          </p:nvGrpSpPr>
          <p:grpSpPr>
            <a:xfrm flipH="1">
              <a:off x="6416233" y="3692673"/>
              <a:ext cx="3384374" cy="1455550"/>
              <a:chOff x="6486573" y="3731878"/>
              <a:chExt cx="3384374" cy="1455550"/>
            </a:xfrm>
          </p:grpSpPr>
          <p:grpSp>
            <p:nvGrpSpPr>
              <p:cNvPr id="112" name="Gruppieren 111"/>
              <p:cNvGrpSpPr/>
              <p:nvPr/>
            </p:nvGrpSpPr>
            <p:grpSpPr>
              <a:xfrm>
                <a:off x="6486573" y="3731878"/>
                <a:ext cx="3384374" cy="1455550"/>
                <a:chOff x="493512" y="3717032"/>
                <a:chExt cx="3751862" cy="1164440"/>
              </a:xfrm>
            </p:grpSpPr>
            <p:sp>
              <p:nvSpPr>
                <p:cNvPr id="113" name="Rechteckiger Pfeil 112"/>
                <p:cNvSpPr/>
                <p:nvPr/>
              </p:nvSpPr>
              <p:spPr>
                <a:xfrm flipV="1">
                  <a:off x="493512" y="3717032"/>
                  <a:ext cx="3751862" cy="1164440"/>
                </a:xfrm>
                <a:prstGeom prst="bentArrow">
                  <a:avLst>
                    <a:gd name="adj1" fmla="val 19819"/>
                    <a:gd name="adj2" fmla="val 16301"/>
                    <a:gd name="adj3" fmla="val 31324"/>
                    <a:gd name="adj4" fmla="val 43750"/>
                  </a:avLst>
                </a:prstGeom>
                <a:solidFill>
                  <a:srgbClr val="45C76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4" name="Textfeld 113"/>
                <p:cNvSpPr txBox="1"/>
                <p:nvPr/>
              </p:nvSpPr>
              <p:spPr>
                <a:xfrm>
                  <a:off x="1067319" y="4505850"/>
                  <a:ext cx="2130437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de-DE"/>
                  </a:defPPr>
                  <a:lvl1pPr algn="ctr">
                    <a:defRPr>
                      <a:latin typeface="+mn-lt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de-DE" dirty="0">
                      <a:solidFill>
                        <a:prstClr val="white"/>
                      </a:solidFill>
                    </a:rPr>
                    <a:t>CRUD </a:t>
                  </a:r>
                  <a:r>
                    <a:rPr lang="de-DE" dirty="0" err="1">
                      <a:solidFill>
                        <a:prstClr val="white"/>
                      </a:solidFill>
                    </a:rPr>
                    <a:t>Operations</a:t>
                  </a:r>
                  <a:endParaRPr lang="de-DE" dirty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2" name="Gruppieren 101"/>
              <p:cNvGrpSpPr/>
              <p:nvPr/>
            </p:nvGrpSpPr>
            <p:grpSpPr>
              <a:xfrm>
                <a:off x="6639386" y="4163884"/>
                <a:ext cx="423250" cy="180020"/>
                <a:chOff x="765175" y="2672916"/>
                <a:chExt cx="566466" cy="252028"/>
              </a:xfrm>
            </p:grpSpPr>
            <p:sp>
              <p:nvSpPr>
                <p:cNvPr id="109" name="Rechteck 108"/>
                <p:cNvSpPr/>
                <p:nvPr/>
              </p:nvSpPr>
              <p:spPr>
                <a:xfrm>
                  <a:off x="765175" y="2744924"/>
                  <a:ext cx="422449" cy="108012"/>
                </a:xfrm>
                <a:prstGeom prst="rect">
                  <a:avLst/>
                </a:prstGeom>
                <a:solidFill>
                  <a:srgbClr val="45C76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0" name="Ellipse 109"/>
                <p:cNvSpPr/>
                <p:nvPr/>
              </p:nvSpPr>
              <p:spPr>
                <a:xfrm>
                  <a:off x="1087905" y="2672916"/>
                  <a:ext cx="243736" cy="252028"/>
                </a:xfrm>
                <a:prstGeom prst="ellipse">
                  <a:avLst/>
                </a:prstGeom>
                <a:solidFill>
                  <a:srgbClr val="45C76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17" name="Gruppieren 116"/>
            <p:cNvGrpSpPr/>
            <p:nvPr/>
          </p:nvGrpSpPr>
          <p:grpSpPr>
            <a:xfrm flipH="1">
              <a:off x="6487786" y="2235099"/>
              <a:ext cx="3311154" cy="1530170"/>
              <a:chOff x="6487786" y="2235099"/>
              <a:chExt cx="3311154" cy="1530170"/>
            </a:xfrm>
          </p:grpSpPr>
          <p:grpSp>
            <p:nvGrpSpPr>
              <p:cNvPr id="111" name="Gruppieren 110"/>
              <p:cNvGrpSpPr/>
              <p:nvPr/>
            </p:nvGrpSpPr>
            <p:grpSpPr>
              <a:xfrm>
                <a:off x="6487786" y="2235099"/>
                <a:ext cx="3311154" cy="1496779"/>
                <a:chOff x="494857" y="1896217"/>
                <a:chExt cx="3670694" cy="1496779"/>
              </a:xfrm>
            </p:grpSpPr>
            <p:sp>
              <p:nvSpPr>
                <p:cNvPr id="115" name="Rechteckiger Pfeil 114"/>
                <p:cNvSpPr/>
                <p:nvPr/>
              </p:nvSpPr>
              <p:spPr>
                <a:xfrm>
                  <a:off x="494857" y="1896217"/>
                  <a:ext cx="3670694" cy="1496779"/>
                </a:xfrm>
                <a:prstGeom prst="bentArrow">
                  <a:avLst>
                    <a:gd name="adj1" fmla="val 19635"/>
                    <a:gd name="adj2" fmla="val 16349"/>
                    <a:gd name="adj3" fmla="val 31656"/>
                    <a:gd name="adj4" fmla="val 42419"/>
                  </a:avLst>
                </a:prstGeom>
                <a:solidFill>
                  <a:srgbClr val="45C76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6" name="Textfeld 115"/>
                <p:cNvSpPr txBox="1"/>
                <p:nvPr/>
              </p:nvSpPr>
              <p:spPr>
                <a:xfrm>
                  <a:off x="1544897" y="1975862"/>
                  <a:ext cx="96827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de-DE" sz="1600" dirty="0" err="1" smtClean="0">
                      <a:solidFill>
                        <a:prstClr val="white"/>
                      </a:solidFill>
                      <a:latin typeface="Arial" charset="0"/>
                    </a:rPr>
                    <a:t>Intent</a:t>
                  </a:r>
                  <a:endParaRPr lang="de-DE" sz="1600" dirty="0">
                    <a:solidFill>
                      <a:prstClr val="white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103" name="Gruppieren 102"/>
              <p:cNvGrpSpPr/>
              <p:nvPr/>
            </p:nvGrpSpPr>
            <p:grpSpPr>
              <a:xfrm>
                <a:off x="6618610" y="3585249"/>
                <a:ext cx="423250" cy="180020"/>
                <a:chOff x="765175" y="2672916"/>
                <a:chExt cx="566466" cy="252028"/>
              </a:xfrm>
            </p:grpSpPr>
            <p:sp>
              <p:nvSpPr>
                <p:cNvPr id="107" name="Rechteck 106"/>
                <p:cNvSpPr/>
                <p:nvPr/>
              </p:nvSpPr>
              <p:spPr>
                <a:xfrm>
                  <a:off x="765175" y="2744924"/>
                  <a:ext cx="422449" cy="108012"/>
                </a:xfrm>
                <a:prstGeom prst="rect">
                  <a:avLst/>
                </a:prstGeom>
                <a:solidFill>
                  <a:srgbClr val="45C76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Ellipse 107"/>
                <p:cNvSpPr/>
                <p:nvPr/>
              </p:nvSpPr>
              <p:spPr>
                <a:xfrm>
                  <a:off x="1087905" y="2672916"/>
                  <a:ext cx="243736" cy="252028"/>
                </a:xfrm>
                <a:prstGeom prst="ellipse">
                  <a:avLst/>
                </a:prstGeom>
                <a:solidFill>
                  <a:srgbClr val="45C76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4" name="Gruppieren 103"/>
              <p:cNvGrpSpPr/>
              <p:nvPr/>
            </p:nvGrpSpPr>
            <p:grpSpPr>
              <a:xfrm>
                <a:off x="6630588" y="3027187"/>
                <a:ext cx="423250" cy="180020"/>
                <a:chOff x="765175" y="2672916"/>
                <a:chExt cx="566466" cy="252028"/>
              </a:xfrm>
            </p:grpSpPr>
            <p:sp>
              <p:nvSpPr>
                <p:cNvPr id="105" name="Rechteck 104"/>
                <p:cNvSpPr/>
                <p:nvPr/>
              </p:nvSpPr>
              <p:spPr>
                <a:xfrm>
                  <a:off x="765175" y="2744924"/>
                  <a:ext cx="422449" cy="108012"/>
                </a:xfrm>
                <a:prstGeom prst="rect">
                  <a:avLst/>
                </a:prstGeom>
                <a:solidFill>
                  <a:srgbClr val="45C76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6" name="Ellipse 105"/>
                <p:cNvSpPr/>
                <p:nvPr/>
              </p:nvSpPr>
              <p:spPr>
                <a:xfrm>
                  <a:off x="1087905" y="2672916"/>
                  <a:ext cx="243736" cy="252028"/>
                </a:xfrm>
                <a:prstGeom prst="ellipse">
                  <a:avLst/>
                </a:prstGeom>
                <a:solidFill>
                  <a:srgbClr val="45C76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cxnSp>
        <p:nvCxnSpPr>
          <p:cNvPr id="121" name="Gerade Verbindung mit Pfeil 120"/>
          <p:cNvCxnSpPr/>
          <p:nvPr/>
        </p:nvCxnSpPr>
        <p:spPr>
          <a:xfrm>
            <a:off x="5852140" y="2822409"/>
            <a:ext cx="746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>
            <a:endCxn id="99" idx="1"/>
          </p:cNvCxnSpPr>
          <p:nvPr/>
        </p:nvCxnSpPr>
        <p:spPr>
          <a:xfrm flipV="1">
            <a:off x="5852140" y="3356992"/>
            <a:ext cx="736084" cy="110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Gerade Verbindung mit Pfeil 126"/>
          <p:cNvCxnSpPr>
            <a:endCxn id="100" idx="1"/>
          </p:cNvCxnSpPr>
          <p:nvPr/>
        </p:nvCxnSpPr>
        <p:spPr>
          <a:xfrm flipV="1">
            <a:off x="5852140" y="3925362"/>
            <a:ext cx="736084" cy="76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3" name="Gruppieren 152"/>
          <p:cNvGrpSpPr/>
          <p:nvPr/>
        </p:nvGrpSpPr>
        <p:grpSpPr>
          <a:xfrm>
            <a:off x="6856218" y="5013176"/>
            <a:ext cx="1892246" cy="1584176"/>
            <a:chOff x="884693" y="5013176"/>
            <a:chExt cx="1892246" cy="1584176"/>
          </a:xfrm>
        </p:grpSpPr>
        <p:sp>
          <p:nvSpPr>
            <p:cNvPr id="154" name="Abgerundetes Rechteck 153"/>
            <p:cNvSpPr/>
            <p:nvPr/>
          </p:nvSpPr>
          <p:spPr>
            <a:xfrm>
              <a:off x="884693" y="5013176"/>
              <a:ext cx="1892246" cy="668546"/>
            </a:xfrm>
            <a:prstGeom prst="roundRect">
              <a:avLst/>
            </a:prstGeom>
            <a:solidFill>
              <a:srgbClr val="0294F8"/>
            </a:solidFill>
            <a:ln w="0">
              <a:solidFill>
                <a:srgbClr val="029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smtClean="0">
                  <a:solidFill>
                    <a:prstClr val="white"/>
                  </a:solidFill>
                </a:rPr>
                <a:t>Content Provider</a:t>
              </a:r>
              <a:endParaRPr lang="de-DE" sz="1600" dirty="0">
                <a:solidFill>
                  <a:prstClr val="white"/>
                </a:solidFill>
              </a:endParaRPr>
            </a:p>
          </p:txBody>
        </p:sp>
        <p:sp>
          <p:nvSpPr>
            <p:cNvPr id="155" name="Flussdiagramm: Magnetplattenspeicher 154"/>
            <p:cNvSpPr/>
            <p:nvPr/>
          </p:nvSpPr>
          <p:spPr>
            <a:xfrm>
              <a:off x="884693" y="5977519"/>
              <a:ext cx="1892246" cy="619833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dirty="0" smtClean="0">
                  <a:solidFill>
                    <a:prstClr val="white"/>
                  </a:solidFill>
                </a:rPr>
                <a:t>Datastore</a:t>
              </a:r>
              <a:endParaRPr lang="de-DE" dirty="0">
                <a:solidFill>
                  <a:prstClr val="white"/>
                </a:solidFill>
              </a:endParaRPr>
            </a:p>
          </p:txBody>
        </p:sp>
        <p:cxnSp>
          <p:nvCxnSpPr>
            <p:cNvPr id="156" name="Gerade Verbindung mit Pfeil 155"/>
            <p:cNvCxnSpPr>
              <a:stCxn id="154" idx="2"/>
              <a:endCxn id="155" idx="0"/>
            </p:cNvCxnSpPr>
            <p:nvPr/>
          </p:nvCxnSpPr>
          <p:spPr>
            <a:xfrm>
              <a:off x="1830816" y="5681722"/>
              <a:ext cx="0" cy="50240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704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7704856" cy="928670"/>
          </a:xfrm>
        </p:spPr>
        <p:txBody>
          <a:bodyPr>
            <a:normAutofit/>
          </a:bodyPr>
          <a:lstStyle/>
          <a:p>
            <a:r>
              <a:rPr lang="de-DE" dirty="0" smtClean="0"/>
              <a:t>Programmiermodel: </a:t>
            </a:r>
            <a:r>
              <a:rPr lang="de-DE" dirty="0" err="1" smtClean="0"/>
              <a:t>Activity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4" descr="http://1.2.3.12/bmi/developer.android.com/assets/images/da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520" y="332656"/>
            <a:ext cx="1844710" cy="37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/>
        </p:nvSpPr>
        <p:spPr>
          <a:xfrm>
            <a:off x="1043608" y="1572756"/>
            <a:ext cx="7560840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 fontAlgn="base">
              <a:spcBef>
                <a:spcPts val="1800"/>
              </a:spcBef>
              <a:spcAft>
                <a:spcPct val="0"/>
              </a:spcAft>
              <a:buClr>
                <a:srgbClr val="008000">
                  <a:lumMod val="50000"/>
                </a:srgbClr>
              </a:buClr>
              <a:buFont typeface="Wingdings" pitchFamily="2" charset="2"/>
              <a:buChar char="§"/>
            </a:pPr>
            <a:r>
              <a:rPr lang="de-DE" sz="2000" dirty="0" err="1" smtClean="0">
                <a:solidFill>
                  <a:prstClr val="black"/>
                </a:solidFill>
              </a:rPr>
              <a:t>Activity</a:t>
            </a:r>
            <a:r>
              <a:rPr lang="de-DE" sz="2000" dirty="0" smtClean="0">
                <a:solidFill>
                  <a:prstClr val="black"/>
                </a:solidFill>
              </a:rPr>
              <a:t> korrespondiert </a:t>
            </a:r>
            <a:r>
              <a:rPr lang="de-DE" sz="2000" dirty="0" err="1" smtClean="0">
                <a:solidFill>
                  <a:prstClr val="black"/>
                </a:solidFill>
              </a:rPr>
              <a:t>i.d.R</a:t>
            </a:r>
            <a:r>
              <a:rPr lang="de-DE" sz="2000" dirty="0" smtClean="0">
                <a:solidFill>
                  <a:prstClr val="black"/>
                </a:solidFill>
              </a:rPr>
              <a:t> mit einem bestimmten „Screen“ der App</a:t>
            </a:r>
          </a:p>
          <a:p>
            <a:pPr marL="216000" indent="-216000" fontAlgn="base">
              <a:spcBef>
                <a:spcPts val="1800"/>
              </a:spcBef>
              <a:spcAft>
                <a:spcPct val="0"/>
              </a:spcAft>
              <a:buClr>
                <a:srgbClr val="008000">
                  <a:lumMod val="50000"/>
                </a:srgbClr>
              </a:buClr>
              <a:buFont typeface="Wingdings" pitchFamily="2" charset="2"/>
              <a:buChar char="§"/>
            </a:pPr>
            <a:r>
              <a:rPr lang="de-DE" sz="2000" dirty="0" smtClean="0">
                <a:solidFill>
                  <a:prstClr val="black"/>
                </a:solidFill>
              </a:rPr>
              <a:t>Anwendungskomponente zur visuellen Interaktion mit dem Nutzer</a:t>
            </a:r>
          </a:p>
          <a:p>
            <a:pPr marL="216000" indent="-216000" fontAlgn="base">
              <a:spcBef>
                <a:spcPts val="1800"/>
              </a:spcBef>
              <a:spcAft>
                <a:spcPct val="0"/>
              </a:spcAft>
              <a:buClr>
                <a:srgbClr val="008000">
                  <a:lumMod val="50000"/>
                </a:srgbClr>
              </a:buClr>
              <a:buFont typeface="Wingdings" pitchFamily="2" charset="2"/>
              <a:buChar char="§"/>
            </a:pPr>
            <a:r>
              <a:rPr lang="de-DE" sz="2000" dirty="0" err="1" smtClean="0">
                <a:solidFill>
                  <a:prstClr val="black"/>
                </a:solidFill>
              </a:rPr>
              <a:t>Activity</a:t>
            </a:r>
            <a:r>
              <a:rPr lang="de-DE" sz="2000" dirty="0" smtClean="0">
                <a:solidFill>
                  <a:prstClr val="black"/>
                </a:solidFill>
              </a:rPr>
              <a:t> ist für Darstellungslogik des UI und die Entgegennahme und Verarbeitung der Nutzereingaben verantwortlich (View + Controller)</a:t>
            </a:r>
          </a:p>
          <a:p>
            <a:pPr marL="216000" indent="-216000" fontAlgn="base">
              <a:spcBef>
                <a:spcPts val="1800"/>
              </a:spcBef>
              <a:spcAft>
                <a:spcPct val="0"/>
              </a:spcAft>
              <a:buClr>
                <a:srgbClr val="008000">
                  <a:lumMod val="50000"/>
                </a:srgbClr>
              </a:buClr>
              <a:buFont typeface="Wingdings" pitchFamily="2" charset="2"/>
              <a:buChar char="§"/>
            </a:pPr>
            <a:r>
              <a:rPr lang="de-DE" sz="2000" dirty="0" smtClean="0">
                <a:solidFill>
                  <a:prstClr val="black"/>
                </a:solidFill>
              </a:rPr>
              <a:t>App besteht i.d.R. aus mehreren </a:t>
            </a:r>
            <a:r>
              <a:rPr lang="de-DE" sz="2000" dirty="0" err="1" smtClean="0">
                <a:solidFill>
                  <a:prstClr val="black"/>
                </a:solidFill>
              </a:rPr>
              <a:t>Activities</a:t>
            </a:r>
            <a:r>
              <a:rPr lang="de-DE" sz="2000" dirty="0" smtClean="0">
                <a:solidFill>
                  <a:prstClr val="black"/>
                </a:solidFill>
              </a:rPr>
              <a:t>, die </a:t>
            </a:r>
            <a:r>
              <a:rPr lang="de-DE" sz="2000" b="1" dirty="0" err="1" smtClean="0">
                <a:solidFill>
                  <a:prstClr val="black"/>
                </a:solidFill>
              </a:rPr>
              <a:t>loose</a:t>
            </a:r>
            <a:r>
              <a:rPr lang="de-DE" sz="2000" b="1" dirty="0" smtClean="0">
                <a:solidFill>
                  <a:prstClr val="black"/>
                </a:solidFill>
              </a:rPr>
              <a:t> gekoppelt </a:t>
            </a:r>
            <a:r>
              <a:rPr lang="de-DE" sz="2000" dirty="0" smtClean="0">
                <a:solidFill>
                  <a:prstClr val="black"/>
                </a:solidFill>
              </a:rPr>
              <a:t>sind.</a:t>
            </a:r>
          </a:p>
          <a:p>
            <a:pPr marL="216000" indent="-216000" fontAlgn="base">
              <a:spcBef>
                <a:spcPts val="1800"/>
              </a:spcBef>
              <a:spcAft>
                <a:spcPct val="0"/>
              </a:spcAft>
              <a:buClr>
                <a:srgbClr val="008000">
                  <a:lumMod val="50000"/>
                </a:srgbClr>
              </a:buClr>
              <a:buFont typeface="Wingdings" pitchFamily="2" charset="2"/>
              <a:buChar char="§"/>
            </a:pPr>
            <a:r>
              <a:rPr lang="de-DE" sz="2000" dirty="0" smtClean="0">
                <a:solidFill>
                  <a:prstClr val="black"/>
                </a:solidFill>
              </a:rPr>
              <a:t>Interaktion/Kopplung der </a:t>
            </a:r>
            <a:r>
              <a:rPr lang="de-DE" sz="2000" dirty="0" err="1" smtClean="0">
                <a:solidFill>
                  <a:prstClr val="black"/>
                </a:solidFill>
              </a:rPr>
              <a:t>Activities</a:t>
            </a:r>
            <a:r>
              <a:rPr lang="de-DE" sz="2000" dirty="0" smtClean="0">
                <a:solidFill>
                  <a:prstClr val="black"/>
                </a:solidFill>
              </a:rPr>
              <a:t> erfolgt über </a:t>
            </a:r>
            <a:r>
              <a:rPr lang="de-DE" sz="2000" b="1" dirty="0" err="1" smtClean="0">
                <a:solidFill>
                  <a:prstClr val="black"/>
                </a:solidFill>
              </a:rPr>
              <a:t>Intents</a:t>
            </a:r>
            <a:r>
              <a:rPr lang="de-DE" sz="2000" dirty="0" smtClean="0">
                <a:solidFill>
                  <a:prstClr val="black"/>
                </a:solidFill>
              </a:rPr>
              <a:t>.</a:t>
            </a:r>
          </a:p>
          <a:p>
            <a:pPr marL="216000" indent="-216000" fontAlgn="base">
              <a:spcBef>
                <a:spcPts val="1800"/>
              </a:spcBef>
              <a:spcAft>
                <a:spcPct val="0"/>
              </a:spcAft>
              <a:buClr>
                <a:srgbClr val="008000">
                  <a:lumMod val="50000"/>
                </a:srgbClr>
              </a:buClr>
              <a:buFont typeface="Wingdings" pitchFamily="2" charset="2"/>
              <a:buChar char="§"/>
            </a:pPr>
            <a:r>
              <a:rPr lang="de-DE" sz="2000" dirty="0" err="1" smtClean="0">
                <a:solidFill>
                  <a:prstClr val="black"/>
                </a:solidFill>
              </a:rPr>
              <a:t>Activities</a:t>
            </a:r>
            <a:r>
              <a:rPr lang="de-DE" sz="2000" dirty="0" smtClean="0">
                <a:solidFill>
                  <a:prstClr val="black"/>
                </a:solidFill>
              </a:rPr>
              <a:t> besitzen einen Lebenszyklus (</a:t>
            </a:r>
            <a:r>
              <a:rPr lang="de-DE" sz="2000" dirty="0" err="1" smtClean="0">
                <a:solidFill>
                  <a:prstClr val="black"/>
                </a:solidFill>
              </a:rPr>
              <a:t>Lifecycle</a:t>
            </a:r>
            <a:r>
              <a:rPr lang="de-DE" sz="2000" dirty="0" smtClean="0">
                <a:solidFill>
                  <a:prstClr val="black"/>
                </a:solidFill>
              </a:rPr>
              <a:t>), der von der </a:t>
            </a:r>
            <a:r>
              <a:rPr lang="de-DE" sz="2000" dirty="0" err="1" smtClean="0">
                <a:solidFill>
                  <a:prstClr val="black"/>
                </a:solidFill>
              </a:rPr>
              <a:t>Android</a:t>
            </a:r>
            <a:r>
              <a:rPr lang="de-DE" sz="2000" dirty="0" smtClean="0">
                <a:solidFill>
                  <a:prstClr val="black"/>
                </a:solidFill>
              </a:rPr>
              <a:t> Laufzeitumgebung </a:t>
            </a:r>
            <a:r>
              <a:rPr lang="de-DE" sz="2000" dirty="0" err="1" smtClean="0">
                <a:solidFill>
                  <a:prstClr val="black"/>
                </a:solidFill>
              </a:rPr>
              <a:t>gemanaged</a:t>
            </a:r>
            <a:r>
              <a:rPr lang="de-DE" sz="2000" dirty="0" smtClean="0">
                <a:solidFill>
                  <a:prstClr val="black"/>
                </a:solidFill>
              </a:rPr>
              <a:t> wird</a:t>
            </a:r>
          </a:p>
        </p:txBody>
      </p:sp>
    </p:spTree>
    <p:extLst>
      <p:ext uri="{BB962C8B-B14F-4D97-AF65-F5344CB8AC3E}">
        <p14:creationId xmlns:p14="http://schemas.microsoft.com/office/powerpoint/2010/main" val="338708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7704856" cy="928670"/>
          </a:xfrm>
        </p:spPr>
        <p:txBody>
          <a:bodyPr>
            <a:normAutofit/>
          </a:bodyPr>
          <a:lstStyle/>
          <a:p>
            <a:r>
              <a:rPr lang="de-DE" dirty="0" smtClean="0"/>
              <a:t>Programmiermodel: </a:t>
            </a:r>
            <a:r>
              <a:rPr lang="de-DE" dirty="0" err="1" smtClean="0"/>
              <a:t>Activity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4" descr="http://1.2.3.12/bmi/developer.android.com/assets/images/da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762" y="332656"/>
            <a:ext cx="1844710" cy="37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ieren 4"/>
          <p:cNvGrpSpPr/>
          <p:nvPr/>
        </p:nvGrpSpPr>
        <p:grpSpPr>
          <a:xfrm>
            <a:off x="467544" y="1484784"/>
            <a:ext cx="6840760" cy="4593629"/>
            <a:chOff x="1403648" y="1484784"/>
            <a:chExt cx="6840760" cy="4593629"/>
          </a:xfrm>
        </p:grpSpPr>
        <p:pic>
          <p:nvPicPr>
            <p:cNvPr id="2050" name="Picture 2" descr="http://1.2.3.11/bmi/developer.android.com/design/media/navigation_up_vs_back_gmai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6562725" cy="3314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feld 2"/>
            <p:cNvSpPr txBox="1"/>
            <p:nvPr/>
          </p:nvSpPr>
          <p:spPr>
            <a:xfrm>
              <a:off x="3829050" y="5155083"/>
              <a:ext cx="19442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dirty="0" err="1" smtClean="0">
                  <a:solidFill>
                    <a:prstClr val="black"/>
                  </a:solidFill>
                </a:rPr>
                <a:t>Conversation</a:t>
              </a:r>
              <a:r>
                <a:rPr lang="de-DE" dirty="0" smtClean="0">
                  <a:solidFill>
                    <a:prstClr val="black"/>
                  </a:solidFill>
                </a:rPr>
                <a:t> </a:t>
              </a:r>
              <a:r>
                <a:rPr lang="de-DE" dirty="0" err="1" smtClean="0">
                  <a:solidFill>
                    <a:prstClr val="black"/>
                  </a:solidFill>
                </a:rPr>
                <a:t>list</a:t>
              </a:r>
              <a:r>
                <a:rPr lang="de-DE" dirty="0" smtClean="0">
                  <a:solidFill>
                    <a:prstClr val="black"/>
                  </a:solidFill>
                </a:rPr>
                <a:t> </a:t>
              </a:r>
              <a:r>
                <a:rPr lang="de-DE" dirty="0" err="1" smtClean="0">
                  <a:solidFill>
                    <a:prstClr val="black"/>
                  </a:solidFill>
                </a:rPr>
                <a:t>Activity</a:t>
              </a:r>
              <a:r>
                <a:rPr lang="de-DE" dirty="0" smtClean="0">
                  <a:solidFill>
                    <a:prstClr val="black"/>
                  </a:solidFill>
                </a:rPr>
                <a:t> /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dirty="0" smtClean="0">
                  <a:solidFill>
                    <a:prstClr val="black"/>
                  </a:solidFill>
                </a:rPr>
                <a:t>Main </a:t>
              </a:r>
              <a:r>
                <a:rPr lang="de-DE" dirty="0" err="1" smtClean="0">
                  <a:solidFill>
                    <a:prstClr val="black"/>
                  </a:solidFill>
                </a:rPr>
                <a:t>Activity</a:t>
              </a:r>
              <a:endParaRPr lang="de-DE" dirty="0">
                <a:solidFill>
                  <a:prstClr val="black"/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6084168" y="5169966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dirty="0" err="1" smtClean="0">
                  <a:solidFill>
                    <a:prstClr val="black"/>
                  </a:solidFill>
                </a:rPr>
                <a:t>Conversation</a:t>
              </a:r>
              <a:r>
                <a:rPr lang="de-DE" dirty="0" smtClean="0">
                  <a:solidFill>
                    <a:prstClr val="black"/>
                  </a:solidFill>
                </a:rPr>
                <a:t> </a:t>
              </a:r>
              <a:r>
                <a:rPr lang="de-DE" dirty="0" err="1" smtClean="0">
                  <a:solidFill>
                    <a:prstClr val="black"/>
                  </a:solidFill>
                </a:rPr>
                <a:t>details</a:t>
              </a:r>
              <a:r>
                <a:rPr lang="de-DE" dirty="0" smtClean="0">
                  <a:solidFill>
                    <a:prstClr val="black"/>
                  </a:solidFill>
                </a:rPr>
                <a:t> </a:t>
              </a:r>
              <a:r>
                <a:rPr lang="de-DE" dirty="0" err="1" smtClean="0">
                  <a:solidFill>
                    <a:prstClr val="black"/>
                  </a:solidFill>
                </a:rPr>
                <a:t>Activity</a:t>
              </a:r>
              <a:endParaRPr lang="de-DE" dirty="0" smtClean="0">
                <a:solidFill>
                  <a:prstClr val="black"/>
                </a:solidFill>
              </a:endParaRPr>
            </a:p>
          </p:txBody>
        </p:sp>
      </p:grpSp>
      <p:sp>
        <p:nvSpPr>
          <p:cNvPr id="6" name="Flussdiagramm: Mehrere Dokumente 5"/>
          <p:cNvSpPr/>
          <p:nvPr/>
        </p:nvSpPr>
        <p:spPr>
          <a:xfrm>
            <a:off x="7668345" y="1628800"/>
            <a:ext cx="1368151" cy="2952328"/>
          </a:xfrm>
          <a:prstGeom prst="flowChartMulti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dirty="0" err="1" smtClean="0">
                <a:solidFill>
                  <a:prstClr val="black"/>
                </a:solidFill>
              </a:rPr>
              <a:t>Activities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 smtClean="0">
                <a:solidFill>
                  <a:prstClr val="black"/>
                </a:solidFill>
              </a:rPr>
              <a:t>Stack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8" name="Pfeil nach rechts 7"/>
          <p:cNvSpPr/>
          <p:nvPr/>
        </p:nvSpPr>
        <p:spPr>
          <a:xfrm>
            <a:off x="7092280" y="2914303"/>
            <a:ext cx="504057" cy="432048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14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7704856" cy="928670"/>
          </a:xfrm>
        </p:spPr>
        <p:txBody>
          <a:bodyPr>
            <a:normAutofit/>
          </a:bodyPr>
          <a:lstStyle/>
          <a:p>
            <a:r>
              <a:rPr lang="de-DE" dirty="0" smtClean="0"/>
              <a:t>Programmiermodel: </a:t>
            </a:r>
            <a:r>
              <a:rPr lang="de-DE" dirty="0" err="1" smtClean="0"/>
              <a:t>Activity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4" descr="http://1.2.3.12/bmi/developer.android.com/assets/images/da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520" y="332656"/>
            <a:ext cx="1844710" cy="37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ieren 7"/>
          <p:cNvGrpSpPr/>
          <p:nvPr/>
        </p:nvGrpSpPr>
        <p:grpSpPr>
          <a:xfrm>
            <a:off x="1403648" y="1667276"/>
            <a:ext cx="2225799" cy="663293"/>
            <a:chOff x="827584" y="1913867"/>
            <a:chExt cx="2225799" cy="663293"/>
          </a:xfrm>
        </p:grpSpPr>
        <p:sp>
          <p:nvSpPr>
            <p:cNvPr id="5" name="Textfeld 4"/>
            <p:cNvSpPr txBox="1"/>
            <p:nvPr/>
          </p:nvSpPr>
          <p:spPr>
            <a:xfrm>
              <a:off x="1469207" y="2192226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dirty="0" err="1" smtClean="0">
                  <a:solidFill>
                    <a:prstClr val="black"/>
                  </a:solidFill>
                </a:rPr>
                <a:t>Activity</a:t>
              </a:r>
              <a:r>
                <a:rPr lang="de-DE" dirty="0" smtClean="0">
                  <a:solidFill>
                    <a:prstClr val="black"/>
                  </a:solidFill>
                </a:rPr>
                <a:t>-Class</a:t>
              </a:r>
              <a:endParaRPr lang="de-DE" dirty="0">
                <a:solidFill>
                  <a:prstClr val="black"/>
                </a:solidFill>
              </a:endParaRPr>
            </a:p>
          </p:txBody>
        </p:sp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1913867"/>
              <a:ext cx="524553" cy="663293"/>
            </a:xfrm>
            <a:prstGeom prst="rect">
              <a:avLst/>
            </a:prstGeom>
          </p:spPr>
        </p:pic>
      </p:grpSp>
      <p:grpSp>
        <p:nvGrpSpPr>
          <p:cNvPr id="12" name="Gruppieren 11"/>
          <p:cNvGrpSpPr/>
          <p:nvPr/>
        </p:nvGrpSpPr>
        <p:grpSpPr>
          <a:xfrm>
            <a:off x="5111452" y="1227347"/>
            <a:ext cx="3209131" cy="2031325"/>
            <a:chOff x="5608637" y="1212691"/>
            <a:chExt cx="3209131" cy="2031325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8637" y="1816263"/>
              <a:ext cx="576064" cy="581301"/>
            </a:xfrm>
            <a:prstGeom prst="rect">
              <a:avLst/>
            </a:prstGeom>
          </p:spPr>
        </p:pic>
        <p:sp>
          <p:nvSpPr>
            <p:cNvPr id="11" name="Textfeld 10"/>
            <p:cNvSpPr txBox="1"/>
            <p:nvPr/>
          </p:nvSpPr>
          <p:spPr>
            <a:xfrm>
              <a:off x="6441504" y="1212691"/>
              <a:ext cx="237626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dirty="0" smtClean="0">
                  <a:solidFill>
                    <a:prstClr val="black"/>
                  </a:solidFill>
                </a:rPr>
                <a:t>Resources:</a:t>
              </a:r>
            </a:p>
            <a:p>
              <a:pPr marL="285750" indent="-28575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de-DE" dirty="0" smtClean="0">
                  <a:solidFill>
                    <a:prstClr val="black"/>
                  </a:solidFill>
                </a:rPr>
                <a:t>Layout</a:t>
              </a:r>
            </a:p>
            <a:p>
              <a:pPr marL="285750" indent="-28575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de-DE" dirty="0" smtClean="0">
                  <a:solidFill>
                    <a:prstClr val="black"/>
                  </a:solidFill>
                </a:rPr>
                <a:t>Menu</a:t>
              </a:r>
            </a:p>
            <a:p>
              <a:pPr marL="285750" indent="-28575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de-DE" dirty="0" smtClean="0">
                  <a:solidFill>
                    <a:prstClr val="black"/>
                  </a:solidFill>
                </a:rPr>
                <a:t>Strings</a:t>
              </a:r>
            </a:p>
            <a:p>
              <a:pPr marL="285750" indent="-28575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de-DE" dirty="0" smtClean="0">
                  <a:solidFill>
                    <a:prstClr val="black"/>
                  </a:solidFill>
                </a:rPr>
                <a:t>Styles</a:t>
              </a:r>
            </a:p>
            <a:p>
              <a:pPr marL="285750" indent="-28575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de-DE" dirty="0" err="1" smtClean="0">
                  <a:solidFill>
                    <a:prstClr val="black"/>
                  </a:solidFill>
                </a:rPr>
                <a:t>Drawables</a:t>
              </a:r>
              <a:endParaRPr lang="de-DE" dirty="0" smtClean="0">
                <a:solidFill>
                  <a:prstClr val="black"/>
                </a:solidFill>
              </a:endParaRPr>
            </a:p>
            <a:p>
              <a:pPr marL="285750" indent="-28575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de-DE" dirty="0" smtClean="0">
                  <a:solidFill>
                    <a:prstClr val="black"/>
                  </a:solidFill>
                </a:rPr>
                <a:t>…</a:t>
              </a:r>
              <a:endParaRPr lang="de-DE" dirty="0">
                <a:solidFill>
                  <a:prstClr val="black"/>
                </a:solidFill>
              </a:endParaRP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611560" y="3429000"/>
            <a:ext cx="4032448" cy="2690098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/>
              </a:rPr>
              <a:t>NotesActivity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Activity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800" dirty="0">
              <a:solidFill>
                <a:prstClr val="black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de-DE" sz="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8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de-DE" sz="800" dirty="0" err="1">
                <a:solidFill>
                  <a:srgbClr val="646464"/>
                </a:solidFill>
                <a:latin typeface="Consolas"/>
              </a:rPr>
              <a:t>Override</a:t>
            </a:r>
            <a:endParaRPr lang="de-DE" sz="800" dirty="0">
              <a:solidFill>
                <a:srgbClr val="646464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de-DE" sz="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800" b="1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8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800" b="1" dirty="0" err="1">
                <a:solidFill>
                  <a:srgbClr val="000000"/>
                </a:solidFill>
                <a:latin typeface="Consolas"/>
              </a:rPr>
              <a:t>onCreate</a:t>
            </a:r>
            <a:r>
              <a:rPr lang="de-DE" sz="800" b="1" dirty="0">
                <a:solidFill>
                  <a:srgbClr val="000000"/>
                </a:solidFill>
                <a:latin typeface="Consolas"/>
              </a:rPr>
              <a:t>(Bundle </a:t>
            </a:r>
            <a:r>
              <a:rPr lang="de-DE" sz="800" b="1" dirty="0" err="1">
                <a:solidFill>
                  <a:srgbClr val="000000"/>
                </a:solidFill>
                <a:latin typeface="Consolas"/>
              </a:rPr>
              <a:t>savedInstanceState</a:t>
            </a:r>
            <a:r>
              <a:rPr lang="de-DE" sz="8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de-DE" sz="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800" b="1" dirty="0" err="1" smtClean="0">
                <a:solidFill>
                  <a:srgbClr val="7F0055"/>
                </a:solidFill>
                <a:latin typeface="Consolas"/>
              </a:rPr>
              <a:t>super</a:t>
            </a:r>
            <a:r>
              <a:rPr lang="de-DE" sz="800" b="1" dirty="0" err="1" smtClean="0">
                <a:solidFill>
                  <a:srgbClr val="000000"/>
                </a:solidFill>
                <a:latin typeface="Consolas"/>
              </a:rPr>
              <a:t>.onCreate</a:t>
            </a:r>
            <a:r>
              <a:rPr lang="de-DE" sz="8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800" b="1" dirty="0" err="1" smtClean="0">
                <a:solidFill>
                  <a:srgbClr val="000000"/>
                </a:solidFill>
                <a:latin typeface="Consolas"/>
              </a:rPr>
              <a:t>savedInstanceState</a:t>
            </a:r>
            <a:r>
              <a:rPr lang="de-DE" sz="8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de-DE" sz="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800" dirty="0" err="1" smtClean="0">
                <a:solidFill>
                  <a:srgbClr val="000000"/>
                </a:solidFill>
                <a:latin typeface="Consolas"/>
              </a:rPr>
              <a:t>setContentView</a:t>
            </a:r>
            <a:r>
              <a:rPr lang="de-DE" sz="8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800" dirty="0" err="1" smtClean="0">
                <a:solidFill>
                  <a:srgbClr val="000000"/>
                </a:solidFill>
                <a:latin typeface="Consolas"/>
              </a:rPr>
              <a:t>R.layout.</a:t>
            </a:r>
            <a:r>
              <a:rPr lang="de-DE" sz="800" i="1" dirty="0" err="1" smtClean="0">
                <a:solidFill>
                  <a:srgbClr val="0000C0"/>
                </a:solidFill>
                <a:latin typeface="Consolas"/>
              </a:rPr>
              <a:t>activity_notes</a:t>
            </a:r>
            <a:r>
              <a:rPr lang="de-DE" sz="8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de-DE" sz="800" dirty="0" smtClean="0">
                <a:solidFill>
                  <a:srgbClr val="000000"/>
                </a:solidFill>
                <a:latin typeface="Consolas"/>
              </a:rPr>
              <a:t> }</a:t>
            </a:r>
            <a:endParaRPr lang="de-DE" sz="800" dirty="0">
              <a:solidFill>
                <a:srgbClr val="000000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800" dirty="0">
              <a:solidFill>
                <a:prstClr val="black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de-DE" sz="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8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de-DE" sz="800" dirty="0" err="1">
                <a:solidFill>
                  <a:srgbClr val="646464"/>
                </a:solidFill>
                <a:latin typeface="Consolas"/>
              </a:rPr>
              <a:t>Override</a:t>
            </a:r>
            <a:endParaRPr lang="de-DE" sz="800" dirty="0">
              <a:solidFill>
                <a:srgbClr val="646464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de-DE" sz="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800" b="1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8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de-DE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800" b="1" dirty="0" err="1">
                <a:solidFill>
                  <a:srgbClr val="000000"/>
                </a:solidFill>
                <a:latin typeface="Consolas"/>
              </a:rPr>
              <a:t>onCreateOptionsMenu</a:t>
            </a:r>
            <a:r>
              <a:rPr lang="de-DE" sz="800" b="1" dirty="0">
                <a:solidFill>
                  <a:srgbClr val="000000"/>
                </a:solidFill>
                <a:latin typeface="Consolas"/>
              </a:rPr>
              <a:t>(Menu </a:t>
            </a:r>
            <a:r>
              <a:rPr lang="de-DE" sz="800" b="1" dirty="0" err="1">
                <a:solidFill>
                  <a:srgbClr val="000000"/>
                </a:solidFill>
                <a:latin typeface="Consolas"/>
              </a:rPr>
              <a:t>menu</a:t>
            </a:r>
            <a:r>
              <a:rPr lang="de-DE" sz="8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de-DE" sz="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800" dirty="0" err="1" smtClean="0">
                <a:solidFill>
                  <a:srgbClr val="000000"/>
                </a:solidFill>
                <a:latin typeface="Consolas"/>
              </a:rPr>
              <a:t>getMenuInflater</a:t>
            </a:r>
            <a:r>
              <a:rPr lang="de-DE" sz="8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de-DE" sz="800" dirty="0" err="1">
                <a:solidFill>
                  <a:srgbClr val="000000"/>
                </a:solidFill>
                <a:latin typeface="Consolas"/>
              </a:rPr>
              <a:t>inflate</a:t>
            </a:r>
            <a:r>
              <a:rPr lang="de-DE" sz="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800" dirty="0" err="1">
                <a:solidFill>
                  <a:srgbClr val="000000"/>
                </a:solidFill>
                <a:latin typeface="Consolas"/>
              </a:rPr>
              <a:t>R.menu.</a:t>
            </a:r>
            <a:r>
              <a:rPr lang="de-DE" sz="800" i="1" dirty="0" err="1">
                <a:solidFill>
                  <a:srgbClr val="0000C0"/>
                </a:solidFill>
                <a:latin typeface="Consolas"/>
              </a:rPr>
              <a:t>activity_notes</a:t>
            </a:r>
            <a:r>
              <a:rPr lang="de-DE" sz="800" i="1" dirty="0">
                <a:solidFill>
                  <a:srgbClr val="000000"/>
                </a:solidFill>
                <a:latin typeface="Consolas"/>
              </a:rPr>
              <a:t>, </a:t>
            </a:r>
            <a:endParaRPr lang="de-DE" sz="800" i="1" dirty="0" smtClean="0">
              <a:solidFill>
                <a:srgbClr val="000000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i="1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de-DE" sz="800" i="1" dirty="0" err="1" smtClean="0">
                <a:solidFill>
                  <a:srgbClr val="000000"/>
                </a:solidFill>
                <a:latin typeface="Consolas"/>
              </a:rPr>
              <a:t>menu</a:t>
            </a:r>
            <a:r>
              <a:rPr lang="de-DE" sz="8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de-DE" sz="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800" b="1" dirty="0" err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800" b="1" dirty="0" err="1">
                <a:solidFill>
                  <a:srgbClr val="7F0055"/>
                </a:solidFill>
                <a:latin typeface="Consolas"/>
              </a:rPr>
              <a:t>true</a:t>
            </a:r>
            <a:r>
              <a:rPr lang="de-DE" sz="8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de-DE" sz="800" dirty="0" smtClean="0">
                <a:solidFill>
                  <a:srgbClr val="000000"/>
                </a:solidFill>
                <a:latin typeface="Consolas"/>
              </a:rPr>
              <a:t> }</a:t>
            </a:r>
            <a:endParaRPr lang="de-DE" sz="800" dirty="0">
              <a:solidFill>
                <a:srgbClr val="000000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000000"/>
                </a:solidFill>
                <a:latin typeface="Consolas"/>
              </a:rPr>
              <a:t>}</a:t>
            </a:r>
            <a:endParaRPr lang="de-DE" sz="800" dirty="0">
              <a:solidFill>
                <a:prstClr val="black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866084" y="3429000"/>
            <a:ext cx="4032448" cy="2690098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de-DE" sz="800" dirty="0" err="1">
                <a:solidFill>
                  <a:srgbClr val="3F7F7F"/>
                </a:solidFill>
                <a:latin typeface="Consolas"/>
              </a:rPr>
              <a:t>RelativeLayout</a:t>
            </a:r>
            <a:r>
              <a:rPr lang="de-DE" sz="8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de-DE" sz="800" dirty="0" smtClean="0">
                <a:solidFill>
                  <a:srgbClr val="3F7F7F"/>
                </a:solidFill>
                <a:latin typeface="Consolas"/>
              </a:rPr>
              <a:t>  </a:t>
            </a:r>
            <a:r>
              <a:rPr lang="de-DE" sz="800" dirty="0" err="1" smtClean="0">
                <a:solidFill>
                  <a:srgbClr val="7F007F"/>
                </a:solidFill>
                <a:latin typeface="Consolas"/>
              </a:rPr>
              <a:t>xmlns:android</a:t>
            </a:r>
            <a:r>
              <a:rPr lang="de-DE" sz="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800" i="1" dirty="0">
                <a:solidFill>
                  <a:srgbClr val="2A00FF"/>
                </a:solidFill>
                <a:latin typeface="Consolas"/>
              </a:rPr>
              <a:t>"http://schemas.android.com/</a:t>
            </a:r>
            <a:r>
              <a:rPr lang="de-DE" sz="800" i="1" dirty="0" err="1">
                <a:solidFill>
                  <a:srgbClr val="2A00FF"/>
                </a:solidFill>
                <a:latin typeface="Consolas"/>
              </a:rPr>
              <a:t>apk</a:t>
            </a:r>
            <a:r>
              <a:rPr lang="de-DE" sz="800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de-DE" sz="800" i="1" dirty="0" err="1">
                <a:solidFill>
                  <a:srgbClr val="2A00FF"/>
                </a:solidFill>
                <a:latin typeface="Consolas"/>
              </a:rPr>
              <a:t>res</a:t>
            </a:r>
            <a:r>
              <a:rPr lang="de-DE" sz="800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de-DE" sz="800" i="1" dirty="0" err="1">
                <a:solidFill>
                  <a:srgbClr val="2A00FF"/>
                </a:solidFill>
                <a:latin typeface="Consolas"/>
              </a:rPr>
              <a:t>android</a:t>
            </a:r>
            <a:r>
              <a:rPr lang="de-DE" sz="800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de-DE" sz="800" dirty="0" err="1">
                <a:solidFill>
                  <a:srgbClr val="7F007F"/>
                </a:solidFill>
                <a:latin typeface="Consolas"/>
              </a:rPr>
              <a:t>xmlns:tools</a:t>
            </a:r>
            <a:r>
              <a:rPr lang="de-DE" sz="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800" i="1" dirty="0">
                <a:solidFill>
                  <a:srgbClr val="2A00FF"/>
                </a:solidFill>
                <a:latin typeface="Consolas"/>
              </a:rPr>
              <a:t>"http://schemas.android.com/</a:t>
            </a:r>
            <a:r>
              <a:rPr lang="de-DE" sz="800" i="1" dirty="0" err="1">
                <a:solidFill>
                  <a:srgbClr val="2A00FF"/>
                </a:solidFill>
                <a:latin typeface="Consolas"/>
              </a:rPr>
              <a:t>tools</a:t>
            </a:r>
            <a:r>
              <a:rPr lang="de-DE" sz="800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de-DE" sz="800" dirty="0" err="1">
                <a:solidFill>
                  <a:srgbClr val="7F007F"/>
                </a:solidFill>
                <a:latin typeface="Consolas"/>
              </a:rPr>
              <a:t>android:layout_width</a:t>
            </a:r>
            <a:r>
              <a:rPr lang="de-DE" sz="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8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800" i="1" dirty="0" err="1">
                <a:solidFill>
                  <a:srgbClr val="2A00FF"/>
                </a:solidFill>
                <a:latin typeface="Consolas"/>
              </a:rPr>
              <a:t>match_parent</a:t>
            </a:r>
            <a:r>
              <a:rPr lang="de-DE" sz="800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de-DE" sz="800" dirty="0" err="1">
                <a:solidFill>
                  <a:srgbClr val="7F007F"/>
                </a:solidFill>
                <a:latin typeface="Consolas"/>
              </a:rPr>
              <a:t>android:layout_height</a:t>
            </a:r>
            <a:r>
              <a:rPr lang="de-DE" sz="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8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800" i="1" dirty="0" err="1">
                <a:solidFill>
                  <a:srgbClr val="2A00FF"/>
                </a:solidFill>
                <a:latin typeface="Consolas"/>
              </a:rPr>
              <a:t>match_parent</a:t>
            </a:r>
            <a:r>
              <a:rPr lang="de-DE" sz="8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de-DE" sz="8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800" dirty="0">
              <a:solidFill>
                <a:prstClr val="black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8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de-DE" sz="800" dirty="0" err="1">
                <a:solidFill>
                  <a:srgbClr val="3F7F7F"/>
                </a:solidFill>
                <a:latin typeface="Consolas"/>
              </a:rPr>
              <a:t>EditText</a:t>
            </a:r>
            <a:endParaRPr lang="de-DE" sz="800" dirty="0">
              <a:solidFill>
                <a:srgbClr val="3F7F7F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de-DE" sz="800" dirty="0" err="1">
                <a:solidFill>
                  <a:srgbClr val="7F007F"/>
                </a:solidFill>
                <a:latin typeface="Consolas"/>
              </a:rPr>
              <a:t>android:id</a:t>
            </a:r>
            <a:r>
              <a:rPr lang="de-DE" sz="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800" i="1" dirty="0">
                <a:solidFill>
                  <a:srgbClr val="2A00FF"/>
                </a:solidFill>
                <a:latin typeface="Consolas"/>
              </a:rPr>
              <a:t>"@+</a:t>
            </a:r>
            <a:r>
              <a:rPr lang="de-DE" sz="800" i="1" dirty="0" err="1">
                <a:solidFill>
                  <a:srgbClr val="2A00FF"/>
                </a:solidFill>
                <a:latin typeface="Consolas"/>
              </a:rPr>
              <a:t>id</a:t>
            </a:r>
            <a:r>
              <a:rPr lang="de-DE" sz="800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de-DE" sz="800" i="1" dirty="0" err="1">
                <a:solidFill>
                  <a:srgbClr val="2A00FF"/>
                </a:solidFill>
                <a:latin typeface="Consolas"/>
              </a:rPr>
              <a:t>notesTextEdit</a:t>
            </a:r>
            <a:r>
              <a:rPr lang="de-DE" sz="800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de-DE" sz="800" dirty="0" err="1">
                <a:solidFill>
                  <a:srgbClr val="7F007F"/>
                </a:solidFill>
                <a:latin typeface="Consolas"/>
              </a:rPr>
              <a:t>android:layout_width</a:t>
            </a:r>
            <a:r>
              <a:rPr lang="de-DE" sz="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8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800" i="1" dirty="0" err="1">
                <a:solidFill>
                  <a:srgbClr val="2A00FF"/>
                </a:solidFill>
                <a:latin typeface="Consolas"/>
              </a:rPr>
              <a:t>match_parent</a:t>
            </a:r>
            <a:r>
              <a:rPr lang="de-DE" sz="800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de-DE" sz="800" dirty="0" err="1">
                <a:solidFill>
                  <a:srgbClr val="7F007F"/>
                </a:solidFill>
                <a:latin typeface="Consolas"/>
              </a:rPr>
              <a:t>android:layout_height</a:t>
            </a:r>
            <a:r>
              <a:rPr lang="de-DE" sz="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8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800" i="1" dirty="0" err="1">
                <a:solidFill>
                  <a:srgbClr val="2A00FF"/>
                </a:solidFill>
                <a:latin typeface="Consolas"/>
              </a:rPr>
              <a:t>match_parent</a:t>
            </a:r>
            <a:r>
              <a:rPr lang="de-DE" sz="800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de-DE" sz="800" dirty="0" err="1">
                <a:solidFill>
                  <a:srgbClr val="7F007F"/>
                </a:solidFill>
                <a:latin typeface="Consolas"/>
              </a:rPr>
              <a:t>android:ems</a:t>
            </a:r>
            <a:r>
              <a:rPr lang="de-DE" sz="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800" i="1" dirty="0">
                <a:solidFill>
                  <a:srgbClr val="2A00FF"/>
                </a:solidFill>
                <a:latin typeface="Consolas"/>
              </a:rPr>
              <a:t>"10"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de-DE" sz="800" dirty="0" err="1">
                <a:solidFill>
                  <a:srgbClr val="7F007F"/>
                </a:solidFill>
                <a:latin typeface="Consolas"/>
              </a:rPr>
              <a:t>android:gravity</a:t>
            </a:r>
            <a:r>
              <a:rPr lang="de-DE" sz="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8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800" i="1" dirty="0" err="1">
                <a:solidFill>
                  <a:srgbClr val="2A00FF"/>
                </a:solidFill>
                <a:latin typeface="Consolas"/>
              </a:rPr>
              <a:t>top|center_vertical</a:t>
            </a:r>
            <a:r>
              <a:rPr lang="de-DE" sz="800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de-DE" sz="800" dirty="0" err="1">
                <a:solidFill>
                  <a:srgbClr val="7F007F"/>
                </a:solidFill>
                <a:latin typeface="Consolas"/>
              </a:rPr>
              <a:t>android:hint</a:t>
            </a:r>
            <a:r>
              <a:rPr lang="de-DE" sz="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800" i="1" dirty="0">
                <a:solidFill>
                  <a:srgbClr val="2A00FF"/>
                </a:solidFill>
                <a:latin typeface="Consolas"/>
              </a:rPr>
              <a:t>"@</a:t>
            </a:r>
            <a:r>
              <a:rPr lang="de-DE" sz="800" i="1" dirty="0" err="1">
                <a:solidFill>
                  <a:srgbClr val="2A00FF"/>
                </a:solidFill>
                <a:latin typeface="Consolas"/>
              </a:rPr>
              <a:t>string</a:t>
            </a:r>
            <a:r>
              <a:rPr lang="de-DE" sz="800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de-DE" sz="800" i="1" dirty="0" err="1">
                <a:solidFill>
                  <a:srgbClr val="2A00FF"/>
                </a:solidFill>
                <a:latin typeface="Consolas"/>
              </a:rPr>
              <a:t>enter_notes</a:t>
            </a:r>
            <a:r>
              <a:rPr lang="de-DE" sz="800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de-DE" sz="800" dirty="0" err="1">
                <a:solidFill>
                  <a:srgbClr val="7F007F"/>
                </a:solidFill>
                <a:latin typeface="Consolas"/>
              </a:rPr>
              <a:t>android:inputType</a:t>
            </a:r>
            <a:r>
              <a:rPr lang="de-DE" sz="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8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800" i="1" dirty="0" err="1">
                <a:solidFill>
                  <a:srgbClr val="2A00FF"/>
                </a:solidFill>
                <a:latin typeface="Consolas"/>
              </a:rPr>
              <a:t>textMultiLine</a:t>
            </a:r>
            <a:r>
              <a:rPr lang="de-DE" sz="8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de-DE" sz="8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800" dirty="0">
              <a:solidFill>
                <a:prstClr val="black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8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de-DE" sz="800" dirty="0" err="1">
                <a:solidFill>
                  <a:srgbClr val="3F7F7F"/>
                </a:solidFill>
                <a:latin typeface="Consolas"/>
              </a:rPr>
              <a:t>requestFocus</a:t>
            </a:r>
            <a:r>
              <a:rPr lang="de-DE" sz="8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de-DE" sz="80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8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de-DE" sz="800" dirty="0" err="1">
                <a:solidFill>
                  <a:srgbClr val="3F7F7F"/>
                </a:solidFill>
                <a:latin typeface="Consolas"/>
              </a:rPr>
              <a:t>EditText</a:t>
            </a:r>
            <a:r>
              <a:rPr lang="de-DE" sz="8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800" dirty="0">
              <a:solidFill>
                <a:prstClr val="black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de-DE" sz="800" dirty="0" err="1">
                <a:solidFill>
                  <a:srgbClr val="3F7F7F"/>
                </a:solidFill>
                <a:latin typeface="Consolas"/>
              </a:rPr>
              <a:t>RelativeLayout</a:t>
            </a:r>
            <a:r>
              <a:rPr lang="de-DE" sz="800" dirty="0">
                <a:solidFill>
                  <a:srgbClr val="008080"/>
                </a:solidFill>
                <a:latin typeface="Consolas"/>
              </a:rPr>
              <a:t>&gt;</a:t>
            </a:r>
            <a:endParaRPr lang="de-DE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36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7704856" cy="928670"/>
          </a:xfrm>
        </p:spPr>
        <p:txBody>
          <a:bodyPr>
            <a:normAutofit/>
          </a:bodyPr>
          <a:lstStyle/>
          <a:p>
            <a:r>
              <a:rPr lang="de-DE" dirty="0" smtClean="0"/>
              <a:t>Resources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4" descr="http://1.2.3.12/bmi/developer.android.com/assets/images/da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520" y="332656"/>
            <a:ext cx="1844710" cy="37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uppieren 27"/>
          <p:cNvGrpSpPr/>
          <p:nvPr/>
        </p:nvGrpSpPr>
        <p:grpSpPr>
          <a:xfrm>
            <a:off x="971203" y="2086468"/>
            <a:ext cx="7488832" cy="1447008"/>
            <a:chOff x="1556656" y="2944368"/>
            <a:chExt cx="7074122" cy="1447008"/>
          </a:xfrm>
        </p:grpSpPr>
        <p:grpSp>
          <p:nvGrpSpPr>
            <p:cNvPr id="22" name="Gruppieren 21"/>
            <p:cNvGrpSpPr/>
            <p:nvPr/>
          </p:nvGrpSpPr>
          <p:grpSpPr>
            <a:xfrm>
              <a:off x="1556656" y="2944368"/>
              <a:ext cx="1656183" cy="1447008"/>
              <a:chOff x="755577" y="1268760"/>
              <a:chExt cx="1656183" cy="1447008"/>
            </a:xfrm>
          </p:grpSpPr>
          <p:pic>
            <p:nvPicPr>
              <p:cNvPr id="9" name="Grafik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577" y="1268760"/>
                <a:ext cx="864096" cy="871952"/>
              </a:xfrm>
              <a:prstGeom prst="rect">
                <a:avLst/>
              </a:prstGeom>
            </p:spPr>
          </p:pic>
          <p:pic>
            <p:nvPicPr>
              <p:cNvPr id="19" name="Grafik 1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600" y="1421160"/>
                <a:ext cx="864096" cy="871952"/>
              </a:xfrm>
              <a:prstGeom prst="rect">
                <a:avLst/>
              </a:prstGeom>
            </p:spPr>
          </p:pic>
          <p:pic>
            <p:nvPicPr>
              <p:cNvPr id="20" name="Grafik 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2621" y="1628800"/>
                <a:ext cx="864096" cy="871952"/>
              </a:xfrm>
              <a:prstGeom prst="rect">
                <a:avLst/>
              </a:prstGeom>
            </p:spPr>
          </p:pic>
          <p:pic>
            <p:nvPicPr>
              <p:cNvPr id="21" name="Grafik 2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7664" y="1843816"/>
                <a:ext cx="864096" cy="871952"/>
              </a:xfrm>
              <a:prstGeom prst="rect">
                <a:avLst/>
              </a:prstGeom>
            </p:spPr>
          </p:pic>
        </p:grpSp>
        <p:sp>
          <p:nvSpPr>
            <p:cNvPr id="23" name="Richtungspfeil 22"/>
            <p:cNvSpPr/>
            <p:nvPr/>
          </p:nvSpPr>
          <p:spPr>
            <a:xfrm>
              <a:off x="3665289" y="3299128"/>
              <a:ext cx="2376264" cy="737488"/>
            </a:xfrm>
            <a:prstGeom prst="homePlat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dirty="0" err="1" smtClean="0">
                  <a:solidFill>
                    <a:prstClr val="black"/>
                  </a:solidFill>
                </a:rPr>
                <a:t>aapt</a:t>
              </a:r>
              <a:r>
                <a:rPr lang="de-DE" dirty="0">
                  <a:solidFill>
                    <a:prstClr val="black"/>
                  </a:solidFill>
                </a:rPr>
                <a:t>-</a:t>
              </a:r>
              <a:r>
                <a:rPr lang="de-DE" dirty="0" smtClean="0">
                  <a:solidFill>
                    <a:prstClr val="black"/>
                  </a:solidFill>
                </a:rPr>
                <a:t>Generator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dirty="0" smtClean="0">
                  <a:solidFill>
                    <a:prstClr val="black"/>
                  </a:solidFill>
                </a:rPr>
                <a:t>(</a:t>
              </a:r>
              <a:r>
                <a:rPr lang="de-DE" dirty="0" err="1" smtClean="0">
                  <a:solidFill>
                    <a:prstClr val="black"/>
                  </a:solidFill>
                </a:rPr>
                <a:t>Android</a:t>
              </a:r>
              <a:r>
                <a:rPr lang="de-DE" dirty="0" smtClean="0">
                  <a:solidFill>
                    <a:prstClr val="black"/>
                  </a:solidFill>
                </a:rPr>
                <a:t> </a:t>
              </a:r>
              <a:r>
                <a:rPr lang="de-DE" dirty="0" err="1" smtClean="0">
                  <a:solidFill>
                    <a:prstClr val="black"/>
                  </a:solidFill>
                </a:rPr>
                <a:t>Dev</a:t>
              </a:r>
              <a:r>
                <a:rPr lang="de-DE" dirty="0" smtClean="0">
                  <a:solidFill>
                    <a:prstClr val="black"/>
                  </a:solidFill>
                </a:rPr>
                <a:t> Tools)</a:t>
              </a:r>
              <a:endParaRPr lang="de-DE" dirty="0">
                <a:solidFill>
                  <a:prstClr val="black"/>
                </a:solidFill>
              </a:endParaRPr>
            </a:p>
          </p:txBody>
        </p:sp>
        <p:grpSp>
          <p:nvGrpSpPr>
            <p:cNvPr id="25" name="Gruppieren 24"/>
            <p:cNvGrpSpPr/>
            <p:nvPr/>
          </p:nvGrpSpPr>
          <p:grpSpPr>
            <a:xfrm>
              <a:off x="6404979" y="3164480"/>
              <a:ext cx="2225799" cy="663293"/>
              <a:chOff x="827584" y="1913867"/>
              <a:chExt cx="2225799" cy="663293"/>
            </a:xfrm>
          </p:grpSpPr>
          <p:sp>
            <p:nvSpPr>
              <p:cNvPr id="26" name="Textfeld 25"/>
              <p:cNvSpPr txBox="1"/>
              <p:nvPr/>
            </p:nvSpPr>
            <p:spPr>
              <a:xfrm>
                <a:off x="1469207" y="2192226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dirty="0" smtClean="0">
                    <a:solidFill>
                      <a:prstClr val="black"/>
                    </a:solidFill>
                  </a:rPr>
                  <a:t>R.java Class</a:t>
                </a:r>
                <a:endParaRPr lang="de-DE" dirty="0">
                  <a:solidFill>
                    <a:prstClr val="black"/>
                  </a:solidFill>
                </a:endParaRPr>
              </a:p>
            </p:txBody>
          </p:sp>
          <p:pic>
            <p:nvPicPr>
              <p:cNvPr id="27" name="Grafik 2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7584" y="1913867"/>
                <a:ext cx="524553" cy="663293"/>
              </a:xfrm>
              <a:prstGeom prst="rect">
                <a:avLst/>
              </a:prstGeom>
            </p:spPr>
          </p:pic>
        </p:grpSp>
      </p:grpSp>
      <p:sp>
        <p:nvSpPr>
          <p:cNvPr id="29" name="Textfeld 28"/>
          <p:cNvSpPr txBox="1"/>
          <p:nvPr/>
        </p:nvSpPr>
        <p:spPr>
          <a:xfrm>
            <a:off x="4932040" y="3861048"/>
            <a:ext cx="4067332" cy="2063847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b="1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8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de-DE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800" b="1" dirty="0" err="1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800" b="1" dirty="0" smtClean="0">
                <a:solidFill>
                  <a:srgbClr val="000000"/>
                </a:solidFill>
                <a:latin typeface="Consolas"/>
              </a:rPr>
              <a:t> R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b="1" dirty="0" smtClean="0">
                <a:solidFill>
                  <a:srgbClr val="000000"/>
                </a:solidFill>
                <a:latin typeface="Consolas"/>
              </a:rPr>
              <a:t>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string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8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i="1" dirty="0" err="1" smtClean="0">
                <a:solidFill>
                  <a:srgbClr val="0000C0"/>
                </a:solidFill>
                <a:latin typeface="Consolas"/>
              </a:rPr>
              <a:t>app_name</a:t>
            </a:r>
            <a:r>
              <a:rPr lang="en-US" sz="800" b="1" i="1" dirty="0" smtClean="0">
                <a:solidFill>
                  <a:srgbClr val="000000"/>
                </a:solidFill>
                <a:latin typeface="Consolas"/>
              </a:rPr>
              <a:t>=0x7f040000;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8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i="1" dirty="0" err="1" smtClean="0">
                <a:solidFill>
                  <a:srgbClr val="0000C0"/>
                </a:solidFill>
                <a:latin typeface="Consolas"/>
              </a:rPr>
              <a:t>enter_notes</a:t>
            </a:r>
            <a:r>
              <a:rPr lang="en-US" sz="800" b="1" i="1" dirty="0" smtClean="0">
                <a:solidFill>
                  <a:srgbClr val="000000"/>
                </a:solidFill>
                <a:latin typeface="Consolas"/>
              </a:rPr>
              <a:t>=0x7f040004;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8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i="1" dirty="0" err="1" smtClean="0">
                <a:solidFill>
                  <a:srgbClr val="0000C0"/>
                </a:solidFill>
                <a:latin typeface="Consolas"/>
              </a:rPr>
              <a:t>hello_world</a:t>
            </a:r>
            <a:r>
              <a:rPr lang="en-US" sz="800" b="1" i="1" dirty="0" smtClean="0">
                <a:solidFill>
                  <a:srgbClr val="000000"/>
                </a:solidFill>
                <a:latin typeface="Consolas"/>
              </a:rPr>
              <a:t>=0x7f040001;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8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i="1" dirty="0" err="1" smtClean="0">
                <a:solidFill>
                  <a:srgbClr val="0000C0"/>
                </a:solidFill>
                <a:latin typeface="Consolas"/>
              </a:rPr>
              <a:t>menu_settings</a:t>
            </a:r>
            <a:r>
              <a:rPr lang="en-US" sz="800" b="1" i="1" dirty="0" smtClean="0">
                <a:solidFill>
                  <a:srgbClr val="000000"/>
                </a:solidFill>
                <a:latin typeface="Consolas"/>
              </a:rPr>
              <a:t>=0x7f040002;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8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i="1" dirty="0" err="1" smtClean="0">
                <a:solidFill>
                  <a:srgbClr val="0000C0"/>
                </a:solidFill>
                <a:latin typeface="Consolas"/>
              </a:rPr>
              <a:t>title_activity_notes</a:t>
            </a:r>
            <a:r>
              <a:rPr lang="en-US" sz="800" b="1" i="1" dirty="0" smtClean="0">
                <a:solidFill>
                  <a:srgbClr val="000000"/>
                </a:solidFill>
                <a:latin typeface="Consolas"/>
              </a:rPr>
              <a:t>=0x7f040003;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dirty="0" smtClean="0">
                <a:solidFill>
                  <a:srgbClr val="000000"/>
                </a:solidFill>
                <a:latin typeface="Consolas"/>
              </a:rPr>
              <a:t>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800" dirty="0">
              <a:solidFill>
                <a:prstClr val="black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527924" y="3895727"/>
            <a:ext cx="3933312" cy="2029168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de-DE" sz="800" dirty="0" err="1">
                <a:solidFill>
                  <a:srgbClr val="3F7F7F"/>
                </a:solidFill>
                <a:latin typeface="Consolas"/>
              </a:rPr>
              <a:t>resources</a:t>
            </a:r>
            <a:r>
              <a:rPr lang="de-DE" sz="8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800" dirty="0">
              <a:solidFill>
                <a:prstClr val="black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/>
              </a:rPr>
              <a:t>string </a:t>
            </a:r>
            <a:r>
              <a:rPr lang="en-US" sz="800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/>
              </a:rPr>
              <a:t>app_name</a:t>
            </a:r>
            <a:r>
              <a:rPr lang="en-US" sz="8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8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800" i="1" dirty="0">
                <a:solidFill>
                  <a:srgbClr val="000000"/>
                </a:solidFill>
                <a:latin typeface="Consolas"/>
              </a:rPr>
              <a:t>Notes</a:t>
            </a:r>
            <a:r>
              <a:rPr lang="en-US" sz="8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800" i="1" dirty="0">
                <a:solidFill>
                  <a:srgbClr val="3F7F7F"/>
                </a:solidFill>
                <a:latin typeface="Consolas"/>
              </a:rPr>
              <a:t>string</a:t>
            </a:r>
            <a:r>
              <a:rPr lang="en-US" sz="8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/>
              </a:rPr>
              <a:t>string </a:t>
            </a:r>
            <a:r>
              <a:rPr lang="en-US" sz="800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/>
              </a:rPr>
              <a:t>hello_world</a:t>
            </a:r>
            <a:r>
              <a:rPr lang="en-US" sz="8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8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800" i="1" dirty="0">
                <a:solidFill>
                  <a:srgbClr val="000000"/>
                </a:solidFill>
                <a:latin typeface="Consolas"/>
              </a:rPr>
              <a:t>Hello world!</a:t>
            </a:r>
            <a:r>
              <a:rPr lang="en-US" sz="8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800" i="1" dirty="0">
                <a:solidFill>
                  <a:srgbClr val="3F7F7F"/>
                </a:solidFill>
                <a:latin typeface="Consolas"/>
              </a:rPr>
              <a:t>string</a:t>
            </a:r>
            <a:r>
              <a:rPr lang="en-US" sz="8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8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de-DE" sz="800" dirty="0" err="1">
                <a:solidFill>
                  <a:srgbClr val="3F7F7F"/>
                </a:solidFill>
                <a:latin typeface="Consolas"/>
              </a:rPr>
              <a:t>string</a:t>
            </a:r>
            <a:r>
              <a:rPr lang="de-DE" sz="8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de-DE" sz="800" dirty="0" err="1">
                <a:solidFill>
                  <a:srgbClr val="7F007F"/>
                </a:solidFill>
                <a:latin typeface="Consolas"/>
              </a:rPr>
              <a:t>name</a:t>
            </a:r>
            <a:r>
              <a:rPr lang="de-DE" sz="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8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800" i="1" dirty="0" err="1">
                <a:solidFill>
                  <a:srgbClr val="2A00FF"/>
                </a:solidFill>
                <a:latin typeface="Consolas"/>
              </a:rPr>
              <a:t>menu_settings</a:t>
            </a:r>
            <a:r>
              <a:rPr lang="de-DE" sz="8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8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de-DE" sz="800" i="1" dirty="0">
                <a:solidFill>
                  <a:srgbClr val="000000"/>
                </a:solidFill>
                <a:latin typeface="Consolas"/>
              </a:rPr>
              <a:t>Settings</a:t>
            </a:r>
            <a:r>
              <a:rPr lang="de-DE" sz="8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de-DE" sz="800" i="1" dirty="0" err="1">
                <a:solidFill>
                  <a:srgbClr val="3F7F7F"/>
                </a:solidFill>
                <a:latin typeface="Consolas"/>
              </a:rPr>
              <a:t>string</a:t>
            </a:r>
            <a:r>
              <a:rPr lang="de-DE" sz="8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/>
              </a:rPr>
              <a:t>string </a:t>
            </a:r>
            <a:r>
              <a:rPr lang="en-US" sz="800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/>
              </a:rPr>
              <a:t>title_activity_notes</a:t>
            </a:r>
            <a:r>
              <a:rPr lang="en-US" sz="8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8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800" i="1" dirty="0">
                <a:solidFill>
                  <a:srgbClr val="000000"/>
                </a:solidFill>
                <a:latin typeface="Consolas"/>
              </a:rPr>
              <a:t>Notes</a:t>
            </a:r>
            <a:r>
              <a:rPr lang="en-US" sz="8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800" i="1" dirty="0">
                <a:solidFill>
                  <a:srgbClr val="3F7F7F"/>
                </a:solidFill>
                <a:latin typeface="Consolas"/>
              </a:rPr>
              <a:t>string</a:t>
            </a:r>
            <a:r>
              <a:rPr lang="en-US" sz="8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8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de-DE" sz="800" dirty="0" err="1">
                <a:solidFill>
                  <a:srgbClr val="3F7F7F"/>
                </a:solidFill>
                <a:latin typeface="Consolas"/>
              </a:rPr>
              <a:t>string</a:t>
            </a:r>
            <a:r>
              <a:rPr lang="de-DE" sz="8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de-DE" sz="800" dirty="0" err="1">
                <a:solidFill>
                  <a:srgbClr val="7F007F"/>
                </a:solidFill>
                <a:latin typeface="Consolas"/>
              </a:rPr>
              <a:t>name</a:t>
            </a:r>
            <a:r>
              <a:rPr lang="de-DE" sz="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de-DE" sz="8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800" i="1" dirty="0" err="1">
                <a:solidFill>
                  <a:srgbClr val="2A00FF"/>
                </a:solidFill>
                <a:latin typeface="Consolas"/>
              </a:rPr>
              <a:t>enter_notes</a:t>
            </a:r>
            <a:r>
              <a:rPr lang="de-DE" sz="8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800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de-DE" sz="800" i="1" dirty="0" err="1">
                <a:solidFill>
                  <a:srgbClr val="000000"/>
                </a:solidFill>
                <a:latin typeface="Consolas"/>
              </a:rPr>
              <a:t>Enter</a:t>
            </a:r>
            <a:r>
              <a:rPr lang="de-DE" sz="8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800" i="1" dirty="0" err="1">
                <a:solidFill>
                  <a:srgbClr val="000000"/>
                </a:solidFill>
                <a:latin typeface="Consolas"/>
              </a:rPr>
              <a:t>your</a:t>
            </a:r>
            <a:r>
              <a:rPr lang="de-DE" sz="8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800" i="1" dirty="0" err="1">
                <a:solidFill>
                  <a:srgbClr val="000000"/>
                </a:solidFill>
                <a:latin typeface="Consolas"/>
              </a:rPr>
              <a:t>notes</a:t>
            </a:r>
            <a:r>
              <a:rPr lang="de-DE" sz="800" i="1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de-DE" sz="800" i="1" dirty="0" err="1">
                <a:solidFill>
                  <a:srgbClr val="3F7F7F"/>
                </a:solidFill>
                <a:latin typeface="Consolas"/>
              </a:rPr>
              <a:t>string</a:t>
            </a:r>
            <a:r>
              <a:rPr lang="de-DE" sz="8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800" dirty="0">
              <a:solidFill>
                <a:prstClr val="black"/>
              </a:solidFill>
              <a:latin typeface="Consola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de-DE" sz="800" dirty="0" err="1">
                <a:solidFill>
                  <a:srgbClr val="3F7F7F"/>
                </a:solidFill>
                <a:latin typeface="Consolas"/>
              </a:rPr>
              <a:t>resources</a:t>
            </a:r>
            <a:r>
              <a:rPr lang="de-DE" sz="800" dirty="0">
                <a:solidFill>
                  <a:srgbClr val="008080"/>
                </a:solidFill>
                <a:latin typeface="Consolas"/>
              </a:rPr>
              <a:t>&gt;</a:t>
            </a:r>
            <a:endParaRPr lang="de-DE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5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7704856" cy="928670"/>
          </a:xfrm>
        </p:spPr>
        <p:txBody>
          <a:bodyPr>
            <a:normAutofit/>
          </a:bodyPr>
          <a:lstStyle/>
          <a:p>
            <a:r>
              <a:rPr lang="de-DE" dirty="0" smtClean="0"/>
              <a:t>Beispiel: Notes-</a:t>
            </a:r>
            <a:r>
              <a:rPr lang="de-DE" dirty="0" err="1" smtClean="0"/>
              <a:t>Activity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4" descr="http://1.2.3.12/bmi/developer.android.com/assets/images/da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520" y="332656"/>
            <a:ext cx="1844710" cy="37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160" y="1257747"/>
            <a:ext cx="2993504" cy="498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yad">
  <a:themeElements>
    <a:clrScheme name="Accs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0080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Nyad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Nyad">
  <a:themeElements>
    <a:clrScheme name="Accs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0080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Nyad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Nyad">
  <a:themeElements>
    <a:clrScheme name="Accs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0080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Nyad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2266</Words>
  <Application>Microsoft Office PowerPoint</Application>
  <PresentationFormat>Bildschirmpräsentation (4:3)</PresentationFormat>
  <Paragraphs>432</Paragraphs>
  <Slides>26</Slides>
  <Notes>24</Notes>
  <HiddenSlides>4</HiddenSlides>
  <MMClips>0</MMClip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26</vt:i4>
      </vt:variant>
    </vt:vector>
  </HeadingPairs>
  <TitlesOfParts>
    <vt:vector size="30" baseType="lpstr">
      <vt:lpstr>Larissa-Design</vt:lpstr>
      <vt:lpstr>Nyad</vt:lpstr>
      <vt:lpstr>1_Nyad</vt:lpstr>
      <vt:lpstr>2_Nyad</vt:lpstr>
      <vt:lpstr>PowerPoint-Präsentation</vt:lpstr>
      <vt:lpstr>Zu meiner Person</vt:lpstr>
      <vt:lpstr>Studie: Zeiterfassung goes Android</vt:lpstr>
      <vt:lpstr>Das Android-Framework</vt:lpstr>
      <vt:lpstr>Programmiermodel: Activity</vt:lpstr>
      <vt:lpstr>Programmiermodel: Activity</vt:lpstr>
      <vt:lpstr>Programmiermodel: Activity</vt:lpstr>
      <vt:lpstr>Resources</vt:lpstr>
      <vt:lpstr>Beispiel: Notes-Activity</vt:lpstr>
      <vt:lpstr>Beispiel: Notes-Activity</vt:lpstr>
      <vt:lpstr>Beispiel: Notes-Activity</vt:lpstr>
      <vt:lpstr>Beispiel: Notes-Activity</vt:lpstr>
      <vt:lpstr>Beispiel: Notes-Activity</vt:lpstr>
      <vt:lpstr>Beispiel: Notes-Activity</vt:lpstr>
      <vt:lpstr>Beispiel: Notes-Activity</vt:lpstr>
      <vt:lpstr>Acitvity-Lifecycle</vt:lpstr>
      <vt:lpstr>Acitvity-Lifecycle</vt:lpstr>
      <vt:lpstr>Intents</vt:lpstr>
      <vt:lpstr>Explizite Intents</vt:lpstr>
      <vt:lpstr>Implizite Intents</vt:lpstr>
      <vt:lpstr>Implizite Intents</vt:lpstr>
      <vt:lpstr>Das Android-Manifest</vt:lpstr>
      <vt:lpstr>App-Context</vt:lpstr>
      <vt:lpstr>App-Context</vt:lpstr>
      <vt:lpstr>Hintergrund-Tasks</vt:lpstr>
      <vt:lpstr>Kontakt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Braun</dc:creator>
  <cp:lastModifiedBy>Susanne Braun</cp:lastModifiedBy>
  <cp:revision>13</cp:revision>
  <dcterms:created xsi:type="dcterms:W3CDTF">2013-06-21T21:43:54Z</dcterms:created>
  <dcterms:modified xsi:type="dcterms:W3CDTF">2013-06-21T22:21:13Z</dcterms:modified>
</cp:coreProperties>
</file>