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4" r:id="rId3"/>
    <p:sldMasterId id="2147483667" r:id="rId4"/>
    <p:sldMasterId id="2147483670" r:id="rId5"/>
  </p:sldMasterIdLst>
  <p:notesMasterIdLst>
    <p:notesMasterId r:id="rId34"/>
  </p:notesMasterIdLst>
  <p:sldIdLst>
    <p:sldId id="256" r:id="rId6"/>
    <p:sldId id="257" r:id="rId7"/>
    <p:sldId id="284" r:id="rId8"/>
    <p:sldId id="285" r:id="rId9"/>
    <p:sldId id="258" r:id="rId10"/>
    <p:sldId id="282" r:id="rId11"/>
    <p:sldId id="283" r:id="rId12"/>
    <p:sldId id="259" r:id="rId13"/>
    <p:sldId id="260" r:id="rId14"/>
    <p:sldId id="261" r:id="rId15"/>
    <p:sldId id="262" r:id="rId16"/>
    <p:sldId id="263" r:id="rId17"/>
    <p:sldId id="264" r:id="rId18"/>
    <p:sldId id="265" r:id="rId19"/>
    <p:sldId id="266" r:id="rId20"/>
    <p:sldId id="267" r:id="rId21"/>
    <p:sldId id="268" r:id="rId22"/>
    <p:sldId id="270" r:id="rId23"/>
    <p:sldId id="271" r:id="rId24"/>
    <p:sldId id="272" r:id="rId25"/>
    <p:sldId id="274" r:id="rId26"/>
    <p:sldId id="275" r:id="rId27"/>
    <p:sldId id="276" r:id="rId28"/>
    <p:sldId id="277" r:id="rId29"/>
    <p:sldId id="278" r:id="rId30"/>
    <p:sldId id="279" r:id="rId31"/>
    <p:sldId id="280" r:id="rId32"/>
    <p:sldId id="281" r:id="rId3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ne Braun" initials="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18" autoAdjust="0"/>
  </p:normalViewPr>
  <p:slideViewPr>
    <p:cSldViewPr>
      <p:cViewPr>
        <p:scale>
          <a:sx n="100" d="100"/>
          <a:sy n="100" d="100"/>
        </p:scale>
        <p:origin x="-1860" y="-3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01T18:22:49.106" idx="1">
    <p:pos x="2990" y="737"/>
    <p:text>Bild aus Übung nehmen!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468B4-0038-41DA-B3CD-6B6997D71869}" type="datetimeFigureOut">
              <a:rPr lang="de-DE" smtClean="0"/>
              <a:t>22.06.2013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8B53D2-CBBF-4384-A6F3-66CDC8800419}" type="slidenum">
              <a:rPr lang="de-DE" smtClean="0"/>
              <a:t>‹Nr.›</a:t>
            </a:fld>
            <a:endParaRPr lang="de-DE"/>
          </a:p>
        </p:txBody>
      </p:sp>
    </p:spTree>
    <p:extLst>
      <p:ext uri="{BB962C8B-B14F-4D97-AF65-F5344CB8AC3E}">
        <p14:creationId xmlns:p14="http://schemas.microsoft.com/office/powerpoint/2010/main" val="235834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de.wikipedia.org/wiki/WebTV" TargetMode="External"/><Relationship Id="rId13" Type="http://schemas.openxmlformats.org/officeDocument/2006/relationships/hyperlink" Target="http://de.wikipedia.org/wiki/Google" TargetMode="External"/><Relationship Id="rId3" Type="http://schemas.openxmlformats.org/officeDocument/2006/relationships/hyperlink" Target="http://de.wikipedia.org/wiki/Apple_Inc." TargetMode="External"/><Relationship Id="rId7" Type="http://schemas.openxmlformats.org/officeDocument/2006/relationships/hyperlink" Target="http://de.wikipedia.org/w/index.php?title=Magic_Cap&amp;action=edit&amp;redlink=1" TargetMode="External"/><Relationship Id="rId12" Type="http://schemas.openxmlformats.org/officeDocument/2006/relationships/hyperlink" Target="http://de.wikipedia.org/wiki/Stanford_University" TargetMode="External"/><Relationship Id="rId17" Type="http://schemas.openxmlformats.org/officeDocument/2006/relationships/hyperlink" Target="http://de.wikipedia.org/wiki/Open_Handset_Alliance" TargetMode="External"/><Relationship Id="rId2" Type="http://schemas.openxmlformats.org/officeDocument/2006/relationships/slide" Target="../slides/slide3.xml"/><Relationship Id="rId16" Type="http://schemas.openxmlformats.org/officeDocument/2006/relationships/hyperlink" Target="http://de.wikipedia.org/wiki/Apple" TargetMode="External"/><Relationship Id="rId1" Type="http://schemas.openxmlformats.org/officeDocument/2006/relationships/notesMaster" Target="../notesMasters/notesMaster1.xml"/><Relationship Id="rId6" Type="http://schemas.openxmlformats.org/officeDocument/2006/relationships/hyperlink" Target="http://de.wikipedia.org/wiki/Schnittstelle" TargetMode="External"/><Relationship Id="rId11" Type="http://schemas.openxmlformats.org/officeDocument/2006/relationships/hyperlink" Target="http://de.wikipedia.org/wiki/Android_(Betriebssystem)" TargetMode="External"/><Relationship Id="rId5" Type="http://schemas.openxmlformats.org/officeDocument/2006/relationships/hyperlink" Target="http://de.wikipedia.org/wiki/Betriebssystem" TargetMode="External"/><Relationship Id="rId15" Type="http://schemas.openxmlformats.org/officeDocument/2006/relationships/hyperlink" Target="http://de.wikipedia.org/wiki/Board_of_Directors" TargetMode="External"/><Relationship Id="rId10" Type="http://schemas.openxmlformats.org/officeDocument/2006/relationships/hyperlink" Target="http://de.wikipedia.org/w/index.php?title=Danger,_Inc&amp;action=edit&amp;redlink=1" TargetMode="External"/><Relationship Id="rId4" Type="http://schemas.openxmlformats.org/officeDocument/2006/relationships/hyperlink" Target="http://de.wikipedia.org/wiki/General_Magic" TargetMode="External"/><Relationship Id="rId9" Type="http://schemas.openxmlformats.org/officeDocument/2006/relationships/hyperlink" Target="http://de.wikipedia.org/wiki/Microsoft" TargetMode="External"/><Relationship Id="rId14" Type="http://schemas.openxmlformats.org/officeDocument/2006/relationships/hyperlink" Target="http://de.wikipedia.org/wiki/Larry_Pag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r>
              <a:rPr lang="de-DE" dirty="0" smtClean="0"/>
              <a:t>Am Ende</a:t>
            </a:r>
            <a:r>
              <a:rPr lang="de-DE" baseline="0" dirty="0" smtClean="0"/>
              <a:t> anbieten: Bachelor- und Masterarbeiten im Bereich </a:t>
            </a:r>
            <a:r>
              <a:rPr lang="de-DE" baseline="0" dirty="0" err="1" smtClean="0"/>
              <a:t>Android</a:t>
            </a:r>
            <a:r>
              <a:rPr lang="de-DE" baseline="0" dirty="0" smtClean="0"/>
              <a:t> und Mobile</a:t>
            </a:r>
            <a:endParaRPr lang="de-DE" dirty="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20125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11</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12</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13</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14</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15</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16</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17</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r>
              <a:rPr lang="de-DE" baseline="0" dirty="0" smtClean="0"/>
              <a:t>Wichtig sind die folgenden </a:t>
            </a:r>
            <a:r>
              <a:rPr lang="de-DE" baseline="0" dirty="0" err="1" smtClean="0"/>
              <a:t>Callbacks</a:t>
            </a:r>
            <a:r>
              <a:rPr lang="de-DE" baseline="0" dirty="0" smtClean="0"/>
              <a:t>:</a:t>
            </a:r>
          </a:p>
          <a:p>
            <a:pPr marL="171450" indent="-171450">
              <a:buFontTx/>
              <a:buChar char="-"/>
            </a:pPr>
            <a:r>
              <a:rPr lang="de-DE" baseline="0" dirty="0" err="1" smtClean="0"/>
              <a:t>onCreate</a:t>
            </a:r>
            <a:r>
              <a:rPr lang="de-DE" baseline="0" dirty="0" smtClean="0"/>
              <a:t> -&gt; </a:t>
            </a:r>
            <a:r>
              <a:rPr lang="de-DE" baseline="0" dirty="0" err="1" smtClean="0"/>
              <a:t>Activity</a:t>
            </a:r>
            <a:r>
              <a:rPr lang="de-DE" baseline="0" dirty="0" smtClean="0"/>
              <a:t> </a:t>
            </a:r>
            <a:r>
              <a:rPr lang="de-DE" baseline="0" dirty="0" err="1" smtClean="0"/>
              <a:t>initalisieren</a:t>
            </a:r>
            <a:endParaRPr lang="de-DE" baseline="0" dirty="0" smtClean="0"/>
          </a:p>
          <a:p>
            <a:pPr marL="171450" indent="-171450">
              <a:buFontTx/>
              <a:buChar char="-"/>
            </a:pPr>
            <a:r>
              <a:rPr lang="de-DE" baseline="0" dirty="0" smtClean="0"/>
              <a:t> </a:t>
            </a:r>
            <a:r>
              <a:rPr lang="de-DE" baseline="0" dirty="0" err="1" smtClean="0"/>
              <a:t>onPause</a:t>
            </a:r>
            <a:r>
              <a:rPr lang="de-DE" baseline="0" dirty="0" smtClean="0"/>
              <a:t> -&gt; Alle persistenten Daten ggf. speichern! Nach diesem Aufruf ist die </a:t>
            </a:r>
            <a:r>
              <a:rPr lang="de-DE" baseline="0" dirty="0" err="1" smtClean="0"/>
              <a:t>Activity</a:t>
            </a:r>
            <a:r>
              <a:rPr lang="de-DE" baseline="0" dirty="0" smtClean="0"/>
              <a:t> potentiell </a:t>
            </a:r>
            <a:r>
              <a:rPr lang="de-DE" baseline="0" dirty="0" err="1" smtClean="0"/>
              <a:t>killable</a:t>
            </a:r>
            <a:r>
              <a:rPr lang="de-DE" baseline="0" dirty="0" smtClean="0"/>
              <a:t> und es gibt keine Garantie für den Aufruf von </a:t>
            </a:r>
            <a:r>
              <a:rPr lang="de-DE" baseline="0" dirty="0" err="1" smtClean="0"/>
              <a:t>onStop</a:t>
            </a:r>
            <a:r>
              <a:rPr lang="de-DE" baseline="0" dirty="0" smtClean="0"/>
              <a:t> oder </a:t>
            </a:r>
            <a:r>
              <a:rPr lang="de-DE" baseline="0" dirty="0" err="1" smtClean="0"/>
              <a:t>onDestroy</a:t>
            </a:r>
            <a:endParaRPr lang="de-DE" baseline="0" dirty="0" smtClean="0"/>
          </a:p>
          <a:p>
            <a:pPr marL="171450" indent="-171450">
              <a:buFontTx/>
              <a:buChar char="-"/>
            </a:pPr>
            <a:r>
              <a:rPr lang="de-DE" baseline="0" dirty="0" err="1" smtClean="0"/>
              <a:t>onSaveInstanceState</a:t>
            </a:r>
            <a:r>
              <a:rPr lang="de-DE" baseline="0" dirty="0" smtClean="0"/>
              <a:t> -&gt; transienten Zustand sichern, notwendig, falls der Prozess gekillt wird und später mit </a:t>
            </a:r>
            <a:r>
              <a:rPr lang="de-DE" baseline="0" dirty="0" err="1" smtClean="0"/>
              <a:t>onCreate</a:t>
            </a:r>
            <a:r>
              <a:rPr lang="de-DE" baseline="0" dirty="0" smtClean="0"/>
              <a:t> wieder erzeugt wird. Insbesondere auch wichtig im Zusammenhang mit Orientierungsänderung. Dann wird nämlich auch </a:t>
            </a:r>
            <a:r>
              <a:rPr lang="de-DE" baseline="0" dirty="0" err="1" smtClean="0"/>
              <a:t>onDestroy</a:t>
            </a:r>
            <a:r>
              <a:rPr lang="de-DE" baseline="0" dirty="0" smtClean="0"/>
              <a:t> gemacht und anschließend </a:t>
            </a:r>
            <a:r>
              <a:rPr lang="de-DE" baseline="0" dirty="0" err="1" smtClean="0"/>
              <a:t>onCreate</a:t>
            </a:r>
            <a:r>
              <a:rPr lang="de-DE" baseline="0" dirty="0" smtClean="0"/>
              <a:t> mit dem </a:t>
            </a:r>
            <a:r>
              <a:rPr lang="de-DE" baseline="0" dirty="0" err="1" smtClean="0"/>
              <a:t>savedInstanceState</a:t>
            </a:r>
            <a:r>
              <a:rPr lang="de-DE" baseline="0" dirty="0" smtClean="0"/>
              <a:t> wieder aufgerufen. Wenn eine </a:t>
            </a:r>
            <a:r>
              <a:rPr lang="de-DE" baseline="0" dirty="0" err="1" smtClean="0"/>
              <a:t>Activity</a:t>
            </a:r>
            <a:r>
              <a:rPr lang="de-DE" baseline="0" dirty="0" smtClean="0"/>
              <a:t> über </a:t>
            </a:r>
            <a:r>
              <a:rPr lang="de-DE" baseline="0" dirty="0" err="1" smtClean="0"/>
              <a:t>Intent</a:t>
            </a:r>
            <a:r>
              <a:rPr lang="de-DE" baseline="0" dirty="0" smtClean="0"/>
              <a:t> neu gestartet wird, ist </a:t>
            </a:r>
            <a:r>
              <a:rPr lang="de-DE" baseline="0" dirty="0" err="1" smtClean="0"/>
              <a:t>onSavedInstanceState</a:t>
            </a:r>
            <a:r>
              <a:rPr lang="de-DE" baseline="0" dirty="0" smtClean="0"/>
              <a:t> null -&gt; ggf. </a:t>
            </a:r>
            <a:r>
              <a:rPr lang="de-DE" baseline="0" smtClean="0"/>
              <a:t>Extras-Bundle auswerten.</a:t>
            </a:r>
            <a:endParaRPr lang="de-DE" baseline="0" dirty="0" smtClean="0"/>
          </a:p>
          <a:p>
            <a:pPr marL="171450" indent="-171450">
              <a:buFontTx/>
              <a:buChar char="-"/>
            </a:pPr>
            <a:r>
              <a:rPr lang="de-DE" baseline="0" dirty="0" smtClean="0"/>
              <a:t>Alle anderen </a:t>
            </a:r>
            <a:r>
              <a:rPr lang="de-DE" baseline="0" dirty="0" err="1" smtClean="0"/>
              <a:t>Callbacks</a:t>
            </a:r>
            <a:r>
              <a:rPr lang="de-DE" baseline="0" dirty="0" smtClean="0"/>
              <a:t> sind zwar ganz nett, aber können eig. ignoriert werden.</a:t>
            </a:r>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18</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r>
              <a:rPr lang="de-DE" baseline="0" dirty="0" smtClean="0"/>
              <a:t>Wichtig sind die folgenden </a:t>
            </a:r>
            <a:r>
              <a:rPr lang="de-DE" baseline="0" dirty="0" err="1" smtClean="0"/>
              <a:t>Callbacks</a:t>
            </a:r>
            <a:r>
              <a:rPr lang="de-DE" baseline="0" dirty="0" smtClean="0"/>
              <a:t>:</a:t>
            </a:r>
          </a:p>
          <a:p>
            <a:pPr marL="171450" indent="-171450">
              <a:buFontTx/>
              <a:buChar char="-"/>
            </a:pPr>
            <a:r>
              <a:rPr lang="de-DE" baseline="0" dirty="0" err="1" smtClean="0"/>
              <a:t>onCreate</a:t>
            </a:r>
            <a:r>
              <a:rPr lang="de-DE" baseline="0" dirty="0" smtClean="0"/>
              <a:t> -&gt; </a:t>
            </a:r>
            <a:r>
              <a:rPr lang="de-DE" baseline="0" dirty="0" err="1" smtClean="0"/>
              <a:t>Activity</a:t>
            </a:r>
            <a:r>
              <a:rPr lang="de-DE" baseline="0" dirty="0" smtClean="0"/>
              <a:t> </a:t>
            </a:r>
            <a:r>
              <a:rPr lang="de-DE" baseline="0" dirty="0" err="1" smtClean="0"/>
              <a:t>initalisieren</a:t>
            </a:r>
            <a:endParaRPr lang="de-DE" baseline="0" dirty="0" smtClean="0"/>
          </a:p>
          <a:p>
            <a:pPr marL="171450" indent="-171450">
              <a:buFontTx/>
              <a:buChar char="-"/>
            </a:pPr>
            <a:r>
              <a:rPr lang="de-DE" baseline="0" dirty="0" smtClean="0"/>
              <a:t> </a:t>
            </a:r>
            <a:r>
              <a:rPr lang="de-DE" baseline="0" dirty="0" err="1" smtClean="0"/>
              <a:t>onPause</a:t>
            </a:r>
            <a:r>
              <a:rPr lang="de-DE" baseline="0" dirty="0" smtClean="0"/>
              <a:t> -&gt; Alle persistenten Daten ggf. speichern! Nach diesem Aufruf ist die </a:t>
            </a:r>
            <a:r>
              <a:rPr lang="de-DE" baseline="0" dirty="0" err="1" smtClean="0"/>
              <a:t>Activity</a:t>
            </a:r>
            <a:r>
              <a:rPr lang="de-DE" baseline="0" dirty="0" smtClean="0"/>
              <a:t> potentiell </a:t>
            </a:r>
            <a:r>
              <a:rPr lang="de-DE" baseline="0" dirty="0" err="1" smtClean="0"/>
              <a:t>killable</a:t>
            </a:r>
            <a:r>
              <a:rPr lang="de-DE" baseline="0" dirty="0" smtClean="0"/>
              <a:t> und es gibt keine Garantie für den Aufruf von </a:t>
            </a:r>
            <a:r>
              <a:rPr lang="de-DE" baseline="0" dirty="0" err="1" smtClean="0"/>
              <a:t>onStop</a:t>
            </a:r>
            <a:r>
              <a:rPr lang="de-DE" baseline="0" dirty="0" smtClean="0"/>
              <a:t> oder </a:t>
            </a:r>
            <a:r>
              <a:rPr lang="de-DE" baseline="0" dirty="0" err="1" smtClean="0"/>
              <a:t>onDestroy</a:t>
            </a:r>
            <a:endParaRPr lang="de-DE" baseline="0" dirty="0" smtClean="0"/>
          </a:p>
          <a:p>
            <a:pPr marL="171450" indent="-171450">
              <a:buFontTx/>
              <a:buChar char="-"/>
            </a:pPr>
            <a:r>
              <a:rPr lang="de-DE" baseline="0" dirty="0" err="1" smtClean="0"/>
              <a:t>onSaveInstanceState</a:t>
            </a:r>
            <a:r>
              <a:rPr lang="de-DE" baseline="0" dirty="0" smtClean="0"/>
              <a:t> -&gt; transienten Zustand sichern, notwendig, falls der Prozess gekillt wird und später mit </a:t>
            </a:r>
            <a:r>
              <a:rPr lang="de-DE" baseline="0" dirty="0" err="1" smtClean="0"/>
              <a:t>onCreate</a:t>
            </a:r>
            <a:r>
              <a:rPr lang="de-DE" baseline="0" dirty="0" smtClean="0"/>
              <a:t> wieder erzeugt wird. Dies passiert insbesondere auch beim Drehen des Gerätes!!</a:t>
            </a:r>
          </a:p>
          <a:p>
            <a:pPr marL="171450" indent="-171450">
              <a:buFontTx/>
              <a:buChar char="-"/>
            </a:pPr>
            <a:r>
              <a:rPr lang="de-DE" baseline="0" dirty="0" err="1" smtClean="0"/>
              <a:t>onDestroy</a:t>
            </a:r>
            <a:r>
              <a:rPr lang="de-DE" baseline="0" dirty="0" smtClean="0"/>
              <a:t> -&gt; </a:t>
            </a:r>
            <a:r>
              <a:rPr lang="de-DE" baseline="0" dirty="0" err="1" smtClean="0"/>
              <a:t>ggf</a:t>
            </a:r>
            <a:r>
              <a:rPr lang="de-DE" baseline="0" dirty="0" smtClean="0"/>
              <a:t> Ressourcen </a:t>
            </a:r>
            <a:r>
              <a:rPr lang="de-DE" baseline="0" dirty="0" err="1" smtClean="0"/>
              <a:t>releasen</a:t>
            </a:r>
            <a:r>
              <a:rPr lang="de-DE" baseline="0" dirty="0" smtClean="0"/>
              <a:t> (Threads stoppen </a:t>
            </a:r>
            <a:r>
              <a:rPr lang="de-DE" baseline="0" dirty="0" err="1" smtClean="0"/>
              <a:t>etc</a:t>
            </a:r>
            <a:r>
              <a:rPr lang="de-DE" baseline="0" dirty="0" smtClean="0"/>
              <a:t>)</a:t>
            </a:r>
          </a:p>
          <a:p>
            <a:pPr marL="171450" indent="-171450">
              <a:buFontTx/>
              <a:buChar char="-"/>
            </a:pPr>
            <a:r>
              <a:rPr lang="de-DE" baseline="0" dirty="0" smtClean="0"/>
              <a:t>Alle anderen </a:t>
            </a:r>
            <a:r>
              <a:rPr lang="de-DE" baseline="0" dirty="0" err="1" smtClean="0"/>
              <a:t>Callbacks</a:t>
            </a:r>
            <a:r>
              <a:rPr lang="de-DE" baseline="0" dirty="0" smtClean="0"/>
              <a:t> sind zwar ganz nett, aber können eig. ignoriert werden.</a:t>
            </a:r>
          </a:p>
          <a:p>
            <a:pPr marL="171450" indent="-171450">
              <a:buFontTx/>
              <a:buChar char="-"/>
            </a:pPr>
            <a:endParaRPr lang="de-DE" baseline="0" dirty="0" smtClean="0"/>
          </a:p>
          <a:p>
            <a:pPr marL="171450" indent="-171450">
              <a:buFontTx/>
              <a:buChar char="-"/>
            </a:pPr>
            <a:r>
              <a:rPr lang="de-DE" baseline="0" dirty="0" smtClean="0"/>
              <a:t>Falls bei </a:t>
            </a:r>
            <a:r>
              <a:rPr lang="de-DE" baseline="0" dirty="0" err="1" smtClean="0"/>
              <a:t>onCreate</a:t>
            </a:r>
            <a:r>
              <a:rPr lang="de-DE" baseline="0" dirty="0" smtClean="0"/>
              <a:t> der </a:t>
            </a:r>
            <a:r>
              <a:rPr lang="de-DE" baseline="0" dirty="0" err="1" smtClean="0"/>
              <a:t>savedInstanceState</a:t>
            </a:r>
            <a:r>
              <a:rPr lang="de-DE" baseline="0" dirty="0" smtClean="0"/>
              <a:t> != null ist, sollte er ausgewertet werden, ansonsten neu </a:t>
            </a:r>
            <a:r>
              <a:rPr lang="de-DE" baseline="0" dirty="0" err="1" smtClean="0"/>
              <a:t>initialilseren</a:t>
            </a:r>
            <a:r>
              <a:rPr lang="de-DE" baseline="0" dirty="0" smtClean="0"/>
              <a:t> und </a:t>
            </a:r>
            <a:r>
              <a:rPr lang="de-DE" baseline="0" dirty="0" err="1" smtClean="0"/>
              <a:t>ggf</a:t>
            </a:r>
            <a:r>
              <a:rPr lang="de-DE" baseline="0" dirty="0" smtClean="0"/>
              <a:t> Daten aus </a:t>
            </a:r>
            <a:r>
              <a:rPr lang="de-DE" baseline="0" dirty="0" err="1" smtClean="0"/>
              <a:t>Intent</a:t>
            </a:r>
            <a:r>
              <a:rPr lang="de-DE" baseline="0" dirty="0" smtClean="0"/>
              <a:t> verwenden</a:t>
            </a:r>
          </a:p>
          <a:p>
            <a:pPr marL="171450" indent="-171450">
              <a:buFontTx/>
              <a:buChar char="-"/>
            </a:pPr>
            <a:endParaRPr lang="de-DE" baseline="0" dirty="0" smtClean="0"/>
          </a:p>
          <a:p>
            <a:pPr marL="171450" indent="-171450">
              <a:buFontTx/>
              <a:buChar char="-"/>
            </a:pPr>
            <a:r>
              <a:rPr lang="de-DE" baseline="0" dirty="0" smtClean="0"/>
              <a:t>Bundle und </a:t>
            </a:r>
            <a:r>
              <a:rPr lang="de-DE" baseline="0" dirty="0" err="1" smtClean="0"/>
              <a:t>putSerializable</a:t>
            </a:r>
            <a:r>
              <a:rPr lang="de-DE" baseline="0" dirty="0" smtClean="0"/>
              <a:t> bzw. </a:t>
            </a:r>
            <a:r>
              <a:rPr lang="de-DE" baseline="0" dirty="0" err="1" smtClean="0"/>
              <a:t>putParcelable</a:t>
            </a:r>
            <a:r>
              <a:rPr lang="de-DE" baseline="0" dirty="0" smtClean="0"/>
              <a:t>. Wird dies über ein kill hinweg gerettet? Beim Drehen des Gerätes wird es übernommen, obwohl </a:t>
            </a:r>
            <a:r>
              <a:rPr lang="de-DE" baseline="0" dirty="0" err="1" smtClean="0"/>
              <a:t>onDestroy</a:t>
            </a:r>
            <a:r>
              <a:rPr lang="de-DE" baseline="0" dirty="0" smtClean="0"/>
              <a:t> aufgerufen wird (siehe Notes App). Kann man komplexen Content dann überhaupt „retten“ über Speichern als stat. Variablen oder Erweiterung des </a:t>
            </a:r>
            <a:r>
              <a:rPr lang="de-DE" baseline="0" dirty="0" err="1" smtClean="0"/>
              <a:t>Context</a:t>
            </a:r>
            <a:r>
              <a:rPr lang="de-DE" baseline="0" dirty="0" smtClean="0"/>
              <a:t>?</a:t>
            </a:r>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19</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20</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de-DE" dirty="0" smtClean="0"/>
              <a:t>Zu Rubin:</a:t>
            </a:r>
          </a:p>
          <a:p>
            <a:r>
              <a:rPr lang="de-DE" sz="1200" b="0" i="0" kern="1200" dirty="0" smtClean="0">
                <a:solidFill>
                  <a:schemeClr val="tx1"/>
                </a:solidFill>
                <a:effectLst/>
                <a:latin typeface="+mn-lt"/>
                <a:ea typeface="+mn-ea"/>
                <a:cs typeface="+mn-cs"/>
              </a:rPr>
              <a:t>Andy Rubin begann 1989 als Softwareentwickler bei </a:t>
            </a:r>
            <a:r>
              <a:rPr lang="de-DE" sz="1200" b="0" i="0" u="none" strike="noStrike" kern="1200" dirty="0" smtClean="0">
                <a:solidFill>
                  <a:schemeClr val="tx1"/>
                </a:solidFill>
                <a:effectLst/>
                <a:latin typeface="+mn-lt"/>
                <a:ea typeface="+mn-ea"/>
                <a:cs typeface="+mn-cs"/>
                <a:hlinkClick r:id="rId3" tooltip="Apple Inc."/>
              </a:rPr>
              <a:t>Apple Inc.</a:t>
            </a:r>
            <a:r>
              <a:rPr lang="de-DE" sz="1200" b="0" i="0" kern="1200" dirty="0" smtClean="0">
                <a:solidFill>
                  <a:schemeClr val="tx1"/>
                </a:solidFill>
                <a:effectLst/>
                <a:latin typeface="+mn-lt"/>
                <a:ea typeface="+mn-ea"/>
                <a:cs typeface="+mn-cs"/>
              </a:rPr>
              <a:t> Später arbeitete er bei </a:t>
            </a:r>
            <a:r>
              <a:rPr lang="de-DE" sz="1200" b="0" i="0" u="none" strike="noStrike" kern="1200" dirty="0" smtClean="0">
                <a:solidFill>
                  <a:schemeClr val="tx1"/>
                </a:solidFill>
                <a:effectLst/>
                <a:latin typeface="+mn-lt"/>
                <a:ea typeface="+mn-ea"/>
                <a:cs typeface="+mn-cs"/>
                <a:hlinkClick r:id="rId4" tooltip="General Magic"/>
              </a:rPr>
              <a:t>General Magic</a:t>
            </a:r>
            <a:r>
              <a:rPr lang="de-DE" sz="1200" b="0" i="0" kern="1200" dirty="0" smtClean="0">
                <a:solidFill>
                  <a:schemeClr val="tx1"/>
                </a:solidFill>
                <a:effectLst/>
                <a:latin typeface="+mn-lt"/>
                <a:ea typeface="+mn-ea"/>
                <a:cs typeface="+mn-cs"/>
              </a:rPr>
              <a:t>, wo er bereits ein </a:t>
            </a:r>
            <a:r>
              <a:rPr lang="de-DE" sz="1200" b="0" i="0" u="none" strike="noStrike" kern="1200" dirty="0" smtClean="0">
                <a:solidFill>
                  <a:schemeClr val="tx1"/>
                </a:solidFill>
                <a:effectLst/>
                <a:latin typeface="+mn-lt"/>
                <a:ea typeface="+mn-ea"/>
                <a:cs typeface="+mn-cs"/>
                <a:hlinkClick r:id="rId5" tooltip="Betriebssystem"/>
              </a:rPr>
              <a:t>Betriebssystem</a:t>
            </a:r>
            <a:r>
              <a:rPr lang="de-DE" sz="1200" b="0" i="0" kern="1200" dirty="0" smtClean="0">
                <a:solidFill>
                  <a:schemeClr val="tx1"/>
                </a:solidFill>
                <a:effectLst/>
                <a:latin typeface="+mn-lt"/>
                <a:ea typeface="+mn-ea"/>
                <a:cs typeface="+mn-cs"/>
              </a:rPr>
              <a:t> und eine </a:t>
            </a:r>
            <a:r>
              <a:rPr lang="de-DE" sz="1200" b="0" i="0" u="none" strike="noStrike" kern="1200" dirty="0" smtClean="0">
                <a:solidFill>
                  <a:schemeClr val="tx1"/>
                </a:solidFill>
                <a:effectLst/>
                <a:latin typeface="+mn-lt"/>
                <a:ea typeface="+mn-ea"/>
                <a:cs typeface="+mn-cs"/>
                <a:hlinkClick r:id="rId6" tooltip="Schnittstelle"/>
              </a:rPr>
              <a:t>Schnittstelle</a:t>
            </a:r>
            <a:r>
              <a:rPr lang="de-DE" sz="1200" b="0" i="0" kern="1200" dirty="0" smtClean="0">
                <a:solidFill>
                  <a:schemeClr val="tx1"/>
                </a:solidFill>
                <a:effectLst/>
                <a:latin typeface="+mn-lt"/>
                <a:ea typeface="+mn-ea"/>
                <a:cs typeface="+mn-cs"/>
              </a:rPr>
              <a:t> für mobile Endgeräte namens </a:t>
            </a:r>
            <a:r>
              <a:rPr lang="de-DE" sz="1200" b="0" i="0" u="none" strike="noStrike" kern="1200" dirty="0" smtClean="0">
                <a:solidFill>
                  <a:schemeClr val="tx1"/>
                </a:solidFill>
                <a:effectLst/>
                <a:latin typeface="+mn-lt"/>
                <a:ea typeface="+mn-ea"/>
                <a:cs typeface="+mn-cs"/>
                <a:hlinkClick r:id="rId7" tooltip="Magic Cap (Seite nicht vorhanden)"/>
              </a:rPr>
              <a:t>Magic Cap</a:t>
            </a:r>
            <a:r>
              <a:rPr lang="de-DE" sz="1200" b="0" i="0" kern="1200" dirty="0" smtClean="0">
                <a:solidFill>
                  <a:schemeClr val="tx1"/>
                </a:solidFill>
                <a:effectLst/>
                <a:latin typeface="+mn-lt"/>
                <a:ea typeface="+mn-ea"/>
                <a:cs typeface="+mn-cs"/>
              </a:rPr>
              <a:t> entwickelte. Als sich der Erfolg von Magic Cap nicht einstellte, ging Rubin zu Artemis Research, das später als </a:t>
            </a:r>
            <a:r>
              <a:rPr lang="de-DE" sz="1200" b="0" i="0" u="none" strike="noStrike" kern="1200" dirty="0" smtClean="0">
                <a:solidFill>
                  <a:schemeClr val="tx1"/>
                </a:solidFill>
                <a:effectLst/>
                <a:latin typeface="+mn-lt"/>
                <a:ea typeface="+mn-ea"/>
                <a:cs typeface="+mn-cs"/>
                <a:hlinkClick r:id="rId8" tooltip="WebTV"/>
              </a:rPr>
              <a:t>WebTV</a:t>
            </a:r>
            <a:r>
              <a:rPr lang="de-DE" sz="1200" b="0" i="0" kern="1200" dirty="0" smtClean="0">
                <a:solidFill>
                  <a:schemeClr val="tx1"/>
                </a:solidFill>
                <a:effectLst/>
                <a:latin typeface="+mn-lt"/>
                <a:ea typeface="+mn-ea"/>
                <a:cs typeface="+mn-cs"/>
              </a:rPr>
              <a:t> von </a:t>
            </a:r>
            <a:r>
              <a:rPr lang="de-DE" sz="1200" b="0" i="0" u="none" strike="noStrike" kern="1200" dirty="0" smtClean="0">
                <a:solidFill>
                  <a:schemeClr val="tx1"/>
                </a:solidFill>
                <a:effectLst/>
                <a:latin typeface="+mn-lt"/>
                <a:ea typeface="+mn-ea"/>
                <a:cs typeface="+mn-cs"/>
                <a:hlinkClick r:id="rId9" tooltip="Microsoft"/>
              </a:rPr>
              <a:t>Microsoft</a:t>
            </a:r>
            <a:r>
              <a:rPr lang="de-DE" sz="1200" b="0" i="0" kern="1200" dirty="0" smtClean="0">
                <a:solidFill>
                  <a:schemeClr val="tx1"/>
                </a:solidFill>
                <a:effectLst/>
                <a:latin typeface="+mn-lt"/>
                <a:ea typeface="+mn-ea"/>
                <a:cs typeface="+mn-cs"/>
              </a:rPr>
              <a:t> übernommen wurde.</a:t>
            </a:r>
          </a:p>
          <a:p>
            <a:r>
              <a:rPr lang="de-DE" sz="1200" b="0" i="0" kern="1200" dirty="0" smtClean="0">
                <a:solidFill>
                  <a:schemeClr val="tx1"/>
                </a:solidFill>
                <a:effectLst/>
                <a:latin typeface="+mn-lt"/>
                <a:ea typeface="+mn-ea"/>
                <a:cs typeface="+mn-cs"/>
              </a:rPr>
              <a:t>Nach einigen Jahren gründete Rubin mit Matt </a:t>
            </a:r>
            <a:r>
              <a:rPr lang="de-DE" sz="1200" b="0" i="0" kern="1200" dirty="0" err="1" smtClean="0">
                <a:solidFill>
                  <a:schemeClr val="tx1"/>
                </a:solidFill>
                <a:effectLst/>
                <a:latin typeface="+mn-lt"/>
                <a:ea typeface="+mn-ea"/>
                <a:cs typeface="+mn-cs"/>
              </a:rPr>
              <a:t>Hershenson</a:t>
            </a:r>
            <a:r>
              <a:rPr lang="de-DE" sz="1200" b="0" i="0" kern="1200" dirty="0" smtClean="0">
                <a:solidFill>
                  <a:schemeClr val="tx1"/>
                </a:solidFill>
                <a:effectLst/>
                <a:latin typeface="+mn-lt"/>
                <a:ea typeface="+mn-ea"/>
                <a:cs typeface="+mn-cs"/>
              </a:rPr>
              <a:t> und Joe Britt </a:t>
            </a:r>
            <a:r>
              <a:rPr lang="de-DE" sz="1200" b="0" i="0" u="none" strike="noStrike" kern="1200" dirty="0" err="1" smtClean="0">
                <a:solidFill>
                  <a:schemeClr val="tx1"/>
                </a:solidFill>
                <a:effectLst/>
                <a:latin typeface="+mn-lt"/>
                <a:ea typeface="+mn-ea"/>
                <a:cs typeface="+mn-cs"/>
                <a:hlinkClick r:id="rId10" tooltip="Danger, Inc (Seite nicht vorhanden)"/>
              </a:rPr>
              <a:t>Danger</a:t>
            </a:r>
            <a:r>
              <a:rPr lang="de-DE" sz="1200" b="0" i="0" u="none" strike="noStrike" kern="1200" dirty="0" smtClean="0">
                <a:solidFill>
                  <a:schemeClr val="tx1"/>
                </a:solidFill>
                <a:effectLst/>
                <a:latin typeface="+mn-lt"/>
                <a:ea typeface="+mn-ea"/>
                <a:cs typeface="+mn-cs"/>
                <a:hlinkClick r:id="rId10" tooltip="Danger, Inc (Seite nicht vorhanden)"/>
              </a:rPr>
              <a:t>, </a:t>
            </a:r>
            <a:r>
              <a:rPr lang="de-DE" sz="1200" b="0" i="0" u="none" strike="noStrike" kern="1200" dirty="0" err="1" smtClean="0">
                <a:solidFill>
                  <a:schemeClr val="tx1"/>
                </a:solidFill>
                <a:effectLst/>
                <a:latin typeface="+mn-lt"/>
                <a:ea typeface="+mn-ea"/>
                <a:cs typeface="+mn-cs"/>
                <a:hlinkClick r:id="rId10" tooltip="Danger, Inc (Seite nicht vorhanden)"/>
              </a:rPr>
              <a:t>Inc</a:t>
            </a:r>
            <a:r>
              <a:rPr lang="de-DE" sz="1200" b="0" i="0" kern="1200" dirty="0" smtClean="0">
                <a:solidFill>
                  <a:schemeClr val="tx1"/>
                </a:solidFill>
                <a:effectLst/>
                <a:latin typeface="+mn-lt"/>
                <a:ea typeface="+mn-ea"/>
                <a:cs typeface="+mn-cs"/>
              </a:rPr>
              <a:t>, das im Februar 2008 ebenfalls von Microsoft übernommen wurde.</a:t>
            </a:r>
          </a:p>
          <a:p>
            <a:r>
              <a:rPr lang="de-DE" sz="1200" b="0" i="0" kern="1200" dirty="0" smtClean="0">
                <a:solidFill>
                  <a:schemeClr val="tx1"/>
                </a:solidFill>
                <a:effectLst/>
                <a:latin typeface="+mn-lt"/>
                <a:ea typeface="+mn-ea"/>
                <a:cs typeface="+mn-cs"/>
              </a:rPr>
              <a:t>Nach seiner Entlassung als CEO von </a:t>
            </a:r>
            <a:r>
              <a:rPr lang="de-DE" sz="1200" b="0" i="0" kern="1200" dirty="0" err="1" smtClean="0">
                <a:solidFill>
                  <a:schemeClr val="tx1"/>
                </a:solidFill>
                <a:effectLst/>
                <a:latin typeface="+mn-lt"/>
                <a:ea typeface="+mn-ea"/>
                <a:cs typeface="+mn-cs"/>
              </a:rPr>
              <a:t>Danger</a:t>
            </a:r>
            <a:r>
              <a:rPr lang="de-DE" sz="1200" b="0" i="0" kern="1200" dirty="0" smtClean="0">
                <a:solidFill>
                  <a:schemeClr val="tx1"/>
                </a:solidFill>
                <a:effectLst/>
                <a:latin typeface="+mn-lt"/>
                <a:ea typeface="+mn-ea"/>
                <a:cs typeface="+mn-cs"/>
              </a:rPr>
              <a:t> gründete Rubin 2003 </a:t>
            </a:r>
            <a:r>
              <a:rPr lang="de-DE" sz="1200" b="0" i="0" u="none" strike="noStrike" kern="1200" dirty="0" err="1" smtClean="0">
                <a:solidFill>
                  <a:schemeClr val="tx1"/>
                </a:solidFill>
                <a:effectLst/>
                <a:latin typeface="+mn-lt"/>
                <a:ea typeface="+mn-ea"/>
                <a:cs typeface="+mn-cs"/>
                <a:hlinkClick r:id="rId11" tooltip="Android (Betriebssystem)"/>
              </a:rPr>
              <a:t>Android</a:t>
            </a:r>
            <a:r>
              <a:rPr lang="de-DE" sz="1200" b="0" i="0" kern="1200" dirty="0" smtClean="0">
                <a:solidFill>
                  <a:schemeClr val="tx1"/>
                </a:solidFill>
                <a:effectLst/>
                <a:latin typeface="+mn-lt"/>
                <a:ea typeface="+mn-ea"/>
                <a:cs typeface="+mn-cs"/>
              </a:rPr>
              <a:t>.</a:t>
            </a:r>
          </a:p>
          <a:p>
            <a:r>
              <a:rPr lang="de-DE" sz="1200" b="0" i="0" kern="1200" dirty="0" smtClean="0">
                <a:solidFill>
                  <a:schemeClr val="tx1"/>
                </a:solidFill>
                <a:effectLst/>
                <a:latin typeface="+mn-lt"/>
                <a:ea typeface="+mn-ea"/>
                <a:cs typeface="+mn-cs"/>
              </a:rPr>
              <a:t>Bei einer </a:t>
            </a:r>
            <a:r>
              <a:rPr lang="de-DE" sz="1200" b="0" i="0" kern="1200" dirty="0" err="1" smtClean="0">
                <a:solidFill>
                  <a:schemeClr val="tx1"/>
                </a:solidFill>
                <a:effectLst/>
                <a:latin typeface="+mn-lt"/>
                <a:ea typeface="+mn-ea"/>
                <a:cs typeface="+mn-cs"/>
              </a:rPr>
              <a:t>Android</a:t>
            </a:r>
            <a:r>
              <a:rPr lang="de-DE" sz="1200" b="0" i="0" kern="1200" dirty="0" smtClean="0">
                <a:solidFill>
                  <a:schemeClr val="tx1"/>
                </a:solidFill>
                <a:effectLst/>
                <a:latin typeface="+mn-lt"/>
                <a:ea typeface="+mn-ea"/>
                <a:cs typeface="+mn-cs"/>
              </a:rPr>
              <a:t>-Präsentation auf der </a:t>
            </a:r>
            <a:r>
              <a:rPr lang="de-DE" sz="1200" b="0" i="0" u="none" strike="noStrike" kern="1200" dirty="0" smtClean="0">
                <a:solidFill>
                  <a:schemeClr val="tx1"/>
                </a:solidFill>
                <a:effectLst/>
                <a:latin typeface="+mn-lt"/>
                <a:ea typeface="+mn-ea"/>
                <a:cs typeface="+mn-cs"/>
                <a:hlinkClick r:id="rId12" tooltip="Stanford University"/>
              </a:rPr>
              <a:t>Stanford University</a:t>
            </a:r>
            <a:r>
              <a:rPr lang="de-DE" sz="1200" b="0" i="0" kern="1200" dirty="0" smtClean="0">
                <a:solidFill>
                  <a:schemeClr val="tx1"/>
                </a:solidFill>
                <a:effectLst/>
                <a:latin typeface="+mn-lt"/>
                <a:ea typeface="+mn-ea"/>
                <a:cs typeface="+mn-cs"/>
              </a:rPr>
              <a:t> lernte Rubin den </a:t>
            </a:r>
            <a:r>
              <a:rPr lang="de-DE" sz="1200" b="0" i="0" u="none" strike="noStrike" kern="1200" dirty="0" smtClean="0">
                <a:solidFill>
                  <a:schemeClr val="tx1"/>
                </a:solidFill>
                <a:effectLst/>
                <a:latin typeface="+mn-lt"/>
                <a:ea typeface="+mn-ea"/>
                <a:cs typeface="+mn-cs"/>
                <a:hlinkClick r:id="rId13" tooltip="Google"/>
              </a:rPr>
              <a:t>Google</a:t>
            </a:r>
            <a:r>
              <a:rPr lang="de-DE" sz="1200" b="0" i="0" kern="1200" dirty="0" smtClean="0">
                <a:solidFill>
                  <a:schemeClr val="tx1"/>
                </a:solidFill>
                <a:effectLst/>
                <a:latin typeface="+mn-lt"/>
                <a:ea typeface="+mn-ea"/>
                <a:cs typeface="+mn-cs"/>
              </a:rPr>
              <a:t>-Gründer </a:t>
            </a:r>
            <a:r>
              <a:rPr lang="de-DE" sz="1200" b="0" i="0" u="none" strike="noStrike" kern="1200" dirty="0" smtClean="0">
                <a:solidFill>
                  <a:schemeClr val="tx1"/>
                </a:solidFill>
                <a:effectLst/>
                <a:latin typeface="+mn-lt"/>
                <a:ea typeface="+mn-ea"/>
                <a:cs typeface="+mn-cs"/>
                <a:hlinkClick r:id="rId14" tooltip="Larry Page"/>
              </a:rPr>
              <a:t>Larry Page</a:t>
            </a:r>
            <a:r>
              <a:rPr lang="de-DE" sz="1200" b="0" i="0" kern="1200" dirty="0" smtClean="0">
                <a:solidFill>
                  <a:schemeClr val="tx1"/>
                </a:solidFill>
                <a:effectLst/>
                <a:latin typeface="+mn-lt"/>
                <a:ea typeface="+mn-ea"/>
                <a:cs typeface="+mn-cs"/>
              </a:rPr>
              <a:t> kennen, der von Rubins Vision, ein freies mobiles Betriebssystem zu entwickeln, begeistert war.</a:t>
            </a:r>
          </a:p>
          <a:p>
            <a:endParaRPr lang="de-DE" sz="1200" b="0" i="0" kern="1200" dirty="0" smtClean="0">
              <a:solidFill>
                <a:schemeClr val="tx1"/>
              </a:solidFill>
              <a:effectLst/>
              <a:latin typeface="+mn-lt"/>
              <a:ea typeface="+mn-ea"/>
              <a:cs typeface="+mn-cs"/>
            </a:endParaRPr>
          </a:p>
          <a:p>
            <a:r>
              <a:rPr lang="de-DE" sz="1200" b="0" i="0" kern="1200" dirty="0" smtClean="0">
                <a:solidFill>
                  <a:schemeClr val="tx1"/>
                </a:solidFill>
                <a:effectLst/>
                <a:latin typeface="+mn-lt"/>
                <a:ea typeface="+mn-ea"/>
                <a:cs typeface="+mn-cs"/>
              </a:rPr>
              <a:t>Googles Mission: Entwicklung eines freien mobilen</a:t>
            </a:r>
            <a:r>
              <a:rPr lang="de-DE" sz="1200" b="0" i="0" kern="1200" baseline="0" dirty="0" smtClean="0">
                <a:solidFill>
                  <a:schemeClr val="tx1"/>
                </a:solidFill>
                <a:effectLst/>
                <a:latin typeface="+mn-lt"/>
                <a:ea typeface="+mn-ea"/>
                <a:cs typeface="+mn-cs"/>
              </a:rPr>
              <a:t> Betriebssystems</a:t>
            </a:r>
          </a:p>
          <a:p>
            <a:endParaRPr lang="de-DE" sz="1200" b="0" i="0" kern="1200" baseline="0" dirty="0" smtClean="0">
              <a:solidFill>
                <a:schemeClr val="tx1"/>
              </a:solidFill>
              <a:effectLst/>
              <a:latin typeface="+mn-lt"/>
              <a:ea typeface="+mn-ea"/>
              <a:cs typeface="+mn-cs"/>
            </a:endParaRPr>
          </a:p>
          <a:p>
            <a:r>
              <a:rPr lang="de-DE" sz="1200" b="0" i="0" kern="1200" baseline="0" dirty="0" smtClean="0">
                <a:solidFill>
                  <a:schemeClr val="tx1"/>
                </a:solidFill>
                <a:effectLst/>
                <a:latin typeface="+mn-lt"/>
                <a:ea typeface="+mn-ea"/>
                <a:cs typeface="+mn-cs"/>
              </a:rPr>
              <a:t>Eric Schmidt war von </a:t>
            </a:r>
            <a:r>
              <a:rPr lang="de-DE" sz="1200" b="0" i="0" kern="1200" dirty="0" smtClean="0">
                <a:solidFill>
                  <a:schemeClr val="tx1"/>
                </a:solidFill>
                <a:effectLst/>
                <a:latin typeface="+mn-lt"/>
                <a:ea typeface="+mn-ea"/>
                <a:cs typeface="+mn-cs"/>
              </a:rPr>
              <a:t>2006 bis 2009 Mitglied des </a:t>
            </a:r>
            <a:r>
              <a:rPr lang="de-DE" sz="1200" b="0" i="0" u="none" strike="noStrike" kern="1200" dirty="0" smtClean="0">
                <a:solidFill>
                  <a:schemeClr val="tx1"/>
                </a:solidFill>
                <a:effectLst/>
                <a:latin typeface="+mn-lt"/>
                <a:ea typeface="+mn-ea"/>
                <a:cs typeface="+mn-cs"/>
                <a:hlinkClick r:id="rId15" tooltip="Board of Directors"/>
              </a:rPr>
              <a:t>Board </a:t>
            </a:r>
            <a:r>
              <a:rPr lang="de-DE" sz="1200" b="0" i="0" u="none" strike="noStrike" kern="1200" dirty="0" err="1" smtClean="0">
                <a:solidFill>
                  <a:schemeClr val="tx1"/>
                </a:solidFill>
                <a:effectLst/>
                <a:latin typeface="+mn-lt"/>
                <a:ea typeface="+mn-ea"/>
                <a:cs typeface="+mn-cs"/>
                <a:hlinkClick r:id="rId15" tooltip="Board of Directors"/>
              </a:rPr>
              <a:t>of</a:t>
            </a:r>
            <a:r>
              <a:rPr lang="de-DE" sz="1200" b="0" i="0" u="none" strike="noStrike" kern="1200" dirty="0" smtClean="0">
                <a:solidFill>
                  <a:schemeClr val="tx1"/>
                </a:solidFill>
                <a:effectLst/>
                <a:latin typeface="+mn-lt"/>
                <a:ea typeface="+mn-ea"/>
                <a:cs typeface="+mn-cs"/>
                <a:hlinkClick r:id="rId15" tooltip="Board of Directors"/>
              </a:rPr>
              <a:t> </a:t>
            </a:r>
            <a:r>
              <a:rPr lang="de-DE" sz="1200" b="0" i="0" u="none" strike="noStrike" kern="1200" dirty="0" err="1" smtClean="0">
                <a:solidFill>
                  <a:schemeClr val="tx1"/>
                </a:solidFill>
                <a:effectLst/>
                <a:latin typeface="+mn-lt"/>
                <a:ea typeface="+mn-ea"/>
                <a:cs typeface="+mn-cs"/>
                <a:hlinkClick r:id="rId15" tooltip="Board of Directors"/>
              </a:rPr>
              <a:t>Directors</a:t>
            </a:r>
            <a:r>
              <a:rPr lang="de-DE" sz="1200" b="0" i="0" kern="1200" dirty="0" smtClean="0">
                <a:solidFill>
                  <a:schemeClr val="tx1"/>
                </a:solidFill>
                <a:effectLst/>
                <a:latin typeface="+mn-lt"/>
                <a:ea typeface="+mn-ea"/>
                <a:cs typeface="+mn-cs"/>
              </a:rPr>
              <a:t> bei </a:t>
            </a:r>
            <a:r>
              <a:rPr lang="de-DE" sz="1200" b="0" i="0" u="none" strike="noStrike" kern="1200" dirty="0" smtClean="0">
                <a:solidFill>
                  <a:schemeClr val="tx1"/>
                </a:solidFill>
                <a:effectLst/>
                <a:latin typeface="+mn-lt"/>
                <a:ea typeface="+mn-ea"/>
                <a:cs typeface="+mn-cs"/>
                <a:hlinkClick r:id="rId16" tooltip="Apple"/>
              </a:rPr>
              <a:t>Apple</a:t>
            </a:r>
            <a:r>
              <a:rPr lang="de-DE" sz="1200" b="0" i="0" u="none" strike="noStrike" kern="1200" dirty="0" smtClean="0">
                <a:solidFill>
                  <a:schemeClr val="tx1"/>
                </a:solidFill>
                <a:effectLst/>
                <a:latin typeface="+mn-lt"/>
                <a:ea typeface="+mn-ea"/>
                <a:cs typeface="+mn-cs"/>
              </a:rPr>
              <a:t>.</a:t>
            </a:r>
            <a:r>
              <a:rPr lang="de-DE" sz="1200" b="0" i="0" u="none" strike="noStrike" kern="1200" baseline="0" dirty="0" smtClean="0">
                <a:solidFill>
                  <a:schemeClr val="tx1"/>
                </a:solidFill>
                <a:effectLst/>
                <a:latin typeface="+mn-lt"/>
                <a:ea typeface="+mn-ea"/>
                <a:cs typeface="+mn-cs"/>
              </a:rPr>
              <a:t> </a:t>
            </a:r>
            <a:r>
              <a:rPr lang="de-DE" sz="1200" b="0" i="0" kern="1200" dirty="0" smtClean="0">
                <a:solidFill>
                  <a:schemeClr val="tx1"/>
                </a:solidFill>
                <a:effectLst/>
                <a:latin typeface="+mn-lt"/>
                <a:ea typeface="+mn-ea"/>
                <a:cs typeface="+mn-cs"/>
              </a:rPr>
              <a:t>Diese Position musste er aufgeben, da sich die Interessen der Unternehmen von Google und Apple zunehmend überschnitten und so eine Unvoreingenommenheit Schmidts nicht mehr gewährleistet war.</a:t>
            </a:r>
          </a:p>
          <a:p>
            <a:endParaRPr lang="de-DE" sz="1200" b="0" i="0" kern="1200" dirty="0" smtClean="0">
              <a:solidFill>
                <a:schemeClr val="tx1"/>
              </a:solidFill>
              <a:effectLst/>
              <a:latin typeface="+mn-lt"/>
              <a:ea typeface="+mn-ea"/>
              <a:cs typeface="+mn-cs"/>
            </a:endParaRPr>
          </a:p>
          <a:p>
            <a:r>
              <a:rPr lang="de-DE" sz="1200" b="0" i="0" kern="1200" dirty="0" smtClean="0">
                <a:solidFill>
                  <a:schemeClr val="tx1"/>
                </a:solidFill>
                <a:effectLst/>
                <a:latin typeface="+mn-lt"/>
                <a:ea typeface="+mn-ea"/>
                <a:cs typeface="+mn-cs"/>
              </a:rPr>
              <a:t>Entwicklung</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Android</a:t>
            </a:r>
            <a:r>
              <a:rPr lang="de-DE" sz="1200" b="0" i="0" kern="1200" baseline="0" dirty="0" smtClean="0">
                <a:solidFill>
                  <a:schemeClr val="tx1"/>
                </a:solidFill>
                <a:effectLst/>
                <a:latin typeface="+mn-lt"/>
                <a:ea typeface="+mn-ea"/>
                <a:cs typeface="+mn-cs"/>
              </a:rPr>
              <a:t>:</a:t>
            </a:r>
            <a:endParaRPr lang="de-DE" sz="1200" b="0" i="0" kern="1200" dirty="0" smtClean="0">
              <a:solidFill>
                <a:schemeClr val="tx1"/>
              </a:solidFill>
              <a:effectLst/>
              <a:latin typeface="+mn-lt"/>
              <a:ea typeface="+mn-ea"/>
              <a:cs typeface="+mn-cs"/>
            </a:endParaRPr>
          </a:p>
          <a:p>
            <a:r>
              <a:rPr lang="de-DE" sz="1200" b="0" i="0" kern="1200" dirty="0" smtClean="0">
                <a:solidFill>
                  <a:schemeClr val="tx1"/>
                </a:solidFill>
                <a:effectLst/>
                <a:latin typeface="+mn-lt"/>
                <a:ea typeface="+mn-ea"/>
                <a:cs typeface="+mn-cs"/>
              </a:rPr>
              <a:t>Am 5. November 2007 gab Google bekannt, gemeinsam mit 33 anderen Mitgliedern der </a:t>
            </a:r>
            <a:r>
              <a:rPr lang="de-DE" sz="1200" b="0" i="0" u="none" strike="noStrike" kern="1200" dirty="0" smtClean="0">
                <a:solidFill>
                  <a:schemeClr val="tx1"/>
                </a:solidFill>
                <a:effectLst/>
                <a:latin typeface="+mn-lt"/>
                <a:ea typeface="+mn-ea"/>
                <a:cs typeface="+mn-cs"/>
                <a:hlinkClick r:id="rId17" tooltip="Open Handset Alliance"/>
              </a:rPr>
              <a:t>Open </a:t>
            </a:r>
            <a:r>
              <a:rPr lang="de-DE" sz="1200" b="0" i="0" u="none" strike="noStrike" kern="1200" dirty="0" err="1" smtClean="0">
                <a:solidFill>
                  <a:schemeClr val="tx1"/>
                </a:solidFill>
                <a:effectLst/>
                <a:latin typeface="+mn-lt"/>
                <a:ea typeface="+mn-ea"/>
                <a:cs typeface="+mn-cs"/>
                <a:hlinkClick r:id="rId17" tooltip="Open Handset Alliance"/>
              </a:rPr>
              <a:t>Handset</a:t>
            </a:r>
            <a:r>
              <a:rPr lang="de-DE" sz="1200" b="0" i="0" u="none" strike="noStrike" kern="1200" dirty="0" smtClean="0">
                <a:solidFill>
                  <a:schemeClr val="tx1"/>
                </a:solidFill>
                <a:effectLst/>
                <a:latin typeface="+mn-lt"/>
                <a:ea typeface="+mn-ea"/>
                <a:cs typeface="+mn-cs"/>
                <a:hlinkClick r:id="rId17" tooltip="Open Handset Alliance"/>
              </a:rPr>
              <a:t> Alliance</a:t>
            </a:r>
            <a:r>
              <a:rPr lang="de-DE" sz="1200" b="0" i="0" kern="1200" dirty="0" smtClean="0">
                <a:solidFill>
                  <a:schemeClr val="tx1"/>
                </a:solidFill>
                <a:effectLst/>
                <a:latin typeface="+mn-lt"/>
                <a:ea typeface="+mn-ea"/>
                <a:cs typeface="+mn-cs"/>
              </a:rPr>
              <a:t> ein Mobiltelefon-Betriebssystem namens </a:t>
            </a:r>
            <a:r>
              <a:rPr lang="de-DE" sz="1200" b="0" i="0" kern="1200" dirty="0" err="1" smtClean="0">
                <a:solidFill>
                  <a:schemeClr val="tx1"/>
                </a:solidFill>
                <a:effectLst/>
                <a:latin typeface="+mn-lt"/>
                <a:ea typeface="+mn-ea"/>
                <a:cs typeface="+mn-cs"/>
              </a:rPr>
              <a:t>Android</a:t>
            </a:r>
            <a:r>
              <a:rPr lang="de-DE" sz="1200" b="0" i="0" kern="1200" dirty="0" smtClean="0">
                <a:solidFill>
                  <a:schemeClr val="tx1"/>
                </a:solidFill>
                <a:effectLst/>
                <a:latin typeface="+mn-lt"/>
                <a:ea typeface="+mn-ea"/>
                <a:cs typeface="+mn-cs"/>
              </a:rPr>
              <a:t> zu entwickeln.</a:t>
            </a:r>
            <a:r>
              <a:rPr lang="de-DE" sz="1200" b="0" i="0" u="none" strike="noStrike" kern="1200" baseline="30000" dirty="0" smtClean="0">
                <a:solidFill>
                  <a:schemeClr val="tx1"/>
                </a:solidFill>
                <a:effectLst/>
                <a:latin typeface="+mn-lt"/>
                <a:ea typeface="+mn-ea"/>
                <a:cs typeface="+mn-cs"/>
                <a:hlinkClick r:id="rId11"/>
              </a:rPr>
              <a:t>[8]</a:t>
            </a:r>
            <a:r>
              <a:rPr lang="de-DE" sz="1200" b="0" i="0" kern="1200" dirty="0" smtClean="0">
                <a:solidFill>
                  <a:schemeClr val="tx1"/>
                </a:solidFill>
                <a:effectLst/>
                <a:latin typeface="+mn-lt"/>
                <a:ea typeface="+mn-ea"/>
                <a:cs typeface="+mn-cs"/>
              </a:rPr>
              <a:t> Seit dem 21. Oktober 2008 ist </a:t>
            </a:r>
            <a:r>
              <a:rPr lang="de-DE" sz="1200" b="0" i="0" kern="1200" dirty="0" err="1" smtClean="0">
                <a:solidFill>
                  <a:schemeClr val="tx1"/>
                </a:solidFill>
                <a:effectLst/>
                <a:latin typeface="+mn-lt"/>
                <a:ea typeface="+mn-ea"/>
                <a:cs typeface="+mn-cs"/>
              </a:rPr>
              <a:t>Android</a:t>
            </a:r>
            <a:r>
              <a:rPr lang="de-DE" sz="1200" b="0" i="0" kern="1200" dirty="0" smtClean="0">
                <a:solidFill>
                  <a:schemeClr val="tx1"/>
                </a:solidFill>
                <a:effectLst/>
                <a:latin typeface="+mn-lt"/>
                <a:ea typeface="+mn-ea"/>
                <a:cs typeface="+mn-cs"/>
              </a:rPr>
              <a:t> offiziell verfügbar.</a:t>
            </a:r>
            <a:r>
              <a:rPr lang="de-DE" sz="1200" b="0" i="0" u="none" strike="noStrike" kern="1200" baseline="30000" dirty="0" smtClean="0">
                <a:solidFill>
                  <a:schemeClr val="tx1"/>
                </a:solidFill>
                <a:effectLst/>
                <a:latin typeface="+mn-lt"/>
                <a:ea typeface="+mn-ea"/>
                <a:cs typeface="+mn-cs"/>
                <a:hlinkClick r:id="rId11"/>
              </a:rPr>
              <a:t>[9]</a:t>
            </a:r>
            <a:r>
              <a:rPr lang="de-DE" sz="1200" b="0" i="0" u="none" strike="noStrike" kern="1200" baseline="30000" dirty="0" smtClean="0">
                <a:solidFill>
                  <a:schemeClr val="tx1"/>
                </a:solidFill>
                <a:effectLst/>
                <a:latin typeface="+mn-lt"/>
                <a:ea typeface="+mn-ea"/>
                <a:cs typeface="+mn-cs"/>
              </a:rPr>
              <a:t> </a:t>
            </a:r>
          </a:p>
          <a:p>
            <a:endParaRPr lang="de-DE" sz="1200" b="0" i="0" u="none" strike="noStrike" kern="1200" baseline="30000" dirty="0" smtClean="0">
              <a:solidFill>
                <a:schemeClr val="tx1"/>
              </a:solidFill>
              <a:effectLst/>
              <a:latin typeface="+mn-lt"/>
              <a:ea typeface="+mn-ea"/>
              <a:cs typeface="+mn-cs"/>
            </a:endParaRPr>
          </a:p>
          <a:p>
            <a:r>
              <a:rPr lang="de-DE" sz="1200" b="0" i="0" u="none" strike="noStrike" kern="1200" baseline="0" dirty="0" smtClean="0">
                <a:solidFill>
                  <a:schemeClr val="tx1"/>
                </a:solidFill>
                <a:effectLst/>
                <a:latin typeface="+mn-lt"/>
                <a:ea typeface="+mn-ea"/>
                <a:cs typeface="+mn-cs"/>
              </a:rPr>
              <a:t>T-Mobile konnte in den USA keine </a:t>
            </a:r>
            <a:r>
              <a:rPr lang="de-DE" sz="1200" b="0" i="0" u="none" strike="noStrike" kern="1200" baseline="0" dirty="0" err="1" smtClean="0">
                <a:solidFill>
                  <a:schemeClr val="tx1"/>
                </a:solidFill>
                <a:effectLst/>
                <a:latin typeface="+mn-lt"/>
                <a:ea typeface="+mn-ea"/>
                <a:cs typeface="+mn-cs"/>
              </a:rPr>
              <a:t>iPhones</a:t>
            </a:r>
            <a:r>
              <a:rPr lang="de-DE" sz="1200" b="0" i="0" u="none" strike="noStrike" kern="1200" baseline="0" dirty="0" smtClean="0">
                <a:solidFill>
                  <a:schemeClr val="tx1"/>
                </a:solidFill>
                <a:effectLst/>
                <a:latin typeface="+mn-lt"/>
                <a:ea typeface="+mn-ea"/>
                <a:cs typeface="+mn-cs"/>
              </a:rPr>
              <a:t> vertreiben. Es hat daher nach einer guten Smartphone-Alternative gesucht.</a:t>
            </a:r>
            <a:endParaRPr lang="de-DE" sz="1200" b="0" i="0" u="none" strike="noStrike" kern="1200" baseline="30000" dirty="0" smtClean="0">
              <a:solidFill>
                <a:schemeClr val="tx1"/>
              </a:solidFill>
              <a:effectLst/>
              <a:latin typeface="+mn-lt"/>
              <a:ea typeface="+mn-ea"/>
              <a:cs typeface="+mn-cs"/>
            </a:endParaRPr>
          </a:p>
          <a:p>
            <a:endParaRPr lang="de-DE" sz="1200" b="0" i="0" u="none" strike="noStrike" kern="1200" baseline="30000" dirty="0" smtClean="0">
              <a:solidFill>
                <a:schemeClr val="tx1"/>
              </a:solidFill>
              <a:effectLst/>
              <a:latin typeface="+mn-lt"/>
              <a:ea typeface="+mn-ea"/>
              <a:cs typeface="+mn-cs"/>
            </a:endParaRPr>
          </a:p>
          <a:p>
            <a:endParaRPr lang="de-DE" sz="1200" b="0" i="0" kern="1200" dirty="0" smtClean="0">
              <a:solidFill>
                <a:schemeClr val="tx1"/>
              </a:solidFill>
              <a:effectLst/>
              <a:latin typeface="+mn-lt"/>
              <a:ea typeface="+mn-ea"/>
              <a:cs typeface="+mn-cs"/>
            </a:endParaRPr>
          </a:p>
          <a:p>
            <a:endParaRPr lang="de-DE" sz="1200" b="0" i="0" kern="1200" dirty="0" smtClean="0">
              <a:solidFill>
                <a:schemeClr val="tx1"/>
              </a:solidFill>
              <a:effectLst/>
              <a:latin typeface="+mn-lt"/>
              <a:ea typeface="+mn-ea"/>
              <a:cs typeface="+mn-cs"/>
            </a:endParaRPr>
          </a:p>
          <a:p>
            <a:endParaRPr lang="de-DE" sz="1200" b="0" i="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r>
              <a:rPr lang="de-DE" baseline="0" dirty="0" smtClean="0"/>
              <a:t>Wichtig sind die folgenden </a:t>
            </a:r>
            <a:r>
              <a:rPr lang="de-DE" baseline="0" dirty="0" err="1" smtClean="0"/>
              <a:t>Callbacks</a:t>
            </a:r>
            <a:r>
              <a:rPr lang="de-DE" baseline="0" dirty="0" smtClean="0"/>
              <a:t>:</a:t>
            </a:r>
          </a:p>
          <a:p>
            <a:pPr marL="171450" indent="-171450">
              <a:buFontTx/>
              <a:buChar char="-"/>
            </a:pPr>
            <a:r>
              <a:rPr lang="de-DE" baseline="0" dirty="0" err="1" smtClean="0"/>
              <a:t>onCreate</a:t>
            </a:r>
            <a:r>
              <a:rPr lang="de-DE" baseline="0" dirty="0" smtClean="0"/>
              <a:t> -&gt; </a:t>
            </a:r>
            <a:r>
              <a:rPr lang="de-DE" baseline="0" dirty="0" err="1" smtClean="0"/>
              <a:t>Activity</a:t>
            </a:r>
            <a:r>
              <a:rPr lang="de-DE" baseline="0" dirty="0" smtClean="0"/>
              <a:t> </a:t>
            </a:r>
            <a:r>
              <a:rPr lang="de-DE" baseline="0" dirty="0" err="1" smtClean="0"/>
              <a:t>initalisieren</a:t>
            </a:r>
            <a:endParaRPr lang="de-DE" baseline="0" dirty="0" smtClean="0"/>
          </a:p>
          <a:p>
            <a:pPr marL="171450" indent="-171450">
              <a:buFontTx/>
              <a:buChar char="-"/>
            </a:pPr>
            <a:r>
              <a:rPr lang="de-DE" baseline="0" dirty="0" smtClean="0"/>
              <a:t> </a:t>
            </a:r>
            <a:r>
              <a:rPr lang="de-DE" baseline="0" dirty="0" err="1" smtClean="0"/>
              <a:t>onPause</a:t>
            </a:r>
            <a:r>
              <a:rPr lang="de-DE" baseline="0" dirty="0" smtClean="0"/>
              <a:t> -&gt; Alle persistenten Daten ggf. speichern! Nach diesem Aufruf ist die </a:t>
            </a:r>
            <a:r>
              <a:rPr lang="de-DE" baseline="0" dirty="0" err="1" smtClean="0"/>
              <a:t>Activity</a:t>
            </a:r>
            <a:r>
              <a:rPr lang="de-DE" baseline="0" dirty="0" smtClean="0"/>
              <a:t> potentiell </a:t>
            </a:r>
            <a:r>
              <a:rPr lang="de-DE" baseline="0" dirty="0" err="1" smtClean="0"/>
              <a:t>killable</a:t>
            </a:r>
            <a:r>
              <a:rPr lang="de-DE" baseline="0" dirty="0" smtClean="0"/>
              <a:t> und es gibt keine Garantie für den Aufruf von </a:t>
            </a:r>
            <a:r>
              <a:rPr lang="de-DE" baseline="0" dirty="0" err="1" smtClean="0"/>
              <a:t>onStop</a:t>
            </a:r>
            <a:r>
              <a:rPr lang="de-DE" baseline="0" dirty="0" smtClean="0"/>
              <a:t> oder </a:t>
            </a:r>
            <a:r>
              <a:rPr lang="de-DE" baseline="0" dirty="0" err="1" smtClean="0"/>
              <a:t>onDestroy</a:t>
            </a:r>
            <a:endParaRPr lang="de-DE" baseline="0" dirty="0" smtClean="0"/>
          </a:p>
          <a:p>
            <a:pPr marL="171450" indent="-171450">
              <a:buFontTx/>
              <a:buChar char="-"/>
            </a:pPr>
            <a:r>
              <a:rPr lang="de-DE" baseline="0" dirty="0" err="1" smtClean="0"/>
              <a:t>onSaveInstanceState</a:t>
            </a:r>
            <a:r>
              <a:rPr lang="de-DE" baseline="0" dirty="0" smtClean="0"/>
              <a:t> -&gt; transienten Zustand sichern, notwendig, falls der Prozess gekillt wird und später mit </a:t>
            </a:r>
            <a:r>
              <a:rPr lang="de-DE" baseline="0" dirty="0" err="1" smtClean="0"/>
              <a:t>onCreate</a:t>
            </a:r>
            <a:r>
              <a:rPr lang="de-DE" baseline="0" dirty="0" smtClean="0"/>
              <a:t> wieder erzeugt wird. Dies passiert insbesondere auch beim Drehen des Gerätes!!</a:t>
            </a:r>
          </a:p>
          <a:p>
            <a:pPr marL="171450" indent="-171450">
              <a:buFontTx/>
              <a:buChar char="-"/>
            </a:pPr>
            <a:r>
              <a:rPr lang="de-DE" baseline="0" dirty="0" err="1" smtClean="0"/>
              <a:t>onDestroy</a:t>
            </a:r>
            <a:r>
              <a:rPr lang="de-DE" baseline="0" dirty="0" smtClean="0"/>
              <a:t> -&gt; </a:t>
            </a:r>
            <a:r>
              <a:rPr lang="de-DE" baseline="0" dirty="0" err="1" smtClean="0"/>
              <a:t>ggf</a:t>
            </a:r>
            <a:r>
              <a:rPr lang="de-DE" baseline="0" dirty="0" smtClean="0"/>
              <a:t> Ressourcen </a:t>
            </a:r>
            <a:r>
              <a:rPr lang="de-DE" baseline="0" dirty="0" err="1" smtClean="0"/>
              <a:t>releasen</a:t>
            </a:r>
            <a:r>
              <a:rPr lang="de-DE" baseline="0" dirty="0" smtClean="0"/>
              <a:t> (Threads stoppen </a:t>
            </a:r>
            <a:r>
              <a:rPr lang="de-DE" baseline="0" dirty="0" err="1" smtClean="0"/>
              <a:t>etc</a:t>
            </a:r>
            <a:r>
              <a:rPr lang="de-DE" baseline="0" dirty="0" smtClean="0"/>
              <a:t>)</a:t>
            </a:r>
          </a:p>
          <a:p>
            <a:pPr marL="171450" indent="-171450">
              <a:buFontTx/>
              <a:buChar char="-"/>
            </a:pPr>
            <a:r>
              <a:rPr lang="de-DE" baseline="0" dirty="0" smtClean="0"/>
              <a:t>Alle anderen </a:t>
            </a:r>
            <a:r>
              <a:rPr lang="de-DE" baseline="0" dirty="0" err="1" smtClean="0"/>
              <a:t>Callbacks</a:t>
            </a:r>
            <a:r>
              <a:rPr lang="de-DE" baseline="0" dirty="0" smtClean="0"/>
              <a:t> sind zwar ganz nett, aber können eig. ignoriert werden.</a:t>
            </a:r>
          </a:p>
          <a:p>
            <a:pPr marL="171450" indent="-171450">
              <a:buFontTx/>
              <a:buChar char="-"/>
            </a:pPr>
            <a:endParaRPr lang="de-DE" baseline="0" dirty="0" smtClean="0"/>
          </a:p>
          <a:p>
            <a:pPr marL="171450" indent="-171450">
              <a:buFontTx/>
              <a:buChar char="-"/>
            </a:pPr>
            <a:r>
              <a:rPr lang="de-DE" baseline="0" dirty="0" smtClean="0"/>
              <a:t>Bundle und </a:t>
            </a:r>
            <a:r>
              <a:rPr lang="de-DE" baseline="0" dirty="0" err="1" smtClean="0"/>
              <a:t>putSerializable</a:t>
            </a:r>
            <a:r>
              <a:rPr lang="de-DE" baseline="0" dirty="0" smtClean="0"/>
              <a:t> bzw. </a:t>
            </a:r>
            <a:r>
              <a:rPr lang="de-DE" baseline="0" dirty="0" err="1" smtClean="0"/>
              <a:t>putParcelable</a:t>
            </a:r>
            <a:r>
              <a:rPr lang="de-DE" baseline="0" dirty="0" smtClean="0"/>
              <a:t>. Wird dies über ein kill hinweg gerettet? Beim Drehen des Gerätes wird es übernommen, obwohl </a:t>
            </a:r>
            <a:r>
              <a:rPr lang="de-DE" baseline="0" dirty="0" err="1" smtClean="0"/>
              <a:t>onDestroy</a:t>
            </a:r>
            <a:r>
              <a:rPr lang="de-DE" baseline="0" dirty="0" smtClean="0"/>
              <a:t> aufgerufen wird (siehe Notes App). Kann man komplexen Content dann überhaupt „retten“ über Speichern als stat. Variablen oder Erweiterung des </a:t>
            </a:r>
            <a:r>
              <a:rPr lang="de-DE" baseline="0" dirty="0" err="1" smtClean="0"/>
              <a:t>Context</a:t>
            </a:r>
            <a:r>
              <a:rPr lang="de-DE" baseline="0" dirty="0" smtClean="0"/>
              <a:t>?</a:t>
            </a:r>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21</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22</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r>
              <a:rPr lang="de-DE" baseline="0" dirty="0" smtClean="0"/>
              <a:t>Default muss immer dann mitgeführt werden, damit bei impliziten </a:t>
            </a:r>
            <a:r>
              <a:rPr lang="de-DE" baseline="0" dirty="0" err="1" smtClean="0"/>
              <a:t>Intents</a:t>
            </a:r>
            <a:r>
              <a:rPr lang="de-DE" baseline="0" dirty="0" smtClean="0"/>
              <a:t> die Komponente via </a:t>
            </a:r>
            <a:r>
              <a:rPr lang="de-DE" baseline="0" dirty="0" err="1" smtClean="0"/>
              <a:t>startActivity</a:t>
            </a:r>
            <a:r>
              <a:rPr lang="de-DE" baseline="0" dirty="0" smtClean="0"/>
              <a:t> gefunden werden kann.</a:t>
            </a:r>
          </a:p>
          <a:p>
            <a:pPr marL="0" indent="0">
              <a:buFontTx/>
              <a:buNone/>
            </a:pPr>
            <a:endParaRPr lang="de-DE" baseline="0" dirty="0" smtClean="0"/>
          </a:p>
          <a:p>
            <a:pPr marL="0" indent="0">
              <a:buFontTx/>
              <a:buNone/>
            </a:pPr>
            <a:r>
              <a:rPr lang="de-DE" baseline="0" dirty="0" smtClean="0"/>
              <a:t>Weiteres Beispiel:</a:t>
            </a:r>
          </a:p>
          <a:p>
            <a:pPr marL="0" indent="0">
              <a:buFontTx/>
              <a:buNone/>
            </a:pPr>
            <a:r>
              <a:rPr lang="de-DE" sz="1200" kern="1200" dirty="0" smtClean="0">
                <a:solidFill>
                  <a:schemeClr val="tx1"/>
                </a:solidFill>
                <a:effectLst/>
                <a:latin typeface="+mn-lt"/>
                <a:ea typeface="+mn-ea"/>
                <a:cs typeface="+mn-cs"/>
              </a:rPr>
              <a:t>&lt;</a:t>
            </a:r>
            <a:r>
              <a:rPr lang="de-DE" sz="1200" kern="1200" dirty="0" err="1" smtClean="0">
                <a:solidFill>
                  <a:schemeClr val="tx1"/>
                </a:solidFill>
                <a:effectLst/>
                <a:latin typeface="+mn-lt"/>
                <a:ea typeface="+mn-ea"/>
                <a:cs typeface="+mn-cs"/>
              </a:rPr>
              <a:t>intent</a:t>
            </a:r>
            <a:r>
              <a:rPr lang="de-DE" sz="1200" kern="1200" dirty="0" smtClean="0">
                <a:solidFill>
                  <a:schemeClr val="tx1"/>
                </a:solidFill>
                <a:effectLst/>
                <a:latin typeface="+mn-lt"/>
                <a:ea typeface="+mn-ea"/>
                <a:cs typeface="+mn-cs"/>
              </a:rPr>
              <a:t>-filter&gt; &lt;</a:t>
            </a:r>
            <a:r>
              <a:rPr lang="de-DE" sz="1200" kern="1200" dirty="0" err="1" smtClean="0">
                <a:solidFill>
                  <a:schemeClr val="tx1"/>
                </a:solidFill>
                <a:effectLst/>
                <a:latin typeface="+mn-lt"/>
                <a:ea typeface="+mn-ea"/>
                <a:cs typeface="+mn-cs"/>
              </a:rPr>
              <a:t>action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android:name</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hlinkClick r:id="rId3"/>
              </a:rPr>
              <a:t>android.intent.action.MAIN</a:t>
            </a:r>
            <a:r>
              <a:rPr lang="de-DE" sz="1200" kern="1200" dirty="0" smtClean="0">
                <a:solidFill>
                  <a:schemeClr val="tx1"/>
                </a:solidFill>
                <a:effectLst/>
                <a:latin typeface="+mn-lt"/>
                <a:ea typeface="+mn-ea"/>
                <a:cs typeface="+mn-cs"/>
              </a:rPr>
              <a:t>" /&gt; </a:t>
            </a:r>
            <a:r>
              <a:rPr lang="de-DE" sz="1200" kern="1200" dirty="0" smtClean="0">
                <a:solidFill>
                  <a:schemeClr val="tx1"/>
                </a:solidFill>
                <a:effectLst/>
                <a:latin typeface="+mn-lt"/>
                <a:ea typeface="+mn-ea"/>
                <a:cs typeface="+mn-cs"/>
                <a:sym typeface="Wingdings" pitchFamily="2" charset="2"/>
              </a:rPr>
              <a:t> Haupteinstiegspunkt</a:t>
            </a:r>
            <a:r>
              <a:rPr lang="de-DE" sz="1200" kern="1200" baseline="0" dirty="0" smtClean="0">
                <a:solidFill>
                  <a:schemeClr val="tx1"/>
                </a:solidFill>
                <a:effectLst/>
                <a:latin typeface="+mn-lt"/>
                <a:ea typeface="+mn-ea"/>
                <a:cs typeface="+mn-cs"/>
                <a:sym typeface="Wingdings" pitchFamily="2" charset="2"/>
              </a:rPr>
              <a:t> der App</a:t>
            </a:r>
            <a:endParaRPr lang="de-DE" sz="1200" kern="1200" dirty="0" smtClean="0">
              <a:solidFill>
                <a:schemeClr val="tx1"/>
              </a:solidFill>
              <a:effectLst/>
              <a:latin typeface="+mn-lt"/>
              <a:ea typeface="+mn-ea"/>
              <a:cs typeface="+mn-cs"/>
            </a:endParaRPr>
          </a:p>
          <a:p>
            <a:pPr marL="0" indent="0">
              <a:buFontTx/>
              <a:buNone/>
            </a:pPr>
            <a:r>
              <a:rPr lang="de-DE" sz="1200" kern="1200" dirty="0" smtClean="0">
                <a:solidFill>
                  <a:schemeClr val="tx1"/>
                </a:solidFill>
                <a:effectLst/>
                <a:latin typeface="+mn-lt"/>
                <a:ea typeface="+mn-ea"/>
                <a:cs typeface="+mn-cs"/>
              </a:rPr>
              <a:t>&lt;</a:t>
            </a:r>
            <a:r>
              <a:rPr lang="de-DE" sz="1200" kern="1200" dirty="0" err="1" smtClean="0">
                <a:solidFill>
                  <a:schemeClr val="tx1"/>
                </a:solidFill>
                <a:effectLst/>
                <a:latin typeface="+mn-lt"/>
                <a:ea typeface="+mn-ea"/>
                <a:cs typeface="+mn-cs"/>
              </a:rPr>
              <a:t>category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android:name</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hlinkClick r:id="rId3"/>
              </a:rPr>
              <a:t>android.intent.category.LAUNCHER</a:t>
            </a:r>
            <a:r>
              <a:rPr lang="de-DE" sz="1200" kern="1200" dirty="0" smtClean="0">
                <a:solidFill>
                  <a:schemeClr val="tx1"/>
                </a:solidFill>
                <a:effectLst/>
                <a:latin typeface="+mn-lt"/>
                <a:ea typeface="+mn-ea"/>
                <a:cs typeface="+mn-cs"/>
              </a:rPr>
              <a:t>" /&gt; &lt;/</a:t>
            </a:r>
            <a:r>
              <a:rPr lang="de-DE" sz="1200" kern="1200" dirty="0" err="1" smtClean="0">
                <a:solidFill>
                  <a:schemeClr val="tx1"/>
                </a:solidFill>
                <a:effectLst/>
                <a:latin typeface="+mn-lt"/>
                <a:ea typeface="+mn-ea"/>
                <a:cs typeface="+mn-cs"/>
              </a:rPr>
              <a:t>intent</a:t>
            </a:r>
            <a:r>
              <a:rPr lang="de-DE" sz="1200" kern="1200" dirty="0" smtClean="0">
                <a:solidFill>
                  <a:schemeClr val="tx1"/>
                </a:solidFill>
                <a:effectLst/>
                <a:latin typeface="+mn-lt"/>
                <a:ea typeface="+mn-ea"/>
                <a:cs typeface="+mn-cs"/>
              </a:rPr>
              <a:t>-filter&gt; Dieser Einstiegspunkt</a:t>
            </a:r>
            <a:r>
              <a:rPr lang="de-DE" sz="1200" kern="1200" baseline="0" dirty="0" smtClean="0">
                <a:solidFill>
                  <a:schemeClr val="tx1"/>
                </a:solidFill>
                <a:effectLst/>
                <a:latin typeface="+mn-lt"/>
                <a:ea typeface="+mn-ea"/>
                <a:cs typeface="+mn-cs"/>
              </a:rPr>
              <a:t> soll im App-Launcher gelistet werden (es kann pro App mehrere geben)</a:t>
            </a: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23</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r>
              <a:rPr lang="de-DE" baseline="0" dirty="0" err="1" smtClean="0"/>
              <a:t>Targeted</a:t>
            </a:r>
            <a:r>
              <a:rPr lang="de-DE" baseline="0" dirty="0" smtClean="0"/>
              <a:t> SDK Version: </a:t>
            </a:r>
            <a:r>
              <a:rPr lang="de-DE" baseline="0" dirty="0" err="1" smtClean="0"/>
              <a:t>app</a:t>
            </a:r>
            <a:r>
              <a:rPr lang="de-DE" baseline="0" dirty="0" smtClean="0"/>
              <a:t> wurde gegen diese Version entwickelt und insbes. getestet</a:t>
            </a:r>
          </a:p>
          <a:p>
            <a:pPr marL="0" indent="0">
              <a:buFontTx/>
              <a:buNone/>
            </a:pPr>
            <a:r>
              <a:rPr lang="de-DE" baseline="0" dirty="0" smtClean="0"/>
              <a:t>Wenn es auf einem Gerät mit höherem SDK läuft, kann </a:t>
            </a:r>
            <a:r>
              <a:rPr lang="de-DE" baseline="0" dirty="0" err="1" smtClean="0"/>
              <a:t>Android</a:t>
            </a:r>
            <a:r>
              <a:rPr lang="de-DE" baseline="0" dirty="0" smtClean="0"/>
              <a:t> u.U. in einem </a:t>
            </a:r>
            <a:r>
              <a:rPr lang="de-DE" baseline="0" dirty="0" err="1" smtClean="0"/>
              <a:t>Kompatiblitätsmodus</a:t>
            </a:r>
            <a:r>
              <a:rPr lang="de-DE" baseline="0" dirty="0" smtClean="0"/>
              <a:t> laufen.</a:t>
            </a:r>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24</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r>
              <a:rPr lang="de-DE" baseline="0" dirty="0" err="1" smtClean="0"/>
              <a:t>getIntent</a:t>
            </a:r>
            <a:r>
              <a:rPr lang="de-DE" baseline="0" dirty="0" smtClean="0"/>
              <a:t>, </a:t>
            </a:r>
            <a:r>
              <a:rPr lang="de-DE" baseline="0" dirty="0" err="1" smtClean="0"/>
              <a:t>getSystemService</a:t>
            </a:r>
            <a:r>
              <a:rPr lang="de-DE" baseline="0" dirty="0" smtClean="0"/>
              <a:t>,, </a:t>
            </a:r>
            <a:r>
              <a:rPr lang="de-DE" baseline="0" dirty="0" err="1" smtClean="0"/>
              <a:t>getAssetManager</a:t>
            </a:r>
            <a:r>
              <a:rPr lang="de-DE" baseline="0" dirty="0" smtClean="0"/>
              <a:t>, usw.</a:t>
            </a:r>
          </a:p>
          <a:p>
            <a:pPr marL="0" indent="0">
              <a:buFontTx/>
              <a:buNone/>
            </a:pPr>
            <a:endParaRPr lang="de-DE" baseline="0" dirty="0" smtClean="0"/>
          </a:p>
          <a:p>
            <a:pPr marL="0" indent="0">
              <a:buFontTx/>
              <a:buNone/>
            </a:pPr>
            <a:r>
              <a:rPr lang="de-DE" baseline="0" dirty="0" err="1" smtClean="0"/>
              <a:t>Activity</a:t>
            </a:r>
            <a:endParaRPr lang="de-DE" baseline="0" dirty="0" smtClean="0"/>
          </a:p>
          <a:p>
            <a:pPr marL="0" indent="0">
              <a:buFontTx/>
              <a:buNone/>
            </a:pPr>
            <a:r>
              <a:rPr lang="de-DE" baseline="0" dirty="0" err="1" smtClean="0"/>
              <a:t>getIntent</a:t>
            </a:r>
            <a:r>
              <a:rPr lang="de-DE" baseline="0" dirty="0" smtClean="0"/>
              <a:t>, </a:t>
            </a:r>
            <a:r>
              <a:rPr lang="de-DE" baseline="0" dirty="0" err="1" smtClean="0"/>
              <a:t>getView</a:t>
            </a:r>
            <a:r>
              <a:rPr lang="de-DE" baseline="0" dirty="0" smtClean="0"/>
              <a:t>, </a:t>
            </a:r>
            <a:r>
              <a:rPr lang="de-DE" baseline="0" dirty="0" err="1" smtClean="0"/>
              <a:t>getLayoutInflater</a:t>
            </a:r>
            <a:r>
              <a:rPr lang="de-DE" baseline="0" dirty="0" smtClean="0"/>
              <a:t>, </a:t>
            </a:r>
            <a:r>
              <a:rPr lang="de-DE" baseline="0" dirty="0" err="1" smtClean="0"/>
              <a:t>getMenuInflater</a:t>
            </a:r>
            <a:r>
              <a:rPr lang="de-DE" baseline="0" dirty="0" smtClean="0"/>
              <a:t>, </a:t>
            </a:r>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25</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r>
              <a:rPr lang="de-DE" baseline="0" dirty="0" err="1" smtClean="0"/>
              <a:t>getIntent</a:t>
            </a:r>
            <a:r>
              <a:rPr lang="de-DE" baseline="0" dirty="0" smtClean="0"/>
              <a:t>, </a:t>
            </a:r>
            <a:r>
              <a:rPr lang="de-DE" baseline="0" dirty="0" err="1" smtClean="0"/>
              <a:t>getSystemService</a:t>
            </a:r>
            <a:r>
              <a:rPr lang="de-DE" baseline="0" dirty="0" smtClean="0"/>
              <a:t>, </a:t>
            </a:r>
            <a:r>
              <a:rPr lang="de-DE" baseline="0" dirty="0" err="1" smtClean="0"/>
              <a:t>getLayoutInflater</a:t>
            </a:r>
            <a:r>
              <a:rPr lang="de-DE" baseline="0" dirty="0" smtClean="0"/>
              <a:t>, </a:t>
            </a:r>
            <a:r>
              <a:rPr lang="de-DE" baseline="0" dirty="0" err="1" smtClean="0"/>
              <a:t>getAssetManager</a:t>
            </a:r>
            <a:r>
              <a:rPr lang="de-DE" baseline="0" dirty="0" smtClean="0"/>
              <a:t>, usw.</a:t>
            </a:r>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26</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r>
              <a:rPr lang="de-DE" baseline="0" dirty="0" err="1" smtClean="0"/>
              <a:t>getIntent</a:t>
            </a:r>
            <a:r>
              <a:rPr lang="de-DE" baseline="0" dirty="0" smtClean="0"/>
              <a:t>, </a:t>
            </a:r>
            <a:r>
              <a:rPr lang="de-DE" baseline="0" dirty="0" err="1" smtClean="0"/>
              <a:t>getSystemService</a:t>
            </a:r>
            <a:r>
              <a:rPr lang="de-DE" baseline="0" dirty="0" smtClean="0"/>
              <a:t>, </a:t>
            </a:r>
            <a:r>
              <a:rPr lang="de-DE" baseline="0" dirty="0" err="1" smtClean="0"/>
              <a:t>getLayoutInflater</a:t>
            </a:r>
            <a:r>
              <a:rPr lang="de-DE" baseline="0" dirty="0" smtClean="0"/>
              <a:t>, </a:t>
            </a:r>
            <a:r>
              <a:rPr lang="de-DE" baseline="0" dirty="0" err="1" smtClean="0"/>
              <a:t>getAssetManager</a:t>
            </a:r>
            <a:r>
              <a:rPr lang="de-DE" baseline="0" dirty="0" smtClean="0"/>
              <a:t>, usw.</a:t>
            </a:r>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27</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de-DE" dirty="0" smtClean="0"/>
              <a:t>Prinzipiell läuft jede App</a:t>
            </a:r>
            <a:r>
              <a:rPr lang="de-DE" baseline="0" dirty="0" smtClean="0"/>
              <a:t> in einer </a:t>
            </a:r>
            <a:r>
              <a:rPr lang="de-DE" baseline="0" dirty="0" err="1" smtClean="0"/>
              <a:t>Sandbox</a:t>
            </a:r>
            <a:endParaRPr lang="de-DE" baseline="0" dirty="0" smtClean="0"/>
          </a:p>
          <a:p>
            <a:r>
              <a:rPr lang="de-DE" baseline="0" dirty="0" smtClean="0"/>
              <a:t>Jede App bekommt eindeutige, eigene User-ID</a:t>
            </a:r>
          </a:p>
          <a:p>
            <a:r>
              <a:rPr lang="de-DE" baseline="0" dirty="0" smtClean="0"/>
              <a:t>Jede App wird in einem eigenen Prozess, mit der eigenen User-ID ausgeführt</a:t>
            </a:r>
          </a:p>
          <a:p>
            <a:r>
              <a:rPr lang="de-DE" baseline="0" dirty="0" smtClean="0"/>
              <a:t>-&gt; Auf Linux-Ebene: App A kann nicht App </a:t>
            </a:r>
            <a:r>
              <a:rPr lang="de-DE" baseline="0" dirty="0" err="1" smtClean="0"/>
              <a:t>Bs</a:t>
            </a:r>
            <a:r>
              <a:rPr lang="de-DE" baseline="0" dirty="0" smtClean="0"/>
              <a:t> Daten lesen, App A kann nicht App </a:t>
            </a:r>
            <a:r>
              <a:rPr lang="de-DE" baseline="0" dirty="0" err="1" smtClean="0"/>
              <a:t>B‘s</a:t>
            </a:r>
            <a:r>
              <a:rPr lang="de-DE" baseline="0" dirty="0" smtClean="0"/>
              <a:t> Speicher tangieren, aufbrauchen, </a:t>
            </a:r>
            <a:r>
              <a:rPr lang="de-DE" baseline="0" dirty="0" err="1" smtClean="0"/>
              <a:t>usw</a:t>
            </a:r>
            <a:r>
              <a:rPr lang="de-DE" baseline="0" dirty="0" smtClean="0"/>
              <a:t>, weil die Rechte auf Betriebssystemebene </a:t>
            </a:r>
            <a:r>
              <a:rPr lang="de-DE" baseline="0" dirty="0" err="1" smtClean="0"/>
              <a:t>schonmal</a:t>
            </a:r>
            <a:r>
              <a:rPr lang="de-DE" baseline="0" dirty="0" smtClean="0"/>
              <a:t> nicht da sind. Man macht sich zunutze, dass Linux in diesem Bereich sehr gut ist und in der Praxis bewährt ist (kaum Bugs)</a:t>
            </a:r>
          </a:p>
          <a:p>
            <a:pPr marL="171450" indent="-171450">
              <a:buFontTx/>
              <a:buChar char="-"/>
            </a:pPr>
            <a:r>
              <a:rPr lang="de-DE" baseline="0" dirty="0" smtClean="0"/>
              <a:t>Selbst das Telefon oder die Kontakte sind deshalb eigene Apps.</a:t>
            </a:r>
          </a:p>
          <a:p>
            <a:pPr marL="171450" indent="-171450">
              <a:buFontTx/>
              <a:buChar char="-"/>
            </a:pPr>
            <a:r>
              <a:rPr lang="de-DE" baseline="0" dirty="0" err="1" smtClean="0"/>
              <a:t>Sandbox</a:t>
            </a:r>
            <a:r>
              <a:rPr lang="de-DE" baseline="0" dirty="0" smtClean="0"/>
              <a:t> beruht im wesentlichen auf den Berechtigungskonzepten des Linux-Kernel! „</a:t>
            </a:r>
            <a:r>
              <a:rPr lang="en-US" sz="1200" b="0" i="0" kern="1200" dirty="0" smtClean="0">
                <a:solidFill>
                  <a:schemeClr val="tx1"/>
                </a:solidFill>
                <a:effectLst/>
                <a:latin typeface="+mn-lt"/>
                <a:ea typeface="+mn-ea"/>
                <a:cs typeface="+mn-cs"/>
              </a:rPr>
              <a:t> The sandbox is simple, auditable, and based on decades-old UNIX-style user separation of processes and file permissions.”  ”A memory corruption error will only allow arbitrary code execution in the context of that particular application, with the permissions established by the operating system.”</a:t>
            </a:r>
          </a:p>
          <a:p>
            <a:pPr marL="171450" indent="-171450">
              <a:buFontTx/>
              <a:buChar char="-"/>
            </a:pPr>
            <a:endParaRPr lang="de-DE" baseline="0" dirty="0" smtClean="0"/>
          </a:p>
          <a:p>
            <a:pPr marL="171450" indent="-171450">
              <a:buFontTx/>
              <a:buChar char="-"/>
            </a:pPr>
            <a:r>
              <a:rPr lang="de-DE" baseline="0" dirty="0" smtClean="0"/>
              <a:t>Diskrepanz zwischen aktuellem JDK und </a:t>
            </a:r>
            <a:r>
              <a:rPr lang="de-DE" baseline="0" dirty="0" err="1" smtClean="0"/>
              <a:t>Android</a:t>
            </a:r>
            <a:r>
              <a:rPr lang="de-DE" baseline="0" dirty="0" smtClean="0"/>
              <a:t> Java-API wird sich mit der Zeit noch  vergrößern!</a:t>
            </a:r>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4</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25719" y="685838"/>
            <a:ext cx="5006564" cy="3429182"/>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5</a:t>
            </a:fld>
            <a:endParaRPr lang="de-DE">
              <a:solidFill>
                <a:prstClr val="black"/>
              </a:solidFill>
            </a:endParaRPr>
          </a:p>
        </p:txBody>
      </p:sp>
    </p:spTree>
    <p:extLst>
      <p:ext uri="{BB962C8B-B14F-4D97-AF65-F5344CB8AC3E}">
        <p14:creationId xmlns:p14="http://schemas.microsoft.com/office/powerpoint/2010/main" val="1201251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171450" indent="-171450">
              <a:buFontTx/>
              <a:buChar char="-"/>
            </a:pPr>
            <a:r>
              <a:rPr lang="de-DE" b="0" i="0" baseline="0" dirty="0" smtClean="0"/>
              <a:t>Handling von </a:t>
            </a:r>
            <a:r>
              <a:rPr lang="de-DE" b="0" i="0" baseline="0" dirty="0" err="1" smtClean="0"/>
              <a:t>Intents</a:t>
            </a:r>
            <a:r>
              <a:rPr lang="de-DE" b="0" i="0" baseline="0" dirty="0" smtClean="0"/>
              <a:t> durch </a:t>
            </a:r>
            <a:r>
              <a:rPr lang="de-DE" b="0" i="0" baseline="0" dirty="0" err="1" smtClean="0"/>
              <a:t>Android</a:t>
            </a:r>
            <a:r>
              <a:rPr lang="de-DE" b="0" i="0" baseline="0" dirty="0" smtClean="0"/>
              <a:t>-Laufzeitumgebung</a:t>
            </a:r>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6</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7</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171450" indent="-171450">
              <a:buFontTx/>
              <a:buChar char="-"/>
            </a:pPr>
            <a:r>
              <a:rPr lang="de-DE" baseline="0" dirty="0" smtClean="0"/>
              <a:t>Start einer App durch Touch auf das App-Icon des </a:t>
            </a:r>
            <a:r>
              <a:rPr lang="de-DE" baseline="0" dirty="0" err="1" smtClean="0"/>
              <a:t>Homescreen</a:t>
            </a:r>
            <a:endParaRPr lang="de-DE" baseline="0" dirty="0" smtClean="0"/>
          </a:p>
          <a:p>
            <a:pPr marL="171450" indent="-171450">
              <a:buFontTx/>
              <a:buChar char="-"/>
            </a:pPr>
            <a:r>
              <a:rPr lang="de-DE" baseline="0" dirty="0" smtClean="0"/>
              <a:t>App wird gestartet durch Starten der Main-</a:t>
            </a:r>
            <a:r>
              <a:rPr lang="de-DE" baseline="0" dirty="0" err="1" smtClean="0"/>
              <a:t>Activity</a:t>
            </a:r>
            <a:r>
              <a:rPr lang="de-DE" baseline="0" dirty="0" smtClean="0"/>
              <a:t> (</a:t>
            </a:r>
            <a:r>
              <a:rPr lang="de-DE" baseline="0" dirty="0" err="1" smtClean="0"/>
              <a:t>Conversation</a:t>
            </a:r>
            <a:r>
              <a:rPr lang="de-DE" baseline="0" dirty="0" smtClean="0"/>
              <a:t> </a:t>
            </a:r>
            <a:r>
              <a:rPr lang="de-DE" baseline="0" dirty="0" err="1" smtClean="0"/>
              <a:t>list</a:t>
            </a:r>
            <a:r>
              <a:rPr lang="de-DE" baseline="0" dirty="0" smtClean="0"/>
              <a:t>/Postfach)</a:t>
            </a:r>
          </a:p>
          <a:p>
            <a:pPr marL="171450" indent="-171450">
              <a:buFontTx/>
              <a:buChar char="-"/>
            </a:pPr>
            <a:r>
              <a:rPr lang="de-DE" baseline="0" dirty="0" smtClean="0"/>
              <a:t>Durch Touch auf eine Mail (</a:t>
            </a:r>
            <a:r>
              <a:rPr lang="de-DE" baseline="0" dirty="0" err="1" smtClean="0"/>
              <a:t>Conversation</a:t>
            </a:r>
            <a:r>
              <a:rPr lang="de-DE" baseline="0" dirty="0" smtClean="0"/>
              <a:t>) wird die </a:t>
            </a:r>
            <a:r>
              <a:rPr lang="de-DE" baseline="0" dirty="0" err="1" smtClean="0"/>
              <a:t>Conversation</a:t>
            </a:r>
            <a:r>
              <a:rPr lang="de-DE" baseline="0" dirty="0" smtClean="0"/>
              <a:t>-Details-</a:t>
            </a:r>
            <a:r>
              <a:rPr lang="de-DE" baseline="0" dirty="0" err="1" smtClean="0"/>
              <a:t>Activity</a:t>
            </a:r>
            <a:r>
              <a:rPr lang="de-DE" baseline="0" dirty="0" smtClean="0"/>
              <a:t> gestartet</a:t>
            </a:r>
          </a:p>
          <a:p>
            <a:pPr marL="171450" indent="-171450">
              <a:buFontTx/>
              <a:buChar char="-"/>
            </a:pPr>
            <a:r>
              <a:rPr lang="de-DE" baseline="0" dirty="0" smtClean="0"/>
              <a:t>Normalerweise: Ein Screen mit bestimmten Layout = eine </a:t>
            </a:r>
            <a:r>
              <a:rPr lang="de-DE" baseline="0" dirty="0" err="1" smtClean="0"/>
              <a:t>Activity</a:t>
            </a:r>
            <a:r>
              <a:rPr lang="de-DE" baseline="0" dirty="0" smtClean="0"/>
              <a:t> (so ähnlich wie bei Webauftritt eine HTML-Seite)</a:t>
            </a:r>
          </a:p>
          <a:p>
            <a:pPr marL="171450" indent="-171450">
              <a:buFontTx/>
              <a:buChar char="-"/>
            </a:pPr>
            <a:r>
              <a:rPr lang="de-DE" baseline="0" dirty="0" err="1" smtClean="0"/>
              <a:t>Activity</a:t>
            </a:r>
            <a:r>
              <a:rPr lang="de-DE" baseline="0" dirty="0" smtClean="0"/>
              <a:t> hat Layout, Daten und Ausführungslogik</a:t>
            </a:r>
          </a:p>
          <a:p>
            <a:pPr marL="171450" indent="-171450">
              <a:buFontTx/>
              <a:buChar char="-"/>
            </a:pPr>
            <a:r>
              <a:rPr lang="de-DE" baseline="0" dirty="0" smtClean="0"/>
              <a:t>Durch den Zurück-Button, den es bei </a:t>
            </a:r>
            <a:r>
              <a:rPr lang="de-DE" baseline="0" dirty="0" err="1" smtClean="0"/>
              <a:t>Android</a:t>
            </a:r>
            <a:r>
              <a:rPr lang="de-DE" baseline="0" dirty="0" smtClean="0"/>
              <a:t> immer gibt, kommt man zurück.</a:t>
            </a:r>
          </a:p>
          <a:p>
            <a:pPr marL="171450" indent="-171450">
              <a:buFontTx/>
              <a:buChar char="-"/>
            </a:pPr>
            <a:r>
              <a:rPr lang="de-DE" baseline="0" dirty="0" err="1" smtClean="0"/>
              <a:t>Activity-Stack</a:t>
            </a:r>
            <a:endParaRPr lang="de-DE" baseline="0" dirty="0" smtClean="0"/>
          </a:p>
          <a:p>
            <a:pPr marL="171450" indent="-171450">
              <a:buFontTx/>
              <a:buChar char="-"/>
            </a:pPr>
            <a:endParaRPr lang="de-DE" baseline="0" dirty="0" smtClean="0"/>
          </a:p>
          <a:p>
            <a:pPr marL="171450" indent="-171450">
              <a:buFontTx/>
              <a:buChar char="-"/>
            </a:pPr>
            <a:r>
              <a:rPr lang="de-DE" baseline="0" dirty="0" smtClean="0"/>
              <a:t>Überleiten zu Layout, dann Klassenrumpf (Logik) und Manifest (Daten kommen in Session 2)</a:t>
            </a:r>
          </a:p>
          <a:p>
            <a:pPr marL="171450" indent="-171450">
              <a:buFontTx/>
              <a:buChar char="-"/>
            </a:pPr>
            <a:r>
              <a:rPr lang="de-DE" baseline="0" dirty="0" smtClean="0"/>
              <a:t>Überleiten zu </a:t>
            </a:r>
            <a:r>
              <a:rPr lang="de-DE" baseline="0" dirty="0" err="1" smtClean="0"/>
              <a:t>loose</a:t>
            </a:r>
            <a:r>
              <a:rPr lang="de-DE" baseline="0" dirty="0" smtClean="0"/>
              <a:t> Kopplung (wie rufen sich die </a:t>
            </a:r>
            <a:r>
              <a:rPr lang="de-DE" baseline="0" dirty="0" err="1" smtClean="0"/>
              <a:t>Activities</a:t>
            </a:r>
            <a:r>
              <a:rPr lang="de-DE" baseline="0" dirty="0" smtClean="0"/>
              <a:t> gegenseitig auf?)</a:t>
            </a:r>
          </a:p>
          <a:p>
            <a:pPr marL="171450" indent="-171450">
              <a:buFontTx/>
              <a:buChar char="-"/>
            </a:pPr>
            <a:r>
              <a:rPr lang="de-DE" baseline="0" dirty="0" smtClean="0"/>
              <a:t>Übung: App, Main-</a:t>
            </a:r>
            <a:r>
              <a:rPr lang="de-DE" baseline="0" dirty="0" err="1" smtClean="0"/>
              <a:t>Activity</a:t>
            </a:r>
            <a:r>
              <a:rPr lang="de-DE" baseline="0" dirty="0" smtClean="0"/>
              <a:t> schon da mit Master-View, Detail-</a:t>
            </a:r>
            <a:r>
              <a:rPr lang="de-DE" baseline="0" dirty="0" err="1" smtClean="0"/>
              <a:t>Activity</a:t>
            </a:r>
            <a:r>
              <a:rPr lang="de-DE" baseline="0" dirty="0" smtClean="0"/>
              <a:t> ist </a:t>
            </a:r>
            <a:r>
              <a:rPr lang="de-DE" baseline="0" dirty="0" err="1" smtClean="0"/>
              <a:t>auszuprogrammieren</a:t>
            </a:r>
            <a:r>
              <a:rPr lang="de-DE" baseline="0" dirty="0" smtClean="0"/>
              <a:t>. Detail-Layout ist auch schon da. Die </a:t>
            </a:r>
            <a:r>
              <a:rPr lang="de-DE" baseline="0" dirty="0" err="1" smtClean="0"/>
              <a:t>Activity</a:t>
            </a:r>
            <a:r>
              <a:rPr lang="de-DE" baseline="0" dirty="0" smtClean="0"/>
              <a:t> ist zu erstellen (New -&gt; </a:t>
            </a:r>
            <a:r>
              <a:rPr lang="de-DE" baseline="0" dirty="0" err="1" smtClean="0"/>
              <a:t>Activtiy</a:t>
            </a:r>
            <a:r>
              <a:rPr lang="de-DE" baseline="0" dirty="0" smtClean="0"/>
              <a:t> in </a:t>
            </a:r>
            <a:r>
              <a:rPr lang="de-DE" baseline="0" dirty="0" err="1" smtClean="0"/>
              <a:t>Eclipse</a:t>
            </a:r>
            <a:r>
              <a:rPr lang="de-DE" baseline="0" dirty="0" smtClean="0"/>
              <a:t>). Das Layout ist zu verwenden und die Main-</a:t>
            </a:r>
            <a:r>
              <a:rPr lang="de-DE" baseline="0" dirty="0" err="1" smtClean="0"/>
              <a:t>Activity</a:t>
            </a:r>
            <a:r>
              <a:rPr lang="de-DE" baseline="0" dirty="0" smtClean="0"/>
              <a:t> soll die Detail-</a:t>
            </a:r>
            <a:r>
              <a:rPr lang="de-DE" baseline="0" dirty="0" err="1" smtClean="0"/>
              <a:t>Activity</a:t>
            </a:r>
            <a:r>
              <a:rPr lang="de-DE" baseline="0" dirty="0" smtClean="0"/>
              <a:t> aufrufen (Datenübergabe?: Kontext-Objekt verwenden?) -&gt; Besseres Beispiel überlegen! Oder: Mit Default-Werten arbeiten? Und Daten kommen dann in Session 2 dazu?</a:t>
            </a:r>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8</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9</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pPr>
              <a:defRPr/>
            </a:pPr>
            <a:fld id="{6955BDB6-2016-4778-A2E8-F01194D0E3E9}" type="slidenum">
              <a:rPr lang="de-DE" smtClean="0">
                <a:solidFill>
                  <a:prstClr val="black"/>
                </a:solidFill>
              </a:rPr>
              <a:pPr>
                <a:defRPr/>
              </a:pPr>
              <a:t>10</a:t>
            </a:fld>
            <a:endParaRPr lang="de-DE">
              <a:solidFill>
                <a:prstClr val="black"/>
              </a:solidFill>
            </a:endParaRPr>
          </a:p>
        </p:txBody>
      </p:sp>
    </p:spTree>
    <p:extLst>
      <p:ext uri="{BB962C8B-B14F-4D97-AF65-F5344CB8AC3E}">
        <p14:creationId xmlns:p14="http://schemas.microsoft.com/office/powerpoint/2010/main" val="64806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22.06.2013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22.06.2013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22.06.2013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4668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0600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Nur Titel">
    <p:bg>
      <p:bgPr>
        <a:solidFill>
          <a:schemeClr val="bg1"/>
        </a:solidFill>
        <a:effectLst/>
      </p:bgPr>
    </p:bg>
    <p:spTree>
      <p:nvGrpSpPr>
        <p:cNvPr id="1" name=""/>
        <p:cNvGrpSpPr/>
        <p:nvPr/>
      </p:nvGrpSpPr>
      <p:grpSpPr>
        <a:xfrm>
          <a:off x="0" y="0"/>
          <a:ext cx="0" cy="0"/>
          <a:chOff x="0" y="0"/>
          <a:chExt cx="0" cy="0"/>
        </a:xfrm>
      </p:grpSpPr>
      <p:cxnSp>
        <p:nvCxnSpPr>
          <p:cNvPr id="3" name="Gerade Verbindung 15"/>
          <p:cNvCxnSpPr/>
          <p:nvPr userDrawn="1"/>
        </p:nvCxnSpPr>
        <p:spPr>
          <a:xfrm>
            <a:off x="467544" y="908720"/>
            <a:ext cx="8568952" cy="0"/>
          </a:xfrm>
          <a:prstGeom prst="line">
            <a:avLst/>
          </a:prstGeom>
          <a:ln w="12700" cmpd="sng">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95538" y="0"/>
            <a:ext cx="8568952" cy="928670"/>
          </a:xfrm>
        </p:spPr>
        <p:txBody>
          <a:bodyPr/>
          <a:lstStyle>
            <a:lvl1pPr>
              <a:defRPr sz="2400">
                <a:solidFill>
                  <a:schemeClr val="tx1"/>
                </a:solidFill>
                <a:effectLst/>
                <a:latin typeface="Calibri" pitchFamily="34" charset="0"/>
                <a:cs typeface="Calibri" pitchFamily="34" charset="0"/>
              </a:defRPr>
            </a:lvl1pPr>
            <a:extLst/>
          </a:lstStyle>
          <a:p>
            <a:r>
              <a:rPr lang="de-DE" dirty="0" smtClean="0"/>
              <a:t>Titelmasterformat durch Klicken bearbeiten</a:t>
            </a:r>
            <a:endParaRPr lang="en-US" dirty="0"/>
          </a:p>
        </p:txBody>
      </p:sp>
      <p:sp>
        <p:nvSpPr>
          <p:cNvPr id="9" name="Rechteck 8"/>
          <p:cNvSpPr/>
          <p:nvPr userDrawn="1"/>
        </p:nvSpPr>
        <p:spPr>
          <a:xfrm>
            <a:off x="0" y="0"/>
            <a:ext cx="39553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10" name="Foliennummernplatzhalter 4"/>
          <p:cNvSpPr txBox="1">
            <a:spLocks/>
          </p:cNvSpPr>
          <p:nvPr userDrawn="1"/>
        </p:nvSpPr>
        <p:spPr>
          <a:xfrm>
            <a:off x="0" y="6597352"/>
            <a:ext cx="395536" cy="260672"/>
          </a:xfrm>
          <a:prstGeom prst="rect">
            <a:avLst/>
          </a:prstGeom>
        </p:spPr>
        <p:txBody>
          <a:bodyPr anchor="b"/>
          <a:lstStyle>
            <a:lvl1pPr algn="ctr">
              <a:defRPr sz="1000" dirty="0" smtClean="0">
                <a:solidFill>
                  <a:schemeClr val="tx1"/>
                </a:solidFill>
                <a:latin typeface="Calibri" pitchFamily="34" charset="0"/>
                <a:cs typeface="Calibri" pitchFamily="34" charset="0"/>
              </a:defRPr>
            </a:lvl1pPr>
            <a:extLst/>
          </a:lstStyle>
          <a:p>
            <a:pPr>
              <a:defRPr/>
            </a:pPr>
            <a:fld id="{DBBD1D81-3A86-4C7E-B9C1-FF8E182250D9}" type="slidenum">
              <a:rPr lang="de-DE">
                <a:solidFill>
                  <a:prstClr val="black"/>
                </a:solidFill>
              </a:rPr>
              <a:pPr>
                <a:defRPr/>
              </a:pPr>
              <a:t>‹Nr.›</a:t>
            </a:fld>
            <a:endParaRPr lang="de-DE">
              <a:solidFill>
                <a:prstClr val="black"/>
              </a:solidFill>
            </a:endParaRPr>
          </a:p>
        </p:txBody>
      </p:sp>
    </p:spTree>
    <p:extLst>
      <p:ext uri="{BB962C8B-B14F-4D97-AF65-F5344CB8AC3E}">
        <p14:creationId xmlns:p14="http://schemas.microsoft.com/office/powerpoint/2010/main" val="3166998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072744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1_Nur Titel">
    <p:bg>
      <p:bgPr>
        <a:solidFill>
          <a:schemeClr val="bg1"/>
        </a:solidFill>
        <a:effectLst/>
      </p:bgPr>
    </p:bg>
    <p:spTree>
      <p:nvGrpSpPr>
        <p:cNvPr id="1" name=""/>
        <p:cNvGrpSpPr/>
        <p:nvPr/>
      </p:nvGrpSpPr>
      <p:grpSpPr>
        <a:xfrm>
          <a:off x="0" y="0"/>
          <a:ext cx="0" cy="0"/>
          <a:chOff x="0" y="0"/>
          <a:chExt cx="0" cy="0"/>
        </a:xfrm>
      </p:grpSpPr>
      <p:cxnSp>
        <p:nvCxnSpPr>
          <p:cNvPr id="3" name="Gerade Verbindung 15"/>
          <p:cNvCxnSpPr/>
          <p:nvPr userDrawn="1"/>
        </p:nvCxnSpPr>
        <p:spPr>
          <a:xfrm>
            <a:off x="467544" y="908720"/>
            <a:ext cx="8568952" cy="0"/>
          </a:xfrm>
          <a:prstGeom prst="line">
            <a:avLst/>
          </a:prstGeom>
          <a:ln w="12700" cmpd="sng">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95536" y="0"/>
            <a:ext cx="8568952" cy="928670"/>
          </a:xfrm>
        </p:spPr>
        <p:txBody>
          <a:bodyPr/>
          <a:lstStyle>
            <a:lvl1pPr>
              <a:defRPr sz="2400">
                <a:solidFill>
                  <a:schemeClr val="tx1"/>
                </a:solidFill>
                <a:effectLst/>
                <a:latin typeface="Calibri" pitchFamily="34" charset="0"/>
                <a:cs typeface="Calibri" pitchFamily="34" charset="0"/>
              </a:defRPr>
            </a:lvl1pPr>
            <a:extLst/>
          </a:lstStyle>
          <a:p>
            <a:r>
              <a:rPr lang="de-DE" dirty="0" smtClean="0"/>
              <a:t>Titelmasterformat durch Klicken bearbeiten</a:t>
            </a:r>
            <a:endParaRPr lang="en-US" dirty="0"/>
          </a:p>
        </p:txBody>
      </p:sp>
      <p:sp>
        <p:nvSpPr>
          <p:cNvPr id="9" name="Rechteck 8"/>
          <p:cNvSpPr/>
          <p:nvPr userDrawn="1"/>
        </p:nvSpPr>
        <p:spPr>
          <a:xfrm>
            <a:off x="0" y="0"/>
            <a:ext cx="39553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10" name="Foliennummernplatzhalter 4"/>
          <p:cNvSpPr txBox="1">
            <a:spLocks/>
          </p:cNvSpPr>
          <p:nvPr userDrawn="1"/>
        </p:nvSpPr>
        <p:spPr>
          <a:xfrm>
            <a:off x="0" y="6597352"/>
            <a:ext cx="395536" cy="260672"/>
          </a:xfrm>
          <a:prstGeom prst="rect">
            <a:avLst/>
          </a:prstGeom>
        </p:spPr>
        <p:txBody>
          <a:bodyPr anchor="b"/>
          <a:lstStyle>
            <a:lvl1pPr algn="ctr">
              <a:defRPr sz="1000" dirty="0" smtClean="0">
                <a:solidFill>
                  <a:schemeClr val="tx1"/>
                </a:solidFill>
                <a:latin typeface="Calibri" pitchFamily="34" charset="0"/>
                <a:cs typeface="Calibri" pitchFamily="34" charset="0"/>
              </a:defRPr>
            </a:lvl1pPr>
            <a:extLst/>
          </a:lstStyle>
          <a:p>
            <a:pPr>
              <a:defRPr/>
            </a:pPr>
            <a:fld id="{DBBD1D81-3A86-4C7E-B9C1-FF8E182250D9}" type="slidenum">
              <a:rPr lang="de-DE">
                <a:solidFill>
                  <a:prstClr val="black"/>
                </a:solidFill>
              </a:rPr>
              <a:pPr>
                <a:defRPr/>
              </a:pPr>
              <a:t>‹Nr.›</a:t>
            </a:fld>
            <a:endParaRPr lang="de-DE">
              <a:solidFill>
                <a:prstClr val="black"/>
              </a:solidFill>
            </a:endParaRPr>
          </a:p>
        </p:txBody>
      </p:sp>
    </p:spTree>
    <p:extLst>
      <p:ext uri="{BB962C8B-B14F-4D97-AF65-F5344CB8AC3E}">
        <p14:creationId xmlns:p14="http://schemas.microsoft.com/office/powerpoint/2010/main" val="1921249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95558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Nur Titel">
    <p:bg>
      <p:bgPr>
        <a:solidFill>
          <a:schemeClr val="bg1"/>
        </a:solidFill>
        <a:effectLst/>
      </p:bgPr>
    </p:bg>
    <p:spTree>
      <p:nvGrpSpPr>
        <p:cNvPr id="1" name=""/>
        <p:cNvGrpSpPr/>
        <p:nvPr/>
      </p:nvGrpSpPr>
      <p:grpSpPr>
        <a:xfrm>
          <a:off x="0" y="0"/>
          <a:ext cx="0" cy="0"/>
          <a:chOff x="0" y="0"/>
          <a:chExt cx="0" cy="0"/>
        </a:xfrm>
      </p:grpSpPr>
      <p:cxnSp>
        <p:nvCxnSpPr>
          <p:cNvPr id="3" name="Gerade Verbindung 15"/>
          <p:cNvCxnSpPr/>
          <p:nvPr userDrawn="1"/>
        </p:nvCxnSpPr>
        <p:spPr>
          <a:xfrm>
            <a:off x="467544" y="908720"/>
            <a:ext cx="8568952" cy="0"/>
          </a:xfrm>
          <a:prstGeom prst="line">
            <a:avLst/>
          </a:prstGeom>
          <a:ln w="12700" cmpd="sng">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95538" y="0"/>
            <a:ext cx="8568952" cy="928670"/>
          </a:xfrm>
        </p:spPr>
        <p:txBody>
          <a:bodyPr/>
          <a:lstStyle>
            <a:lvl1pPr>
              <a:defRPr sz="2400">
                <a:solidFill>
                  <a:schemeClr val="tx1"/>
                </a:solidFill>
                <a:effectLst/>
                <a:latin typeface="Calibri" pitchFamily="34" charset="0"/>
                <a:cs typeface="Calibri" pitchFamily="34" charset="0"/>
              </a:defRPr>
            </a:lvl1pPr>
            <a:extLst/>
          </a:lstStyle>
          <a:p>
            <a:r>
              <a:rPr lang="de-DE" dirty="0" smtClean="0"/>
              <a:t>Titelmasterformat durch Klicken bearbeiten</a:t>
            </a:r>
            <a:endParaRPr lang="en-US" dirty="0"/>
          </a:p>
        </p:txBody>
      </p:sp>
      <p:sp>
        <p:nvSpPr>
          <p:cNvPr id="9" name="Rechteck 8"/>
          <p:cNvSpPr/>
          <p:nvPr userDrawn="1"/>
        </p:nvSpPr>
        <p:spPr>
          <a:xfrm>
            <a:off x="0" y="0"/>
            <a:ext cx="39553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10" name="Foliennummernplatzhalter 4"/>
          <p:cNvSpPr txBox="1">
            <a:spLocks/>
          </p:cNvSpPr>
          <p:nvPr userDrawn="1"/>
        </p:nvSpPr>
        <p:spPr>
          <a:xfrm>
            <a:off x="0" y="6597352"/>
            <a:ext cx="395536" cy="260672"/>
          </a:xfrm>
          <a:prstGeom prst="rect">
            <a:avLst/>
          </a:prstGeom>
        </p:spPr>
        <p:txBody>
          <a:bodyPr anchor="b"/>
          <a:lstStyle>
            <a:lvl1pPr algn="ctr">
              <a:defRPr sz="1000" dirty="0" smtClean="0">
                <a:solidFill>
                  <a:schemeClr val="tx1"/>
                </a:solidFill>
                <a:latin typeface="Calibri" pitchFamily="34" charset="0"/>
                <a:cs typeface="Calibri" pitchFamily="34" charset="0"/>
              </a:defRPr>
            </a:lvl1pPr>
            <a:extLst/>
          </a:lstStyle>
          <a:p>
            <a:pPr>
              <a:defRPr/>
            </a:pPr>
            <a:fld id="{DBBD1D81-3A86-4C7E-B9C1-FF8E182250D9}" type="slidenum">
              <a:rPr lang="de-DE">
                <a:solidFill>
                  <a:prstClr val="black"/>
                </a:solidFill>
              </a:rPr>
              <a:pPr>
                <a:defRPr/>
              </a:pPr>
              <a:t>‹Nr.›</a:t>
            </a:fld>
            <a:endParaRPr lang="de-DE">
              <a:solidFill>
                <a:prstClr val="black"/>
              </a:solidFill>
            </a:endParaRPr>
          </a:p>
        </p:txBody>
      </p:sp>
    </p:spTree>
    <p:extLst>
      <p:ext uri="{BB962C8B-B14F-4D97-AF65-F5344CB8AC3E}">
        <p14:creationId xmlns:p14="http://schemas.microsoft.com/office/powerpoint/2010/main" val="1018680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0407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22.06.2013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Nur Titel">
    <p:bg>
      <p:bgPr>
        <a:solidFill>
          <a:schemeClr val="bg1"/>
        </a:solidFill>
        <a:effectLst/>
      </p:bgPr>
    </p:bg>
    <p:spTree>
      <p:nvGrpSpPr>
        <p:cNvPr id="1" name=""/>
        <p:cNvGrpSpPr/>
        <p:nvPr/>
      </p:nvGrpSpPr>
      <p:grpSpPr>
        <a:xfrm>
          <a:off x="0" y="0"/>
          <a:ext cx="0" cy="0"/>
          <a:chOff x="0" y="0"/>
          <a:chExt cx="0" cy="0"/>
        </a:xfrm>
      </p:grpSpPr>
      <p:cxnSp>
        <p:nvCxnSpPr>
          <p:cNvPr id="3" name="Gerade Verbindung 15"/>
          <p:cNvCxnSpPr/>
          <p:nvPr userDrawn="1"/>
        </p:nvCxnSpPr>
        <p:spPr>
          <a:xfrm>
            <a:off x="467544" y="908720"/>
            <a:ext cx="8568952" cy="0"/>
          </a:xfrm>
          <a:prstGeom prst="line">
            <a:avLst/>
          </a:prstGeom>
          <a:ln w="12700" cmpd="sng">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95536" y="0"/>
            <a:ext cx="8568952" cy="928670"/>
          </a:xfrm>
        </p:spPr>
        <p:txBody>
          <a:bodyPr/>
          <a:lstStyle>
            <a:lvl1pPr>
              <a:defRPr sz="2400">
                <a:solidFill>
                  <a:schemeClr val="tx1"/>
                </a:solidFill>
                <a:effectLst/>
                <a:latin typeface="Calibri" pitchFamily="34" charset="0"/>
                <a:cs typeface="Calibri" pitchFamily="34" charset="0"/>
              </a:defRPr>
            </a:lvl1pPr>
            <a:extLst/>
          </a:lstStyle>
          <a:p>
            <a:r>
              <a:rPr lang="de-DE" dirty="0" smtClean="0"/>
              <a:t>Titelmasterformat durch Klicken bearbeiten</a:t>
            </a:r>
            <a:endParaRPr lang="en-US" dirty="0"/>
          </a:p>
        </p:txBody>
      </p:sp>
      <p:sp>
        <p:nvSpPr>
          <p:cNvPr id="9" name="Rechteck 8"/>
          <p:cNvSpPr/>
          <p:nvPr userDrawn="1"/>
        </p:nvSpPr>
        <p:spPr>
          <a:xfrm>
            <a:off x="0" y="0"/>
            <a:ext cx="39553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10" name="Foliennummernplatzhalter 4"/>
          <p:cNvSpPr txBox="1">
            <a:spLocks/>
          </p:cNvSpPr>
          <p:nvPr userDrawn="1"/>
        </p:nvSpPr>
        <p:spPr>
          <a:xfrm>
            <a:off x="0" y="6597352"/>
            <a:ext cx="395536" cy="260672"/>
          </a:xfrm>
          <a:prstGeom prst="rect">
            <a:avLst/>
          </a:prstGeom>
        </p:spPr>
        <p:txBody>
          <a:bodyPr anchor="b"/>
          <a:lstStyle>
            <a:lvl1pPr algn="ctr">
              <a:defRPr sz="1000" dirty="0" smtClean="0">
                <a:solidFill>
                  <a:schemeClr val="tx1"/>
                </a:solidFill>
                <a:latin typeface="Calibri" pitchFamily="34" charset="0"/>
                <a:cs typeface="Calibri" pitchFamily="34" charset="0"/>
              </a:defRPr>
            </a:lvl1pPr>
            <a:extLst/>
          </a:lstStyle>
          <a:p>
            <a:pPr>
              <a:defRPr/>
            </a:pPr>
            <a:fld id="{DBBD1D81-3A86-4C7E-B9C1-FF8E182250D9}" type="slidenum">
              <a:rPr lang="de-DE">
                <a:solidFill>
                  <a:prstClr val="black"/>
                </a:solidFill>
              </a:rPr>
              <a:pPr>
                <a:defRPr/>
              </a:pPr>
              <a:t>‹Nr.›</a:t>
            </a:fld>
            <a:endParaRPr lang="de-DE">
              <a:solidFill>
                <a:prstClr val="black"/>
              </a:solidFill>
            </a:endParaRPr>
          </a:p>
        </p:txBody>
      </p:sp>
    </p:spTree>
    <p:extLst>
      <p:ext uri="{BB962C8B-B14F-4D97-AF65-F5344CB8AC3E}">
        <p14:creationId xmlns:p14="http://schemas.microsoft.com/office/powerpoint/2010/main" val="10699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22.06.2013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22.06.2013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22.06.2013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22.06.2013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22.06.2013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22.06.2013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22.06.2013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22.06.2013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platzhalter 4"/>
          <p:cNvSpPr>
            <a:spLocks noGrp="1"/>
          </p:cNvSpPr>
          <p:nvPr>
            <p:ph type="title"/>
          </p:nvPr>
        </p:nvSpPr>
        <p:spPr>
          <a:xfrm>
            <a:off x="1435100" y="274638"/>
            <a:ext cx="7499350" cy="1143000"/>
          </a:xfrm>
          <a:prstGeom prst="rect">
            <a:avLst/>
          </a:prstGeom>
        </p:spPr>
        <p:txBody>
          <a:bodyPr anchor="ctr">
            <a:normAutofit/>
          </a:bodyPr>
          <a:lstStyle>
            <a:extLst/>
          </a:lstStyle>
          <a:p>
            <a:r>
              <a:rPr lang="de-DE" smtClean="0"/>
              <a:t>Titelmasterformat durch Klicken bearbeiten</a:t>
            </a:r>
            <a:endParaRPr lang="en-US"/>
          </a:p>
        </p:txBody>
      </p:sp>
      <p:sp>
        <p:nvSpPr>
          <p:cNvPr id="1033" name="Textplatzhalt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smtClean="0"/>
          </a:p>
        </p:txBody>
      </p:sp>
      <p:sp>
        <p:nvSpPr>
          <p:cNvPr id="22" name="Foliennummernplatzhalt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20AC45C9-8C9F-45AB-8AB8-B35306F5926B}" type="slidenum">
              <a:rPr lang="de-DE">
                <a:solidFill>
                  <a:srgbClr val="EEECE1">
                    <a:shade val="50000"/>
                    <a:satMod val="200000"/>
                  </a:srgbClr>
                </a:solidFill>
              </a:rPr>
              <a:pPr>
                <a:defRPr/>
              </a:pPr>
              <a:t>‹Nr.›</a:t>
            </a:fld>
            <a:endParaRPr lang="de-DE">
              <a:solidFill>
                <a:srgbClr val="EEECE1">
                  <a:shade val="50000"/>
                  <a:satMod val="200000"/>
                </a:srgbClr>
              </a:solidFill>
            </a:endParaRPr>
          </a:p>
        </p:txBody>
      </p:sp>
    </p:spTree>
    <p:extLst>
      <p:ext uri="{BB962C8B-B14F-4D97-AF65-F5344CB8AC3E}">
        <p14:creationId xmlns:p14="http://schemas.microsoft.com/office/powerpoint/2010/main" val="2609880835"/>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ftr="0"/>
  <p:txStyles>
    <p:titleStyle>
      <a:lvl1pPr algn="l" rtl="0" eaLnBrk="0" fontAlgn="base" hangingPunct="0">
        <a:spcBef>
          <a:spcPct val="0"/>
        </a:spcBef>
        <a:spcAft>
          <a:spcPct val="0"/>
        </a:spcAft>
        <a:defRPr sz="4300" kern="1200">
          <a:solidFill>
            <a:srgbClr val="00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000000"/>
          </a:solidFill>
          <a:latin typeface="Calibri" pitchFamily="34" charset="0"/>
        </a:defRPr>
      </a:lvl2pPr>
      <a:lvl3pPr algn="l" rtl="0" eaLnBrk="0" fontAlgn="base" hangingPunct="0">
        <a:spcBef>
          <a:spcPct val="0"/>
        </a:spcBef>
        <a:spcAft>
          <a:spcPct val="0"/>
        </a:spcAft>
        <a:defRPr sz="4300">
          <a:solidFill>
            <a:srgbClr val="000000"/>
          </a:solidFill>
          <a:latin typeface="Calibri" pitchFamily="34" charset="0"/>
        </a:defRPr>
      </a:lvl3pPr>
      <a:lvl4pPr algn="l" rtl="0" eaLnBrk="0" fontAlgn="base" hangingPunct="0">
        <a:spcBef>
          <a:spcPct val="0"/>
        </a:spcBef>
        <a:spcAft>
          <a:spcPct val="0"/>
        </a:spcAft>
        <a:defRPr sz="4300">
          <a:solidFill>
            <a:srgbClr val="000000"/>
          </a:solidFill>
          <a:latin typeface="Calibri" pitchFamily="34" charset="0"/>
        </a:defRPr>
      </a:lvl4pPr>
      <a:lvl5pPr algn="l" rtl="0" eaLnBrk="0" fontAlgn="base" hangingPunct="0">
        <a:spcBef>
          <a:spcPct val="0"/>
        </a:spcBef>
        <a:spcAft>
          <a:spcPct val="0"/>
        </a:spcAft>
        <a:defRPr sz="4300">
          <a:solidFill>
            <a:srgbClr val="000000"/>
          </a:solidFill>
          <a:latin typeface="Calibri" pitchFamily="34" charset="0"/>
        </a:defRPr>
      </a:lvl5pPr>
      <a:lvl6pPr marL="457200" algn="l" rtl="0" fontAlgn="base">
        <a:spcBef>
          <a:spcPct val="0"/>
        </a:spcBef>
        <a:spcAft>
          <a:spcPct val="0"/>
        </a:spcAft>
        <a:defRPr sz="4300">
          <a:solidFill>
            <a:srgbClr val="000000"/>
          </a:solidFill>
          <a:latin typeface="Calibri" pitchFamily="34" charset="0"/>
        </a:defRPr>
      </a:lvl6pPr>
      <a:lvl7pPr marL="914400" algn="l" rtl="0" fontAlgn="base">
        <a:spcBef>
          <a:spcPct val="0"/>
        </a:spcBef>
        <a:spcAft>
          <a:spcPct val="0"/>
        </a:spcAft>
        <a:defRPr sz="4300">
          <a:solidFill>
            <a:srgbClr val="000000"/>
          </a:solidFill>
          <a:latin typeface="Calibri" pitchFamily="34" charset="0"/>
        </a:defRPr>
      </a:lvl7pPr>
      <a:lvl8pPr marL="1371600" algn="l" rtl="0" fontAlgn="base">
        <a:spcBef>
          <a:spcPct val="0"/>
        </a:spcBef>
        <a:spcAft>
          <a:spcPct val="0"/>
        </a:spcAft>
        <a:defRPr sz="4300">
          <a:solidFill>
            <a:srgbClr val="000000"/>
          </a:solidFill>
          <a:latin typeface="Calibri" pitchFamily="34" charset="0"/>
        </a:defRPr>
      </a:lvl8pPr>
      <a:lvl9pPr marL="1828800" algn="l" rtl="0" fontAlgn="base">
        <a:spcBef>
          <a:spcPct val="0"/>
        </a:spcBef>
        <a:spcAft>
          <a:spcPct val="0"/>
        </a:spcAft>
        <a:defRPr sz="4300">
          <a:solidFill>
            <a:srgbClr val="000000"/>
          </a:solidFill>
          <a:latin typeface="Calibri"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platzhalter 4"/>
          <p:cNvSpPr>
            <a:spLocks noGrp="1"/>
          </p:cNvSpPr>
          <p:nvPr>
            <p:ph type="title"/>
          </p:nvPr>
        </p:nvSpPr>
        <p:spPr>
          <a:xfrm>
            <a:off x="1435100" y="274638"/>
            <a:ext cx="7499350" cy="1143000"/>
          </a:xfrm>
          <a:prstGeom prst="rect">
            <a:avLst/>
          </a:prstGeom>
        </p:spPr>
        <p:txBody>
          <a:bodyPr anchor="ctr">
            <a:normAutofit/>
          </a:bodyPr>
          <a:lstStyle>
            <a:extLst/>
          </a:lstStyle>
          <a:p>
            <a:r>
              <a:rPr lang="de-DE" smtClean="0"/>
              <a:t>Titelmasterformat durch Klicken bearbeiten</a:t>
            </a:r>
            <a:endParaRPr lang="en-US"/>
          </a:p>
        </p:txBody>
      </p:sp>
      <p:sp>
        <p:nvSpPr>
          <p:cNvPr id="1033" name="Textplatzhalt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smtClean="0"/>
          </a:p>
        </p:txBody>
      </p:sp>
      <p:sp>
        <p:nvSpPr>
          <p:cNvPr id="22" name="Foliennummernplatzhalt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20AC45C9-8C9F-45AB-8AB8-B35306F5926B}" type="slidenum">
              <a:rPr lang="de-DE">
                <a:solidFill>
                  <a:srgbClr val="EEECE1">
                    <a:shade val="50000"/>
                    <a:satMod val="200000"/>
                  </a:srgbClr>
                </a:solidFill>
              </a:rPr>
              <a:pPr>
                <a:defRPr/>
              </a:pPr>
              <a:t>‹Nr.›</a:t>
            </a:fld>
            <a:endParaRPr lang="de-DE">
              <a:solidFill>
                <a:srgbClr val="EEECE1">
                  <a:shade val="50000"/>
                  <a:satMod val="200000"/>
                </a:srgbClr>
              </a:solidFill>
            </a:endParaRPr>
          </a:p>
        </p:txBody>
      </p:sp>
    </p:spTree>
    <p:extLst>
      <p:ext uri="{BB962C8B-B14F-4D97-AF65-F5344CB8AC3E}">
        <p14:creationId xmlns:p14="http://schemas.microsoft.com/office/powerpoint/2010/main" val="905204036"/>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p:txStyles>
    <p:titleStyle>
      <a:lvl1pPr algn="l" rtl="0" eaLnBrk="0" fontAlgn="base" hangingPunct="0">
        <a:spcBef>
          <a:spcPct val="0"/>
        </a:spcBef>
        <a:spcAft>
          <a:spcPct val="0"/>
        </a:spcAft>
        <a:defRPr sz="4300" kern="1200">
          <a:solidFill>
            <a:srgbClr val="00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000000"/>
          </a:solidFill>
          <a:latin typeface="Calibri" pitchFamily="34" charset="0"/>
        </a:defRPr>
      </a:lvl2pPr>
      <a:lvl3pPr algn="l" rtl="0" eaLnBrk="0" fontAlgn="base" hangingPunct="0">
        <a:spcBef>
          <a:spcPct val="0"/>
        </a:spcBef>
        <a:spcAft>
          <a:spcPct val="0"/>
        </a:spcAft>
        <a:defRPr sz="4300">
          <a:solidFill>
            <a:srgbClr val="000000"/>
          </a:solidFill>
          <a:latin typeface="Calibri" pitchFamily="34" charset="0"/>
        </a:defRPr>
      </a:lvl3pPr>
      <a:lvl4pPr algn="l" rtl="0" eaLnBrk="0" fontAlgn="base" hangingPunct="0">
        <a:spcBef>
          <a:spcPct val="0"/>
        </a:spcBef>
        <a:spcAft>
          <a:spcPct val="0"/>
        </a:spcAft>
        <a:defRPr sz="4300">
          <a:solidFill>
            <a:srgbClr val="000000"/>
          </a:solidFill>
          <a:latin typeface="Calibri" pitchFamily="34" charset="0"/>
        </a:defRPr>
      </a:lvl4pPr>
      <a:lvl5pPr algn="l" rtl="0" eaLnBrk="0" fontAlgn="base" hangingPunct="0">
        <a:spcBef>
          <a:spcPct val="0"/>
        </a:spcBef>
        <a:spcAft>
          <a:spcPct val="0"/>
        </a:spcAft>
        <a:defRPr sz="4300">
          <a:solidFill>
            <a:srgbClr val="000000"/>
          </a:solidFill>
          <a:latin typeface="Calibri" pitchFamily="34" charset="0"/>
        </a:defRPr>
      </a:lvl5pPr>
      <a:lvl6pPr marL="457200" algn="l" rtl="0" fontAlgn="base">
        <a:spcBef>
          <a:spcPct val="0"/>
        </a:spcBef>
        <a:spcAft>
          <a:spcPct val="0"/>
        </a:spcAft>
        <a:defRPr sz="4300">
          <a:solidFill>
            <a:srgbClr val="000000"/>
          </a:solidFill>
          <a:latin typeface="Calibri" pitchFamily="34" charset="0"/>
        </a:defRPr>
      </a:lvl6pPr>
      <a:lvl7pPr marL="914400" algn="l" rtl="0" fontAlgn="base">
        <a:spcBef>
          <a:spcPct val="0"/>
        </a:spcBef>
        <a:spcAft>
          <a:spcPct val="0"/>
        </a:spcAft>
        <a:defRPr sz="4300">
          <a:solidFill>
            <a:srgbClr val="000000"/>
          </a:solidFill>
          <a:latin typeface="Calibri" pitchFamily="34" charset="0"/>
        </a:defRPr>
      </a:lvl7pPr>
      <a:lvl8pPr marL="1371600" algn="l" rtl="0" fontAlgn="base">
        <a:spcBef>
          <a:spcPct val="0"/>
        </a:spcBef>
        <a:spcAft>
          <a:spcPct val="0"/>
        </a:spcAft>
        <a:defRPr sz="4300">
          <a:solidFill>
            <a:srgbClr val="000000"/>
          </a:solidFill>
          <a:latin typeface="Calibri" pitchFamily="34" charset="0"/>
        </a:defRPr>
      </a:lvl8pPr>
      <a:lvl9pPr marL="1828800" algn="l" rtl="0" fontAlgn="base">
        <a:spcBef>
          <a:spcPct val="0"/>
        </a:spcBef>
        <a:spcAft>
          <a:spcPct val="0"/>
        </a:spcAft>
        <a:defRPr sz="4300">
          <a:solidFill>
            <a:srgbClr val="000000"/>
          </a:solidFill>
          <a:latin typeface="Calibri"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platzhalter 4"/>
          <p:cNvSpPr>
            <a:spLocks noGrp="1"/>
          </p:cNvSpPr>
          <p:nvPr>
            <p:ph type="title"/>
          </p:nvPr>
        </p:nvSpPr>
        <p:spPr>
          <a:xfrm>
            <a:off x="1435100" y="274638"/>
            <a:ext cx="7499350" cy="1143000"/>
          </a:xfrm>
          <a:prstGeom prst="rect">
            <a:avLst/>
          </a:prstGeom>
        </p:spPr>
        <p:txBody>
          <a:bodyPr anchor="ctr">
            <a:normAutofit/>
          </a:bodyPr>
          <a:lstStyle>
            <a:extLst/>
          </a:lstStyle>
          <a:p>
            <a:r>
              <a:rPr lang="de-DE" smtClean="0"/>
              <a:t>Titelmasterformat durch Klicken bearbeiten</a:t>
            </a:r>
            <a:endParaRPr lang="en-US"/>
          </a:p>
        </p:txBody>
      </p:sp>
      <p:sp>
        <p:nvSpPr>
          <p:cNvPr id="1033" name="Textplatzhalt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smtClean="0"/>
          </a:p>
        </p:txBody>
      </p:sp>
      <p:sp>
        <p:nvSpPr>
          <p:cNvPr id="22" name="Foliennummernplatzhalt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20AC45C9-8C9F-45AB-8AB8-B35306F5926B}" type="slidenum">
              <a:rPr lang="de-DE">
                <a:solidFill>
                  <a:srgbClr val="EEECE1">
                    <a:shade val="50000"/>
                    <a:satMod val="200000"/>
                  </a:srgbClr>
                </a:solidFill>
              </a:rPr>
              <a:pPr>
                <a:defRPr/>
              </a:pPr>
              <a:t>‹Nr.›</a:t>
            </a:fld>
            <a:endParaRPr lang="de-DE">
              <a:solidFill>
                <a:srgbClr val="EEECE1">
                  <a:shade val="50000"/>
                  <a:satMod val="200000"/>
                </a:srgbClr>
              </a:solidFill>
            </a:endParaRPr>
          </a:p>
        </p:txBody>
      </p:sp>
    </p:spTree>
    <p:extLst>
      <p:ext uri="{BB962C8B-B14F-4D97-AF65-F5344CB8AC3E}">
        <p14:creationId xmlns:p14="http://schemas.microsoft.com/office/powerpoint/2010/main" val="912673912"/>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p:txStyles>
    <p:titleStyle>
      <a:lvl1pPr algn="l" rtl="0" eaLnBrk="0" fontAlgn="base" hangingPunct="0">
        <a:spcBef>
          <a:spcPct val="0"/>
        </a:spcBef>
        <a:spcAft>
          <a:spcPct val="0"/>
        </a:spcAft>
        <a:defRPr sz="4300" kern="1200">
          <a:solidFill>
            <a:srgbClr val="00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000000"/>
          </a:solidFill>
          <a:latin typeface="Calibri" pitchFamily="34" charset="0"/>
        </a:defRPr>
      </a:lvl2pPr>
      <a:lvl3pPr algn="l" rtl="0" eaLnBrk="0" fontAlgn="base" hangingPunct="0">
        <a:spcBef>
          <a:spcPct val="0"/>
        </a:spcBef>
        <a:spcAft>
          <a:spcPct val="0"/>
        </a:spcAft>
        <a:defRPr sz="4300">
          <a:solidFill>
            <a:srgbClr val="000000"/>
          </a:solidFill>
          <a:latin typeface="Calibri" pitchFamily="34" charset="0"/>
        </a:defRPr>
      </a:lvl3pPr>
      <a:lvl4pPr algn="l" rtl="0" eaLnBrk="0" fontAlgn="base" hangingPunct="0">
        <a:spcBef>
          <a:spcPct val="0"/>
        </a:spcBef>
        <a:spcAft>
          <a:spcPct val="0"/>
        </a:spcAft>
        <a:defRPr sz="4300">
          <a:solidFill>
            <a:srgbClr val="000000"/>
          </a:solidFill>
          <a:latin typeface="Calibri" pitchFamily="34" charset="0"/>
        </a:defRPr>
      </a:lvl4pPr>
      <a:lvl5pPr algn="l" rtl="0" eaLnBrk="0" fontAlgn="base" hangingPunct="0">
        <a:spcBef>
          <a:spcPct val="0"/>
        </a:spcBef>
        <a:spcAft>
          <a:spcPct val="0"/>
        </a:spcAft>
        <a:defRPr sz="4300">
          <a:solidFill>
            <a:srgbClr val="000000"/>
          </a:solidFill>
          <a:latin typeface="Calibri" pitchFamily="34" charset="0"/>
        </a:defRPr>
      </a:lvl5pPr>
      <a:lvl6pPr marL="457200" algn="l" rtl="0" fontAlgn="base">
        <a:spcBef>
          <a:spcPct val="0"/>
        </a:spcBef>
        <a:spcAft>
          <a:spcPct val="0"/>
        </a:spcAft>
        <a:defRPr sz="4300">
          <a:solidFill>
            <a:srgbClr val="000000"/>
          </a:solidFill>
          <a:latin typeface="Calibri" pitchFamily="34" charset="0"/>
        </a:defRPr>
      </a:lvl6pPr>
      <a:lvl7pPr marL="914400" algn="l" rtl="0" fontAlgn="base">
        <a:spcBef>
          <a:spcPct val="0"/>
        </a:spcBef>
        <a:spcAft>
          <a:spcPct val="0"/>
        </a:spcAft>
        <a:defRPr sz="4300">
          <a:solidFill>
            <a:srgbClr val="000000"/>
          </a:solidFill>
          <a:latin typeface="Calibri" pitchFamily="34" charset="0"/>
        </a:defRPr>
      </a:lvl7pPr>
      <a:lvl8pPr marL="1371600" algn="l" rtl="0" fontAlgn="base">
        <a:spcBef>
          <a:spcPct val="0"/>
        </a:spcBef>
        <a:spcAft>
          <a:spcPct val="0"/>
        </a:spcAft>
        <a:defRPr sz="4300">
          <a:solidFill>
            <a:srgbClr val="000000"/>
          </a:solidFill>
          <a:latin typeface="Calibri" pitchFamily="34" charset="0"/>
        </a:defRPr>
      </a:lvl8pPr>
      <a:lvl9pPr marL="1828800" algn="l" rtl="0" fontAlgn="base">
        <a:spcBef>
          <a:spcPct val="0"/>
        </a:spcBef>
        <a:spcAft>
          <a:spcPct val="0"/>
        </a:spcAft>
        <a:defRPr sz="4300">
          <a:solidFill>
            <a:srgbClr val="000000"/>
          </a:solidFill>
          <a:latin typeface="Calibri"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platzhalter 4"/>
          <p:cNvSpPr>
            <a:spLocks noGrp="1"/>
          </p:cNvSpPr>
          <p:nvPr>
            <p:ph type="title"/>
          </p:nvPr>
        </p:nvSpPr>
        <p:spPr>
          <a:xfrm>
            <a:off x="1435100" y="274638"/>
            <a:ext cx="7499350" cy="1143000"/>
          </a:xfrm>
          <a:prstGeom prst="rect">
            <a:avLst/>
          </a:prstGeom>
        </p:spPr>
        <p:txBody>
          <a:bodyPr anchor="ctr">
            <a:normAutofit/>
          </a:bodyPr>
          <a:lstStyle>
            <a:extLst/>
          </a:lstStyle>
          <a:p>
            <a:r>
              <a:rPr lang="de-DE" smtClean="0"/>
              <a:t>Titelmasterformat durch Klicken bearbeiten</a:t>
            </a:r>
            <a:endParaRPr lang="en-US"/>
          </a:p>
        </p:txBody>
      </p:sp>
      <p:sp>
        <p:nvSpPr>
          <p:cNvPr id="1033" name="Textplatzhalt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smtClean="0"/>
          </a:p>
        </p:txBody>
      </p:sp>
      <p:sp>
        <p:nvSpPr>
          <p:cNvPr id="22" name="Foliennummernplatzhalt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20AC45C9-8C9F-45AB-8AB8-B35306F5926B}" type="slidenum">
              <a:rPr lang="de-DE">
                <a:solidFill>
                  <a:srgbClr val="EEECE1">
                    <a:shade val="50000"/>
                    <a:satMod val="200000"/>
                  </a:srgbClr>
                </a:solidFill>
              </a:rPr>
              <a:pPr>
                <a:defRPr/>
              </a:pPr>
              <a:t>‹Nr.›</a:t>
            </a:fld>
            <a:endParaRPr lang="de-DE">
              <a:solidFill>
                <a:srgbClr val="EEECE1">
                  <a:shade val="50000"/>
                  <a:satMod val="200000"/>
                </a:srgbClr>
              </a:solidFill>
            </a:endParaRPr>
          </a:p>
        </p:txBody>
      </p:sp>
    </p:spTree>
    <p:extLst>
      <p:ext uri="{BB962C8B-B14F-4D97-AF65-F5344CB8AC3E}">
        <p14:creationId xmlns:p14="http://schemas.microsoft.com/office/powerpoint/2010/main" val="3346423807"/>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ftr="0"/>
  <p:txStyles>
    <p:titleStyle>
      <a:lvl1pPr algn="l" rtl="0" eaLnBrk="0" fontAlgn="base" hangingPunct="0">
        <a:spcBef>
          <a:spcPct val="0"/>
        </a:spcBef>
        <a:spcAft>
          <a:spcPct val="0"/>
        </a:spcAft>
        <a:defRPr sz="4300" kern="1200">
          <a:solidFill>
            <a:srgbClr val="00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000000"/>
          </a:solidFill>
          <a:latin typeface="Calibri" pitchFamily="34" charset="0"/>
        </a:defRPr>
      </a:lvl2pPr>
      <a:lvl3pPr algn="l" rtl="0" eaLnBrk="0" fontAlgn="base" hangingPunct="0">
        <a:spcBef>
          <a:spcPct val="0"/>
        </a:spcBef>
        <a:spcAft>
          <a:spcPct val="0"/>
        </a:spcAft>
        <a:defRPr sz="4300">
          <a:solidFill>
            <a:srgbClr val="000000"/>
          </a:solidFill>
          <a:latin typeface="Calibri" pitchFamily="34" charset="0"/>
        </a:defRPr>
      </a:lvl3pPr>
      <a:lvl4pPr algn="l" rtl="0" eaLnBrk="0" fontAlgn="base" hangingPunct="0">
        <a:spcBef>
          <a:spcPct val="0"/>
        </a:spcBef>
        <a:spcAft>
          <a:spcPct val="0"/>
        </a:spcAft>
        <a:defRPr sz="4300">
          <a:solidFill>
            <a:srgbClr val="000000"/>
          </a:solidFill>
          <a:latin typeface="Calibri" pitchFamily="34" charset="0"/>
        </a:defRPr>
      </a:lvl4pPr>
      <a:lvl5pPr algn="l" rtl="0" eaLnBrk="0" fontAlgn="base" hangingPunct="0">
        <a:spcBef>
          <a:spcPct val="0"/>
        </a:spcBef>
        <a:spcAft>
          <a:spcPct val="0"/>
        </a:spcAft>
        <a:defRPr sz="4300">
          <a:solidFill>
            <a:srgbClr val="000000"/>
          </a:solidFill>
          <a:latin typeface="Calibri" pitchFamily="34" charset="0"/>
        </a:defRPr>
      </a:lvl5pPr>
      <a:lvl6pPr marL="457200" algn="l" rtl="0" fontAlgn="base">
        <a:spcBef>
          <a:spcPct val="0"/>
        </a:spcBef>
        <a:spcAft>
          <a:spcPct val="0"/>
        </a:spcAft>
        <a:defRPr sz="4300">
          <a:solidFill>
            <a:srgbClr val="000000"/>
          </a:solidFill>
          <a:latin typeface="Calibri" pitchFamily="34" charset="0"/>
        </a:defRPr>
      </a:lvl6pPr>
      <a:lvl7pPr marL="914400" algn="l" rtl="0" fontAlgn="base">
        <a:spcBef>
          <a:spcPct val="0"/>
        </a:spcBef>
        <a:spcAft>
          <a:spcPct val="0"/>
        </a:spcAft>
        <a:defRPr sz="4300">
          <a:solidFill>
            <a:srgbClr val="000000"/>
          </a:solidFill>
          <a:latin typeface="Calibri" pitchFamily="34" charset="0"/>
        </a:defRPr>
      </a:lvl7pPr>
      <a:lvl8pPr marL="1371600" algn="l" rtl="0" fontAlgn="base">
        <a:spcBef>
          <a:spcPct val="0"/>
        </a:spcBef>
        <a:spcAft>
          <a:spcPct val="0"/>
        </a:spcAft>
        <a:defRPr sz="4300">
          <a:solidFill>
            <a:srgbClr val="000000"/>
          </a:solidFill>
          <a:latin typeface="Calibri" pitchFamily="34" charset="0"/>
        </a:defRPr>
      </a:lvl8pPr>
      <a:lvl9pPr marL="1828800" algn="l" rtl="0" fontAlgn="base">
        <a:spcBef>
          <a:spcPct val="0"/>
        </a:spcBef>
        <a:spcAft>
          <a:spcPct val="0"/>
        </a:spcAft>
        <a:defRPr sz="4300">
          <a:solidFill>
            <a:srgbClr val="000000"/>
          </a:solidFill>
          <a:latin typeface="Calibri"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comments" Target="../comments/commen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1.jp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555184" y="5803134"/>
            <a:ext cx="5360122" cy="861774"/>
          </a:xfrm>
          <a:prstGeom prst="rect">
            <a:avLst/>
          </a:prstGeom>
          <a:noFill/>
        </p:spPr>
        <p:txBody>
          <a:bodyPr wrap="none" rtlCol="0">
            <a:spAutoFit/>
          </a:bodyPr>
          <a:lstStyle/>
          <a:p>
            <a:pPr algn="r"/>
            <a:r>
              <a:rPr lang="de-DE" sz="3200" b="1" dirty="0" err="1" smtClean="0"/>
              <a:t>Tutorial</a:t>
            </a:r>
            <a:r>
              <a:rPr lang="de-DE" sz="3200" b="1" dirty="0" smtClean="0"/>
              <a:t> Day – </a:t>
            </a:r>
            <a:r>
              <a:rPr lang="de-DE" sz="3200" b="1" dirty="0" err="1" smtClean="0"/>
              <a:t>Android</a:t>
            </a:r>
            <a:r>
              <a:rPr lang="de-DE" sz="3200" b="1" dirty="0" smtClean="0"/>
              <a:t> Session</a:t>
            </a:r>
          </a:p>
          <a:p>
            <a:pPr algn="r"/>
            <a:r>
              <a:rPr lang="de-DE" b="1" dirty="0" smtClean="0"/>
              <a:t>22.06.2013, Susanne Braun</a:t>
            </a:r>
            <a:endParaRPr lang="de-DE" b="1" dirty="0" smtClean="0"/>
          </a:p>
        </p:txBody>
      </p:sp>
      <p:pic>
        <p:nvPicPr>
          <p:cNvPr id="7" name="Picture 2" descr="C:\Users\Braun\joke\lolcatz36.jpg"/>
          <p:cNvPicPr>
            <a:picLocks noChangeAspect="1" noChangeArrowheads="1"/>
          </p:cNvPicPr>
          <p:nvPr/>
        </p:nvPicPr>
        <p:blipFill rotWithShape="1">
          <a:blip r:embed="rId2">
            <a:extLst>
              <a:ext uri="{28A0092B-C50C-407E-A947-70E740481C1C}">
                <a14:useLocalDpi xmlns:a14="http://schemas.microsoft.com/office/drawing/2010/main" val="0"/>
              </a:ext>
            </a:extLst>
          </a:blip>
          <a:srcRect b="24172"/>
          <a:stretch/>
        </p:blipFill>
        <p:spPr bwMode="auto">
          <a:xfrm>
            <a:off x="1462360" y="476672"/>
            <a:ext cx="6350000" cy="46032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0683" y="3068960"/>
            <a:ext cx="2305096" cy="237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46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870">
                                          <p:stCondLst>
                                            <p:cond delay="0"/>
                                          </p:stCondLst>
                                        </p:cTn>
                                        <p:tgtEl>
                                          <p:spTgt spid="8"/>
                                        </p:tgtEl>
                                      </p:cBhvr>
                                    </p:animEffect>
                                    <p:anim calcmode="lin" valueType="num">
                                      <p:cBhvr>
                                        <p:cTn id="8" dur="2733"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8"/>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8"/>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8"/>
                                        </p:tgtEl>
                                        <p:attrNameLst>
                                          <p:attrName>ppt_y</p:attrName>
                                        </p:attrNameLst>
                                      </p:cBhvr>
                                      <p:tavLst>
                                        <p:tav tm="0" fmla="#ppt_y-sin(pi*$)/81">
                                          <p:val>
                                            <p:fltVal val="0"/>
                                          </p:val>
                                        </p:tav>
                                        <p:tav tm="100000">
                                          <p:val>
                                            <p:fltVal val="1"/>
                                          </p:val>
                                        </p:tav>
                                      </p:tavLst>
                                    </p:anim>
                                    <p:animScale>
                                      <p:cBhvr>
                                        <p:cTn id="13" dur="39">
                                          <p:stCondLst>
                                            <p:cond delay="975"/>
                                          </p:stCondLst>
                                        </p:cTn>
                                        <p:tgtEl>
                                          <p:spTgt spid="8"/>
                                        </p:tgtEl>
                                      </p:cBhvr>
                                      <p:to x="100000" y="60000"/>
                                    </p:animScale>
                                    <p:animScale>
                                      <p:cBhvr>
                                        <p:cTn id="14" dur="249" decel="50000">
                                          <p:stCondLst>
                                            <p:cond delay="1014"/>
                                          </p:stCondLst>
                                        </p:cTn>
                                        <p:tgtEl>
                                          <p:spTgt spid="8"/>
                                        </p:tgtEl>
                                      </p:cBhvr>
                                      <p:to x="100000" y="100000"/>
                                    </p:animScale>
                                    <p:animScale>
                                      <p:cBhvr>
                                        <p:cTn id="15" dur="39">
                                          <p:stCondLst>
                                            <p:cond delay="1968"/>
                                          </p:stCondLst>
                                        </p:cTn>
                                        <p:tgtEl>
                                          <p:spTgt spid="8"/>
                                        </p:tgtEl>
                                      </p:cBhvr>
                                      <p:to x="100000" y="80000"/>
                                    </p:animScale>
                                    <p:animScale>
                                      <p:cBhvr>
                                        <p:cTn id="16" dur="249" decel="50000">
                                          <p:stCondLst>
                                            <p:cond delay="2007"/>
                                          </p:stCondLst>
                                        </p:cTn>
                                        <p:tgtEl>
                                          <p:spTgt spid="8"/>
                                        </p:tgtEl>
                                      </p:cBhvr>
                                      <p:to x="100000" y="100000"/>
                                    </p:animScale>
                                    <p:animScale>
                                      <p:cBhvr>
                                        <p:cTn id="17" dur="39">
                                          <p:stCondLst>
                                            <p:cond delay="2463"/>
                                          </p:stCondLst>
                                        </p:cTn>
                                        <p:tgtEl>
                                          <p:spTgt spid="8"/>
                                        </p:tgtEl>
                                      </p:cBhvr>
                                      <p:to x="100000" y="90000"/>
                                    </p:animScale>
                                    <p:animScale>
                                      <p:cBhvr>
                                        <p:cTn id="18" dur="249" decel="50000">
                                          <p:stCondLst>
                                            <p:cond delay="2502"/>
                                          </p:stCondLst>
                                        </p:cTn>
                                        <p:tgtEl>
                                          <p:spTgt spid="8"/>
                                        </p:tgtEl>
                                      </p:cBhvr>
                                      <p:to x="100000" y="100000"/>
                                    </p:animScale>
                                    <p:animScale>
                                      <p:cBhvr>
                                        <p:cTn id="19" dur="39">
                                          <p:stCondLst>
                                            <p:cond delay="2712"/>
                                          </p:stCondLst>
                                        </p:cTn>
                                        <p:tgtEl>
                                          <p:spTgt spid="8"/>
                                        </p:tgtEl>
                                      </p:cBhvr>
                                      <p:to x="100000" y="95000"/>
                                    </p:animScale>
                                    <p:animScale>
                                      <p:cBhvr>
                                        <p:cTn id="20" dur="249" decel="50000">
                                          <p:stCondLst>
                                            <p:cond delay="2751"/>
                                          </p:stCondLst>
                                        </p:cTn>
                                        <p:tgtEl>
                                          <p:spTgt spid="8"/>
                                        </p:tgtEl>
                                      </p:cBhvr>
                                      <p:to x="100000" y="100000"/>
                                    </p:animScale>
                                  </p:childTnLst>
                                </p:cTn>
                              </p:par>
                            </p:childTnLst>
                          </p:cTn>
                        </p:par>
                        <p:par>
                          <p:cTn id="21" fill="hold">
                            <p:stCondLst>
                              <p:cond delay="4000"/>
                            </p:stCondLst>
                            <p:childTnLst>
                              <p:par>
                                <p:cTn id="22" presetID="32" presetClass="emph" presetSubtype="0" fill="hold" nodeType="afterEffect">
                                  <p:stCondLst>
                                    <p:cond delay="0"/>
                                  </p:stCondLst>
                                  <p:childTnLst>
                                    <p:animRot by="120000">
                                      <p:cBhvr>
                                        <p:cTn id="23" dur="100" fill="hold">
                                          <p:stCondLst>
                                            <p:cond delay="0"/>
                                          </p:stCondLst>
                                        </p:cTn>
                                        <p:tgtEl>
                                          <p:spTgt spid="8"/>
                                        </p:tgtEl>
                                        <p:attrNameLst>
                                          <p:attrName>r</p:attrName>
                                        </p:attrNameLst>
                                      </p:cBhvr>
                                    </p:animRot>
                                    <p:animRot by="-240000">
                                      <p:cBhvr>
                                        <p:cTn id="24" dur="200" fill="hold">
                                          <p:stCondLst>
                                            <p:cond delay="200"/>
                                          </p:stCondLst>
                                        </p:cTn>
                                        <p:tgtEl>
                                          <p:spTgt spid="8"/>
                                        </p:tgtEl>
                                        <p:attrNameLst>
                                          <p:attrName>r</p:attrName>
                                        </p:attrNameLst>
                                      </p:cBhvr>
                                    </p:animRot>
                                    <p:animRot by="240000">
                                      <p:cBhvr>
                                        <p:cTn id="25" dur="200" fill="hold">
                                          <p:stCondLst>
                                            <p:cond delay="400"/>
                                          </p:stCondLst>
                                        </p:cTn>
                                        <p:tgtEl>
                                          <p:spTgt spid="8"/>
                                        </p:tgtEl>
                                        <p:attrNameLst>
                                          <p:attrName>r</p:attrName>
                                        </p:attrNameLst>
                                      </p:cBhvr>
                                    </p:animRot>
                                    <p:animRot by="-240000">
                                      <p:cBhvr>
                                        <p:cTn id="26" dur="200" fill="hold">
                                          <p:stCondLst>
                                            <p:cond delay="600"/>
                                          </p:stCondLst>
                                        </p:cTn>
                                        <p:tgtEl>
                                          <p:spTgt spid="8"/>
                                        </p:tgtEl>
                                        <p:attrNameLst>
                                          <p:attrName>r</p:attrName>
                                        </p:attrNameLst>
                                      </p:cBhvr>
                                    </p:animRot>
                                    <p:animRot by="120000">
                                      <p:cBhvr>
                                        <p:cTn id="27"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Resources</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uppieren 27"/>
          <p:cNvGrpSpPr/>
          <p:nvPr/>
        </p:nvGrpSpPr>
        <p:grpSpPr>
          <a:xfrm>
            <a:off x="971203" y="2086468"/>
            <a:ext cx="7488832" cy="1447008"/>
            <a:chOff x="1556656" y="2944368"/>
            <a:chExt cx="7074122" cy="1447008"/>
          </a:xfrm>
        </p:grpSpPr>
        <p:grpSp>
          <p:nvGrpSpPr>
            <p:cNvPr id="22" name="Gruppieren 21"/>
            <p:cNvGrpSpPr/>
            <p:nvPr/>
          </p:nvGrpSpPr>
          <p:grpSpPr>
            <a:xfrm>
              <a:off x="1556656" y="2944368"/>
              <a:ext cx="1656183" cy="1447008"/>
              <a:chOff x="755577" y="1268760"/>
              <a:chExt cx="1656183" cy="1447008"/>
            </a:xfrm>
          </p:grpSpPr>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7" y="1268760"/>
                <a:ext cx="864096" cy="871952"/>
              </a:xfrm>
              <a:prstGeom prst="rect">
                <a:avLst/>
              </a:prstGeom>
            </p:spPr>
          </p:pic>
          <p:pic>
            <p:nvPicPr>
              <p:cNvPr id="19" name="Grafik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1421160"/>
                <a:ext cx="864096" cy="871952"/>
              </a:xfrm>
              <a:prstGeom prst="rect">
                <a:avLst/>
              </a:prstGeom>
            </p:spPr>
          </p:pic>
          <p:pic>
            <p:nvPicPr>
              <p:cNvPr id="20" name="Grafik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621" y="1628800"/>
                <a:ext cx="864096" cy="871952"/>
              </a:xfrm>
              <a:prstGeom prst="rect">
                <a:avLst/>
              </a:prstGeom>
            </p:spPr>
          </p:pic>
          <p:pic>
            <p:nvPicPr>
              <p:cNvPr id="21" name="Grafik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1843816"/>
                <a:ext cx="864096" cy="871952"/>
              </a:xfrm>
              <a:prstGeom prst="rect">
                <a:avLst/>
              </a:prstGeom>
            </p:spPr>
          </p:pic>
        </p:grpSp>
        <p:sp>
          <p:nvSpPr>
            <p:cNvPr id="23" name="Richtungspfeil 22"/>
            <p:cNvSpPr/>
            <p:nvPr/>
          </p:nvSpPr>
          <p:spPr>
            <a:xfrm>
              <a:off x="3665289" y="3299128"/>
              <a:ext cx="2376264" cy="737488"/>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fontAlgn="base">
                <a:spcBef>
                  <a:spcPct val="0"/>
                </a:spcBef>
                <a:spcAft>
                  <a:spcPct val="0"/>
                </a:spcAft>
              </a:pPr>
              <a:r>
                <a:rPr lang="de-DE" dirty="0" err="1" smtClean="0">
                  <a:solidFill>
                    <a:prstClr val="black"/>
                  </a:solidFill>
                </a:rPr>
                <a:t>aapt</a:t>
              </a:r>
              <a:r>
                <a:rPr lang="de-DE" dirty="0">
                  <a:solidFill>
                    <a:prstClr val="black"/>
                  </a:solidFill>
                </a:rPr>
                <a:t>-</a:t>
              </a:r>
              <a:r>
                <a:rPr lang="de-DE" dirty="0" smtClean="0">
                  <a:solidFill>
                    <a:prstClr val="black"/>
                  </a:solidFill>
                </a:rPr>
                <a:t>Generator</a:t>
              </a:r>
            </a:p>
            <a:p>
              <a:pPr algn="ctr" fontAlgn="base">
                <a:spcBef>
                  <a:spcPct val="0"/>
                </a:spcBef>
                <a:spcAft>
                  <a:spcPct val="0"/>
                </a:spcAft>
              </a:pPr>
              <a:r>
                <a:rPr lang="de-DE" dirty="0" smtClean="0">
                  <a:solidFill>
                    <a:prstClr val="black"/>
                  </a:solidFill>
                </a:rPr>
                <a:t>(</a:t>
              </a:r>
              <a:r>
                <a:rPr lang="de-DE" dirty="0" err="1" smtClean="0">
                  <a:solidFill>
                    <a:prstClr val="black"/>
                  </a:solidFill>
                </a:rPr>
                <a:t>Android</a:t>
              </a:r>
              <a:r>
                <a:rPr lang="de-DE" dirty="0" smtClean="0">
                  <a:solidFill>
                    <a:prstClr val="black"/>
                  </a:solidFill>
                </a:rPr>
                <a:t> </a:t>
              </a:r>
              <a:r>
                <a:rPr lang="de-DE" dirty="0" err="1" smtClean="0">
                  <a:solidFill>
                    <a:prstClr val="black"/>
                  </a:solidFill>
                </a:rPr>
                <a:t>Dev</a:t>
              </a:r>
              <a:r>
                <a:rPr lang="de-DE" dirty="0" smtClean="0">
                  <a:solidFill>
                    <a:prstClr val="black"/>
                  </a:solidFill>
                </a:rPr>
                <a:t> Tools)</a:t>
              </a:r>
              <a:endParaRPr lang="de-DE" dirty="0">
                <a:solidFill>
                  <a:prstClr val="black"/>
                </a:solidFill>
              </a:endParaRPr>
            </a:p>
          </p:txBody>
        </p:sp>
        <p:grpSp>
          <p:nvGrpSpPr>
            <p:cNvPr id="25" name="Gruppieren 24"/>
            <p:cNvGrpSpPr/>
            <p:nvPr/>
          </p:nvGrpSpPr>
          <p:grpSpPr>
            <a:xfrm>
              <a:off x="6404979" y="3164480"/>
              <a:ext cx="2225799" cy="663293"/>
              <a:chOff x="827584" y="1913867"/>
              <a:chExt cx="2225799" cy="663293"/>
            </a:xfrm>
          </p:grpSpPr>
          <p:sp>
            <p:nvSpPr>
              <p:cNvPr id="26" name="Textfeld 25"/>
              <p:cNvSpPr txBox="1"/>
              <p:nvPr/>
            </p:nvSpPr>
            <p:spPr>
              <a:xfrm>
                <a:off x="1469207" y="2192226"/>
                <a:ext cx="1584176" cy="369332"/>
              </a:xfrm>
              <a:prstGeom prst="rect">
                <a:avLst/>
              </a:prstGeom>
              <a:noFill/>
            </p:spPr>
            <p:txBody>
              <a:bodyPr wrap="square" rtlCol="0">
                <a:spAutoFit/>
              </a:bodyPr>
              <a:lstStyle/>
              <a:p>
                <a:pPr fontAlgn="base">
                  <a:spcBef>
                    <a:spcPct val="0"/>
                  </a:spcBef>
                  <a:spcAft>
                    <a:spcPct val="0"/>
                  </a:spcAft>
                </a:pPr>
                <a:r>
                  <a:rPr lang="de-DE" dirty="0" smtClean="0">
                    <a:solidFill>
                      <a:prstClr val="black"/>
                    </a:solidFill>
                  </a:rPr>
                  <a:t>R.java Class</a:t>
                </a:r>
                <a:endParaRPr lang="de-DE" dirty="0">
                  <a:solidFill>
                    <a:prstClr val="black"/>
                  </a:solidFill>
                </a:endParaRPr>
              </a:p>
            </p:txBody>
          </p:sp>
          <p:pic>
            <p:nvPicPr>
              <p:cNvPr id="27" name="Grafik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7584" y="1913867"/>
                <a:ext cx="524553" cy="663293"/>
              </a:xfrm>
              <a:prstGeom prst="rect">
                <a:avLst/>
              </a:prstGeom>
            </p:spPr>
          </p:pic>
        </p:grpSp>
      </p:grpSp>
      <p:sp>
        <p:nvSpPr>
          <p:cNvPr id="29" name="Textfeld 28"/>
          <p:cNvSpPr txBox="1"/>
          <p:nvPr/>
        </p:nvSpPr>
        <p:spPr>
          <a:xfrm>
            <a:off x="4932040" y="3861048"/>
            <a:ext cx="4067332" cy="2063847"/>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800" b="1" dirty="0" err="1" smtClean="0">
                <a:solidFill>
                  <a:srgbClr val="7F0055"/>
                </a:solidFill>
                <a:latin typeface="Consolas"/>
              </a:rPr>
              <a:t>public</a:t>
            </a:r>
            <a:r>
              <a:rPr lang="de-DE" sz="800" b="1" dirty="0" smtClean="0">
                <a:solidFill>
                  <a:srgbClr val="000000"/>
                </a:solidFill>
                <a:latin typeface="Consolas"/>
              </a:rPr>
              <a:t> </a:t>
            </a:r>
            <a:r>
              <a:rPr lang="de-DE" sz="800" b="1" dirty="0" smtClean="0">
                <a:solidFill>
                  <a:srgbClr val="7F0055"/>
                </a:solidFill>
                <a:latin typeface="Consolas"/>
              </a:rPr>
              <a:t>final</a:t>
            </a:r>
            <a:r>
              <a:rPr lang="de-DE" sz="800" b="1" dirty="0" smtClean="0">
                <a:solidFill>
                  <a:srgbClr val="000000"/>
                </a:solidFill>
                <a:latin typeface="Consolas"/>
              </a:rPr>
              <a:t> </a:t>
            </a:r>
            <a:r>
              <a:rPr lang="de-DE" sz="800" b="1" dirty="0" err="1" smtClean="0">
                <a:solidFill>
                  <a:srgbClr val="7F0055"/>
                </a:solidFill>
                <a:latin typeface="Consolas"/>
              </a:rPr>
              <a:t>class</a:t>
            </a:r>
            <a:r>
              <a:rPr lang="de-DE" sz="800" b="1" dirty="0" smtClean="0">
                <a:solidFill>
                  <a:srgbClr val="000000"/>
                </a:solidFill>
                <a:latin typeface="Consolas"/>
              </a:rPr>
              <a:t> R {</a:t>
            </a:r>
          </a:p>
          <a:p>
            <a:pPr fontAlgn="base">
              <a:spcBef>
                <a:spcPct val="0"/>
              </a:spcBef>
              <a:spcAft>
                <a:spcPct val="0"/>
              </a:spcAft>
            </a:pPr>
            <a:r>
              <a:rPr lang="de-DE" sz="800" b="1" dirty="0" smtClean="0">
                <a:solidFill>
                  <a:srgbClr val="000000"/>
                </a:solidFill>
                <a:latin typeface="Consolas"/>
              </a:rPr>
              <a:t>…</a:t>
            </a:r>
          </a:p>
          <a:p>
            <a:pPr fontAlgn="base">
              <a:spcBef>
                <a:spcPct val="0"/>
              </a:spcBef>
              <a:spcAft>
                <a:spcPct val="0"/>
              </a:spcAft>
            </a:pPr>
            <a:r>
              <a:rPr lang="en-US" sz="800" dirty="0" smtClean="0">
                <a:solidFill>
                  <a:srgbClr val="000000"/>
                </a:solidFill>
                <a:latin typeface="Consolas"/>
              </a:rPr>
              <a:t>    </a:t>
            </a:r>
            <a:r>
              <a:rPr lang="en-US" sz="800" b="1" dirty="0" smtClean="0">
                <a:solidFill>
                  <a:srgbClr val="7F0055"/>
                </a:solidFill>
                <a:latin typeface="Consolas"/>
              </a:rPr>
              <a:t>public</a:t>
            </a:r>
            <a:r>
              <a:rPr lang="en-US" sz="800" b="1" dirty="0" smtClean="0">
                <a:solidFill>
                  <a:srgbClr val="000000"/>
                </a:solidFill>
                <a:latin typeface="Consolas"/>
              </a:rPr>
              <a:t> </a:t>
            </a:r>
            <a:r>
              <a:rPr lang="en-US" sz="800" b="1" dirty="0" smtClean="0">
                <a:solidFill>
                  <a:srgbClr val="7F0055"/>
                </a:solidFill>
                <a:latin typeface="Consolas"/>
              </a:rPr>
              <a:t>static</a:t>
            </a:r>
            <a:r>
              <a:rPr lang="en-US" sz="800" b="1" dirty="0" smtClean="0">
                <a:solidFill>
                  <a:srgbClr val="000000"/>
                </a:solidFill>
                <a:latin typeface="Consolas"/>
              </a:rPr>
              <a:t> </a:t>
            </a:r>
            <a:r>
              <a:rPr lang="en-US" sz="800" b="1" dirty="0" smtClean="0">
                <a:solidFill>
                  <a:srgbClr val="7F0055"/>
                </a:solidFill>
                <a:latin typeface="Consolas"/>
              </a:rPr>
              <a:t>final</a:t>
            </a:r>
            <a:r>
              <a:rPr lang="en-US" sz="800" b="1" dirty="0" smtClean="0">
                <a:solidFill>
                  <a:srgbClr val="000000"/>
                </a:solidFill>
                <a:latin typeface="Consolas"/>
              </a:rPr>
              <a:t> </a:t>
            </a:r>
            <a:r>
              <a:rPr lang="en-US" sz="800" b="1" dirty="0" smtClean="0">
                <a:solidFill>
                  <a:srgbClr val="7F0055"/>
                </a:solidFill>
                <a:latin typeface="Consolas"/>
              </a:rPr>
              <a:t>class</a:t>
            </a:r>
            <a:r>
              <a:rPr lang="en-US" sz="800" b="1" dirty="0" smtClean="0">
                <a:solidFill>
                  <a:srgbClr val="000000"/>
                </a:solidFill>
                <a:latin typeface="Consolas"/>
              </a:rPr>
              <a:t> string {</a:t>
            </a:r>
          </a:p>
          <a:p>
            <a:pPr fontAlgn="base">
              <a:spcBef>
                <a:spcPct val="0"/>
              </a:spcBef>
              <a:spcAft>
                <a:spcPct val="0"/>
              </a:spcAft>
            </a:pPr>
            <a:r>
              <a:rPr lang="en-US" sz="800" dirty="0" smtClean="0">
                <a:solidFill>
                  <a:srgbClr val="000000"/>
                </a:solidFill>
                <a:latin typeface="Consolas"/>
              </a:rPr>
              <a:t>        </a:t>
            </a:r>
            <a:r>
              <a:rPr lang="en-US" sz="800" b="1" dirty="0" smtClean="0">
                <a:solidFill>
                  <a:srgbClr val="7F0055"/>
                </a:solidFill>
                <a:latin typeface="Consolas"/>
              </a:rPr>
              <a:t>public</a:t>
            </a:r>
            <a:r>
              <a:rPr lang="en-US" sz="800" b="1" dirty="0" smtClean="0">
                <a:solidFill>
                  <a:srgbClr val="000000"/>
                </a:solidFill>
                <a:latin typeface="Consolas"/>
              </a:rPr>
              <a:t> </a:t>
            </a:r>
            <a:r>
              <a:rPr lang="en-US" sz="800" b="1" dirty="0" smtClean="0">
                <a:solidFill>
                  <a:srgbClr val="7F0055"/>
                </a:solidFill>
                <a:latin typeface="Consolas"/>
              </a:rPr>
              <a:t>static</a:t>
            </a:r>
            <a:r>
              <a:rPr lang="en-US" sz="800" b="1" dirty="0" smtClean="0">
                <a:solidFill>
                  <a:srgbClr val="000000"/>
                </a:solidFill>
                <a:latin typeface="Consolas"/>
              </a:rPr>
              <a:t> </a:t>
            </a:r>
            <a:r>
              <a:rPr lang="en-US" sz="800" b="1" dirty="0" smtClean="0">
                <a:solidFill>
                  <a:srgbClr val="7F0055"/>
                </a:solidFill>
                <a:latin typeface="Consolas"/>
              </a:rPr>
              <a:t>final</a:t>
            </a:r>
            <a:r>
              <a:rPr lang="en-US" sz="800" b="1" dirty="0" smtClean="0">
                <a:solidFill>
                  <a:srgbClr val="000000"/>
                </a:solidFill>
                <a:latin typeface="Consolas"/>
              </a:rPr>
              <a:t> </a:t>
            </a:r>
            <a:r>
              <a:rPr lang="en-US" sz="800" b="1" dirty="0" err="1" smtClean="0">
                <a:solidFill>
                  <a:srgbClr val="7F0055"/>
                </a:solidFill>
                <a:latin typeface="Consolas"/>
              </a:rPr>
              <a:t>int</a:t>
            </a:r>
            <a:r>
              <a:rPr lang="en-US" sz="800" b="1" dirty="0" smtClean="0">
                <a:solidFill>
                  <a:srgbClr val="000000"/>
                </a:solidFill>
                <a:latin typeface="Consolas"/>
              </a:rPr>
              <a:t> </a:t>
            </a:r>
            <a:r>
              <a:rPr lang="en-US" sz="800" b="1" i="1" dirty="0" err="1" smtClean="0">
                <a:solidFill>
                  <a:srgbClr val="0000C0"/>
                </a:solidFill>
                <a:latin typeface="Consolas"/>
              </a:rPr>
              <a:t>app_name</a:t>
            </a:r>
            <a:r>
              <a:rPr lang="en-US" sz="800" b="1" i="1" dirty="0" smtClean="0">
                <a:solidFill>
                  <a:srgbClr val="000000"/>
                </a:solidFill>
                <a:latin typeface="Consolas"/>
              </a:rPr>
              <a:t>=0x7f040000;</a:t>
            </a:r>
          </a:p>
          <a:p>
            <a:pPr fontAlgn="base">
              <a:spcBef>
                <a:spcPct val="0"/>
              </a:spcBef>
              <a:spcAft>
                <a:spcPct val="0"/>
              </a:spcAft>
            </a:pPr>
            <a:r>
              <a:rPr lang="en-US" sz="800" dirty="0" smtClean="0">
                <a:solidFill>
                  <a:srgbClr val="000000"/>
                </a:solidFill>
                <a:latin typeface="Consolas"/>
              </a:rPr>
              <a:t>        </a:t>
            </a:r>
            <a:r>
              <a:rPr lang="en-US" sz="800" b="1" dirty="0" smtClean="0">
                <a:solidFill>
                  <a:srgbClr val="7F0055"/>
                </a:solidFill>
                <a:latin typeface="Consolas"/>
              </a:rPr>
              <a:t>public</a:t>
            </a:r>
            <a:r>
              <a:rPr lang="en-US" sz="800" b="1" dirty="0" smtClean="0">
                <a:solidFill>
                  <a:srgbClr val="000000"/>
                </a:solidFill>
                <a:latin typeface="Consolas"/>
              </a:rPr>
              <a:t> </a:t>
            </a:r>
            <a:r>
              <a:rPr lang="en-US" sz="800" b="1" dirty="0" smtClean="0">
                <a:solidFill>
                  <a:srgbClr val="7F0055"/>
                </a:solidFill>
                <a:latin typeface="Consolas"/>
              </a:rPr>
              <a:t>static</a:t>
            </a:r>
            <a:r>
              <a:rPr lang="en-US" sz="800" b="1" dirty="0" smtClean="0">
                <a:solidFill>
                  <a:srgbClr val="000000"/>
                </a:solidFill>
                <a:latin typeface="Consolas"/>
              </a:rPr>
              <a:t> </a:t>
            </a:r>
            <a:r>
              <a:rPr lang="en-US" sz="800" b="1" dirty="0" smtClean="0">
                <a:solidFill>
                  <a:srgbClr val="7F0055"/>
                </a:solidFill>
                <a:latin typeface="Consolas"/>
              </a:rPr>
              <a:t>final</a:t>
            </a:r>
            <a:r>
              <a:rPr lang="en-US" sz="800" b="1" dirty="0" smtClean="0">
                <a:solidFill>
                  <a:srgbClr val="000000"/>
                </a:solidFill>
                <a:latin typeface="Consolas"/>
              </a:rPr>
              <a:t> </a:t>
            </a:r>
            <a:r>
              <a:rPr lang="en-US" sz="800" b="1" dirty="0" err="1" smtClean="0">
                <a:solidFill>
                  <a:srgbClr val="7F0055"/>
                </a:solidFill>
                <a:latin typeface="Consolas"/>
              </a:rPr>
              <a:t>int</a:t>
            </a:r>
            <a:r>
              <a:rPr lang="en-US" sz="800" b="1" dirty="0" smtClean="0">
                <a:solidFill>
                  <a:srgbClr val="000000"/>
                </a:solidFill>
                <a:latin typeface="Consolas"/>
              </a:rPr>
              <a:t> </a:t>
            </a:r>
            <a:r>
              <a:rPr lang="en-US" sz="800" b="1" i="1" dirty="0" err="1" smtClean="0">
                <a:solidFill>
                  <a:srgbClr val="0000C0"/>
                </a:solidFill>
                <a:latin typeface="Consolas"/>
              </a:rPr>
              <a:t>enter_notes</a:t>
            </a:r>
            <a:r>
              <a:rPr lang="en-US" sz="800" b="1" i="1" dirty="0" smtClean="0">
                <a:solidFill>
                  <a:srgbClr val="000000"/>
                </a:solidFill>
                <a:latin typeface="Consolas"/>
              </a:rPr>
              <a:t>=0x7f040004;</a:t>
            </a:r>
          </a:p>
          <a:p>
            <a:pPr fontAlgn="base">
              <a:spcBef>
                <a:spcPct val="0"/>
              </a:spcBef>
              <a:spcAft>
                <a:spcPct val="0"/>
              </a:spcAft>
            </a:pPr>
            <a:r>
              <a:rPr lang="en-US" sz="800" dirty="0" smtClean="0">
                <a:solidFill>
                  <a:srgbClr val="000000"/>
                </a:solidFill>
                <a:latin typeface="Consolas"/>
              </a:rPr>
              <a:t>        </a:t>
            </a:r>
            <a:r>
              <a:rPr lang="en-US" sz="800" b="1" dirty="0" smtClean="0">
                <a:solidFill>
                  <a:srgbClr val="7F0055"/>
                </a:solidFill>
                <a:latin typeface="Consolas"/>
              </a:rPr>
              <a:t>public</a:t>
            </a:r>
            <a:r>
              <a:rPr lang="en-US" sz="800" b="1" dirty="0" smtClean="0">
                <a:solidFill>
                  <a:srgbClr val="000000"/>
                </a:solidFill>
                <a:latin typeface="Consolas"/>
              </a:rPr>
              <a:t> </a:t>
            </a:r>
            <a:r>
              <a:rPr lang="en-US" sz="800" b="1" dirty="0" smtClean="0">
                <a:solidFill>
                  <a:srgbClr val="7F0055"/>
                </a:solidFill>
                <a:latin typeface="Consolas"/>
              </a:rPr>
              <a:t>static</a:t>
            </a:r>
            <a:r>
              <a:rPr lang="en-US" sz="800" b="1" dirty="0" smtClean="0">
                <a:solidFill>
                  <a:srgbClr val="000000"/>
                </a:solidFill>
                <a:latin typeface="Consolas"/>
              </a:rPr>
              <a:t> </a:t>
            </a:r>
            <a:r>
              <a:rPr lang="en-US" sz="800" b="1" dirty="0" smtClean="0">
                <a:solidFill>
                  <a:srgbClr val="7F0055"/>
                </a:solidFill>
                <a:latin typeface="Consolas"/>
              </a:rPr>
              <a:t>final</a:t>
            </a:r>
            <a:r>
              <a:rPr lang="en-US" sz="800" b="1" dirty="0" smtClean="0">
                <a:solidFill>
                  <a:srgbClr val="000000"/>
                </a:solidFill>
                <a:latin typeface="Consolas"/>
              </a:rPr>
              <a:t> </a:t>
            </a:r>
            <a:r>
              <a:rPr lang="en-US" sz="800" b="1" dirty="0" err="1" smtClean="0">
                <a:solidFill>
                  <a:srgbClr val="7F0055"/>
                </a:solidFill>
                <a:latin typeface="Consolas"/>
              </a:rPr>
              <a:t>int</a:t>
            </a:r>
            <a:r>
              <a:rPr lang="en-US" sz="800" b="1" dirty="0" smtClean="0">
                <a:solidFill>
                  <a:srgbClr val="000000"/>
                </a:solidFill>
                <a:latin typeface="Consolas"/>
              </a:rPr>
              <a:t> </a:t>
            </a:r>
            <a:r>
              <a:rPr lang="en-US" sz="800" b="1" i="1" dirty="0" err="1" smtClean="0">
                <a:solidFill>
                  <a:srgbClr val="0000C0"/>
                </a:solidFill>
                <a:latin typeface="Consolas"/>
              </a:rPr>
              <a:t>hello_world</a:t>
            </a:r>
            <a:r>
              <a:rPr lang="en-US" sz="800" b="1" i="1" dirty="0" smtClean="0">
                <a:solidFill>
                  <a:srgbClr val="000000"/>
                </a:solidFill>
                <a:latin typeface="Consolas"/>
              </a:rPr>
              <a:t>=0x7f040001;</a:t>
            </a:r>
          </a:p>
          <a:p>
            <a:pPr fontAlgn="base">
              <a:spcBef>
                <a:spcPct val="0"/>
              </a:spcBef>
              <a:spcAft>
                <a:spcPct val="0"/>
              </a:spcAft>
            </a:pPr>
            <a:r>
              <a:rPr lang="en-US" sz="800" dirty="0" smtClean="0">
                <a:solidFill>
                  <a:srgbClr val="000000"/>
                </a:solidFill>
                <a:latin typeface="Consolas"/>
              </a:rPr>
              <a:t>        </a:t>
            </a:r>
            <a:r>
              <a:rPr lang="en-US" sz="800" b="1" dirty="0" smtClean="0">
                <a:solidFill>
                  <a:srgbClr val="7F0055"/>
                </a:solidFill>
                <a:latin typeface="Consolas"/>
              </a:rPr>
              <a:t>public</a:t>
            </a:r>
            <a:r>
              <a:rPr lang="en-US" sz="800" b="1" dirty="0" smtClean="0">
                <a:solidFill>
                  <a:srgbClr val="000000"/>
                </a:solidFill>
                <a:latin typeface="Consolas"/>
              </a:rPr>
              <a:t> </a:t>
            </a:r>
            <a:r>
              <a:rPr lang="en-US" sz="800" b="1" dirty="0" smtClean="0">
                <a:solidFill>
                  <a:srgbClr val="7F0055"/>
                </a:solidFill>
                <a:latin typeface="Consolas"/>
              </a:rPr>
              <a:t>static</a:t>
            </a:r>
            <a:r>
              <a:rPr lang="en-US" sz="800" b="1" dirty="0" smtClean="0">
                <a:solidFill>
                  <a:srgbClr val="000000"/>
                </a:solidFill>
                <a:latin typeface="Consolas"/>
              </a:rPr>
              <a:t> </a:t>
            </a:r>
            <a:r>
              <a:rPr lang="en-US" sz="800" b="1" dirty="0" smtClean="0">
                <a:solidFill>
                  <a:srgbClr val="7F0055"/>
                </a:solidFill>
                <a:latin typeface="Consolas"/>
              </a:rPr>
              <a:t>final</a:t>
            </a:r>
            <a:r>
              <a:rPr lang="en-US" sz="800" b="1" dirty="0" smtClean="0">
                <a:solidFill>
                  <a:srgbClr val="000000"/>
                </a:solidFill>
                <a:latin typeface="Consolas"/>
              </a:rPr>
              <a:t> </a:t>
            </a:r>
            <a:r>
              <a:rPr lang="en-US" sz="800" b="1" dirty="0" err="1" smtClean="0">
                <a:solidFill>
                  <a:srgbClr val="7F0055"/>
                </a:solidFill>
                <a:latin typeface="Consolas"/>
              </a:rPr>
              <a:t>int</a:t>
            </a:r>
            <a:r>
              <a:rPr lang="en-US" sz="800" b="1" dirty="0" smtClean="0">
                <a:solidFill>
                  <a:srgbClr val="000000"/>
                </a:solidFill>
                <a:latin typeface="Consolas"/>
              </a:rPr>
              <a:t> </a:t>
            </a:r>
            <a:r>
              <a:rPr lang="en-US" sz="800" b="1" i="1" dirty="0" err="1" smtClean="0">
                <a:solidFill>
                  <a:srgbClr val="0000C0"/>
                </a:solidFill>
                <a:latin typeface="Consolas"/>
              </a:rPr>
              <a:t>menu_settings</a:t>
            </a:r>
            <a:r>
              <a:rPr lang="en-US" sz="800" b="1" i="1" dirty="0" smtClean="0">
                <a:solidFill>
                  <a:srgbClr val="000000"/>
                </a:solidFill>
                <a:latin typeface="Consolas"/>
              </a:rPr>
              <a:t>=0x7f040002;</a:t>
            </a:r>
          </a:p>
          <a:p>
            <a:pPr fontAlgn="base">
              <a:spcBef>
                <a:spcPct val="0"/>
              </a:spcBef>
              <a:spcAft>
                <a:spcPct val="0"/>
              </a:spcAft>
            </a:pPr>
            <a:r>
              <a:rPr lang="en-US" sz="800" dirty="0" smtClean="0">
                <a:solidFill>
                  <a:srgbClr val="000000"/>
                </a:solidFill>
                <a:latin typeface="Consolas"/>
              </a:rPr>
              <a:t>        </a:t>
            </a:r>
            <a:r>
              <a:rPr lang="en-US" sz="800" b="1" dirty="0" smtClean="0">
                <a:solidFill>
                  <a:srgbClr val="7F0055"/>
                </a:solidFill>
                <a:latin typeface="Consolas"/>
              </a:rPr>
              <a:t>public</a:t>
            </a:r>
            <a:r>
              <a:rPr lang="en-US" sz="800" b="1" dirty="0" smtClean="0">
                <a:solidFill>
                  <a:srgbClr val="000000"/>
                </a:solidFill>
                <a:latin typeface="Consolas"/>
              </a:rPr>
              <a:t> </a:t>
            </a:r>
            <a:r>
              <a:rPr lang="en-US" sz="800" b="1" dirty="0" smtClean="0">
                <a:solidFill>
                  <a:srgbClr val="7F0055"/>
                </a:solidFill>
                <a:latin typeface="Consolas"/>
              </a:rPr>
              <a:t>static</a:t>
            </a:r>
            <a:r>
              <a:rPr lang="en-US" sz="800" b="1" dirty="0" smtClean="0">
                <a:solidFill>
                  <a:srgbClr val="000000"/>
                </a:solidFill>
                <a:latin typeface="Consolas"/>
              </a:rPr>
              <a:t> </a:t>
            </a:r>
            <a:r>
              <a:rPr lang="en-US" sz="800" b="1" dirty="0" smtClean="0">
                <a:solidFill>
                  <a:srgbClr val="7F0055"/>
                </a:solidFill>
                <a:latin typeface="Consolas"/>
              </a:rPr>
              <a:t>final</a:t>
            </a:r>
            <a:r>
              <a:rPr lang="en-US" sz="800" b="1" dirty="0" smtClean="0">
                <a:solidFill>
                  <a:srgbClr val="000000"/>
                </a:solidFill>
                <a:latin typeface="Consolas"/>
              </a:rPr>
              <a:t> </a:t>
            </a:r>
            <a:r>
              <a:rPr lang="en-US" sz="800" b="1" dirty="0" err="1" smtClean="0">
                <a:solidFill>
                  <a:srgbClr val="7F0055"/>
                </a:solidFill>
                <a:latin typeface="Consolas"/>
              </a:rPr>
              <a:t>int</a:t>
            </a:r>
            <a:r>
              <a:rPr lang="en-US" sz="800" b="1" dirty="0" smtClean="0">
                <a:solidFill>
                  <a:srgbClr val="000000"/>
                </a:solidFill>
                <a:latin typeface="Consolas"/>
              </a:rPr>
              <a:t> </a:t>
            </a:r>
            <a:r>
              <a:rPr lang="en-US" sz="800" b="1" i="1" dirty="0" err="1" smtClean="0">
                <a:solidFill>
                  <a:srgbClr val="0000C0"/>
                </a:solidFill>
                <a:latin typeface="Consolas"/>
              </a:rPr>
              <a:t>title_activity_notes</a:t>
            </a:r>
            <a:r>
              <a:rPr lang="en-US" sz="800" b="1" i="1" dirty="0" smtClean="0">
                <a:solidFill>
                  <a:srgbClr val="000000"/>
                </a:solidFill>
                <a:latin typeface="Consolas"/>
              </a:rPr>
              <a:t>=0x7f040003;</a:t>
            </a:r>
          </a:p>
          <a:p>
            <a:pPr fontAlgn="base">
              <a:spcBef>
                <a:spcPct val="0"/>
              </a:spcBef>
              <a:spcAft>
                <a:spcPct val="0"/>
              </a:spcAft>
            </a:pPr>
            <a:r>
              <a:rPr lang="de-DE" sz="800" dirty="0" smtClean="0">
                <a:solidFill>
                  <a:srgbClr val="000000"/>
                </a:solidFill>
                <a:latin typeface="Consolas"/>
              </a:rPr>
              <a:t>    }</a:t>
            </a:r>
          </a:p>
          <a:p>
            <a:pPr fontAlgn="base">
              <a:spcBef>
                <a:spcPct val="0"/>
              </a:spcBef>
              <a:spcAft>
                <a:spcPct val="0"/>
              </a:spcAft>
            </a:pPr>
            <a:r>
              <a:rPr lang="de-DE" sz="800" dirty="0" smtClean="0">
                <a:solidFill>
                  <a:srgbClr val="000000"/>
                </a:solidFill>
                <a:latin typeface="Consolas"/>
              </a:rPr>
              <a:t>…</a:t>
            </a:r>
          </a:p>
          <a:p>
            <a:pPr fontAlgn="base">
              <a:spcBef>
                <a:spcPct val="0"/>
              </a:spcBef>
              <a:spcAft>
                <a:spcPct val="0"/>
              </a:spcAft>
            </a:pPr>
            <a:r>
              <a:rPr lang="de-DE" sz="800" dirty="0" smtClean="0">
                <a:solidFill>
                  <a:srgbClr val="000000"/>
                </a:solidFill>
                <a:latin typeface="Consolas"/>
              </a:rPr>
              <a:t>}</a:t>
            </a:r>
            <a:endParaRPr lang="de-DE" sz="800" dirty="0">
              <a:solidFill>
                <a:prstClr val="black"/>
              </a:solidFill>
            </a:endParaRPr>
          </a:p>
        </p:txBody>
      </p:sp>
      <p:sp>
        <p:nvSpPr>
          <p:cNvPr id="30" name="Textfeld 29"/>
          <p:cNvSpPr txBox="1"/>
          <p:nvPr/>
        </p:nvSpPr>
        <p:spPr>
          <a:xfrm>
            <a:off x="527924" y="3895727"/>
            <a:ext cx="3933312" cy="2029168"/>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800" dirty="0">
                <a:solidFill>
                  <a:srgbClr val="008080"/>
                </a:solidFill>
                <a:latin typeface="Consolas"/>
              </a:rPr>
              <a:t>&lt;</a:t>
            </a:r>
            <a:r>
              <a:rPr lang="de-DE" sz="800" dirty="0" err="1">
                <a:solidFill>
                  <a:srgbClr val="3F7F7F"/>
                </a:solidFill>
                <a:latin typeface="Consolas"/>
              </a:rPr>
              <a:t>resources</a:t>
            </a:r>
            <a:r>
              <a:rPr lang="de-DE" sz="800" dirty="0">
                <a:solidFill>
                  <a:srgbClr val="008080"/>
                </a:solidFill>
                <a:latin typeface="Consolas"/>
              </a:rPr>
              <a:t>&gt;</a:t>
            </a:r>
          </a:p>
          <a:p>
            <a:pPr fontAlgn="base">
              <a:spcBef>
                <a:spcPct val="0"/>
              </a:spcBef>
              <a:spcAft>
                <a:spcPct val="0"/>
              </a:spcAft>
            </a:pPr>
            <a:endParaRPr lang="de-DE" sz="800" dirty="0">
              <a:solidFill>
                <a:prstClr val="black"/>
              </a:solidFill>
              <a:latin typeface="Consolas"/>
            </a:endParaRPr>
          </a:p>
          <a:p>
            <a:pPr fontAlgn="base">
              <a:spcBef>
                <a:spcPct val="0"/>
              </a:spcBef>
              <a:spcAft>
                <a:spcPct val="0"/>
              </a:spcAft>
            </a:pPr>
            <a:r>
              <a:rPr lang="en-US" sz="800" dirty="0">
                <a:solidFill>
                  <a:srgbClr val="000000"/>
                </a:solidFill>
                <a:latin typeface="Consolas"/>
              </a:rPr>
              <a:t>    </a:t>
            </a:r>
            <a:r>
              <a:rPr lang="en-US" sz="800" dirty="0">
                <a:solidFill>
                  <a:srgbClr val="008080"/>
                </a:solidFill>
                <a:latin typeface="Consolas"/>
              </a:rPr>
              <a:t>&lt;</a:t>
            </a:r>
            <a:r>
              <a:rPr lang="en-US" sz="800" dirty="0">
                <a:solidFill>
                  <a:srgbClr val="3F7F7F"/>
                </a:solidFill>
                <a:latin typeface="Consolas"/>
              </a:rPr>
              <a:t>string </a:t>
            </a:r>
            <a:r>
              <a:rPr lang="en-US" sz="800" dirty="0">
                <a:solidFill>
                  <a:srgbClr val="7F007F"/>
                </a:solidFill>
                <a:latin typeface="Consolas"/>
              </a:rPr>
              <a:t>name</a:t>
            </a:r>
            <a:r>
              <a:rPr lang="en-US" sz="800" dirty="0">
                <a:solidFill>
                  <a:srgbClr val="000000"/>
                </a:solidFill>
                <a:latin typeface="Consolas"/>
              </a:rPr>
              <a:t>=</a:t>
            </a:r>
            <a:r>
              <a:rPr lang="en-US" sz="800" i="1" dirty="0">
                <a:solidFill>
                  <a:srgbClr val="2A00FF"/>
                </a:solidFill>
                <a:latin typeface="Consolas"/>
              </a:rPr>
              <a:t>"</a:t>
            </a:r>
            <a:r>
              <a:rPr lang="en-US" sz="800" i="1" dirty="0" err="1">
                <a:solidFill>
                  <a:srgbClr val="2A00FF"/>
                </a:solidFill>
                <a:latin typeface="Consolas"/>
              </a:rPr>
              <a:t>app_name</a:t>
            </a:r>
            <a:r>
              <a:rPr lang="en-US" sz="800" i="1" dirty="0">
                <a:solidFill>
                  <a:srgbClr val="2A00FF"/>
                </a:solidFill>
                <a:latin typeface="Consolas"/>
              </a:rPr>
              <a:t>"</a:t>
            </a:r>
            <a:r>
              <a:rPr lang="en-US" sz="800" i="1" dirty="0">
                <a:solidFill>
                  <a:srgbClr val="008080"/>
                </a:solidFill>
                <a:latin typeface="Consolas"/>
              </a:rPr>
              <a:t>&gt;</a:t>
            </a:r>
            <a:r>
              <a:rPr lang="en-US" sz="800" i="1" dirty="0">
                <a:solidFill>
                  <a:srgbClr val="000000"/>
                </a:solidFill>
                <a:latin typeface="Consolas"/>
              </a:rPr>
              <a:t>Notes</a:t>
            </a:r>
            <a:r>
              <a:rPr lang="en-US" sz="800" i="1" dirty="0">
                <a:solidFill>
                  <a:srgbClr val="008080"/>
                </a:solidFill>
                <a:latin typeface="Consolas"/>
              </a:rPr>
              <a:t>&lt;/</a:t>
            </a:r>
            <a:r>
              <a:rPr lang="en-US" sz="800" i="1" dirty="0">
                <a:solidFill>
                  <a:srgbClr val="3F7F7F"/>
                </a:solidFill>
                <a:latin typeface="Consolas"/>
              </a:rPr>
              <a:t>string</a:t>
            </a:r>
            <a:r>
              <a:rPr lang="en-US" sz="800" i="1" dirty="0">
                <a:solidFill>
                  <a:srgbClr val="008080"/>
                </a:solidFill>
                <a:latin typeface="Consolas"/>
              </a:rPr>
              <a:t>&gt;</a:t>
            </a:r>
          </a:p>
          <a:p>
            <a:pPr fontAlgn="base">
              <a:spcBef>
                <a:spcPct val="0"/>
              </a:spcBef>
              <a:spcAft>
                <a:spcPct val="0"/>
              </a:spcAft>
            </a:pPr>
            <a:r>
              <a:rPr lang="en-US" sz="800" dirty="0">
                <a:solidFill>
                  <a:srgbClr val="000000"/>
                </a:solidFill>
                <a:latin typeface="Consolas"/>
              </a:rPr>
              <a:t>    </a:t>
            </a:r>
            <a:r>
              <a:rPr lang="en-US" sz="800" dirty="0">
                <a:solidFill>
                  <a:srgbClr val="008080"/>
                </a:solidFill>
                <a:latin typeface="Consolas"/>
              </a:rPr>
              <a:t>&lt;</a:t>
            </a:r>
            <a:r>
              <a:rPr lang="en-US" sz="800" dirty="0">
                <a:solidFill>
                  <a:srgbClr val="3F7F7F"/>
                </a:solidFill>
                <a:latin typeface="Consolas"/>
              </a:rPr>
              <a:t>string </a:t>
            </a:r>
            <a:r>
              <a:rPr lang="en-US" sz="800" dirty="0">
                <a:solidFill>
                  <a:srgbClr val="7F007F"/>
                </a:solidFill>
                <a:latin typeface="Consolas"/>
              </a:rPr>
              <a:t>name</a:t>
            </a:r>
            <a:r>
              <a:rPr lang="en-US" sz="800" dirty="0">
                <a:solidFill>
                  <a:srgbClr val="000000"/>
                </a:solidFill>
                <a:latin typeface="Consolas"/>
              </a:rPr>
              <a:t>=</a:t>
            </a:r>
            <a:r>
              <a:rPr lang="en-US" sz="800" i="1" dirty="0">
                <a:solidFill>
                  <a:srgbClr val="2A00FF"/>
                </a:solidFill>
                <a:latin typeface="Consolas"/>
              </a:rPr>
              <a:t>"</a:t>
            </a:r>
            <a:r>
              <a:rPr lang="en-US" sz="800" i="1" dirty="0" err="1">
                <a:solidFill>
                  <a:srgbClr val="2A00FF"/>
                </a:solidFill>
                <a:latin typeface="Consolas"/>
              </a:rPr>
              <a:t>hello_world</a:t>
            </a:r>
            <a:r>
              <a:rPr lang="en-US" sz="800" i="1" dirty="0">
                <a:solidFill>
                  <a:srgbClr val="2A00FF"/>
                </a:solidFill>
                <a:latin typeface="Consolas"/>
              </a:rPr>
              <a:t>"</a:t>
            </a:r>
            <a:r>
              <a:rPr lang="en-US" sz="800" i="1" dirty="0">
                <a:solidFill>
                  <a:srgbClr val="008080"/>
                </a:solidFill>
                <a:latin typeface="Consolas"/>
              </a:rPr>
              <a:t>&gt;</a:t>
            </a:r>
            <a:r>
              <a:rPr lang="en-US" sz="800" i="1" dirty="0">
                <a:solidFill>
                  <a:srgbClr val="000000"/>
                </a:solidFill>
                <a:latin typeface="Consolas"/>
              </a:rPr>
              <a:t>Hello world!</a:t>
            </a:r>
            <a:r>
              <a:rPr lang="en-US" sz="800" i="1" dirty="0">
                <a:solidFill>
                  <a:srgbClr val="008080"/>
                </a:solidFill>
                <a:latin typeface="Consolas"/>
              </a:rPr>
              <a:t>&lt;/</a:t>
            </a:r>
            <a:r>
              <a:rPr lang="en-US" sz="800" i="1" dirty="0">
                <a:solidFill>
                  <a:srgbClr val="3F7F7F"/>
                </a:solidFill>
                <a:latin typeface="Consolas"/>
              </a:rPr>
              <a:t>string</a:t>
            </a:r>
            <a:r>
              <a:rPr lang="en-US" sz="800" i="1" dirty="0">
                <a:solidFill>
                  <a:srgbClr val="008080"/>
                </a:solidFill>
                <a:latin typeface="Consolas"/>
              </a:rPr>
              <a:t>&gt;</a:t>
            </a:r>
          </a:p>
          <a:p>
            <a:pPr fontAlgn="base">
              <a:spcBef>
                <a:spcPct val="0"/>
              </a:spcBef>
              <a:spcAft>
                <a:spcPct val="0"/>
              </a:spcAft>
            </a:pPr>
            <a:r>
              <a:rPr lang="de-DE" sz="800" dirty="0">
                <a:solidFill>
                  <a:srgbClr val="000000"/>
                </a:solidFill>
                <a:latin typeface="Consolas"/>
              </a:rPr>
              <a:t>    </a:t>
            </a:r>
            <a:r>
              <a:rPr lang="de-DE" sz="800" dirty="0">
                <a:solidFill>
                  <a:srgbClr val="008080"/>
                </a:solidFill>
                <a:latin typeface="Consolas"/>
              </a:rPr>
              <a:t>&lt;</a:t>
            </a:r>
            <a:r>
              <a:rPr lang="de-DE" sz="800" dirty="0" err="1">
                <a:solidFill>
                  <a:srgbClr val="3F7F7F"/>
                </a:solidFill>
                <a:latin typeface="Consolas"/>
              </a:rPr>
              <a:t>string</a:t>
            </a:r>
            <a:r>
              <a:rPr lang="de-DE" sz="800" dirty="0">
                <a:solidFill>
                  <a:srgbClr val="3F7F7F"/>
                </a:solidFill>
                <a:latin typeface="Consolas"/>
              </a:rPr>
              <a:t> </a:t>
            </a:r>
            <a:r>
              <a:rPr lang="de-DE" sz="800" dirty="0" err="1">
                <a:solidFill>
                  <a:srgbClr val="7F007F"/>
                </a:solidFill>
                <a:latin typeface="Consolas"/>
              </a:rPr>
              <a:t>name</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menu_settings</a:t>
            </a:r>
            <a:r>
              <a:rPr lang="de-DE" sz="800" i="1" dirty="0">
                <a:solidFill>
                  <a:srgbClr val="2A00FF"/>
                </a:solidFill>
                <a:latin typeface="Consolas"/>
              </a:rPr>
              <a:t>"</a:t>
            </a:r>
            <a:r>
              <a:rPr lang="de-DE" sz="800" i="1" dirty="0">
                <a:solidFill>
                  <a:srgbClr val="008080"/>
                </a:solidFill>
                <a:latin typeface="Consolas"/>
              </a:rPr>
              <a:t>&gt;</a:t>
            </a:r>
            <a:r>
              <a:rPr lang="de-DE" sz="800" i="1" dirty="0">
                <a:solidFill>
                  <a:srgbClr val="000000"/>
                </a:solidFill>
                <a:latin typeface="Consolas"/>
              </a:rPr>
              <a:t>Settings</a:t>
            </a:r>
            <a:r>
              <a:rPr lang="de-DE" sz="800" i="1" dirty="0">
                <a:solidFill>
                  <a:srgbClr val="008080"/>
                </a:solidFill>
                <a:latin typeface="Consolas"/>
              </a:rPr>
              <a:t>&lt;/</a:t>
            </a:r>
            <a:r>
              <a:rPr lang="de-DE" sz="800" i="1" dirty="0" err="1">
                <a:solidFill>
                  <a:srgbClr val="3F7F7F"/>
                </a:solidFill>
                <a:latin typeface="Consolas"/>
              </a:rPr>
              <a:t>string</a:t>
            </a:r>
            <a:r>
              <a:rPr lang="de-DE" sz="800" i="1" dirty="0">
                <a:solidFill>
                  <a:srgbClr val="008080"/>
                </a:solidFill>
                <a:latin typeface="Consolas"/>
              </a:rPr>
              <a:t>&gt;</a:t>
            </a:r>
          </a:p>
          <a:p>
            <a:pPr fontAlgn="base">
              <a:spcBef>
                <a:spcPct val="0"/>
              </a:spcBef>
              <a:spcAft>
                <a:spcPct val="0"/>
              </a:spcAft>
            </a:pPr>
            <a:r>
              <a:rPr lang="en-US" sz="800" dirty="0">
                <a:solidFill>
                  <a:srgbClr val="000000"/>
                </a:solidFill>
                <a:latin typeface="Consolas"/>
              </a:rPr>
              <a:t>    </a:t>
            </a:r>
            <a:r>
              <a:rPr lang="en-US" sz="800" dirty="0">
                <a:solidFill>
                  <a:srgbClr val="008080"/>
                </a:solidFill>
                <a:latin typeface="Consolas"/>
              </a:rPr>
              <a:t>&lt;</a:t>
            </a:r>
            <a:r>
              <a:rPr lang="en-US" sz="800" dirty="0">
                <a:solidFill>
                  <a:srgbClr val="3F7F7F"/>
                </a:solidFill>
                <a:latin typeface="Consolas"/>
              </a:rPr>
              <a:t>string </a:t>
            </a:r>
            <a:r>
              <a:rPr lang="en-US" sz="800" dirty="0">
                <a:solidFill>
                  <a:srgbClr val="7F007F"/>
                </a:solidFill>
                <a:latin typeface="Consolas"/>
              </a:rPr>
              <a:t>name</a:t>
            </a:r>
            <a:r>
              <a:rPr lang="en-US" sz="800" dirty="0">
                <a:solidFill>
                  <a:srgbClr val="000000"/>
                </a:solidFill>
                <a:latin typeface="Consolas"/>
              </a:rPr>
              <a:t>=</a:t>
            </a:r>
            <a:r>
              <a:rPr lang="en-US" sz="800" i="1" dirty="0">
                <a:solidFill>
                  <a:srgbClr val="2A00FF"/>
                </a:solidFill>
                <a:latin typeface="Consolas"/>
              </a:rPr>
              <a:t>"</a:t>
            </a:r>
            <a:r>
              <a:rPr lang="en-US" sz="800" i="1" dirty="0" err="1">
                <a:solidFill>
                  <a:srgbClr val="2A00FF"/>
                </a:solidFill>
                <a:latin typeface="Consolas"/>
              </a:rPr>
              <a:t>title_activity_notes</a:t>
            </a:r>
            <a:r>
              <a:rPr lang="en-US" sz="800" i="1" dirty="0">
                <a:solidFill>
                  <a:srgbClr val="2A00FF"/>
                </a:solidFill>
                <a:latin typeface="Consolas"/>
              </a:rPr>
              <a:t>"</a:t>
            </a:r>
            <a:r>
              <a:rPr lang="en-US" sz="800" i="1" dirty="0">
                <a:solidFill>
                  <a:srgbClr val="008080"/>
                </a:solidFill>
                <a:latin typeface="Consolas"/>
              </a:rPr>
              <a:t>&gt;</a:t>
            </a:r>
            <a:r>
              <a:rPr lang="en-US" sz="800" i="1" dirty="0">
                <a:solidFill>
                  <a:srgbClr val="000000"/>
                </a:solidFill>
                <a:latin typeface="Consolas"/>
              </a:rPr>
              <a:t>Notes</a:t>
            </a:r>
            <a:r>
              <a:rPr lang="en-US" sz="800" i="1" dirty="0">
                <a:solidFill>
                  <a:srgbClr val="008080"/>
                </a:solidFill>
                <a:latin typeface="Consolas"/>
              </a:rPr>
              <a:t>&lt;/</a:t>
            </a:r>
            <a:r>
              <a:rPr lang="en-US" sz="800" i="1" dirty="0">
                <a:solidFill>
                  <a:srgbClr val="3F7F7F"/>
                </a:solidFill>
                <a:latin typeface="Consolas"/>
              </a:rPr>
              <a:t>string</a:t>
            </a:r>
            <a:r>
              <a:rPr lang="en-US" sz="800" i="1" dirty="0">
                <a:solidFill>
                  <a:srgbClr val="008080"/>
                </a:solidFill>
                <a:latin typeface="Consolas"/>
              </a:rPr>
              <a:t>&gt;</a:t>
            </a:r>
          </a:p>
          <a:p>
            <a:pPr fontAlgn="base">
              <a:spcBef>
                <a:spcPct val="0"/>
              </a:spcBef>
              <a:spcAft>
                <a:spcPct val="0"/>
              </a:spcAft>
            </a:pPr>
            <a:r>
              <a:rPr lang="de-DE" sz="800" dirty="0">
                <a:solidFill>
                  <a:srgbClr val="000000"/>
                </a:solidFill>
                <a:latin typeface="Consolas"/>
              </a:rPr>
              <a:t>    </a:t>
            </a:r>
            <a:r>
              <a:rPr lang="de-DE" sz="800" dirty="0">
                <a:solidFill>
                  <a:srgbClr val="008080"/>
                </a:solidFill>
                <a:latin typeface="Consolas"/>
              </a:rPr>
              <a:t>&lt;</a:t>
            </a:r>
            <a:r>
              <a:rPr lang="de-DE" sz="800" dirty="0" err="1">
                <a:solidFill>
                  <a:srgbClr val="3F7F7F"/>
                </a:solidFill>
                <a:latin typeface="Consolas"/>
              </a:rPr>
              <a:t>string</a:t>
            </a:r>
            <a:r>
              <a:rPr lang="de-DE" sz="800" dirty="0">
                <a:solidFill>
                  <a:srgbClr val="3F7F7F"/>
                </a:solidFill>
                <a:latin typeface="Consolas"/>
              </a:rPr>
              <a:t> </a:t>
            </a:r>
            <a:r>
              <a:rPr lang="de-DE" sz="800" dirty="0" err="1">
                <a:solidFill>
                  <a:srgbClr val="7F007F"/>
                </a:solidFill>
                <a:latin typeface="Consolas"/>
              </a:rPr>
              <a:t>name</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enter_notes</a:t>
            </a:r>
            <a:r>
              <a:rPr lang="de-DE" sz="800" i="1" dirty="0">
                <a:solidFill>
                  <a:srgbClr val="2A00FF"/>
                </a:solidFill>
                <a:latin typeface="Consolas"/>
              </a:rPr>
              <a:t>"</a:t>
            </a:r>
            <a:r>
              <a:rPr lang="de-DE" sz="800" i="1" dirty="0">
                <a:solidFill>
                  <a:srgbClr val="008080"/>
                </a:solidFill>
                <a:latin typeface="Consolas"/>
              </a:rPr>
              <a:t>&gt;</a:t>
            </a:r>
            <a:r>
              <a:rPr lang="de-DE" sz="800" i="1" dirty="0" err="1">
                <a:solidFill>
                  <a:srgbClr val="000000"/>
                </a:solidFill>
                <a:latin typeface="Consolas"/>
              </a:rPr>
              <a:t>Enter</a:t>
            </a:r>
            <a:r>
              <a:rPr lang="de-DE" sz="800" i="1" dirty="0">
                <a:solidFill>
                  <a:srgbClr val="000000"/>
                </a:solidFill>
                <a:latin typeface="Consolas"/>
              </a:rPr>
              <a:t> </a:t>
            </a:r>
            <a:r>
              <a:rPr lang="de-DE" sz="800" i="1" dirty="0" err="1">
                <a:solidFill>
                  <a:srgbClr val="000000"/>
                </a:solidFill>
                <a:latin typeface="Consolas"/>
              </a:rPr>
              <a:t>your</a:t>
            </a:r>
            <a:r>
              <a:rPr lang="de-DE" sz="800" i="1" dirty="0">
                <a:solidFill>
                  <a:srgbClr val="000000"/>
                </a:solidFill>
                <a:latin typeface="Consolas"/>
              </a:rPr>
              <a:t> </a:t>
            </a:r>
            <a:r>
              <a:rPr lang="de-DE" sz="800" i="1" dirty="0" err="1">
                <a:solidFill>
                  <a:srgbClr val="000000"/>
                </a:solidFill>
                <a:latin typeface="Consolas"/>
              </a:rPr>
              <a:t>notes</a:t>
            </a:r>
            <a:r>
              <a:rPr lang="de-DE" sz="800" i="1" dirty="0">
                <a:solidFill>
                  <a:srgbClr val="008080"/>
                </a:solidFill>
                <a:latin typeface="Consolas"/>
              </a:rPr>
              <a:t>&lt;/</a:t>
            </a:r>
            <a:r>
              <a:rPr lang="de-DE" sz="800" i="1" dirty="0" err="1">
                <a:solidFill>
                  <a:srgbClr val="3F7F7F"/>
                </a:solidFill>
                <a:latin typeface="Consolas"/>
              </a:rPr>
              <a:t>string</a:t>
            </a:r>
            <a:r>
              <a:rPr lang="de-DE" sz="800" i="1" dirty="0">
                <a:solidFill>
                  <a:srgbClr val="008080"/>
                </a:solidFill>
                <a:latin typeface="Consolas"/>
              </a:rPr>
              <a:t>&gt;</a:t>
            </a:r>
          </a:p>
          <a:p>
            <a:pPr fontAlgn="base">
              <a:spcBef>
                <a:spcPct val="0"/>
              </a:spcBef>
              <a:spcAft>
                <a:spcPct val="0"/>
              </a:spcAft>
            </a:pPr>
            <a:endParaRPr lang="de-DE" sz="800" dirty="0">
              <a:solidFill>
                <a:prstClr val="black"/>
              </a:solidFill>
              <a:latin typeface="Consolas"/>
            </a:endParaRPr>
          </a:p>
          <a:p>
            <a:pPr fontAlgn="base">
              <a:spcBef>
                <a:spcPct val="0"/>
              </a:spcBef>
              <a:spcAft>
                <a:spcPct val="0"/>
              </a:spcAft>
            </a:pPr>
            <a:r>
              <a:rPr lang="de-DE" sz="800" dirty="0">
                <a:solidFill>
                  <a:srgbClr val="008080"/>
                </a:solidFill>
                <a:latin typeface="Consolas"/>
              </a:rPr>
              <a:t>&lt;/</a:t>
            </a:r>
            <a:r>
              <a:rPr lang="de-DE" sz="800" dirty="0" err="1">
                <a:solidFill>
                  <a:srgbClr val="3F7F7F"/>
                </a:solidFill>
                <a:latin typeface="Consolas"/>
              </a:rPr>
              <a:t>resources</a:t>
            </a:r>
            <a:r>
              <a:rPr lang="de-DE" sz="800" dirty="0">
                <a:solidFill>
                  <a:srgbClr val="008080"/>
                </a:solidFill>
                <a:latin typeface="Consolas"/>
              </a:rPr>
              <a:t>&gt;</a:t>
            </a:r>
            <a:endParaRPr lang="de-DE" sz="800" dirty="0">
              <a:solidFill>
                <a:prstClr val="black"/>
              </a:solidFill>
            </a:endParaRPr>
          </a:p>
        </p:txBody>
      </p:sp>
    </p:spTree>
    <p:extLst>
      <p:ext uri="{BB962C8B-B14F-4D97-AF65-F5344CB8AC3E}">
        <p14:creationId xmlns:p14="http://schemas.microsoft.com/office/powerpoint/2010/main" val="1678959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Beispiel: Notes-</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5160" y="1257747"/>
            <a:ext cx="2993504" cy="4989173"/>
          </a:xfrm>
          <a:prstGeom prst="rect">
            <a:avLst/>
          </a:prstGeom>
        </p:spPr>
      </p:pic>
    </p:spTree>
    <p:extLst>
      <p:ext uri="{BB962C8B-B14F-4D97-AF65-F5344CB8AC3E}">
        <p14:creationId xmlns:p14="http://schemas.microsoft.com/office/powerpoint/2010/main" val="3264013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Beispiel: Notes-</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726232" y="2348880"/>
            <a:ext cx="7992888" cy="4032448"/>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1200" dirty="0">
                <a:solidFill>
                  <a:srgbClr val="008080"/>
                </a:solidFill>
                <a:latin typeface="Consolas"/>
              </a:rPr>
              <a:t>&lt;</a:t>
            </a:r>
            <a:r>
              <a:rPr lang="de-DE" sz="1200" dirty="0" err="1">
                <a:solidFill>
                  <a:srgbClr val="3F7F7F"/>
                </a:solidFill>
                <a:latin typeface="Consolas"/>
              </a:rPr>
              <a:t>resources</a:t>
            </a:r>
            <a:r>
              <a:rPr lang="de-DE" sz="1200"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string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app_name</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Notes</a:t>
            </a:r>
            <a:r>
              <a:rPr lang="en-US" sz="1200" i="1" dirty="0">
                <a:solidFill>
                  <a:srgbClr val="008080"/>
                </a:solidFill>
                <a:latin typeface="Consolas"/>
              </a:rPr>
              <a:t>&lt;/</a:t>
            </a:r>
            <a:r>
              <a:rPr lang="en-US" sz="1200" i="1" dirty="0">
                <a:solidFill>
                  <a:srgbClr val="3F7F7F"/>
                </a:solidFill>
                <a:latin typeface="Consolas"/>
              </a:rPr>
              <a:t>string</a:t>
            </a:r>
            <a:r>
              <a:rPr lang="en-US" sz="1200" i="1" dirty="0">
                <a:solidFill>
                  <a:srgbClr val="008080"/>
                </a:solidFill>
                <a:latin typeface="Consolas"/>
              </a:rPr>
              <a:t>&gt;</a:t>
            </a:r>
          </a:p>
          <a:p>
            <a:pPr fontAlgn="base">
              <a:spcBef>
                <a:spcPct val="0"/>
              </a:spcBef>
              <a:spcAft>
                <a:spcPct val="0"/>
              </a:spcAft>
            </a:pPr>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string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hello_world</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Hello world!</a:t>
            </a:r>
            <a:r>
              <a:rPr lang="en-US" sz="1200" i="1" dirty="0">
                <a:solidFill>
                  <a:srgbClr val="008080"/>
                </a:solidFill>
                <a:latin typeface="Consolas"/>
              </a:rPr>
              <a:t>&lt;/</a:t>
            </a:r>
            <a:r>
              <a:rPr lang="en-US" sz="1200" i="1" dirty="0">
                <a:solidFill>
                  <a:srgbClr val="3F7F7F"/>
                </a:solidFill>
                <a:latin typeface="Consolas"/>
              </a:rPr>
              <a:t>string</a:t>
            </a:r>
            <a:r>
              <a:rPr lang="en-US" sz="1200" i="1"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string</a:t>
            </a:r>
            <a:r>
              <a:rPr lang="de-DE" sz="1200" dirty="0">
                <a:solidFill>
                  <a:srgbClr val="3F7F7F"/>
                </a:solidFill>
                <a:latin typeface="Consolas"/>
              </a:rPr>
              <a:t> </a:t>
            </a:r>
            <a:r>
              <a:rPr lang="de-DE" sz="1200" dirty="0" err="1">
                <a:solidFill>
                  <a:srgbClr val="7F007F"/>
                </a:solidFill>
                <a:latin typeface="Consolas"/>
              </a:rPr>
              <a:t>name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menu_settings</a:t>
            </a:r>
            <a:r>
              <a:rPr lang="de-DE" sz="1200" i="1" dirty="0">
                <a:solidFill>
                  <a:srgbClr val="2A00FF"/>
                </a:solidFill>
                <a:latin typeface="Consolas"/>
              </a:rPr>
              <a:t>"</a:t>
            </a:r>
            <a:r>
              <a:rPr lang="de-DE" sz="1200" i="1" dirty="0">
                <a:solidFill>
                  <a:srgbClr val="008080"/>
                </a:solidFill>
                <a:latin typeface="Consolas"/>
              </a:rPr>
              <a:t>&gt;</a:t>
            </a:r>
            <a:r>
              <a:rPr lang="de-DE" sz="1200" i="1" dirty="0">
                <a:solidFill>
                  <a:srgbClr val="000000"/>
                </a:solidFill>
                <a:latin typeface="Consolas"/>
              </a:rPr>
              <a:t>Settings</a:t>
            </a:r>
            <a:r>
              <a:rPr lang="de-DE" sz="1200" i="1" dirty="0">
                <a:solidFill>
                  <a:srgbClr val="008080"/>
                </a:solidFill>
                <a:latin typeface="Consolas"/>
              </a:rPr>
              <a:t>&lt;/</a:t>
            </a:r>
            <a:r>
              <a:rPr lang="de-DE" sz="1200" i="1" dirty="0" err="1">
                <a:solidFill>
                  <a:srgbClr val="3F7F7F"/>
                </a:solidFill>
                <a:latin typeface="Consolas"/>
              </a:rPr>
              <a:t>string</a:t>
            </a:r>
            <a:r>
              <a:rPr lang="de-DE" sz="1200" i="1" dirty="0">
                <a:solidFill>
                  <a:srgbClr val="008080"/>
                </a:solidFill>
                <a:latin typeface="Consolas"/>
              </a:rPr>
              <a:t>&gt;</a:t>
            </a:r>
          </a:p>
          <a:p>
            <a:pPr fontAlgn="base">
              <a:spcBef>
                <a:spcPct val="0"/>
              </a:spcBef>
              <a:spcAft>
                <a:spcPct val="0"/>
              </a:spcAft>
            </a:pPr>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string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title_activity_notes</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Notes</a:t>
            </a:r>
            <a:r>
              <a:rPr lang="en-US" sz="1200" i="1" dirty="0">
                <a:solidFill>
                  <a:srgbClr val="008080"/>
                </a:solidFill>
                <a:latin typeface="Consolas"/>
              </a:rPr>
              <a:t>&lt;/</a:t>
            </a:r>
            <a:r>
              <a:rPr lang="en-US" sz="1200" i="1" dirty="0">
                <a:solidFill>
                  <a:srgbClr val="3F7F7F"/>
                </a:solidFill>
                <a:latin typeface="Consolas"/>
              </a:rPr>
              <a:t>string</a:t>
            </a:r>
            <a:r>
              <a:rPr lang="en-US" sz="1200" i="1"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string</a:t>
            </a:r>
            <a:r>
              <a:rPr lang="de-DE" sz="1200" dirty="0">
                <a:solidFill>
                  <a:srgbClr val="3F7F7F"/>
                </a:solidFill>
                <a:latin typeface="Consolas"/>
              </a:rPr>
              <a:t> </a:t>
            </a:r>
            <a:r>
              <a:rPr lang="de-DE" sz="1200" dirty="0" err="1">
                <a:solidFill>
                  <a:srgbClr val="7F007F"/>
                </a:solidFill>
                <a:latin typeface="Consolas"/>
              </a:rPr>
              <a:t>name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enter_notes</a:t>
            </a:r>
            <a:r>
              <a:rPr lang="de-DE" sz="1200" i="1" dirty="0">
                <a:solidFill>
                  <a:srgbClr val="2A00FF"/>
                </a:solidFill>
                <a:latin typeface="Consolas"/>
              </a:rPr>
              <a:t>"</a:t>
            </a:r>
            <a:r>
              <a:rPr lang="de-DE" sz="1200" i="1" dirty="0">
                <a:solidFill>
                  <a:srgbClr val="008080"/>
                </a:solidFill>
                <a:latin typeface="Consolas"/>
              </a:rPr>
              <a:t>&gt;</a:t>
            </a:r>
            <a:r>
              <a:rPr lang="de-DE" sz="1200" i="1" dirty="0" err="1">
                <a:solidFill>
                  <a:srgbClr val="000000"/>
                </a:solidFill>
                <a:latin typeface="Consolas"/>
              </a:rPr>
              <a:t>Enter</a:t>
            </a:r>
            <a:r>
              <a:rPr lang="de-DE" sz="1200" i="1" dirty="0">
                <a:solidFill>
                  <a:srgbClr val="000000"/>
                </a:solidFill>
                <a:latin typeface="Consolas"/>
              </a:rPr>
              <a:t> </a:t>
            </a:r>
            <a:r>
              <a:rPr lang="de-DE" sz="1200" i="1" dirty="0" err="1">
                <a:solidFill>
                  <a:srgbClr val="000000"/>
                </a:solidFill>
                <a:latin typeface="Consolas"/>
              </a:rPr>
              <a:t>your</a:t>
            </a:r>
            <a:r>
              <a:rPr lang="de-DE" sz="1200" i="1" dirty="0">
                <a:solidFill>
                  <a:srgbClr val="000000"/>
                </a:solidFill>
                <a:latin typeface="Consolas"/>
              </a:rPr>
              <a:t> </a:t>
            </a:r>
            <a:r>
              <a:rPr lang="de-DE" sz="1200" i="1" dirty="0" err="1">
                <a:solidFill>
                  <a:srgbClr val="000000"/>
                </a:solidFill>
                <a:latin typeface="Consolas"/>
              </a:rPr>
              <a:t>notes</a:t>
            </a:r>
            <a:r>
              <a:rPr lang="de-DE" sz="1200" i="1" dirty="0">
                <a:solidFill>
                  <a:srgbClr val="008080"/>
                </a:solidFill>
                <a:latin typeface="Consolas"/>
              </a:rPr>
              <a:t>&lt;/</a:t>
            </a:r>
            <a:r>
              <a:rPr lang="de-DE" sz="1200" i="1" dirty="0" err="1">
                <a:solidFill>
                  <a:srgbClr val="3F7F7F"/>
                </a:solidFill>
                <a:latin typeface="Consolas"/>
              </a:rPr>
              <a:t>string</a:t>
            </a:r>
            <a:r>
              <a:rPr lang="de-DE" sz="1200" i="1"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8080"/>
                </a:solidFill>
                <a:latin typeface="Consolas"/>
              </a:rPr>
              <a:t>&lt;/</a:t>
            </a:r>
            <a:r>
              <a:rPr lang="de-DE" sz="1200" dirty="0" err="1">
                <a:solidFill>
                  <a:srgbClr val="3F7F7F"/>
                </a:solidFill>
                <a:latin typeface="Consolas"/>
              </a:rPr>
              <a:t>resources</a:t>
            </a:r>
            <a:r>
              <a:rPr lang="de-DE" sz="1200" dirty="0">
                <a:solidFill>
                  <a:srgbClr val="008080"/>
                </a:solidFill>
                <a:latin typeface="Consolas"/>
              </a:rPr>
              <a:t>&gt;</a:t>
            </a:r>
            <a:endParaRPr lang="de-DE" sz="1200" dirty="0">
              <a:solidFill>
                <a:prstClr val="black"/>
              </a:solidFill>
            </a:endParaRPr>
          </a:p>
        </p:txBody>
      </p:sp>
      <p:sp>
        <p:nvSpPr>
          <p:cNvPr id="7" name="Textfeld 6"/>
          <p:cNvSpPr txBox="1"/>
          <p:nvPr/>
        </p:nvSpPr>
        <p:spPr>
          <a:xfrm>
            <a:off x="726232" y="1340768"/>
            <a:ext cx="3996444" cy="369332"/>
          </a:xfrm>
          <a:prstGeom prst="rect">
            <a:avLst/>
          </a:prstGeom>
          <a:noFill/>
        </p:spPr>
        <p:txBody>
          <a:bodyPr wrap="square" rtlCol="0">
            <a:spAutoFit/>
          </a:bodyPr>
          <a:lstStyle/>
          <a:p>
            <a:pPr fontAlgn="base">
              <a:spcBef>
                <a:spcPct val="0"/>
              </a:spcBef>
              <a:spcAft>
                <a:spcPct val="0"/>
              </a:spcAft>
            </a:pPr>
            <a:r>
              <a:rPr lang="de-DE" dirty="0" smtClean="0">
                <a:solidFill>
                  <a:prstClr val="black"/>
                </a:solidFill>
              </a:rPr>
              <a:t>strings.xml (String-Ressource):</a:t>
            </a:r>
            <a:endParaRPr lang="de-DE" dirty="0">
              <a:solidFill>
                <a:prstClr val="black"/>
              </a:solidFill>
            </a:endParaRPr>
          </a:p>
        </p:txBody>
      </p:sp>
    </p:spTree>
    <p:extLst>
      <p:ext uri="{BB962C8B-B14F-4D97-AF65-F5344CB8AC3E}">
        <p14:creationId xmlns:p14="http://schemas.microsoft.com/office/powerpoint/2010/main" val="4278262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Beispiel: Notes-</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726232" y="2348880"/>
            <a:ext cx="7992888" cy="4032448"/>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1200" dirty="0">
                <a:solidFill>
                  <a:srgbClr val="008080"/>
                </a:solidFill>
                <a:latin typeface="Consolas"/>
              </a:rPr>
              <a:t>&lt;</a:t>
            </a:r>
            <a:r>
              <a:rPr lang="de-DE" sz="1200" dirty="0" err="1">
                <a:solidFill>
                  <a:srgbClr val="3F7F7F"/>
                </a:solidFill>
                <a:latin typeface="Consolas"/>
              </a:rPr>
              <a:t>RelativeLayout</a:t>
            </a:r>
            <a:r>
              <a:rPr lang="de-DE" sz="1200" dirty="0">
                <a:solidFill>
                  <a:srgbClr val="3F7F7F"/>
                </a:solidFill>
                <a:latin typeface="Consolas"/>
              </a:rPr>
              <a:t> </a:t>
            </a:r>
            <a:r>
              <a:rPr lang="de-DE" sz="1200" dirty="0" err="1">
                <a:solidFill>
                  <a:srgbClr val="7F007F"/>
                </a:solidFill>
                <a:latin typeface="Consolas"/>
              </a:rPr>
              <a:t>xmlns:android</a:t>
            </a:r>
            <a:r>
              <a:rPr lang="de-DE" sz="1200" dirty="0">
                <a:solidFill>
                  <a:srgbClr val="000000"/>
                </a:solidFill>
                <a:latin typeface="Consolas"/>
              </a:rPr>
              <a:t>=</a:t>
            </a:r>
            <a:r>
              <a:rPr lang="de-DE" sz="1200" i="1" dirty="0">
                <a:solidFill>
                  <a:srgbClr val="2A00FF"/>
                </a:solidFill>
                <a:latin typeface="Consolas"/>
              </a:rPr>
              <a:t>"http://schemas.android.com/</a:t>
            </a:r>
            <a:r>
              <a:rPr lang="de-DE" sz="1200" i="1" dirty="0" err="1">
                <a:solidFill>
                  <a:srgbClr val="2A00FF"/>
                </a:solidFill>
                <a:latin typeface="Consolas"/>
              </a:rPr>
              <a:t>apk</a:t>
            </a:r>
            <a:r>
              <a:rPr lang="de-DE" sz="1200" i="1" dirty="0">
                <a:solidFill>
                  <a:srgbClr val="2A00FF"/>
                </a:solidFill>
                <a:latin typeface="Consolas"/>
              </a:rPr>
              <a:t>/</a:t>
            </a:r>
            <a:r>
              <a:rPr lang="de-DE" sz="1200" i="1" dirty="0" err="1">
                <a:solidFill>
                  <a:srgbClr val="2A00FF"/>
                </a:solidFill>
                <a:latin typeface="Consolas"/>
              </a:rPr>
              <a:t>res</a:t>
            </a:r>
            <a:r>
              <a:rPr lang="de-DE" sz="1200" i="1" dirty="0">
                <a:solidFill>
                  <a:srgbClr val="2A00FF"/>
                </a:solidFill>
                <a:latin typeface="Consolas"/>
              </a:rPr>
              <a:t>/</a:t>
            </a:r>
            <a:r>
              <a:rPr lang="de-DE" sz="1200" i="1" dirty="0" err="1">
                <a:solidFill>
                  <a:srgbClr val="2A00FF"/>
                </a:solidFill>
                <a:latin typeface="Consolas"/>
              </a:rPr>
              <a:t>android</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xmlns:tools</a:t>
            </a:r>
            <a:r>
              <a:rPr lang="de-DE" sz="1200" dirty="0">
                <a:solidFill>
                  <a:srgbClr val="000000"/>
                </a:solidFill>
                <a:latin typeface="Consolas"/>
              </a:rPr>
              <a:t>=</a:t>
            </a:r>
            <a:r>
              <a:rPr lang="de-DE" sz="1200" i="1" dirty="0">
                <a:solidFill>
                  <a:srgbClr val="2A00FF"/>
                </a:solidFill>
                <a:latin typeface="Consolas"/>
              </a:rPr>
              <a:t>"http://schemas.android.com/</a:t>
            </a:r>
            <a:r>
              <a:rPr lang="de-DE" sz="1200" i="1" dirty="0" err="1">
                <a:solidFill>
                  <a:srgbClr val="2A00FF"/>
                </a:solidFill>
                <a:latin typeface="Consolas"/>
              </a:rPr>
              <a:t>tools</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android:layout_width</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match_parent</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android:layout_height</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match_parent</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EditText</a:t>
            </a:r>
            <a:endParaRPr lang="de-DE" sz="1200" dirty="0">
              <a:solidFill>
                <a:srgbClr val="3F7F7F"/>
              </a:solidFill>
              <a:latin typeface="Consolas"/>
            </a:endParaRP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android:id</a:t>
            </a:r>
            <a:r>
              <a:rPr lang="de-DE" sz="1200" dirty="0">
                <a:solidFill>
                  <a:srgbClr val="000000"/>
                </a:solidFill>
                <a:latin typeface="Consolas"/>
              </a:rPr>
              <a:t>=</a:t>
            </a:r>
            <a:r>
              <a:rPr lang="de-DE" sz="1200" i="1" dirty="0">
                <a:solidFill>
                  <a:srgbClr val="2A00FF"/>
                </a:solidFill>
                <a:latin typeface="Consolas"/>
              </a:rPr>
              <a:t>"</a:t>
            </a:r>
            <a:r>
              <a:rPr lang="de-DE" sz="1200" i="1" dirty="0">
                <a:solidFill>
                  <a:srgbClr val="C00000"/>
                </a:solidFill>
                <a:latin typeface="Consolas"/>
              </a:rPr>
              <a:t>@+</a:t>
            </a:r>
            <a:r>
              <a:rPr lang="de-DE" sz="1200" i="1" dirty="0" err="1">
                <a:solidFill>
                  <a:srgbClr val="C00000"/>
                </a:solidFill>
                <a:latin typeface="Consolas"/>
              </a:rPr>
              <a:t>id</a:t>
            </a:r>
            <a:r>
              <a:rPr lang="de-DE" sz="1200" i="1" dirty="0">
                <a:solidFill>
                  <a:srgbClr val="2A00FF"/>
                </a:solidFill>
                <a:latin typeface="Consolas"/>
              </a:rPr>
              <a:t>/</a:t>
            </a:r>
            <a:r>
              <a:rPr lang="de-DE" sz="1200" i="1" dirty="0" err="1">
                <a:solidFill>
                  <a:srgbClr val="2A00FF"/>
                </a:solidFill>
                <a:latin typeface="Consolas"/>
              </a:rPr>
              <a:t>notesTextEdit</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android:layout_width</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match_parent</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android:layout_height</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match_parent</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android:ems</a:t>
            </a:r>
            <a:r>
              <a:rPr lang="de-DE" sz="1200" dirty="0">
                <a:solidFill>
                  <a:srgbClr val="000000"/>
                </a:solidFill>
                <a:latin typeface="Consolas"/>
              </a:rPr>
              <a:t>=</a:t>
            </a:r>
            <a:r>
              <a:rPr lang="de-DE" sz="1200" i="1" dirty="0">
                <a:solidFill>
                  <a:srgbClr val="2A00FF"/>
                </a:solidFill>
                <a:latin typeface="Consolas"/>
              </a:rPr>
              <a:t>"10"</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android:gravity</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top|center_vertical</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android:hint</a:t>
            </a:r>
            <a:r>
              <a:rPr lang="de-DE" sz="1200" dirty="0">
                <a:solidFill>
                  <a:srgbClr val="000000"/>
                </a:solidFill>
                <a:latin typeface="Consolas"/>
              </a:rPr>
              <a:t>=</a:t>
            </a:r>
            <a:r>
              <a:rPr lang="de-DE" sz="1200" i="1" dirty="0">
                <a:solidFill>
                  <a:srgbClr val="2A00FF"/>
                </a:solidFill>
                <a:latin typeface="Consolas"/>
              </a:rPr>
              <a:t>"</a:t>
            </a:r>
            <a:r>
              <a:rPr lang="de-DE" sz="1200" i="1" dirty="0">
                <a:solidFill>
                  <a:srgbClr val="C00000"/>
                </a:solidFill>
                <a:latin typeface="Consolas"/>
              </a:rPr>
              <a:t>@</a:t>
            </a:r>
            <a:r>
              <a:rPr lang="de-DE" sz="1200" i="1" dirty="0" err="1">
                <a:solidFill>
                  <a:srgbClr val="C00000"/>
                </a:solidFill>
                <a:latin typeface="Consolas"/>
              </a:rPr>
              <a:t>string</a:t>
            </a:r>
            <a:r>
              <a:rPr lang="de-DE" sz="1200" i="1" dirty="0">
                <a:solidFill>
                  <a:srgbClr val="2A00FF"/>
                </a:solidFill>
                <a:latin typeface="Consolas"/>
              </a:rPr>
              <a:t>/</a:t>
            </a:r>
            <a:r>
              <a:rPr lang="de-DE" sz="1200" i="1" dirty="0" err="1">
                <a:solidFill>
                  <a:srgbClr val="2A00FF"/>
                </a:solidFill>
                <a:latin typeface="Consolas"/>
              </a:rPr>
              <a:t>enter_notes</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android:inputType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textMultiLine</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requestFocus</a:t>
            </a:r>
            <a:r>
              <a:rPr lang="de-DE" sz="1200" dirty="0">
                <a:solidFill>
                  <a:srgbClr val="3F7F7F"/>
                </a:solidFill>
                <a:latin typeface="Consolas"/>
              </a:rPr>
              <a:t> </a:t>
            </a:r>
            <a:r>
              <a:rPr lang="de-DE" sz="1200"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EditText</a:t>
            </a:r>
            <a:r>
              <a:rPr lang="de-DE" sz="1200"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8080"/>
                </a:solidFill>
                <a:latin typeface="Consolas"/>
              </a:rPr>
              <a:t>&lt;/</a:t>
            </a:r>
            <a:r>
              <a:rPr lang="de-DE" sz="1200" dirty="0" err="1">
                <a:solidFill>
                  <a:srgbClr val="3F7F7F"/>
                </a:solidFill>
                <a:latin typeface="Consolas"/>
              </a:rPr>
              <a:t>RelativeLayout</a:t>
            </a:r>
            <a:r>
              <a:rPr lang="de-DE" sz="1200" dirty="0">
                <a:solidFill>
                  <a:srgbClr val="008080"/>
                </a:solidFill>
                <a:latin typeface="Consolas"/>
              </a:rPr>
              <a:t>&gt;</a:t>
            </a:r>
            <a:endParaRPr lang="de-DE" sz="1200" dirty="0">
              <a:solidFill>
                <a:prstClr val="black"/>
              </a:solidFill>
            </a:endParaRPr>
          </a:p>
        </p:txBody>
      </p:sp>
      <p:sp>
        <p:nvSpPr>
          <p:cNvPr id="7" name="Textfeld 6"/>
          <p:cNvSpPr txBox="1"/>
          <p:nvPr/>
        </p:nvSpPr>
        <p:spPr>
          <a:xfrm>
            <a:off x="726232" y="1340768"/>
            <a:ext cx="3996444" cy="369332"/>
          </a:xfrm>
          <a:prstGeom prst="rect">
            <a:avLst/>
          </a:prstGeom>
          <a:noFill/>
        </p:spPr>
        <p:txBody>
          <a:bodyPr wrap="square" rtlCol="0">
            <a:spAutoFit/>
          </a:bodyPr>
          <a:lstStyle/>
          <a:p>
            <a:pPr fontAlgn="base">
              <a:spcBef>
                <a:spcPct val="0"/>
              </a:spcBef>
              <a:spcAft>
                <a:spcPct val="0"/>
              </a:spcAft>
            </a:pPr>
            <a:r>
              <a:rPr lang="de-DE" dirty="0">
                <a:solidFill>
                  <a:prstClr val="black"/>
                </a:solidFill>
              </a:rPr>
              <a:t>a</a:t>
            </a:r>
            <a:r>
              <a:rPr lang="de-DE" dirty="0" smtClean="0">
                <a:solidFill>
                  <a:prstClr val="black"/>
                </a:solidFill>
              </a:rPr>
              <a:t>ctivity_notes.xml (Layout-Ressource):</a:t>
            </a:r>
            <a:endParaRPr lang="de-DE" dirty="0">
              <a:solidFill>
                <a:prstClr val="black"/>
              </a:solidFill>
            </a:endParaRPr>
          </a:p>
        </p:txBody>
      </p:sp>
    </p:spTree>
    <p:extLst>
      <p:ext uri="{BB962C8B-B14F-4D97-AF65-F5344CB8AC3E}">
        <p14:creationId xmlns:p14="http://schemas.microsoft.com/office/powerpoint/2010/main" val="1516169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Beispiel: Notes-</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726232" y="2348880"/>
            <a:ext cx="7992888" cy="4032448"/>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1200" dirty="0">
                <a:solidFill>
                  <a:srgbClr val="008080"/>
                </a:solidFill>
                <a:latin typeface="Consolas"/>
              </a:rPr>
              <a:t>&lt;</a:t>
            </a:r>
            <a:r>
              <a:rPr lang="de-DE" sz="1200" dirty="0" err="1">
                <a:solidFill>
                  <a:srgbClr val="3F7F7F"/>
                </a:solidFill>
                <a:latin typeface="Consolas"/>
              </a:rPr>
              <a:t>menu</a:t>
            </a:r>
            <a:r>
              <a:rPr lang="de-DE" sz="1200" dirty="0">
                <a:solidFill>
                  <a:srgbClr val="3F7F7F"/>
                </a:solidFill>
                <a:latin typeface="Consolas"/>
              </a:rPr>
              <a:t> </a:t>
            </a:r>
            <a:r>
              <a:rPr lang="de-DE" sz="1200" dirty="0" err="1">
                <a:solidFill>
                  <a:srgbClr val="7F007F"/>
                </a:solidFill>
                <a:latin typeface="Consolas"/>
              </a:rPr>
              <a:t>xmlns:android</a:t>
            </a:r>
            <a:r>
              <a:rPr lang="de-DE" sz="1200" dirty="0">
                <a:solidFill>
                  <a:srgbClr val="000000"/>
                </a:solidFill>
                <a:latin typeface="Consolas"/>
              </a:rPr>
              <a:t>=</a:t>
            </a:r>
            <a:r>
              <a:rPr lang="de-DE" sz="1200" i="1" dirty="0">
                <a:solidFill>
                  <a:srgbClr val="2A00FF"/>
                </a:solidFill>
                <a:latin typeface="Consolas"/>
              </a:rPr>
              <a:t>"http://schemas.android.com/</a:t>
            </a:r>
            <a:r>
              <a:rPr lang="de-DE" sz="1200" i="1" dirty="0" err="1">
                <a:solidFill>
                  <a:srgbClr val="2A00FF"/>
                </a:solidFill>
                <a:latin typeface="Consolas"/>
              </a:rPr>
              <a:t>apk</a:t>
            </a:r>
            <a:r>
              <a:rPr lang="de-DE" sz="1200" i="1" dirty="0">
                <a:solidFill>
                  <a:srgbClr val="2A00FF"/>
                </a:solidFill>
                <a:latin typeface="Consolas"/>
              </a:rPr>
              <a:t>/</a:t>
            </a:r>
            <a:r>
              <a:rPr lang="de-DE" sz="1200" i="1" dirty="0" err="1">
                <a:solidFill>
                  <a:srgbClr val="2A00FF"/>
                </a:solidFill>
                <a:latin typeface="Consolas"/>
              </a:rPr>
              <a:t>res</a:t>
            </a:r>
            <a:r>
              <a:rPr lang="de-DE" sz="1200" i="1" dirty="0">
                <a:solidFill>
                  <a:srgbClr val="2A00FF"/>
                </a:solidFill>
                <a:latin typeface="Consolas"/>
              </a:rPr>
              <a:t>/</a:t>
            </a:r>
            <a:r>
              <a:rPr lang="de-DE" sz="1200" i="1" dirty="0" err="1">
                <a:solidFill>
                  <a:srgbClr val="2A00FF"/>
                </a:solidFill>
                <a:latin typeface="Consolas"/>
              </a:rPr>
              <a:t>android</a:t>
            </a:r>
            <a:r>
              <a:rPr lang="de-DE" sz="1200" i="1" dirty="0">
                <a:solidFill>
                  <a:srgbClr val="2A00FF"/>
                </a:solidFill>
                <a:latin typeface="Consolas"/>
              </a:rPr>
              <a:t>"</a:t>
            </a:r>
            <a:r>
              <a:rPr lang="de-DE" sz="1200" i="1"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a:solidFill>
                  <a:srgbClr val="3F7F7F"/>
                </a:solidFill>
                <a:latin typeface="Consolas"/>
              </a:rPr>
              <a:t>item </a:t>
            </a:r>
            <a:r>
              <a:rPr lang="de-DE" sz="1200" dirty="0" err="1">
                <a:solidFill>
                  <a:srgbClr val="7F007F"/>
                </a:solidFill>
                <a:latin typeface="Consolas"/>
              </a:rPr>
              <a:t>android:id</a:t>
            </a:r>
            <a:r>
              <a:rPr lang="de-DE" sz="1200" dirty="0">
                <a:solidFill>
                  <a:srgbClr val="000000"/>
                </a:solidFill>
                <a:latin typeface="Consolas"/>
              </a:rPr>
              <a:t>=</a:t>
            </a:r>
            <a:r>
              <a:rPr lang="de-DE" sz="1200" i="1" dirty="0">
                <a:solidFill>
                  <a:srgbClr val="2A00FF"/>
                </a:solidFill>
                <a:latin typeface="Consolas"/>
              </a:rPr>
              <a:t>"</a:t>
            </a:r>
            <a:r>
              <a:rPr lang="de-DE" sz="1200" i="1" dirty="0">
                <a:solidFill>
                  <a:srgbClr val="C00000"/>
                </a:solidFill>
                <a:latin typeface="Consolas"/>
              </a:rPr>
              <a:t>@+</a:t>
            </a:r>
            <a:r>
              <a:rPr lang="de-DE" sz="1200" i="1" dirty="0" err="1">
                <a:solidFill>
                  <a:srgbClr val="C00000"/>
                </a:solidFill>
                <a:latin typeface="Consolas"/>
              </a:rPr>
              <a:t>id</a:t>
            </a:r>
            <a:r>
              <a:rPr lang="de-DE" sz="1200" i="1" dirty="0">
                <a:solidFill>
                  <a:srgbClr val="2A00FF"/>
                </a:solidFill>
                <a:latin typeface="Consolas"/>
              </a:rPr>
              <a:t>/</a:t>
            </a:r>
            <a:r>
              <a:rPr lang="de-DE" sz="1200" i="1" dirty="0" err="1">
                <a:solidFill>
                  <a:srgbClr val="2A00FF"/>
                </a:solidFill>
                <a:latin typeface="Consolas"/>
              </a:rPr>
              <a:t>menu_settings</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android:title</a:t>
            </a:r>
            <a:r>
              <a:rPr lang="de-DE" sz="1200" dirty="0">
                <a:solidFill>
                  <a:srgbClr val="000000"/>
                </a:solidFill>
                <a:latin typeface="Consolas"/>
              </a:rPr>
              <a:t>=</a:t>
            </a:r>
            <a:r>
              <a:rPr lang="de-DE" sz="1200" i="1" dirty="0">
                <a:solidFill>
                  <a:srgbClr val="2A00FF"/>
                </a:solidFill>
                <a:latin typeface="Consolas"/>
              </a:rPr>
              <a:t>"</a:t>
            </a:r>
            <a:r>
              <a:rPr lang="de-DE" sz="1200" i="1" dirty="0">
                <a:solidFill>
                  <a:srgbClr val="C00000"/>
                </a:solidFill>
                <a:latin typeface="Consolas"/>
              </a:rPr>
              <a:t>@</a:t>
            </a:r>
            <a:r>
              <a:rPr lang="de-DE" sz="1200" i="1" dirty="0" err="1">
                <a:solidFill>
                  <a:srgbClr val="C00000"/>
                </a:solidFill>
                <a:latin typeface="Consolas"/>
              </a:rPr>
              <a:t>string</a:t>
            </a:r>
            <a:r>
              <a:rPr lang="de-DE" sz="1200" i="1" dirty="0">
                <a:solidFill>
                  <a:srgbClr val="2A00FF"/>
                </a:solidFill>
                <a:latin typeface="Consolas"/>
              </a:rPr>
              <a:t>/</a:t>
            </a:r>
            <a:r>
              <a:rPr lang="de-DE" sz="1200" i="1" dirty="0" err="1">
                <a:solidFill>
                  <a:srgbClr val="2A00FF"/>
                </a:solidFill>
                <a:latin typeface="Consolas"/>
              </a:rPr>
              <a:t>menu_settings</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android:orderInCategory</a:t>
            </a:r>
            <a:r>
              <a:rPr lang="de-DE" sz="1200" dirty="0">
                <a:solidFill>
                  <a:srgbClr val="000000"/>
                </a:solidFill>
                <a:latin typeface="Consolas"/>
              </a:rPr>
              <a:t>=</a:t>
            </a:r>
            <a:r>
              <a:rPr lang="de-DE" sz="1200" i="1" dirty="0">
                <a:solidFill>
                  <a:srgbClr val="2A00FF"/>
                </a:solidFill>
                <a:latin typeface="Consolas"/>
              </a:rPr>
              <a:t>"100"</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android:showAsAction</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never</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r>
              <a:rPr lang="de-DE" sz="1200" dirty="0">
                <a:solidFill>
                  <a:srgbClr val="008080"/>
                </a:solidFill>
                <a:latin typeface="Consolas"/>
              </a:rPr>
              <a:t>&lt;/</a:t>
            </a:r>
            <a:r>
              <a:rPr lang="de-DE" sz="1200" dirty="0" err="1">
                <a:solidFill>
                  <a:srgbClr val="3F7F7F"/>
                </a:solidFill>
                <a:latin typeface="Consolas"/>
              </a:rPr>
              <a:t>menu</a:t>
            </a:r>
            <a:r>
              <a:rPr lang="de-DE" sz="1200" dirty="0">
                <a:solidFill>
                  <a:srgbClr val="008080"/>
                </a:solidFill>
                <a:latin typeface="Consolas"/>
              </a:rPr>
              <a:t>&gt;</a:t>
            </a:r>
            <a:endParaRPr lang="de-DE" sz="1200" dirty="0">
              <a:solidFill>
                <a:prstClr val="black"/>
              </a:solidFill>
            </a:endParaRPr>
          </a:p>
        </p:txBody>
      </p:sp>
      <p:sp>
        <p:nvSpPr>
          <p:cNvPr id="7" name="Textfeld 6"/>
          <p:cNvSpPr txBox="1"/>
          <p:nvPr/>
        </p:nvSpPr>
        <p:spPr>
          <a:xfrm>
            <a:off x="726232" y="1340768"/>
            <a:ext cx="3996444" cy="369332"/>
          </a:xfrm>
          <a:prstGeom prst="rect">
            <a:avLst/>
          </a:prstGeom>
          <a:noFill/>
        </p:spPr>
        <p:txBody>
          <a:bodyPr wrap="square" rtlCol="0">
            <a:spAutoFit/>
          </a:bodyPr>
          <a:lstStyle/>
          <a:p>
            <a:pPr fontAlgn="base">
              <a:spcBef>
                <a:spcPct val="0"/>
              </a:spcBef>
              <a:spcAft>
                <a:spcPct val="0"/>
              </a:spcAft>
            </a:pPr>
            <a:r>
              <a:rPr lang="de-DE" dirty="0">
                <a:solidFill>
                  <a:prstClr val="black"/>
                </a:solidFill>
              </a:rPr>
              <a:t>a</a:t>
            </a:r>
            <a:r>
              <a:rPr lang="de-DE" dirty="0" smtClean="0">
                <a:solidFill>
                  <a:prstClr val="black"/>
                </a:solidFill>
              </a:rPr>
              <a:t>ctivity_notes.xml (Menu-Ressource):</a:t>
            </a:r>
            <a:endParaRPr lang="de-DE" dirty="0">
              <a:solidFill>
                <a:prstClr val="black"/>
              </a:solidFill>
            </a:endParaRPr>
          </a:p>
        </p:txBody>
      </p:sp>
    </p:spTree>
    <p:extLst>
      <p:ext uri="{BB962C8B-B14F-4D97-AF65-F5344CB8AC3E}">
        <p14:creationId xmlns:p14="http://schemas.microsoft.com/office/powerpoint/2010/main" val="899315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Beispiel: Notes-</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726232" y="2348880"/>
            <a:ext cx="7992888" cy="4032448"/>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1200" dirty="0">
                <a:solidFill>
                  <a:srgbClr val="008080"/>
                </a:solidFill>
                <a:latin typeface="Consolas"/>
              </a:rPr>
              <a:t>&lt;</a:t>
            </a:r>
            <a:r>
              <a:rPr lang="de-DE" sz="1200" dirty="0" err="1">
                <a:solidFill>
                  <a:srgbClr val="3F7F7F"/>
                </a:solidFill>
                <a:latin typeface="Consolas"/>
              </a:rPr>
              <a:t>resources</a:t>
            </a:r>
            <a:r>
              <a:rPr lang="de-DE" sz="1200"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style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AppTheme</a:t>
            </a:r>
            <a:r>
              <a:rPr lang="en-US" sz="1200" i="1" dirty="0">
                <a:solidFill>
                  <a:srgbClr val="2A00FF"/>
                </a:solidFill>
                <a:latin typeface="Consolas"/>
              </a:rPr>
              <a:t>" </a:t>
            </a:r>
            <a:r>
              <a:rPr lang="en-US" sz="1200" i="1" dirty="0">
                <a:solidFill>
                  <a:srgbClr val="7F007F"/>
                </a:solidFill>
                <a:latin typeface="Consolas"/>
              </a:rPr>
              <a:t>parent</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android:Theme.Light</a:t>
            </a:r>
            <a:r>
              <a:rPr lang="en-US" sz="1200" i="1" dirty="0">
                <a:solidFill>
                  <a:srgbClr val="2A00FF"/>
                </a:solidFill>
                <a:latin typeface="Consolas"/>
              </a:rPr>
              <a:t>" </a:t>
            </a:r>
            <a:r>
              <a:rPr lang="en-US" sz="1200" i="1"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8080"/>
                </a:solidFill>
                <a:latin typeface="Consolas"/>
              </a:rPr>
              <a:t>&lt;/</a:t>
            </a:r>
            <a:r>
              <a:rPr lang="de-DE" sz="1200" dirty="0" err="1">
                <a:solidFill>
                  <a:srgbClr val="3F7F7F"/>
                </a:solidFill>
                <a:latin typeface="Consolas"/>
              </a:rPr>
              <a:t>resources</a:t>
            </a:r>
            <a:r>
              <a:rPr lang="de-DE" sz="1200" dirty="0">
                <a:solidFill>
                  <a:srgbClr val="008080"/>
                </a:solidFill>
                <a:latin typeface="Consolas"/>
              </a:rPr>
              <a:t>&gt;</a:t>
            </a:r>
            <a:endParaRPr lang="de-DE" sz="1200" dirty="0">
              <a:solidFill>
                <a:prstClr val="black"/>
              </a:solidFill>
            </a:endParaRPr>
          </a:p>
        </p:txBody>
      </p:sp>
      <p:sp>
        <p:nvSpPr>
          <p:cNvPr id="7" name="Textfeld 6"/>
          <p:cNvSpPr txBox="1"/>
          <p:nvPr/>
        </p:nvSpPr>
        <p:spPr>
          <a:xfrm>
            <a:off x="726232" y="1340768"/>
            <a:ext cx="3996444" cy="369332"/>
          </a:xfrm>
          <a:prstGeom prst="rect">
            <a:avLst/>
          </a:prstGeom>
          <a:noFill/>
        </p:spPr>
        <p:txBody>
          <a:bodyPr wrap="square" rtlCol="0">
            <a:spAutoFit/>
          </a:bodyPr>
          <a:lstStyle/>
          <a:p>
            <a:pPr fontAlgn="base">
              <a:spcBef>
                <a:spcPct val="0"/>
              </a:spcBef>
              <a:spcAft>
                <a:spcPct val="0"/>
              </a:spcAft>
            </a:pPr>
            <a:r>
              <a:rPr lang="de-DE" dirty="0" smtClean="0">
                <a:solidFill>
                  <a:prstClr val="black"/>
                </a:solidFill>
              </a:rPr>
              <a:t>styles.xml (Style-Ressource):</a:t>
            </a:r>
            <a:endParaRPr lang="de-DE" dirty="0">
              <a:solidFill>
                <a:prstClr val="black"/>
              </a:solidFill>
            </a:endParaRPr>
          </a:p>
        </p:txBody>
      </p:sp>
    </p:spTree>
    <p:extLst>
      <p:ext uri="{BB962C8B-B14F-4D97-AF65-F5344CB8AC3E}">
        <p14:creationId xmlns:p14="http://schemas.microsoft.com/office/powerpoint/2010/main" val="69683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Beispiel: Notes-</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726232" y="1844824"/>
            <a:ext cx="7992888" cy="4536504"/>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1200" dirty="0" err="1">
                <a:solidFill>
                  <a:srgbClr val="7F0055"/>
                </a:solidFill>
                <a:latin typeface="Consolas"/>
              </a:rPr>
              <a:t>public</a:t>
            </a:r>
            <a:r>
              <a:rPr lang="de-DE" sz="1200" dirty="0">
                <a:solidFill>
                  <a:srgbClr val="000000"/>
                </a:solidFill>
                <a:latin typeface="Consolas"/>
              </a:rPr>
              <a:t> </a:t>
            </a:r>
            <a:r>
              <a:rPr lang="de-DE" sz="1200" dirty="0">
                <a:solidFill>
                  <a:srgbClr val="7F0055"/>
                </a:solidFill>
                <a:latin typeface="Consolas"/>
              </a:rPr>
              <a:t>final</a:t>
            </a:r>
            <a:r>
              <a:rPr lang="de-DE" sz="1200" dirty="0">
                <a:solidFill>
                  <a:srgbClr val="000000"/>
                </a:solidFill>
                <a:latin typeface="Consolas"/>
              </a:rPr>
              <a:t> </a:t>
            </a:r>
            <a:r>
              <a:rPr lang="de-DE" sz="1200" dirty="0" err="1">
                <a:solidFill>
                  <a:srgbClr val="7F0055"/>
                </a:solidFill>
                <a:latin typeface="Consolas"/>
              </a:rPr>
              <a:t>class</a:t>
            </a:r>
            <a:r>
              <a:rPr lang="de-DE" sz="1200" dirty="0">
                <a:solidFill>
                  <a:srgbClr val="000000"/>
                </a:solidFill>
                <a:latin typeface="Consolas"/>
              </a:rPr>
              <a:t> R {</a:t>
            </a:r>
          </a:p>
          <a:p>
            <a:pPr fontAlgn="base">
              <a:spcBef>
                <a:spcPct val="0"/>
              </a:spcBef>
              <a:spcAft>
                <a:spcPct val="0"/>
              </a:spcAft>
            </a:pPr>
            <a:r>
              <a:rPr lang="en-US" sz="1200" dirty="0" smtClean="0">
                <a:solidFill>
                  <a:srgbClr val="7F0055"/>
                </a:solidFill>
                <a:latin typeface="Consolas"/>
              </a:rPr>
              <a:t>    public</a:t>
            </a:r>
            <a:r>
              <a:rPr lang="en-US" sz="1200" dirty="0" smtClean="0">
                <a:solidFill>
                  <a:srgbClr val="000000"/>
                </a:solidFill>
                <a:latin typeface="Consolas"/>
              </a:rPr>
              <a:t> </a:t>
            </a:r>
            <a:r>
              <a:rPr lang="en-US" sz="1200" dirty="0" smtClean="0">
                <a:solidFill>
                  <a:srgbClr val="7F0055"/>
                </a:solidFill>
                <a:latin typeface="Consolas"/>
              </a:rPr>
              <a:t>static</a:t>
            </a:r>
            <a:r>
              <a:rPr lang="en-US" sz="1200" dirty="0" smtClean="0">
                <a:solidFill>
                  <a:srgbClr val="000000"/>
                </a:solidFill>
                <a:latin typeface="Consolas"/>
              </a:rPr>
              <a:t> </a:t>
            </a:r>
            <a:r>
              <a:rPr lang="en-US" sz="1200" dirty="0" smtClean="0">
                <a:solidFill>
                  <a:srgbClr val="7F0055"/>
                </a:solidFill>
                <a:latin typeface="Consolas"/>
              </a:rPr>
              <a:t>final</a:t>
            </a:r>
            <a:r>
              <a:rPr lang="en-US" sz="1200" dirty="0" smtClean="0">
                <a:solidFill>
                  <a:srgbClr val="000000"/>
                </a:solidFill>
                <a:latin typeface="Consolas"/>
              </a:rPr>
              <a:t> </a:t>
            </a:r>
            <a:r>
              <a:rPr lang="en-US" sz="1200" dirty="0" smtClean="0">
                <a:solidFill>
                  <a:srgbClr val="7F0055"/>
                </a:solidFill>
                <a:latin typeface="Consolas"/>
              </a:rPr>
              <a:t>class</a:t>
            </a:r>
            <a:r>
              <a:rPr lang="en-US" sz="1200" dirty="0" smtClean="0">
                <a:solidFill>
                  <a:srgbClr val="000000"/>
                </a:solidFill>
                <a:latin typeface="Consolas"/>
              </a:rPr>
              <a:t> id {</a:t>
            </a:r>
          </a:p>
          <a:p>
            <a:pPr fontAlgn="base">
              <a:spcBef>
                <a:spcPct val="0"/>
              </a:spcBef>
              <a:spcAft>
                <a:spcPct val="0"/>
              </a:spcAft>
            </a:pPr>
            <a:r>
              <a:rPr lang="en-US" sz="1200" dirty="0" smtClean="0">
                <a:solidFill>
                  <a:srgbClr val="000000"/>
                </a:solidFill>
                <a:latin typeface="Consolas"/>
              </a:rPr>
              <a:t>        </a:t>
            </a:r>
            <a:r>
              <a:rPr lang="en-US" sz="1200" dirty="0" smtClean="0">
                <a:solidFill>
                  <a:srgbClr val="7F0055"/>
                </a:solidFill>
                <a:latin typeface="Consolas"/>
              </a:rPr>
              <a:t>public</a:t>
            </a:r>
            <a:r>
              <a:rPr lang="en-US" sz="1200" dirty="0" smtClean="0">
                <a:solidFill>
                  <a:srgbClr val="000000"/>
                </a:solidFill>
                <a:latin typeface="Consolas"/>
              </a:rPr>
              <a:t> </a:t>
            </a:r>
            <a:r>
              <a:rPr lang="en-US" sz="1200" dirty="0" smtClean="0">
                <a:solidFill>
                  <a:srgbClr val="7F0055"/>
                </a:solidFill>
                <a:latin typeface="Consolas"/>
              </a:rPr>
              <a:t>static</a:t>
            </a:r>
            <a:r>
              <a:rPr lang="en-US" sz="1200" dirty="0" smtClean="0">
                <a:solidFill>
                  <a:srgbClr val="000000"/>
                </a:solidFill>
                <a:latin typeface="Consolas"/>
              </a:rPr>
              <a:t> </a:t>
            </a:r>
            <a:r>
              <a:rPr lang="en-US" sz="1200" dirty="0" smtClean="0">
                <a:solidFill>
                  <a:srgbClr val="7F0055"/>
                </a:solidFill>
                <a:latin typeface="Consolas"/>
              </a:rPr>
              <a:t>final</a:t>
            </a:r>
            <a:r>
              <a:rPr lang="en-US" sz="1200" dirty="0" smtClean="0">
                <a:solidFill>
                  <a:srgbClr val="000000"/>
                </a:solidFill>
                <a:latin typeface="Consolas"/>
              </a:rPr>
              <a:t> </a:t>
            </a:r>
            <a:r>
              <a:rPr lang="en-US" sz="1200" dirty="0" err="1" smtClean="0">
                <a:solidFill>
                  <a:srgbClr val="7F0055"/>
                </a:solidFill>
                <a:latin typeface="Consolas"/>
              </a:rPr>
              <a:t>int</a:t>
            </a:r>
            <a:r>
              <a:rPr lang="en-US" sz="1200" dirty="0" smtClean="0">
                <a:solidFill>
                  <a:srgbClr val="000000"/>
                </a:solidFill>
                <a:latin typeface="Consolas"/>
              </a:rPr>
              <a:t> </a:t>
            </a:r>
            <a:r>
              <a:rPr lang="en-US" sz="1200" i="1" dirty="0" err="1" smtClean="0">
                <a:solidFill>
                  <a:srgbClr val="0000C0"/>
                </a:solidFill>
                <a:latin typeface="Consolas"/>
              </a:rPr>
              <a:t>menu_settings</a:t>
            </a:r>
            <a:r>
              <a:rPr lang="en-US" sz="1200" i="1" dirty="0" smtClean="0">
                <a:solidFill>
                  <a:srgbClr val="000000"/>
                </a:solidFill>
                <a:latin typeface="Consolas"/>
              </a:rPr>
              <a:t>=0x7f070001;</a:t>
            </a:r>
          </a:p>
          <a:p>
            <a:pPr fontAlgn="base">
              <a:spcBef>
                <a:spcPct val="0"/>
              </a:spcBef>
              <a:spcAft>
                <a:spcPct val="0"/>
              </a:spcAft>
            </a:pPr>
            <a:r>
              <a:rPr lang="en-US" sz="1200" dirty="0" smtClean="0">
                <a:solidFill>
                  <a:srgbClr val="000000"/>
                </a:solidFill>
                <a:latin typeface="Consolas"/>
              </a:rPr>
              <a:t>        </a:t>
            </a:r>
            <a:r>
              <a:rPr lang="en-US" sz="1200" dirty="0" smtClean="0">
                <a:solidFill>
                  <a:srgbClr val="7F0055"/>
                </a:solidFill>
                <a:latin typeface="Consolas"/>
              </a:rPr>
              <a:t>public</a:t>
            </a:r>
            <a:r>
              <a:rPr lang="en-US" sz="1200" dirty="0" smtClean="0">
                <a:solidFill>
                  <a:srgbClr val="000000"/>
                </a:solidFill>
                <a:latin typeface="Consolas"/>
              </a:rPr>
              <a:t> </a:t>
            </a:r>
            <a:r>
              <a:rPr lang="en-US" sz="1200" dirty="0" smtClean="0">
                <a:solidFill>
                  <a:srgbClr val="7F0055"/>
                </a:solidFill>
                <a:latin typeface="Consolas"/>
              </a:rPr>
              <a:t>static</a:t>
            </a:r>
            <a:r>
              <a:rPr lang="en-US" sz="1200" dirty="0" smtClean="0">
                <a:solidFill>
                  <a:srgbClr val="000000"/>
                </a:solidFill>
                <a:latin typeface="Consolas"/>
              </a:rPr>
              <a:t> </a:t>
            </a:r>
            <a:r>
              <a:rPr lang="en-US" sz="1200" dirty="0" smtClean="0">
                <a:solidFill>
                  <a:srgbClr val="7F0055"/>
                </a:solidFill>
                <a:latin typeface="Consolas"/>
              </a:rPr>
              <a:t>final</a:t>
            </a:r>
            <a:r>
              <a:rPr lang="en-US" sz="1200" dirty="0" smtClean="0">
                <a:solidFill>
                  <a:srgbClr val="000000"/>
                </a:solidFill>
                <a:latin typeface="Consolas"/>
              </a:rPr>
              <a:t> </a:t>
            </a:r>
            <a:r>
              <a:rPr lang="en-US" sz="1200" dirty="0" err="1" smtClean="0">
                <a:solidFill>
                  <a:srgbClr val="7F0055"/>
                </a:solidFill>
                <a:latin typeface="Consolas"/>
              </a:rPr>
              <a:t>int</a:t>
            </a:r>
            <a:r>
              <a:rPr lang="en-US" sz="1200" dirty="0" smtClean="0">
                <a:solidFill>
                  <a:srgbClr val="000000"/>
                </a:solidFill>
                <a:latin typeface="Consolas"/>
              </a:rPr>
              <a:t> </a:t>
            </a:r>
            <a:r>
              <a:rPr lang="en-US" sz="1200" i="1" dirty="0" err="1" smtClean="0">
                <a:solidFill>
                  <a:srgbClr val="0000C0"/>
                </a:solidFill>
                <a:latin typeface="Consolas"/>
              </a:rPr>
              <a:t>notesTextEdit</a:t>
            </a:r>
            <a:r>
              <a:rPr lang="en-US" sz="1200" i="1" dirty="0" smtClean="0">
                <a:solidFill>
                  <a:srgbClr val="000000"/>
                </a:solidFill>
                <a:latin typeface="Consolas"/>
              </a:rPr>
              <a:t>=0x7f070000;</a:t>
            </a:r>
          </a:p>
          <a:p>
            <a:pPr fontAlgn="base">
              <a:spcBef>
                <a:spcPct val="0"/>
              </a:spcBef>
              <a:spcAft>
                <a:spcPct val="0"/>
              </a:spcAft>
            </a:pPr>
            <a:r>
              <a:rPr lang="de-DE" sz="1200" dirty="0" smtClean="0">
                <a:solidFill>
                  <a:srgbClr val="000000"/>
                </a:solidFill>
                <a:latin typeface="Consolas"/>
              </a:rPr>
              <a:t>    </a:t>
            </a:r>
            <a:r>
              <a:rPr lang="de-DE" sz="1200" dirty="0">
                <a:solidFill>
                  <a:srgbClr val="000000"/>
                </a:solidFill>
                <a:latin typeface="Consolas"/>
              </a:rPr>
              <a:t>}</a:t>
            </a:r>
          </a:p>
          <a:p>
            <a:pPr fontAlgn="base">
              <a:spcBef>
                <a:spcPct val="0"/>
              </a:spcBef>
              <a:spcAft>
                <a:spcPct val="0"/>
              </a:spcAft>
            </a:pPr>
            <a:r>
              <a:rPr lang="en-US" sz="1200" dirty="0">
                <a:solidFill>
                  <a:srgbClr val="000000"/>
                </a:solidFill>
                <a:latin typeface="Consolas"/>
              </a:rPr>
              <a:t>    </a:t>
            </a:r>
            <a:r>
              <a:rPr lang="en-US" sz="1200" dirty="0">
                <a:solidFill>
                  <a:srgbClr val="7F0055"/>
                </a:solidFill>
                <a:latin typeface="Consolas"/>
              </a:rPr>
              <a:t>public</a:t>
            </a:r>
            <a:r>
              <a:rPr lang="en-US" sz="1200" dirty="0">
                <a:solidFill>
                  <a:srgbClr val="000000"/>
                </a:solidFill>
                <a:latin typeface="Consolas"/>
              </a:rPr>
              <a:t> </a:t>
            </a:r>
            <a:r>
              <a:rPr lang="en-US" sz="1200" dirty="0">
                <a:solidFill>
                  <a:srgbClr val="7F0055"/>
                </a:solidFill>
                <a:latin typeface="Consolas"/>
              </a:rPr>
              <a:t>static</a:t>
            </a:r>
            <a:r>
              <a:rPr lang="en-US" sz="1200" dirty="0">
                <a:solidFill>
                  <a:srgbClr val="000000"/>
                </a:solidFill>
                <a:latin typeface="Consolas"/>
              </a:rPr>
              <a:t> </a:t>
            </a:r>
            <a:r>
              <a:rPr lang="en-US" sz="1200" dirty="0">
                <a:solidFill>
                  <a:srgbClr val="7F0055"/>
                </a:solidFill>
                <a:latin typeface="Consolas"/>
              </a:rPr>
              <a:t>final</a:t>
            </a:r>
            <a:r>
              <a:rPr lang="en-US" sz="1200" dirty="0">
                <a:solidFill>
                  <a:srgbClr val="000000"/>
                </a:solidFill>
                <a:latin typeface="Consolas"/>
              </a:rPr>
              <a:t> </a:t>
            </a:r>
            <a:r>
              <a:rPr lang="en-US" sz="1200" dirty="0">
                <a:solidFill>
                  <a:srgbClr val="7F0055"/>
                </a:solidFill>
                <a:latin typeface="Consolas"/>
              </a:rPr>
              <a:t>class</a:t>
            </a:r>
            <a:r>
              <a:rPr lang="en-US" sz="1200" dirty="0">
                <a:solidFill>
                  <a:srgbClr val="000000"/>
                </a:solidFill>
                <a:latin typeface="Consolas"/>
              </a:rPr>
              <a:t> layout {</a:t>
            </a:r>
          </a:p>
          <a:p>
            <a:pPr fontAlgn="base">
              <a:spcBef>
                <a:spcPct val="0"/>
              </a:spcBef>
              <a:spcAft>
                <a:spcPct val="0"/>
              </a:spcAft>
            </a:pPr>
            <a:r>
              <a:rPr lang="en-US" sz="1200" dirty="0">
                <a:solidFill>
                  <a:srgbClr val="000000"/>
                </a:solidFill>
                <a:latin typeface="Consolas"/>
              </a:rPr>
              <a:t>        </a:t>
            </a:r>
            <a:r>
              <a:rPr lang="en-US" sz="1200" dirty="0">
                <a:solidFill>
                  <a:srgbClr val="7F0055"/>
                </a:solidFill>
                <a:latin typeface="Consolas"/>
              </a:rPr>
              <a:t>public</a:t>
            </a:r>
            <a:r>
              <a:rPr lang="en-US" sz="1200" dirty="0">
                <a:solidFill>
                  <a:srgbClr val="000000"/>
                </a:solidFill>
                <a:latin typeface="Consolas"/>
              </a:rPr>
              <a:t> </a:t>
            </a:r>
            <a:r>
              <a:rPr lang="en-US" sz="1200" dirty="0">
                <a:solidFill>
                  <a:srgbClr val="7F0055"/>
                </a:solidFill>
                <a:latin typeface="Consolas"/>
              </a:rPr>
              <a:t>static</a:t>
            </a:r>
            <a:r>
              <a:rPr lang="en-US" sz="1200" dirty="0">
                <a:solidFill>
                  <a:srgbClr val="000000"/>
                </a:solidFill>
                <a:latin typeface="Consolas"/>
              </a:rPr>
              <a:t> </a:t>
            </a:r>
            <a:r>
              <a:rPr lang="en-US" sz="1200" dirty="0">
                <a:solidFill>
                  <a:srgbClr val="7F0055"/>
                </a:solidFill>
                <a:latin typeface="Consolas"/>
              </a:rPr>
              <a:t>final</a:t>
            </a:r>
            <a:r>
              <a:rPr lang="en-US" sz="1200" dirty="0">
                <a:solidFill>
                  <a:srgbClr val="000000"/>
                </a:solidFill>
                <a:latin typeface="Consolas"/>
              </a:rPr>
              <a:t> </a:t>
            </a:r>
            <a:r>
              <a:rPr lang="en-US" sz="1200" dirty="0" err="1">
                <a:solidFill>
                  <a:srgbClr val="7F0055"/>
                </a:solidFill>
                <a:latin typeface="Consolas"/>
              </a:rPr>
              <a:t>int</a:t>
            </a:r>
            <a:r>
              <a:rPr lang="en-US" sz="1200" dirty="0">
                <a:solidFill>
                  <a:srgbClr val="000000"/>
                </a:solidFill>
                <a:latin typeface="Consolas"/>
              </a:rPr>
              <a:t> </a:t>
            </a:r>
            <a:r>
              <a:rPr lang="en-US" sz="1200" i="1" dirty="0" err="1">
                <a:solidFill>
                  <a:srgbClr val="0000C0"/>
                </a:solidFill>
                <a:latin typeface="Consolas"/>
              </a:rPr>
              <a:t>activity_notes</a:t>
            </a:r>
            <a:r>
              <a:rPr lang="en-US" sz="1200" i="1" dirty="0">
                <a:solidFill>
                  <a:srgbClr val="000000"/>
                </a:solidFill>
                <a:latin typeface="Consolas"/>
              </a:rPr>
              <a:t>=0x7f030000;</a:t>
            </a:r>
          </a:p>
          <a:p>
            <a:pPr fontAlgn="base">
              <a:spcBef>
                <a:spcPct val="0"/>
              </a:spcBef>
              <a:spcAft>
                <a:spcPct val="0"/>
              </a:spcAft>
            </a:pPr>
            <a:r>
              <a:rPr lang="de-DE" sz="1200" dirty="0">
                <a:solidFill>
                  <a:srgbClr val="000000"/>
                </a:solidFill>
                <a:latin typeface="Consolas"/>
              </a:rPr>
              <a:t>    }</a:t>
            </a:r>
          </a:p>
          <a:p>
            <a:pPr fontAlgn="base">
              <a:spcBef>
                <a:spcPct val="0"/>
              </a:spcBef>
              <a:spcAft>
                <a:spcPct val="0"/>
              </a:spcAft>
            </a:pPr>
            <a:r>
              <a:rPr lang="en-US" sz="1200" dirty="0" smtClean="0">
                <a:solidFill>
                  <a:srgbClr val="000000"/>
                </a:solidFill>
                <a:latin typeface="Consolas"/>
              </a:rPr>
              <a:t>    </a:t>
            </a:r>
            <a:r>
              <a:rPr lang="en-US" sz="1200" dirty="0" smtClean="0">
                <a:solidFill>
                  <a:srgbClr val="7F0055"/>
                </a:solidFill>
                <a:latin typeface="Consolas"/>
              </a:rPr>
              <a:t>public</a:t>
            </a:r>
            <a:r>
              <a:rPr lang="en-US" sz="1200" dirty="0" smtClean="0">
                <a:solidFill>
                  <a:srgbClr val="000000"/>
                </a:solidFill>
                <a:latin typeface="Consolas"/>
              </a:rPr>
              <a:t> </a:t>
            </a:r>
            <a:r>
              <a:rPr lang="en-US" sz="1200" dirty="0" smtClean="0">
                <a:solidFill>
                  <a:srgbClr val="7F0055"/>
                </a:solidFill>
                <a:latin typeface="Consolas"/>
              </a:rPr>
              <a:t>static</a:t>
            </a:r>
            <a:r>
              <a:rPr lang="en-US" sz="1200" dirty="0" smtClean="0">
                <a:solidFill>
                  <a:srgbClr val="000000"/>
                </a:solidFill>
                <a:latin typeface="Consolas"/>
              </a:rPr>
              <a:t> </a:t>
            </a:r>
            <a:r>
              <a:rPr lang="en-US" sz="1200" dirty="0" smtClean="0">
                <a:solidFill>
                  <a:srgbClr val="7F0055"/>
                </a:solidFill>
                <a:latin typeface="Consolas"/>
              </a:rPr>
              <a:t>final</a:t>
            </a:r>
            <a:r>
              <a:rPr lang="en-US" sz="1200" dirty="0" smtClean="0">
                <a:solidFill>
                  <a:srgbClr val="000000"/>
                </a:solidFill>
                <a:latin typeface="Consolas"/>
              </a:rPr>
              <a:t> </a:t>
            </a:r>
            <a:r>
              <a:rPr lang="en-US" sz="1200" dirty="0" smtClean="0">
                <a:solidFill>
                  <a:srgbClr val="7F0055"/>
                </a:solidFill>
                <a:latin typeface="Consolas"/>
              </a:rPr>
              <a:t>class</a:t>
            </a:r>
            <a:r>
              <a:rPr lang="en-US" sz="1200" dirty="0" smtClean="0">
                <a:solidFill>
                  <a:srgbClr val="000000"/>
                </a:solidFill>
                <a:latin typeface="Consolas"/>
              </a:rPr>
              <a:t> menu {</a:t>
            </a:r>
          </a:p>
          <a:p>
            <a:pPr fontAlgn="base">
              <a:spcBef>
                <a:spcPct val="0"/>
              </a:spcBef>
              <a:spcAft>
                <a:spcPct val="0"/>
              </a:spcAft>
            </a:pPr>
            <a:r>
              <a:rPr lang="en-US" sz="1200" dirty="0" smtClean="0">
                <a:solidFill>
                  <a:srgbClr val="000000"/>
                </a:solidFill>
                <a:latin typeface="Consolas"/>
              </a:rPr>
              <a:t>        </a:t>
            </a:r>
            <a:r>
              <a:rPr lang="en-US" sz="1200" dirty="0" smtClean="0">
                <a:solidFill>
                  <a:srgbClr val="7F0055"/>
                </a:solidFill>
                <a:latin typeface="Consolas"/>
              </a:rPr>
              <a:t>public</a:t>
            </a:r>
            <a:r>
              <a:rPr lang="en-US" sz="1200" dirty="0" smtClean="0">
                <a:solidFill>
                  <a:srgbClr val="000000"/>
                </a:solidFill>
                <a:latin typeface="Consolas"/>
              </a:rPr>
              <a:t> </a:t>
            </a:r>
            <a:r>
              <a:rPr lang="en-US" sz="1200" dirty="0" smtClean="0">
                <a:solidFill>
                  <a:srgbClr val="7F0055"/>
                </a:solidFill>
                <a:latin typeface="Consolas"/>
              </a:rPr>
              <a:t>static</a:t>
            </a:r>
            <a:r>
              <a:rPr lang="en-US" sz="1200" dirty="0" smtClean="0">
                <a:solidFill>
                  <a:srgbClr val="000000"/>
                </a:solidFill>
                <a:latin typeface="Consolas"/>
              </a:rPr>
              <a:t> </a:t>
            </a:r>
            <a:r>
              <a:rPr lang="en-US" sz="1200" dirty="0" smtClean="0">
                <a:solidFill>
                  <a:srgbClr val="7F0055"/>
                </a:solidFill>
                <a:latin typeface="Consolas"/>
              </a:rPr>
              <a:t>final</a:t>
            </a:r>
            <a:r>
              <a:rPr lang="en-US" sz="1200" dirty="0" smtClean="0">
                <a:solidFill>
                  <a:srgbClr val="000000"/>
                </a:solidFill>
                <a:latin typeface="Consolas"/>
              </a:rPr>
              <a:t> </a:t>
            </a:r>
            <a:r>
              <a:rPr lang="en-US" sz="1200" dirty="0" err="1" smtClean="0">
                <a:solidFill>
                  <a:srgbClr val="7F0055"/>
                </a:solidFill>
                <a:latin typeface="Consolas"/>
              </a:rPr>
              <a:t>int</a:t>
            </a:r>
            <a:r>
              <a:rPr lang="en-US" sz="1200" dirty="0" smtClean="0">
                <a:solidFill>
                  <a:srgbClr val="000000"/>
                </a:solidFill>
                <a:latin typeface="Consolas"/>
              </a:rPr>
              <a:t> </a:t>
            </a:r>
            <a:r>
              <a:rPr lang="en-US" sz="1200" i="1" dirty="0" err="1" smtClean="0">
                <a:solidFill>
                  <a:srgbClr val="0000C0"/>
                </a:solidFill>
                <a:latin typeface="Consolas"/>
              </a:rPr>
              <a:t>activity_notes</a:t>
            </a:r>
            <a:r>
              <a:rPr lang="en-US" sz="1200" i="1" dirty="0" smtClean="0">
                <a:solidFill>
                  <a:srgbClr val="000000"/>
                </a:solidFill>
                <a:latin typeface="Consolas"/>
              </a:rPr>
              <a:t>=0x7f060000;</a:t>
            </a:r>
          </a:p>
          <a:p>
            <a:pPr fontAlgn="base">
              <a:spcBef>
                <a:spcPct val="0"/>
              </a:spcBef>
              <a:spcAft>
                <a:spcPct val="0"/>
              </a:spcAft>
            </a:pPr>
            <a:r>
              <a:rPr lang="de-DE" sz="1200" dirty="0" smtClean="0">
                <a:solidFill>
                  <a:srgbClr val="000000"/>
                </a:solidFill>
                <a:latin typeface="Consolas"/>
              </a:rPr>
              <a:t>    }</a:t>
            </a:r>
          </a:p>
          <a:p>
            <a:pPr fontAlgn="base">
              <a:spcBef>
                <a:spcPct val="0"/>
              </a:spcBef>
              <a:spcAft>
                <a:spcPct val="0"/>
              </a:spcAft>
            </a:pPr>
            <a:r>
              <a:rPr lang="en-US" sz="1200" dirty="0" smtClean="0">
                <a:solidFill>
                  <a:srgbClr val="000000"/>
                </a:solidFill>
                <a:latin typeface="Consolas"/>
              </a:rPr>
              <a:t>    </a:t>
            </a:r>
            <a:r>
              <a:rPr lang="en-US" sz="1200" dirty="0" smtClean="0">
                <a:solidFill>
                  <a:srgbClr val="7F0055"/>
                </a:solidFill>
                <a:latin typeface="Consolas"/>
              </a:rPr>
              <a:t>public</a:t>
            </a:r>
            <a:r>
              <a:rPr lang="en-US" sz="1200" dirty="0" smtClean="0">
                <a:solidFill>
                  <a:srgbClr val="000000"/>
                </a:solidFill>
                <a:latin typeface="Consolas"/>
              </a:rPr>
              <a:t> </a:t>
            </a:r>
            <a:r>
              <a:rPr lang="en-US" sz="1200" dirty="0" smtClean="0">
                <a:solidFill>
                  <a:srgbClr val="7F0055"/>
                </a:solidFill>
                <a:latin typeface="Consolas"/>
              </a:rPr>
              <a:t>static</a:t>
            </a:r>
            <a:r>
              <a:rPr lang="en-US" sz="1200" dirty="0" smtClean="0">
                <a:solidFill>
                  <a:srgbClr val="000000"/>
                </a:solidFill>
                <a:latin typeface="Consolas"/>
              </a:rPr>
              <a:t> </a:t>
            </a:r>
            <a:r>
              <a:rPr lang="en-US" sz="1200" dirty="0" smtClean="0">
                <a:solidFill>
                  <a:srgbClr val="7F0055"/>
                </a:solidFill>
                <a:latin typeface="Consolas"/>
              </a:rPr>
              <a:t>final</a:t>
            </a:r>
            <a:r>
              <a:rPr lang="en-US" sz="1200" dirty="0" smtClean="0">
                <a:solidFill>
                  <a:srgbClr val="000000"/>
                </a:solidFill>
                <a:latin typeface="Consolas"/>
              </a:rPr>
              <a:t> </a:t>
            </a:r>
            <a:r>
              <a:rPr lang="en-US" sz="1200" dirty="0" smtClean="0">
                <a:solidFill>
                  <a:srgbClr val="7F0055"/>
                </a:solidFill>
                <a:latin typeface="Consolas"/>
              </a:rPr>
              <a:t>class</a:t>
            </a:r>
            <a:r>
              <a:rPr lang="en-US" sz="1200" dirty="0" smtClean="0">
                <a:solidFill>
                  <a:srgbClr val="000000"/>
                </a:solidFill>
                <a:latin typeface="Consolas"/>
              </a:rPr>
              <a:t> string {</a:t>
            </a:r>
          </a:p>
          <a:p>
            <a:pPr fontAlgn="base">
              <a:spcBef>
                <a:spcPct val="0"/>
              </a:spcBef>
              <a:spcAft>
                <a:spcPct val="0"/>
              </a:spcAft>
            </a:pPr>
            <a:r>
              <a:rPr lang="en-US" sz="1200" dirty="0" smtClean="0">
                <a:solidFill>
                  <a:srgbClr val="000000"/>
                </a:solidFill>
                <a:latin typeface="Consolas"/>
              </a:rPr>
              <a:t>        </a:t>
            </a:r>
            <a:r>
              <a:rPr lang="en-US" sz="1200" dirty="0">
                <a:solidFill>
                  <a:srgbClr val="7F0055"/>
                </a:solidFill>
                <a:latin typeface="Consolas"/>
              </a:rPr>
              <a:t>public</a:t>
            </a:r>
            <a:r>
              <a:rPr lang="en-US" sz="1200" dirty="0">
                <a:solidFill>
                  <a:srgbClr val="000000"/>
                </a:solidFill>
                <a:latin typeface="Consolas"/>
              </a:rPr>
              <a:t> </a:t>
            </a:r>
            <a:r>
              <a:rPr lang="en-US" sz="1200" dirty="0">
                <a:solidFill>
                  <a:srgbClr val="7F0055"/>
                </a:solidFill>
                <a:latin typeface="Consolas"/>
              </a:rPr>
              <a:t>static</a:t>
            </a:r>
            <a:r>
              <a:rPr lang="en-US" sz="1200" dirty="0">
                <a:solidFill>
                  <a:srgbClr val="000000"/>
                </a:solidFill>
                <a:latin typeface="Consolas"/>
              </a:rPr>
              <a:t> </a:t>
            </a:r>
            <a:r>
              <a:rPr lang="en-US" sz="1200" dirty="0">
                <a:solidFill>
                  <a:srgbClr val="7F0055"/>
                </a:solidFill>
                <a:latin typeface="Consolas"/>
              </a:rPr>
              <a:t>final</a:t>
            </a:r>
            <a:r>
              <a:rPr lang="en-US" sz="1200" dirty="0">
                <a:solidFill>
                  <a:srgbClr val="000000"/>
                </a:solidFill>
                <a:latin typeface="Consolas"/>
              </a:rPr>
              <a:t> </a:t>
            </a:r>
            <a:r>
              <a:rPr lang="en-US" sz="1200" dirty="0" err="1">
                <a:solidFill>
                  <a:srgbClr val="7F0055"/>
                </a:solidFill>
                <a:latin typeface="Consolas"/>
              </a:rPr>
              <a:t>int</a:t>
            </a:r>
            <a:r>
              <a:rPr lang="en-US" sz="1200" dirty="0">
                <a:solidFill>
                  <a:srgbClr val="000000"/>
                </a:solidFill>
                <a:latin typeface="Consolas"/>
              </a:rPr>
              <a:t> </a:t>
            </a:r>
            <a:r>
              <a:rPr lang="en-US" sz="1200" i="1" dirty="0" err="1">
                <a:solidFill>
                  <a:srgbClr val="0000C0"/>
                </a:solidFill>
                <a:latin typeface="Consolas"/>
              </a:rPr>
              <a:t>app_name</a:t>
            </a:r>
            <a:r>
              <a:rPr lang="en-US" sz="1200" i="1" dirty="0">
                <a:solidFill>
                  <a:srgbClr val="000000"/>
                </a:solidFill>
                <a:latin typeface="Consolas"/>
              </a:rPr>
              <a:t>=0x7f040000;</a:t>
            </a:r>
          </a:p>
          <a:p>
            <a:pPr fontAlgn="base">
              <a:spcBef>
                <a:spcPct val="0"/>
              </a:spcBef>
              <a:spcAft>
                <a:spcPct val="0"/>
              </a:spcAft>
            </a:pPr>
            <a:r>
              <a:rPr lang="en-US" sz="1200" dirty="0">
                <a:solidFill>
                  <a:srgbClr val="000000"/>
                </a:solidFill>
                <a:latin typeface="Consolas"/>
              </a:rPr>
              <a:t>        </a:t>
            </a:r>
            <a:r>
              <a:rPr lang="en-US" sz="1200" dirty="0">
                <a:solidFill>
                  <a:srgbClr val="7F0055"/>
                </a:solidFill>
                <a:latin typeface="Consolas"/>
              </a:rPr>
              <a:t>public</a:t>
            </a:r>
            <a:r>
              <a:rPr lang="en-US" sz="1200" dirty="0">
                <a:solidFill>
                  <a:srgbClr val="000000"/>
                </a:solidFill>
                <a:latin typeface="Consolas"/>
              </a:rPr>
              <a:t> </a:t>
            </a:r>
            <a:r>
              <a:rPr lang="en-US" sz="1200" dirty="0">
                <a:solidFill>
                  <a:srgbClr val="7F0055"/>
                </a:solidFill>
                <a:latin typeface="Consolas"/>
              </a:rPr>
              <a:t>static</a:t>
            </a:r>
            <a:r>
              <a:rPr lang="en-US" sz="1200" dirty="0">
                <a:solidFill>
                  <a:srgbClr val="000000"/>
                </a:solidFill>
                <a:latin typeface="Consolas"/>
              </a:rPr>
              <a:t> </a:t>
            </a:r>
            <a:r>
              <a:rPr lang="en-US" sz="1200" dirty="0">
                <a:solidFill>
                  <a:srgbClr val="7F0055"/>
                </a:solidFill>
                <a:latin typeface="Consolas"/>
              </a:rPr>
              <a:t>final</a:t>
            </a:r>
            <a:r>
              <a:rPr lang="en-US" sz="1200" dirty="0">
                <a:solidFill>
                  <a:srgbClr val="000000"/>
                </a:solidFill>
                <a:latin typeface="Consolas"/>
              </a:rPr>
              <a:t> </a:t>
            </a:r>
            <a:r>
              <a:rPr lang="en-US" sz="1200" dirty="0" err="1">
                <a:solidFill>
                  <a:srgbClr val="7F0055"/>
                </a:solidFill>
                <a:latin typeface="Consolas"/>
              </a:rPr>
              <a:t>int</a:t>
            </a:r>
            <a:r>
              <a:rPr lang="en-US" sz="1200" dirty="0">
                <a:solidFill>
                  <a:srgbClr val="000000"/>
                </a:solidFill>
                <a:latin typeface="Consolas"/>
              </a:rPr>
              <a:t> </a:t>
            </a:r>
            <a:r>
              <a:rPr lang="en-US" sz="1200" i="1" dirty="0" err="1">
                <a:solidFill>
                  <a:srgbClr val="0000C0"/>
                </a:solidFill>
                <a:latin typeface="Consolas"/>
              </a:rPr>
              <a:t>enter_notes</a:t>
            </a:r>
            <a:r>
              <a:rPr lang="en-US" sz="1200" i="1" dirty="0">
                <a:solidFill>
                  <a:srgbClr val="000000"/>
                </a:solidFill>
                <a:latin typeface="Consolas"/>
              </a:rPr>
              <a:t>=0x7f040004;</a:t>
            </a:r>
          </a:p>
          <a:p>
            <a:pPr fontAlgn="base">
              <a:spcBef>
                <a:spcPct val="0"/>
              </a:spcBef>
              <a:spcAft>
                <a:spcPct val="0"/>
              </a:spcAft>
            </a:pPr>
            <a:r>
              <a:rPr lang="en-US" sz="1200" dirty="0">
                <a:solidFill>
                  <a:srgbClr val="000000"/>
                </a:solidFill>
                <a:latin typeface="Consolas"/>
              </a:rPr>
              <a:t>        </a:t>
            </a:r>
            <a:r>
              <a:rPr lang="en-US" sz="1200" dirty="0">
                <a:solidFill>
                  <a:srgbClr val="7F0055"/>
                </a:solidFill>
                <a:latin typeface="Consolas"/>
              </a:rPr>
              <a:t>public</a:t>
            </a:r>
            <a:r>
              <a:rPr lang="en-US" sz="1200" dirty="0">
                <a:solidFill>
                  <a:srgbClr val="000000"/>
                </a:solidFill>
                <a:latin typeface="Consolas"/>
              </a:rPr>
              <a:t> </a:t>
            </a:r>
            <a:r>
              <a:rPr lang="en-US" sz="1200" dirty="0">
                <a:solidFill>
                  <a:srgbClr val="7F0055"/>
                </a:solidFill>
                <a:latin typeface="Consolas"/>
              </a:rPr>
              <a:t>static</a:t>
            </a:r>
            <a:r>
              <a:rPr lang="en-US" sz="1200" dirty="0">
                <a:solidFill>
                  <a:srgbClr val="000000"/>
                </a:solidFill>
                <a:latin typeface="Consolas"/>
              </a:rPr>
              <a:t> </a:t>
            </a:r>
            <a:r>
              <a:rPr lang="en-US" sz="1200" dirty="0">
                <a:solidFill>
                  <a:srgbClr val="7F0055"/>
                </a:solidFill>
                <a:latin typeface="Consolas"/>
              </a:rPr>
              <a:t>final</a:t>
            </a:r>
            <a:r>
              <a:rPr lang="en-US" sz="1200" dirty="0">
                <a:solidFill>
                  <a:srgbClr val="000000"/>
                </a:solidFill>
                <a:latin typeface="Consolas"/>
              </a:rPr>
              <a:t> </a:t>
            </a:r>
            <a:r>
              <a:rPr lang="en-US" sz="1200" dirty="0" err="1">
                <a:solidFill>
                  <a:srgbClr val="7F0055"/>
                </a:solidFill>
                <a:latin typeface="Consolas"/>
              </a:rPr>
              <a:t>int</a:t>
            </a:r>
            <a:r>
              <a:rPr lang="en-US" sz="1200" dirty="0">
                <a:solidFill>
                  <a:srgbClr val="000000"/>
                </a:solidFill>
                <a:latin typeface="Consolas"/>
              </a:rPr>
              <a:t> </a:t>
            </a:r>
            <a:r>
              <a:rPr lang="en-US" sz="1200" i="1" dirty="0" err="1">
                <a:solidFill>
                  <a:srgbClr val="0000C0"/>
                </a:solidFill>
                <a:latin typeface="Consolas"/>
              </a:rPr>
              <a:t>hello_world</a:t>
            </a:r>
            <a:r>
              <a:rPr lang="en-US" sz="1200" i="1" dirty="0">
                <a:solidFill>
                  <a:srgbClr val="000000"/>
                </a:solidFill>
                <a:latin typeface="Consolas"/>
              </a:rPr>
              <a:t>=0x7f040001;</a:t>
            </a:r>
          </a:p>
          <a:p>
            <a:pPr fontAlgn="base">
              <a:spcBef>
                <a:spcPct val="0"/>
              </a:spcBef>
              <a:spcAft>
                <a:spcPct val="0"/>
              </a:spcAft>
            </a:pPr>
            <a:r>
              <a:rPr lang="en-US" sz="1200" dirty="0">
                <a:solidFill>
                  <a:srgbClr val="000000"/>
                </a:solidFill>
                <a:latin typeface="Consolas"/>
              </a:rPr>
              <a:t>        </a:t>
            </a:r>
            <a:r>
              <a:rPr lang="en-US" sz="1200" dirty="0">
                <a:solidFill>
                  <a:srgbClr val="7F0055"/>
                </a:solidFill>
                <a:latin typeface="Consolas"/>
              </a:rPr>
              <a:t>public</a:t>
            </a:r>
            <a:r>
              <a:rPr lang="en-US" sz="1200" dirty="0">
                <a:solidFill>
                  <a:srgbClr val="000000"/>
                </a:solidFill>
                <a:latin typeface="Consolas"/>
              </a:rPr>
              <a:t> </a:t>
            </a:r>
            <a:r>
              <a:rPr lang="en-US" sz="1200" dirty="0">
                <a:solidFill>
                  <a:srgbClr val="7F0055"/>
                </a:solidFill>
                <a:latin typeface="Consolas"/>
              </a:rPr>
              <a:t>static</a:t>
            </a:r>
            <a:r>
              <a:rPr lang="en-US" sz="1200" dirty="0">
                <a:solidFill>
                  <a:srgbClr val="000000"/>
                </a:solidFill>
                <a:latin typeface="Consolas"/>
              </a:rPr>
              <a:t> </a:t>
            </a:r>
            <a:r>
              <a:rPr lang="en-US" sz="1200" dirty="0">
                <a:solidFill>
                  <a:srgbClr val="7F0055"/>
                </a:solidFill>
                <a:latin typeface="Consolas"/>
              </a:rPr>
              <a:t>final</a:t>
            </a:r>
            <a:r>
              <a:rPr lang="en-US" sz="1200" dirty="0">
                <a:solidFill>
                  <a:srgbClr val="000000"/>
                </a:solidFill>
                <a:latin typeface="Consolas"/>
              </a:rPr>
              <a:t> </a:t>
            </a:r>
            <a:r>
              <a:rPr lang="en-US" sz="1200" dirty="0" err="1">
                <a:solidFill>
                  <a:srgbClr val="7F0055"/>
                </a:solidFill>
                <a:latin typeface="Consolas"/>
              </a:rPr>
              <a:t>int</a:t>
            </a:r>
            <a:r>
              <a:rPr lang="en-US" sz="1200" dirty="0">
                <a:solidFill>
                  <a:srgbClr val="000000"/>
                </a:solidFill>
                <a:latin typeface="Consolas"/>
              </a:rPr>
              <a:t> </a:t>
            </a:r>
            <a:r>
              <a:rPr lang="en-US" sz="1200" i="1" dirty="0" err="1">
                <a:solidFill>
                  <a:srgbClr val="0000C0"/>
                </a:solidFill>
                <a:latin typeface="Consolas"/>
              </a:rPr>
              <a:t>menu_settings</a:t>
            </a:r>
            <a:r>
              <a:rPr lang="en-US" sz="1200" i="1" dirty="0">
                <a:solidFill>
                  <a:srgbClr val="000000"/>
                </a:solidFill>
                <a:latin typeface="Consolas"/>
              </a:rPr>
              <a:t>=0x7f040002;</a:t>
            </a:r>
          </a:p>
          <a:p>
            <a:pPr fontAlgn="base">
              <a:spcBef>
                <a:spcPct val="0"/>
              </a:spcBef>
              <a:spcAft>
                <a:spcPct val="0"/>
              </a:spcAft>
            </a:pPr>
            <a:r>
              <a:rPr lang="en-US" sz="1200" dirty="0">
                <a:solidFill>
                  <a:srgbClr val="000000"/>
                </a:solidFill>
                <a:latin typeface="Consolas"/>
              </a:rPr>
              <a:t>        </a:t>
            </a:r>
            <a:r>
              <a:rPr lang="en-US" sz="1200" dirty="0">
                <a:solidFill>
                  <a:srgbClr val="7F0055"/>
                </a:solidFill>
                <a:latin typeface="Consolas"/>
              </a:rPr>
              <a:t>public</a:t>
            </a:r>
            <a:r>
              <a:rPr lang="en-US" sz="1200" dirty="0">
                <a:solidFill>
                  <a:srgbClr val="000000"/>
                </a:solidFill>
                <a:latin typeface="Consolas"/>
              </a:rPr>
              <a:t> </a:t>
            </a:r>
            <a:r>
              <a:rPr lang="en-US" sz="1200" dirty="0">
                <a:solidFill>
                  <a:srgbClr val="7F0055"/>
                </a:solidFill>
                <a:latin typeface="Consolas"/>
              </a:rPr>
              <a:t>static</a:t>
            </a:r>
            <a:r>
              <a:rPr lang="en-US" sz="1200" dirty="0">
                <a:solidFill>
                  <a:srgbClr val="000000"/>
                </a:solidFill>
                <a:latin typeface="Consolas"/>
              </a:rPr>
              <a:t> </a:t>
            </a:r>
            <a:r>
              <a:rPr lang="en-US" sz="1200" dirty="0">
                <a:solidFill>
                  <a:srgbClr val="7F0055"/>
                </a:solidFill>
                <a:latin typeface="Consolas"/>
              </a:rPr>
              <a:t>final</a:t>
            </a:r>
            <a:r>
              <a:rPr lang="en-US" sz="1200" dirty="0">
                <a:solidFill>
                  <a:srgbClr val="000000"/>
                </a:solidFill>
                <a:latin typeface="Consolas"/>
              </a:rPr>
              <a:t> </a:t>
            </a:r>
            <a:r>
              <a:rPr lang="en-US" sz="1200" dirty="0" err="1">
                <a:solidFill>
                  <a:srgbClr val="7F0055"/>
                </a:solidFill>
                <a:latin typeface="Consolas"/>
              </a:rPr>
              <a:t>int</a:t>
            </a:r>
            <a:r>
              <a:rPr lang="en-US" sz="1200" dirty="0">
                <a:solidFill>
                  <a:srgbClr val="000000"/>
                </a:solidFill>
                <a:latin typeface="Consolas"/>
              </a:rPr>
              <a:t> </a:t>
            </a:r>
            <a:r>
              <a:rPr lang="en-US" sz="1200" i="1" dirty="0" err="1">
                <a:solidFill>
                  <a:srgbClr val="0000C0"/>
                </a:solidFill>
                <a:latin typeface="Consolas"/>
              </a:rPr>
              <a:t>title_activity_notes</a:t>
            </a:r>
            <a:r>
              <a:rPr lang="en-US" sz="1200" i="1" dirty="0">
                <a:solidFill>
                  <a:srgbClr val="000000"/>
                </a:solidFill>
                <a:latin typeface="Consolas"/>
              </a:rPr>
              <a:t>=0x7f040003;</a:t>
            </a:r>
          </a:p>
          <a:p>
            <a:pPr fontAlgn="base">
              <a:spcBef>
                <a:spcPct val="0"/>
              </a:spcBef>
              <a:spcAft>
                <a:spcPct val="0"/>
              </a:spcAft>
            </a:pPr>
            <a:r>
              <a:rPr lang="de-DE" sz="1200" dirty="0">
                <a:solidFill>
                  <a:srgbClr val="000000"/>
                </a:solidFill>
                <a:latin typeface="Consolas"/>
              </a:rPr>
              <a:t>    </a:t>
            </a:r>
            <a:r>
              <a:rPr lang="de-DE" sz="1200" dirty="0" smtClean="0">
                <a:solidFill>
                  <a:srgbClr val="000000"/>
                </a:solidFill>
                <a:latin typeface="Consolas"/>
              </a:rPr>
              <a:t>}</a:t>
            </a:r>
          </a:p>
          <a:p>
            <a:pPr fontAlgn="base">
              <a:spcBef>
                <a:spcPct val="0"/>
              </a:spcBef>
              <a:spcAft>
                <a:spcPct val="0"/>
              </a:spcAft>
            </a:pPr>
            <a:r>
              <a:rPr lang="en-US" sz="1200" dirty="0" smtClean="0">
                <a:solidFill>
                  <a:srgbClr val="000000"/>
                </a:solidFill>
                <a:latin typeface="Consolas"/>
              </a:rPr>
              <a:t>    </a:t>
            </a:r>
            <a:r>
              <a:rPr lang="en-US" sz="1200" dirty="0" smtClean="0">
                <a:solidFill>
                  <a:srgbClr val="7F0055"/>
                </a:solidFill>
                <a:latin typeface="Consolas"/>
              </a:rPr>
              <a:t>public</a:t>
            </a:r>
            <a:r>
              <a:rPr lang="en-US" sz="1200" dirty="0" smtClean="0">
                <a:solidFill>
                  <a:srgbClr val="000000"/>
                </a:solidFill>
                <a:latin typeface="Consolas"/>
              </a:rPr>
              <a:t> </a:t>
            </a:r>
            <a:r>
              <a:rPr lang="en-US" sz="1200" dirty="0" smtClean="0">
                <a:solidFill>
                  <a:srgbClr val="7F0055"/>
                </a:solidFill>
                <a:latin typeface="Consolas"/>
              </a:rPr>
              <a:t>static</a:t>
            </a:r>
            <a:r>
              <a:rPr lang="en-US" sz="1200" dirty="0" smtClean="0">
                <a:solidFill>
                  <a:srgbClr val="000000"/>
                </a:solidFill>
                <a:latin typeface="Consolas"/>
              </a:rPr>
              <a:t> </a:t>
            </a:r>
            <a:r>
              <a:rPr lang="en-US" sz="1200" dirty="0" smtClean="0">
                <a:solidFill>
                  <a:srgbClr val="7F0055"/>
                </a:solidFill>
                <a:latin typeface="Consolas"/>
              </a:rPr>
              <a:t>final</a:t>
            </a:r>
            <a:r>
              <a:rPr lang="en-US" sz="1200" dirty="0" smtClean="0">
                <a:solidFill>
                  <a:srgbClr val="000000"/>
                </a:solidFill>
                <a:latin typeface="Consolas"/>
              </a:rPr>
              <a:t> </a:t>
            </a:r>
            <a:r>
              <a:rPr lang="en-US" sz="1200" dirty="0" smtClean="0">
                <a:solidFill>
                  <a:srgbClr val="7F0055"/>
                </a:solidFill>
                <a:latin typeface="Consolas"/>
              </a:rPr>
              <a:t>class</a:t>
            </a:r>
            <a:r>
              <a:rPr lang="en-US" sz="1200" dirty="0" smtClean="0">
                <a:solidFill>
                  <a:srgbClr val="000000"/>
                </a:solidFill>
                <a:latin typeface="Consolas"/>
              </a:rPr>
              <a:t> style {</a:t>
            </a:r>
          </a:p>
          <a:p>
            <a:pPr fontAlgn="base">
              <a:spcBef>
                <a:spcPct val="0"/>
              </a:spcBef>
              <a:spcAft>
                <a:spcPct val="0"/>
              </a:spcAft>
            </a:pPr>
            <a:r>
              <a:rPr lang="en-US" sz="1200" dirty="0" smtClean="0">
                <a:solidFill>
                  <a:srgbClr val="000000"/>
                </a:solidFill>
                <a:latin typeface="Consolas"/>
              </a:rPr>
              <a:t>        </a:t>
            </a:r>
            <a:r>
              <a:rPr lang="en-US" sz="1200" dirty="0" smtClean="0">
                <a:solidFill>
                  <a:srgbClr val="7F0055"/>
                </a:solidFill>
                <a:latin typeface="Consolas"/>
              </a:rPr>
              <a:t>public</a:t>
            </a:r>
            <a:r>
              <a:rPr lang="en-US" sz="1200" dirty="0" smtClean="0">
                <a:solidFill>
                  <a:srgbClr val="000000"/>
                </a:solidFill>
                <a:latin typeface="Consolas"/>
              </a:rPr>
              <a:t> </a:t>
            </a:r>
            <a:r>
              <a:rPr lang="en-US" sz="1200" dirty="0" smtClean="0">
                <a:solidFill>
                  <a:srgbClr val="7F0055"/>
                </a:solidFill>
                <a:latin typeface="Consolas"/>
              </a:rPr>
              <a:t>static</a:t>
            </a:r>
            <a:r>
              <a:rPr lang="en-US" sz="1200" dirty="0" smtClean="0">
                <a:solidFill>
                  <a:srgbClr val="000000"/>
                </a:solidFill>
                <a:latin typeface="Consolas"/>
              </a:rPr>
              <a:t> </a:t>
            </a:r>
            <a:r>
              <a:rPr lang="en-US" sz="1200" dirty="0" smtClean="0">
                <a:solidFill>
                  <a:srgbClr val="7F0055"/>
                </a:solidFill>
                <a:latin typeface="Consolas"/>
              </a:rPr>
              <a:t>final</a:t>
            </a:r>
            <a:r>
              <a:rPr lang="en-US" sz="1200" dirty="0" smtClean="0">
                <a:solidFill>
                  <a:srgbClr val="000000"/>
                </a:solidFill>
                <a:latin typeface="Consolas"/>
              </a:rPr>
              <a:t> </a:t>
            </a:r>
            <a:r>
              <a:rPr lang="en-US" sz="1200" dirty="0" err="1" smtClean="0">
                <a:solidFill>
                  <a:srgbClr val="7F0055"/>
                </a:solidFill>
                <a:latin typeface="Consolas"/>
              </a:rPr>
              <a:t>int</a:t>
            </a:r>
            <a:r>
              <a:rPr lang="en-US" sz="1200" dirty="0" smtClean="0">
                <a:solidFill>
                  <a:srgbClr val="000000"/>
                </a:solidFill>
                <a:latin typeface="Consolas"/>
              </a:rPr>
              <a:t> </a:t>
            </a:r>
            <a:r>
              <a:rPr lang="en-US" sz="1200" i="1" dirty="0" err="1" smtClean="0">
                <a:solidFill>
                  <a:srgbClr val="0000C0"/>
                </a:solidFill>
                <a:latin typeface="Consolas"/>
              </a:rPr>
              <a:t>AppTheme</a:t>
            </a:r>
            <a:r>
              <a:rPr lang="en-US" sz="1200" i="1" dirty="0" smtClean="0">
                <a:solidFill>
                  <a:srgbClr val="000000"/>
                </a:solidFill>
                <a:latin typeface="Consolas"/>
              </a:rPr>
              <a:t>=0x7f050000;</a:t>
            </a:r>
          </a:p>
          <a:p>
            <a:pPr fontAlgn="base">
              <a:spcBef>
                <a:spcPct val="0"/>
              </a:spcBef>
              <a:spcAft>
                <a:spcPct val="0"/>
              </a:spcAft>
            </a:pPr>
            <a:r>
              <a:rPr lang="de-DE" sz="1200" dirty="0" smtClean="0">
                <a:solidFill>
                  <a:srgbClr val="000000"/>
                </a:solidFill>
                <a:latin typeface="Consolas"/>
              </a:rPr>
              <a:t>    }</a:t>
            </a:r>
          </a:p>
          <a:p>
            <a:pPr fontAlgn="base">
              <a:spcBef>
                <a:spcPct val="0"/>
              </a:spcBef>
              <a:spcAft>
                <a:spcPct val="0"/>
              </a:spcAft>
            </a:pPr>
            <a:r>
              <a:rPr lang="de-DE" sz="1200" dirty="0" smtClean="0">
                <a:solidFill>
                  <a:srgbClr val="000000"/>
                </a:solidFill>
                <a:latin typeface="Consolas"/>
              </a:rPr>
              <a:t>}</a:t>
            </a:r>
            <a:endParaRPr lang="de-DE" sz="1200" dirty="0">
              <a:solidFill>
                <a:prstClr val="black"/>
              </a:solidFill>
            </a:endParaRPr>
          </a:p>
        </p:txBody>
      </p:sp>
      <p:sp>
        <p:nvSpPr>
          <p:cNvPr id="7" name="Textfeld 6"/>
          <p:cNvSpPr txBox="1"/>
          <p:nvPr/>
        </p:nvSpPr>
        <p:spPr>
          <a:xfrm>
            <a:off x="726232" y="1340768"/>
            <a:ext cx="3996444" cy="369332"/>
          </a:xfrm>
          <a:prstGeom prst="rect">
            <a:avLst/>
          </a:prstGeom>
          <a:noFill/>
        </p:spPr>
        <p:txBody>
          <a:bodyPr wrap="square" rtlCol="0">
            <a:spAutoFit/>
          </a:bodyPr>
          <a:lstStyle/>
          <a:p>
            <a:pPr fontAlgn="base">
              <a:spcBef>
                <a:spcPct val="0"/>
              </a:spcBef>
              <a:spcAft>
                <a:spcPct val="0"/>
              </a:spcAft>
            </a:pPr>
            <a:r>
              <a:rPr lang="de-DE" dirty="0" smtClean="0">
                <a:solidFill>
                  <a:prstClr val="black"/>
                </a:solidFill>
              </a:rPr>
              <a:t>R.java:</a:t>
            </a:r>
            <a:endParaRPr lang="de-DE" dirty="0">
              <a:solidFill>
                <a:prstClr val="black"/>
              </a:solidFill>
            </a:endParaRPr>
          </a:p>
        </p:txBody>
      </p:sp>
    </p:spTree>
    <p:extLst>
      <p:ext uri="{BB962C8B-B14F-4D97-AF65-F5344CB8AC3E}">
        <p14:creationId xmlns:p14="http://schemas.microsoft.com/office/powerpoint/2010/main" val="3353414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Beispiel: Notes-</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726232" y="2348880"/>
            <a:ext cx="7992888" cy="4032448"/>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en-US" sz="1200" dirty="0">
                <a:solidFill>
                  <a:srgbClr val="7F0055"/>
                </a:solidFill>
                <a:latin typeface="Consolas"/>
              </a:rPr>
              <a:t>public</a:t>
            </a:r>
            <a:r>
              <a:rPr lang="en-US" sz="1200" dirty="0">
                <a:solidFill>
                  <a:srgbClr val="000000"/>
                </a:solidFill>
                <a:latin typeface="Consolas"/>
              </a:rPr>
              <a:t> </a:t>
            </a:r>
            <a:r>
              <a:rPr lang="en-US" sz="1200" dirty="0">
                <a:solidFill>
                  <a:srgbClr val="7F0055"/>
                </a:solidFill>
                <a:latin typeface="Consolas"/>
              </a:rPr>
              <a:t>class</a:t>
            </a:r>
            <a:r>
              <a:rPr lang="en-US" sz="1200" dirty="0">
                <a:solidFill>
                  <a:srgbClr val="000000"/>
                </a:solidFill>
                <a:latin typeface="Consolas"/>
              </a:rPr>
              <a:t> </a:t>
            </a:r>
            <a:r>
              <a:rPr lang="en-US" sz="1200" dirty="0" err="1">
                <a:solidFill>
                  <a:srgbClr val="000000"/>
                </a:solidFill>
                <a:latin typeface="Consolas"/>
              </a:rPr>
              <a:t>NotesActivity</a:t>
            </a:r>
            <a:r>
              <a:rPr lang="en-US" sz="1200" dirty="0">
                <a:solidFill>
                  <a:srgbClr val="000000"/>
                </a:solidFill>
                <a:latin typeface="Consolas"/>
              </a:rPr>
              <a:t> </a:t>
            </a:r>
            <a:r>
              <a:rPr lang="en-US" sz="1200" dirty="0">
                <a:solidFill>
                  <a:srgbClr val="7F0055"/>
                </a:solidFill>
                <a:latin typeface="Consolas"/>
              </a:rPr>
              <a:t>extends</a:t>
            </a:r>
            <a:r>
              <a:rPr lang="en-US" sz="1200" dirty="0">
                <a:solidFill>
                  <a:srgbClr val="000000"/>
                </a:solidFill>
                <a:latin typeface="Consolas"/>
              </a:rPr>
              <a:t> Activity {</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0000"/>
                </a:solidFill>
                <a:latin typeface="Consolas"/>
              </a:rPr>
              <a:t>    </a:t>
            </a:r>
            <a:r>
              <a:rPr lang="de-DE" sz="1200" dirty="0">
                <a:solidFill>
                  <a:srgbClr val="646464"/>
                </a:solidFill>
                <a:latin typeface="Consolas"/>
              </a:rPr>
              <a:t>@</a:t>
            </a:r>
            <a:r>
              <a:rPr lang="de-DE" sz="1200" dirty="0" err="1">
                <a:solidFill>
                  <a:srgbClr val="646464"/>
                </a:solidFill>
                <a:latin typeface="Consolas"/>
              </a:rPr>
              <a:t>Override</a:t>
            </a:r>
            <a:endParaRPr lang="de-DE" sz="1200" dirty="0">
              <a:solidFill>
                <a:srgbClr val="646464"/>
              </a:solidFill>
              <a:latin typeface="Consolas"/>
            </a:endParaRPr>
          </a:p>
          <a:p>
            <a:pPr fontAlgn="base">
              <a:spcBef>
                <a:spcPct val="0"/>
              </a:spcBef>
              <a:spcAft>
                <a:spcPct val="0"/>
              </a:spcAft>
            </a:pPr>
            <a:r>
              <a:rPr lang="de-DE" sz="1200" dirty="0">
                <a:solidFill>
                  <a:srgbClr val="000000"/>
                </a:solidFill>
                <a:latin typeface="Consolas"/>
              </a:rPr>
              <a:t>    </a:t>
            </a:r>
            <a:r>
              <a:rPr lang="de-DE" sz="1200" dirty="0" err="1">
                <a:solidFill>
                  <a:srgbClr val="7F0055"/>
                </a:solidFill>
                <a:latin typeface="Consolas"/>
              </a:rPr>
              <a:t>public</a:t>
            </a:r>
            <a:r>
              <a:rPr lang="de-DE" sz="1200" dirty="0">
                <a:solidFill>
                  <a:srgbClr val="000000"/>
                </a:solidFill>
                <a:latin typeface="Consolas"/>
              </a:rPr>
              <a:t> </a:t>
            </a:r>
            <a:r>
              <a:rPr lang="de-DE" sz="1200" dirty="0" err="1">
                <a:solidFill>
                  <a:srgbClr val="7F0055"/>
                </a:solidFill>
                <a:latin typeface="Consolas"/>
              </a:rPr>
              <a:t>void</a:t>
            </a:r>
            <a:r>
              <a:rPr lang="de-DE" sz="1200" dirty="0">
                <a:solidFill>
                  <a:srgbClr val="000000"/>
                </a:solidFill>
                <a:latin typeface="Consolas"/>
              </a:rPr>
              <a:t> </a:t>
            </a:r>
            <a:r>
              <a:rPr lang="de-DE" sz="1200" b="1" dirty="0" err="1">
                <a:solidFill>
                  <a:srgbClr val="000000"/>
                </a:solidFill>
                <a:latin typeface="Consolas"/>
              </a:rPr>
              <a:t>onCreate</a:t>
            </a:r>
            <a:r>
              <a:rPr lang="de-DE" sz="1200" dirty="0">
                <a:solidFill>
                  <a:srgbClr val="000000"/>
                </a:solidFill>
                <a:latin typeface="Consolas"/>
              </a:rPr>
              <a:t>(Bundle </a:t>
            </a:r>
            <a:r>
              <a:rPr lang="de-DE" sz="1200" dirty="0" err="1">
                <a:solidFill>
                  <a:srgbClr val="000000"/>
                </a:solidFill>
                <a:latin typeface="Consolas"/>
              </a:rPr>
              <a:t>savedInstanceState</a:t>
            </a:r>
            <a:r>
              <a:rPr lang="de-DE" sz="1200" dirty="0">
                <a:solidFill>
                  <a:srgbClr val="000000"/>
                </a:solidFill>
                <a:latin typeface="Consolas"/>
              </a:rPr>
              <a:t>) {</a:t>
            </a:r>
          </a:p>
          <a:p>
            <a:pPr fontAlgn="base">
              <a:spcBef>
                <a:spcPct val="0"/>
              </a:spcBef>
              <a:spcAft>
                <a:spcPct val="0"/>
              </a:spcAft>
            </a:pPr>
            <a:r>
              <a:rPr lang="de-DE" sz="1200" dirty="0">
                <a:solidFill>
                  <a:srgbClr val="000000"/>
                </a:solidFill>
                <a:latin typeface="Consolas"/>
              </a:rPr>
              <a:t>        </a:t>
            </a:r>
            <a:r>
              <a:rPr lang="de-DE" sz="1200" dirty="0" err="1">
                <a:solidFill>
                  <a:srgbClr val="7F0055"/>
                </a:solidFill>
                <a:latin typeface="Consolas"/>
              </a:rPr>
              <a:t>super</a:t>
            </a:r>
            <a:r>
              <a:rPr lang="de-DE" sz="1200" dirty="0" err="1">
                <a:solidFill>
                  <a:srgbClr val="000000"/>
                </a:solidFill>
                <a:latin typeface="Consolas"/>
              </a:rPr>
              <a:t>.onCreate</a:t>
            </a:r>
            <a:r>
              <a:rPr lang="de-DE" sz="1200" dirty="0">
                <a:solidFill>
                  <a:srgbClr val="000000"/>
                </a:solidFill>
                <a:latin typeface="Consolas"/>
              </a:rPr>
              <a:t>(</a:t>
            </a:r>
            <a:r>
              <a:rPr lang="de-DE" sz="1200" dirty="0" err="1">
                <a:solidFill>
                  <a:srgbClr val="000000"/>
                </a:solidFill>
                <a:latin typeface="Consolas"/>
              </a:rPr>
              <a:t>savedInstanceState</a:t>
            </a:r>
            <a:r>
              <a:rPr lang="de-DE" sz="1200" dirty="0">
                <a:solidFill>
                  <a:srgbClr val="000000"/>
                </a:solidFill>
                <a:latin typeface="Consolas"/>
              </a:rPr>
              <a:t>);</a:t>
            </a:r>
          </a:p>
          <a:p>
            <a:pPr fontAlgn="base">
              <a:spcBef>
                <a:spcPct val="0"/>
              </a:spcBef>
              <a:spcAft>
                <a:spcPct val="0"/>
              </a:spcAft>
            </a:pPr>
            <a:r>
              <a:rPr lang="de-DE" sz="1200" dirty="0">
                <a:solidFill>
                  <a:srgbClr val="000000"/>
                </a:solidFill>
                <a:latin typeface="Consolas"/>
              </a:rPr>
              <a:t>        </a:t>
            </a:r>
            <a:r>
              <a:rPr lang="de-DE" sz="1200" dirty="0" err="1">
                <a:solidFill>
                  <a:srgbClr val="000000"/>
                </a:solidFill>
                <a:latin typeface="Consolas"/>
              </a:rPr>
              <a:t>setContentView</a:t>
            </a:r>
            <a:r>
              <a:rPr lang="de-DE" sz="1200" dirty="0">
                <a:solidFill>
                  <a:srgbClr val="000000"/>
                </a:solidFill>
                <a:latin typeface="Consolas"/>
              </a:rPr>
              <a:t>(</a:t>
            </a:r>
            <a:r>
              <a:rPr lang="de-DE" sz="1200" u="sng" dirty="0" err="1">
                <a:solidFill>
                  <a:srgbClr val="000000"/>
                </a:solidFill>
                <a:latin typeface="Consolas"/>
              </a:rPr>
              <a:t>R.layout.</a:t>
            </a:r>
            <a:r>
              <a:rPr lang="de-DE" sz="1200" i="1" u="sng" dirty="0" err="1">
                <a:solidFill>
                  <a:srgbClr val="0000C0"/>
                </a:solidFill>
                <a:latin typeface="Consolas"/>
              </a:rPr>
              <a:t>activity_notes</a:t>
            </a:r>
            <a:r>
              <a:rPr lang="de-DE" sz="1200" i="1" dirty="0">
                <a:solidFill>
                  <a:srgbClr val="000000"/>
                </a:solidFill>
                <a:latin typeface="Consolas"/>
              </a:rPr>
              <a:t>);</a:t>
            </a:r>
          </a:p>
          <a:p>
            <a:pPr fontAlgn="base">
              <a:spcBef>
                <a:spcPct val="0"/>
              </a:spcBef>
              <a:spcAft>
                <a:spcPct val="0"/>
              </a:spcAft>
            </a:pPr>
            <a:r>
              <a:rPr lang="de-DE" sz="1200" dirty="0">
                <a:solidFill>
                  <a:srgbClr val="000000"/>
                </a:solidFill>
                <a:latin typeface="Consolas"/>
              </a:rPr>
              <a:t>    }</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0000"/>
                </a:solidFill>
                <a:latin typeface="Consolas"/>
              </a:rPr>
              <a:t>    </a:t>
            </a:r>
            <a:r>
              <a:rPr lang="de-DE" sz="1200" dirty="0">
                <a:solidFill>
                  <a:srgbClr val="646464"/>
                </a:solidFill>
                <a:latin typeface="Consolas"/>
              </a:rPr>
              <a:t>@</a:t>
            </a:r>
            <a:r>
              <a:rPr lang="de-DE" sz="1200" dirty="0" err="1">
                <a:solidFill>
                  <a:srgbClr val="646464"/>
                </a:solidFill>
                <a:latin typeface="Consolas"/>
              </a:rPr>
              <a:t>Override</a:t>
            </a:r>
            <a:endParaRPr lang="de-DE" sz="1200" dirty="0">
              <a:solidFill>
                <a:srgbClr val="646464"/>
              </a:solidFill>
              <a:latin typeface="Consolas"/>
            </a:endParaRPr>
          </a:p>
          <a:p>
            <a:pPr fontAlgn="base">
              <a:spcBef>
                <a:spcPct val="0"/>
              </a:spcBef>
              <a:spcAft>
                <a:spcPct val="0"/>
              </a:spcAft>
            </a:pPr>
            <a:r>
              <a:rPr lang="de-DE" sz="1200" dirty="0">
                <a:solidFill>
                  <a:srgbClr val="000000"/>
                </a:solidFill>
                <a:latin typeface="Consolas"/>
              </a:rPr>
              <a:t>    </a:t>
            </a:r>
            <a:r>
              <a:rPr lang="de-DE" sz="1200" dirty="0" err="1">
                <a:solidFill>
                  <a:srgbClr val="7F0055"/>
                </a:solidFill>
                <a:latin typeface="Consolas"/>
              </a:rPr>
              <a:t>public</a:t>
            </a:r>
            <a:r>
              <a:rPr lang="de-DE" sz="1200" dirty="0">
                <a:solidFill>
                  <a:srgbClr val="000000"/>
                </a:solidFill>
                <a:latin typeface="Consolas"/>
              </a:rPr>
              <a:t> </a:t>
            </a:r>
            <a:r>
              <a:rPr lang="de-DE" sz="1200" dirty="0" err="1">
                <a:solidFill>
                  <a:srgbClr val="7F0055"/>
                </a:solidFill>
                <a:latin typeface="Consolas"/>
              </a:rPr>
              <a:t>boolean</a:t>
            </a:r>
            <a:r>
              <a:rPr lang="de-DE" sz="1200" dirty="0">
                <a:solidFill>
                  <a:srgbClr val="000000"/>
                </a:solidFill>
                <a:latin typeface="Consolas"/>
              </a:rPr>
              <a:t> </a:t>
            </a:r>
            <a:r>
              <a:rPr lang="de-DE" sz="1200" b="1" dirty="0" err="1">
                <a:solidFill>
                  <a:srgbClr val="000000"/>
                </a:solidFill>
                <a:latin typeface="Consolas"/>
              </a:rPr>
              <a:t>onCreateOptionsMenu</a:t>
            </a:r>
            <a:r>
              <a:rPr lang="de-DE" sz="1200" dirty="0">
                <a:solidFill>
                  <a:srgbClr val="000000"/>
                </a:solidFill>
                <a:latin typeface="Consolas"/>
              </a:rPr>
              <a:t>(Menu </a:t>
            </a:r>
            <a:r>
              <a:rPr lang="de-DE" sz="1200" dirty="0" err="1">
                <a:solidFill>
                  <a:srgbClr val="000000"/>
                </a:solidFill>
                <a:latin typeface="Consolas"/>
              </a:rPr>
              <a:t>menu</a:t>
            </a:r>
            <a:r>
              <a:rPr lang="de-DE" sz="1200" dirty="0">
                <a:solidFill>
                  <a:srgbClr val="000000"/>
                </a:solidFill>
                <a:latin typeface="Consolas"/>
              </a:rPr>
              <a:t>) {</a:t>
            </a:r>
          </a:p>
          <a:p>
            <a:pPr fontAlgn="base">
              <a:spcBef>
                <a:spcPct val="0"/>
              </a:spcBef>
              <a:spcAft>
                <a:spcPct val="0"/>
              </a:spcAft>
            </a:pPr>
            <a:r>
              <a:rPr lang="de-DE" sz="1200" dirty="0">
                <a:solidFill>
                  <a:srgbClr val="000000"/>
                </a:solidFill>
                <a:latin typeface="Consolas"/>
              </a:rPr>
              <a:t>        </a:t>
            </a:r>
            <a:r>
              <a:rPr lang="de-DE" sz="1200" dirty="0" err="1">
                <a:solidFill>
                  <a:srgbClr val="000000"/>
                </a:solidFill>
                <a:latin typeface="Consolas"/>
              </a:rPr>
              <a:t>getMenuInflater</a:t>
            </a:r>
            <a:r>
              <a:rPr lang="de-DE" sz="1200" dirty="0">
                <a:solidFill>
                  <a:srgbClr val="000000"/>
                </a:solidFill>
                <a:latin typeface="Consolas"/>
              </a:rPr>
              <a:t>().</a:t>
            </a:r>
            <a:r>
              <a:rPr lang="de-DE" sz="1200" dirty="0" err="1">
                <a:solidFill>
                  <a:srgbClr val="000000"/>
                </a:solidFill>
                <a:latin typeface="Consolas"/>
              </a:rPr>
              <a:t>inflate</a:t>
            </a:r>
            <a:r>
              <a:rPr lang="de-DE" sz="1200" dirty="0">
                <a:solidFill>
                  <a:srgbClr val="000000"/>
                </a:solidFill>
                <a:latin typeface="Consolas"/>
              </a:rPr>
              <a:t>(</a:t>
            </a:r>
            <a:r>
              <a:rPr lang="de-DE" sz="1200" u="sng" dirty="0" err="1">
                <a:solidFill>
                  <a:srgbClr val="000000"/>
                </a:solidFill>
                <a:latin typeface="Consolas"/>
              </a:rPr>
              <a:t>R.menu.</a:t>
            </a:r>
            <a:r>
              <a:rPr lang="de-DE" sz="1200" i="1" u="sng" dirty="0" err="1">
                <a:solidFill>
                  <a:srgbClr val="0000C0"/>
                </a:solidFill>
                <a:latin typeface="Consolas"/>
              </a:rPr>
              <a:t>activity_notes</a:t>
            </a:r>
            <a:r>
              <a:rPr lang="de-DE" sz="1200" i="1" dirty="0">
                <a:solidFill>
                  <a:srgbClr val="000000"/>
                </a:solidFill>
                <a:latin typeface="Consolas"/>
              </a:rPr>
              <a:t>, </a:t>
            </a:r>
            <a:r>
              <a:rPr lang="de-DE" sz="1200" i="1" dirty="0" err="1">
                <a:solidFill>
                  <a:srgbClr val="000000"/>
                </a:solidFill>
                <a:latin typeface="Consolas"/>
              </a:rPr>
              <a:t>menu</a:t>
            </a:r>
            <a:r>
              <a:rPr lang="de-DE" sz="1200" i="1" dirty="0">
                <a:solidFill>
                  <a:srgbClr val="000000"/>
                </a:solidFill>
                <a:latin typeface="Consolas"/>
              </a:rPr>
              <a:t>);</a:t>
            </a:r>
          </a:p>
          <a:p>
            <a:pPr fontAlgn="base">
              <a:spcBef>
                <a:spcPct val="0"/>
              </a:spcBef>
              <a:spcAft>
                <a:spcPct val="0"/>
              </a:spcAft>
            </a:pPr>
            <a:r>
              <a:rPr lang="de-DE" sz="1200" dirty="0">
                <a:solidFill>
                  <a:srgbClr val="000000"/>
                </a:solidFill>
                <a:latin typeface="Consolas"/>
              </a:rPr>
              <a:t>        </a:t>
            </a:r>
            <a:r>
              <a:rPr lang="de-DE" sz="1200" dirty="0" err="1">
                <a:solidFill>
                  <a:srgbClr val="7F0055"/>
                </a:solidFill>
                <a:latin typeface="Consolas"/>
              </a:rPr>
              <a:t>return</a:t>
            </a:r>
            <a:r>
              <a:rPr lang="de-DE" sz="1200" dirty="0">
                <a:solidFill>
                  <a:srgbClr val="000000"/>
                </a:solidFill>
                <a:latin typeface="Consolas"/>
              </a:rPr>
              <a:t> </a:t>
            </a:r>
            <a:r>
              <a:rPr lang="de-DE" sz="1200" dirty="0" err="1">
                <a:solidFill>
                  <a:srgbClr val="7F0055"/>
                </a:solidFill>
                <a:latin typeface="Consolas"/>
              </a:rPr>
              <a:t>true</a:t>
            </a:r>
            <a:r>
              <a:rPr lang="de-DE" sz="1200" dirty="0">
                <a:solidFill>
                  <a:srgbClr val="000000"/>
                </a:solidFill>
                <a:latin typeface="Consolas"/>
              </a:rPr>
              <a:t>;</a:t>
            </a:r>
          </a:p>
          <a:p>
            <a:pPr fontAlgn="base">
              <a:spcBef>
                <a:spcPct val="0"/>
              </a:spcBef>
              <a:spcAft>
                <a:spcPct val="0"/>
              </a:spcAft>
            </a:pPr>
            <a:r>
              <a:rPr lang="de-DE" sz="1200" dirty="0">
                <a:solidFill>
                  <a:srgbClr val="000000"/>
                </a:solidFill>
                <a:latin typeface="Consolas"/>
              </a:rPr>
              <a:t>    }</a:t>
            </a:r>
          </a:p>
          <a:p>
            <a:pPr fontAlgn="base">
              <a:spcBef>
                <a:spcPct val="0"/>
              </a:spcBef>
              <a:spcAft>
                <a:spcPct val="0"/>
              </a:spcAft>
            </a:pPr>
            <a:r>
              <a:rPr lang="de-DE" sz="1200" dirty="0">
                <a:solidFill>
                  <a:srgbClr val="000000"/>
                </a:solidFill>
                <a:latin typeface="Consolas"/>
              </a:rPr>
              <a:t>}</a:t>
            </a:r>
            <a:endParaRPr lang="de-DE" sz="1200" dirty="0">
              <a:solidFill>
                <a:prstClr val="black"/>
              </a:solidFill>
            </a:endParaRPr>
          </a:p>
        </p:txBody>
      </p:sp>
      <p:sp>
        <p:nvSpPr>
          <p:cNvPr id="7" name="Textfeld 6"/>
          <p:cNvSpPr txBox="1"/>
          <p:nvPr/>
        </p:nvSpPr>
        <p:spPr>
          <a:xfrm>
            <a:off x="726232" y="1340768"/>
            <a:ext cx="3557736" cy="369332"/>
          </a:xfrm>
          <a:prstGeom prst="rect">
            <a:avLst/>
          </a:prstGeom>
          <a:noFill/>
        </p:spPr>
        <p:txBody>
          <a:bodyPr wrap="square" rtlCol="0">
            <a:spAutoFit/>
          </a:bodyPr>
          <a:lstStyle/>
          <a:p>
            <a:pPr fontAlgn="base">
              <a:spcBef>
                <a:spcPct val="0"/>
              </a:spcBef>
              <a:spcAft>
                <a:spcPct val="0"/>
              </a:spcAft>
            </a:pPr>
            <a:r>
              <a:rPr lang="de-DE" dirty="0" smtClean="0">
                <a:solidFill>
                  <a:prstClr val="black"/>
                </a:solidFill>
              </a:rPr>
              <a:t>NotesActivity.java (</a:t>
            </a:r>
            <a:r>
              <a:rPr lang="de-DE" dirty="0" err="1" smtClean="0">
                <a:solidFill>
                  <a:prstClr val="black"/>
                </a:solidFill>
              </a:rPr>
              <a:t>Activity</a:t>
            </a:r>
            <a:r>
              <a:rPr lang="de-DE" dirty="0" smtClean="0">
                <a:solidFill>
                  <a:prstClr val="black"/>
                </a:solidFill>
              </a:rPr>
              <a:t>-Class):</a:t>
            </a:r>
            <a:endParaRPr lang="de-DE" dirty="0">
              <a:solidFill>
                <a:prstClr val="black"/>
              </a:solidFill>
            </a:endParaRPr>
          </a:p>
        </p:txBody>
      </p:sp>
      <p:sp>
        <p:nvSpPr>
          <p:cNvPr id="3" name="Rechteckige Legende 2"/>
          <p:cNvSpPr/>
          <p:nvPr/>
        </p:nvSpPr>
        <p:spPr>
          <a:xfrm>
            <a:off x="6047556" y="2564904"/>
            <a:ext cx="1656184" cy="720080"/>
          </a:xfrm>
          <a:prstGeom prst="wedgeRectCallout">
            <a:avLst>
              <a:gd name="adj1" fmla="val -130681"/>
              <a:gd name="adj2" fmla="val 71963"/>
            </a:avLst>
          </a:prstGeom>
          <a:solidFill>
            <a:srgbClr val="FFFF99"/>
          </a:solidFill>
          <a:ln w="190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400" dirty="0" smtClean="0">
                <a:solidFill>
                  <a:prstClr val="black"/>
                </a:solidFill>
              </a:rPr>
              <a:t>Transienten Zustand wiederherstellen</a:t>
            </a:r>
            <a:endParaRPr lang="de-DE" sz="1400" dirty="0">
              <a:solidFill>
                <a:prstClr val="black"/>
              </a:solidFill>
            </a:endParaRPr>
          </a:p>
        </p:txBody>
      </p:sp>
      <p:sp>
        <p:nvSpPr>
          <p:cNvPr id="8" name="Rechteckige Legende 7"/>
          <p:cNvSpPr/>
          <p:nvPr/>
        </p:nvSpPr>
        <p:spPr>
          <a:xfrm>
            <a:off x="6047556" y="3437384"/>
            <a:ext cx="1656184" cy="720080"/>
          </a:xfrm>
          <a:prstGeom prst="wedgeRectCallout">
            <a:avLst>
              <a:gd name="adj1" fmla="val -107101"/>
              <a:gd name="adj2" fmla="val -24599"/>
            </a:avLst>
          </a:prstGeom>
          <a:solidFill>
            <a:srgbClr val="FFFF99"/>
          </a:solidFill>
          <a:ln w="190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400" dirty="0" smtClean="0">
                <a:solidFill>
                  <a:prstClr val="black"/>
                </a:solidFill>
              </a:rPr>
              <a:t>View initialisieren</a:t>
            </a:r>
            <a:endParaRPr lang="de-DE" sz="1400" dirty="0">
              <a:solidFill>
                <a:prstClr val="black"/>
              </a:solidFill>
            </a:endParaRPr>
          </a:p>
        </p:txBody>
      </p:sp>
      <p:sp>
        <p:nvSpPr>
          <p:cNvPr id="9" name="Rechteckige Legende 8"/>
          <p:cNvSpPr/>
          <p:nvPr/>
        </p:nvSpPr>
        <p:spPr>
          <a:xfrm>
            <a:off x="6732240" y="4581128"/>
            <a:ext cx="1656184" cy="720080"/>
          </a:xfrm>
          <a:prstGeom prst="wedgeRectCallout">
            <a:avLst>
              <a:gd name="adj1" fmla="val -72594"/>
              <a:gd name="adj2" fmla="val -55023"/>
            </a:avLst>
          </a:prstGeom>
          <a:solidFill>
            <a:srgbClr val="FFFF99"/>
          </a:solidFill>
          <a:ln w="190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400" dirty="0" smtClean="0">
                <a:solidFill>
                  <a:prstClr val="black"/>
                </a:solidFill>
              </a:rPr>
              <a:t>Menü initialisieren</a:t>
            </a:r>
            <a:endParaRPr lang="de-DE" sz="1400" dirty="0">
              <a:solidFill>
                <a:prstClr val="black"/>
              </a:solidFill>
            </a:endParaRPr>
          </a:p>
        </p:txBody>
      </p:sp>
    </p:spTree>
    <p:extLst>
      <p:ext uri="{BB962C8B-B14F-4D97-AF65-F5344CB8AC3E}">
        <p14:creationId xmlns:p14="http://schemas.microsoft.com/office/powerpoint/2010/main" val="2513693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err="1" smtClean="0"/>
              <a:t>Acitvity-Lifecycle</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6" name="Abgerundetes Rechteck 5"/>
          <p:cNvSpPr/>
          <p:nvPr/>
        </p:nvSpPr>
        <p:spPr>
          <a:xfrm>
            <a:off x="3420136" y="1052736"/>
            <a:ext cx="1872208" cy="360040"/>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Activity</a:t>
            </a:r>
            <a:r>
              <a:rPr lang="de-DE" sz="1600" dirty="0" smtClean="0">
                <a:solidFill>
                  <a:prstClr val="white"/>
                </a:solidFill>
              </a:rPr>
              <a:t> gestartet</a:t>
            </a:r>
            <a:endParaRPr lang="de-DE" sz="1600" dirty="0">
              <a:solidFill>
                <a:prstClr val="white"/>
              </a:solidFill>
            </a:endParaRPr>
          </a:p>
        </p:txBody>
      </p:sp>
      <p:sp>
        <p:nvSpPr>
          <p:cNvPr id="10" name="Abgerundetes Rechteck 9"/>
          <p:cNvSpPr/>
          <p:nvPr/>
        </p:nvSpPr>
        <p:spPr>
          <a:xfrm>
            <a:off x="3420136" y="1628800"/>
            <a:ext cx="1872208" cy="360040"/>
          </a:xfrm>
          <a:prstGeom prst="roundRect">
            <a:avLst/>
          </a:prstGeom>
          <a:solidFill>
            <a:srgbClr val="E71373"/>
          </a:solidFill>
          <a:ln w="0">
            <a:solidFill>
              <a:srgbClr val="E71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onCreate</a:t>
            </a:r>
            <a:r>
              <a:rPr lang="de-DE" sz="1600" dirty="0" smtClean="0">
                <a:solidFill>
                  <a:prstClr val="white"/>
                </a:solidFill>
              </a:rPr>
              <a:t>()</a:t>
            </a:r>
            <a:endParaRPr lang="de-DE" sz="1600" dirty="0">
              <a:solidFill>
                <a:prstClr val="white"/>
              </a:solidFill>
            </a:endParaRPr>
          </a:p>
        </p:txBody>
      </p:sp>
      <p:sp>
        <p:nvSpPr>
          <p:cNvPr id="11" name="Abgerundetes Rechteck 10"/>
          <p:cNvSpPr/>
          <p:nvPr/>
        </p:nvSpPr>
        <p:spPr>
          <a:xfrm>
            <a:off x="3420136" y="2141747"/>
            <a:ext cx="1872208" cy="360040"/>
          </a:xfrm>
          <a:prstGeom prst="roundRect">
            <a:avLst/>
          </a:prstGeom>
          <a:solidFill>
            <a:srgbClr val="E71373"/>
          </a:solidFill>
          <a:ln w="0">
            <a:solidFill>
              <a:srgbClr val="E71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onStart</a:t>
            </a:r>
            <a:r>
              <a:rPr lang="de-DE" sz="1600" dirty="0" smtClean="0">
                <a:solidFill>
                  <a:prstClr val="white"/>
                </a:solidFill>
              </a:rPr>
              <a:t>()</a:t>
            </a:r>
            <a:endParaRPr lang="de-DE" sz="1600" dirty="0">
              <a:solidFill>
                <a:prstClr val="white"/>
              </a:solidFill>
            </a:endParaRPr>
          </a:p>
        </p:txBody>
      </p:sp>
      <p:sp>
        <p:nvSpPr>
          <p:cNvPr id="12" name="Abgerundetes Rechteck 11"/>
          <p:cNvSpPr/>
          <p:nvPr/>
        </p:nvSpPr>
        <p:spPr>
          <a:xfrm>
            <a:off x="3420136" y="2708920"/>
            <a:ext cx="1872208" cy="360040"/>
          </a:xfrm>
          <a:prstGeom prst="roundRect">
            <a:avLst/>
          </a:prstGeom>
          <a:solidFill>
            <a:srgbClr val="E71373"/>
          </a:solidFill>
          <a:ln w="0">
            <a:solidFill>
              <a:srgbClr val="E71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onResume</a:t>
            </a:r>
            <a:r>
              <a:rPr lang="de-DE" sz="1600" dirty="0" smtClean="0">
                <a:solidFill>
                  <a:prstClr val="white"/>
                </a:solidFill>
              </a:rPr>
              <a:t>()</a:t>
            </a:r>
            <a:endParaRPr lang="de-DE" sz="1600" dirty="0">
              <a:solidFill>
                <a:prstClr val="white"/>
              </a:solidFill>
            </a:endParaRPr>
          </a:p>
        </p:txBody>
      </p:sp>
      <p:sp>
        <p:nvSpPr>
          <p:cNvPr id="13" name="Abgerundetes Rechteck 12"/>
          <p:cNvSpPr/>
          <p:nvPr/>
        </p:nvSpPr>
        <p:spPr>
          <a:xfrm>
            <a:off x="3420136" y="3617404"/>
            <a:ext cx="1872208" cy="360040"/>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Activity</a:t>
            </a:r>
            <a:r>
              <a:rPr lang="de-DE" sz="1600" dirty="0" smtClean="0">
                <a:solidFill>
                  <a:prstClr val="white"/>
                </a:solidFill>
              </a:rPr>
              <a:t> läuft</a:t>
            </a:r>
            <a:endParaRPr lang="de-DE" sz="1600" dirty="0">
              <a:solidFill>
                <a:prstClr val="white"/>
              </a:solidFill>
            </a:endParaRPr>
          </a:p>
        </p:txBody>
      </p:sp>
      <p:sp>
        <p:nvSpPr>
          <p:cNvPr id="14" name="Abgerundetes Rechteck 13"/>
          <p:cNvSpPr/>
          <p:nvPr/>
        </p:nvSpPr>
        <p:spPr>
          <a:xfrm>
            <a:off x="3420136" y="4581128"/>
            <a:ext cx="1872208" cy="360040"/>
          </a:xfrm>
          <a:prstGeom prst="roundRect">
            <a:avLst/>
          </a:prstGeom>
          <a:solidFill>
            <a:srgbClr val="E71373"/>
          </a:solidFill>
          <a:ln w="0">
            <a:solidFill>
              <a:srgbClr val="E71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onPause</a:t>
            </a:r>
            <a:r>
              <a:rPr lang="de-DE" sz="1600" dirty="0" smtClean="0">
                <a:solidFill>
                  <a:prstClr val="white"/>
                </a:solidFill>
              </a:rPr>
              <a:t>()</a:t>
            </a:r>
            <a:endParaRPr lang="de-DE" sz="1600" dirty="0">
              <a:solidFill>
                <a:prstClr val="white"/>
              </a:solidFill>
            </a:endParaRPr>
          </a:p>
        </p:txBody>
      </p:sp>
      <p:sp>
        <p:nvSpPr>
          <p:cNvPr id="15" name="Abgerundetes Rechteck 14"/>
          <p:cNvSpPr/>
          <p:nvPr/>
        </p:nvSpPr>
        <p:spPr>
          <a:xfrm>
            <a:off x="3420136" y="5101790"/>
            <a:ext cx="1872208" cy="360040"/>
          </a:xfrm>
          <a:prstGeom prst="roundRect">
            <a:avLst/>
          </a:prstGeom>
          <a:solidFill>
            <a:srgbClr val="E71373"/>
          </a:solidFill>
          <a:ln w="0">
            <a:solidFill>
              <a:srgbClr val="E71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onStop</a:t>
            </a:r>
            <a:r>
              <a:rPr lang="de-DE" sz="1600" dirty="0" smtClean="0">
                <a:solidFill>
                  <a:prstClr val="white"/>
                </a:solidFill>
              </a:rPr>
              <a:t>()</a:t>
            </a:r>
            <a:endParaRPr lang="de-DE" sz="1600" dirty="0">
              <a:solidFill>
                <a:prstClr val="white"/>
              </a:solidFill>
            </a:endParaRPr>
          </a:p>
        </p:txBody>
      </p:sp>
      <p:sp>
        <p:nvSpPr>
          <p:cNvPr id="16" name="Abgerundetes Rechteck 15"/>
          <p:cNvSpPr/>
          <p:nvPr/>
        </p:nvSpPr>
        <p:spPr>
          <a:xfrm>
            <a:off x="3420136" y="5614230"/>
            <a:ext cx="1872208" cy="360040"/>
          </a:xfrm>
          <a:prstGeom prst="roundRect">
            <a:avLst/>
          </a:prstGeom>
          <a:solidFill>
            <a:srgbClr val="E71373"/>
          </a:solidFill>
          <a:ln w="0">
            <a:solidFill>
              <a:srgbClr val="E71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onDestroy</a:t>
            </a:r>
            <a:r>
              <a:rPr lang="de-DE" sz="1600" dirty="0" smtClean="0">
                <a:solidFill>
                  <a:prstClr val="white"/>
                </a:solidFill>
              </a:rPr>
              <a:t>()</a:t>
            </a:r>
            <a:endParaRPr lang="de-DE" sz="1600" dirty="0">
              <a:solidFill>
                <a:prstClr val="white"/>
              </a:solidFill>
            </a:endParaRPr>
          </a:p>
        </p:txBody>
      </p:sp>
      <p:sp>
        <p:nvSpPr>
          <p:cNvPr id="17" name="Abgerundetes Rechteck 16"/>
          <p:cNvSpPr/>
          <p:nvPr/>
        </p:nvSpPr>
        <p:spPr>
          <a:xfrm>
            <a:off x="3420136" y="6309320"/>
            <a:ext cx="1872208" cy="360040"/>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Activity</a:t>
            </a:r>
            <a:r>
              <a:rPr lang="de-DE" sz="1600" dirty="0" smtClean="0">
                <a:solidFill>
                  <a:prstClr val="white"/>
                </a:solidFill>
              </a:rPr>
              <a:t> beendet</a:t>
            </a:r>
            <a:endParaRPr lang="de-DE" sz="1600" dirty="0">
              <a:solidFill>
                <a:prstClr val="white"/>
              </a:solidFill>
            </a:endParaRPr>
          </a:p>
        </p:txBody>
      </p:sp>
      <p:sp>
        <p:nvSpPr>
          <p:cNvPr id="18" name="Abgerundetes Rechteck 17"/>
          <p:cNvSpPr/>
          <p:nvPr/>
        </p:nvSpPr>
        <p:spPr>
          <a:xfrm>
            <a:off x="765175" y="3617404"/>
            <a:ext cx="1872208" cy="360040"/>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smtClean="0">
                <a:solidFill>
                  <a:prstClr val="white"/>
                </a:solidFill>
              </a:rPr>
              <a:t>Prozess „</a:t>
            </a:r>
            <a:r>
              <a:rPr lang="de-DE" sz="1600" dirty="0" err="1" smtClean="0">
                <a:solidFill>
                  <a:prstClr val="white"/>
                </a:solidFill>
              </a:rPr>
              <a:t>killed</a:t>
            </a:r>
            <a:r>
              <a:rPr lang="de-DE" sz="1600" dirty="0" smtClean="0">
                <a:solidFill>
                  <a:prstClr val="white"/>
                </a:solidFill>
              </a:rPr>
              <a:t>“</a:t>
            </a:r>
            <a:endParaRPr lang="de-DE" sz="1600" dirty="0">
              <a:solidFill>
                <a:prstClr val="white"/>
              </a:solidFill>
            </a:endParaRPr>
          </a:p>
        </p:txBody>
      </p:sp>
      <p:sp>
        <p:nvSpPr>
          <p:cNvPr id="19" name="Abgerundetes Rechteck 18"/>
          <p:cNvSpPr/>
          <p:nvPr/>
        </p:nvSpPr>
        <p:spPr>
          <a:xfrm>
            <a:off x="6228184" y="2141747"/>
            <a:ext cx="1872208" cy="360040"/>
          </a:xfrm>
          <a:prstGeom prst="roundRect">
            <a:avLst/>
          </a:prstGeom>
          <a:solidFill>
            <a:srgbClr val="E71373"/>
          </a:solidFill>
          <a:ln w="0">
            <a:solidFill>
              <a:srgbClr val="E71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onRestart</a:t>
            </a:r>
            <a:r>
              <a:rPr lang="de-DE" sz="1600" dirty="0" smtClean="0">
                <a:solidFill>
                  <a:prstClr val="white"/>
                </a:solidFill>
              </a:rPr>
              <a:t>()</a:t>
            </a:r>
            <a:endParaRPr lang="de-DE" sz="1600" dirty="0">
              <a:solidFill>
                <a:prstClr val="white"/>
              </a:solidFill>
            </a:endParaRPr>
          </a:p>
        </p:txBody>
      </p:sp>
      <p:cxnSp>
        <p:nvCxnSpPr>
          <p:cNvPr id="23" name="Gerade Verbindung mit Pfeil 22"/>
          <p:cNvCxnSpPr>
            <a:stCxn id="6" idx="2"/>
            <a:endCxn id="10" idx="0"/>
          </p:cNvCxnSpPr>
          <p:nvPr/>
        </p:nvCxnSpPr>
        <p:spPr>
          <a:xfrm>
            <a:off x="4356240" y="141277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10" idx="2"/>
            <a:endCxn id="11" idx="0"/>
          </p:cNvCxnSpPr>
          <p:nvPr/>
        </p:nvCxnSpPr>
        <p:spPr>
          <a:xfrm>
            <a:off x="4356240" y="1988840"/>
            <a:ext cx="0" cy="152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11" idx="2"/>
            <a:endCxn id="12" idx="0"/>
          </p:cNvCxnSpPr>
          <p:nvPr/>
        </p:nvCxnSpPr>
        <p:spPr>
          <a:xfrm>
            <a:off x="4356240" y="2501787"/>
            <a:ext cx="0" cy="207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12" idx="2"/>
            <a:endCxn id="13" idx="0"/>
          </p:cNvCxnSpPr>
          <p:nvPr/>
        </p:nvCxnSpPr>
        <p:spPr>
          <a:xfrm>
            <a:off x="4356240" y="3068960"/>
            <a:ext cx="0" cy="548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13" idx="2"/>
            <a:endCxn id="14" idx="0"/>
          </p:cNvCxnSpPr>
          <p:nvPr/>
        </p:nvCxnSpPr>
        <p:spPr>
          <a:xfrm>
            <a:off x="4356240" y="3977444"/>
            <a:ext cx="0" cy="603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14" idx="2"/>
            <a:endCxn id="15" idx="0"/>
          </p:cNvCxnSpPr>
          <p:nvPr/>
        </p:nvCxnSpPr>
        <p:spPr>
          <a:xfrm>
            <a:off x="4356240" y="4941168"/>
            <a:ext cx="0" cy="1606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a:stCxn id="15" idx="2"/>
            <a:endCxn id="16" idx="0"/>
          </p:cNvCxnSpPr>
          <p:nvPr/>
        </p:nvCxnSpPr>
        <p:spPr>
          <a:xfrm>
            <a:off x="4356240" y="546183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a:stCxn id="16" idx="2"/>
            <a:endCxn id="17" idx="0"/>
          </p:cNvCxnSpPr>
          <p:nvPr/>
        </p:nvCxnSpPr>
        <p:spPr>
          <a:xfrm>
            <a:off x="4356240" y="5974270"/>
            <a:ext cx="0" cy="335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Gewinkelte Verbindung 42"/>
          <p:cNvCxnSpPr>
            <a:stCxn id="14" idx="3"/>
            <a:endCxn id="12" idx="3"/>
          </p:cNvCxnSpPr>
          <p:nvPr/>
        </p:nvCxnSpPr>
        <p:spPr>
          <a:xfrm flipV="1">
            <a:off x="5292344" y="2888940"/>
            <a:ext cx="12700" cy="1872208"/>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Gewinkelte Verbindung 45"/>
          <p:cNvCxnSpPr>
            <a:stCxn id="15" idx="3"/>
            <a:endCxn id="19" idx="2"/>
          </p:cNvCxnSpPr>
          <p:nvPr/>
        </p:nvCxnSpPr>
        <p:spPr>
          <a:xfrm flipV="1">
            <a:off x="5292344" y="2501787"/>
            <a:ext cx="1871944" cy="27800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Gerade Verbindung mit Pfeil 47"/>
          <p:cNvCxnSpPr>
            <a:stCxn id="19" idx="1"/>
            <a:endCxn id="11" idx="3"/>
          </p:cNvCxnSpPr>
          <p:nvPr/>
        </p:nvCxnSpPr>
        <p:spPr>
          <a:xfrm flipH="1">
            <a:off x="5292344" y="2321767"/>
            <a:ext cx="935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Gewinkelte Verbindung 50"/>
          <p:cNvCxnSpPr>
            <a:stCxn id="15" idx="1"/>
            <a:endCxn id="18" idx="2"/>
          </p:cNvCxnSpPr>
          <p:nvPr/>
        </p:nvCxnSpPr>
        <p:spPr>
          <a:xfrm rot="10800000">
            <a:off x="1701280" y="3977444"/>
            <a:ext cx="1718857" cy="13043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Gewinkelte Verbindung 53"/>
          <p:cNvCxnSpPr>
            <a:stCxn id="18" idx="0"/>
            <a:endCxn id="6" idx="1"/>
          </p:cNvCxnSpPr>
          <p:nvPr/>
        </p:nvCxnSpPr>
        <p:spPr>
          <a:xfrm rot="5400000" flipH="1" flipV="1">
            <a:off x="1368383" y="1565652"/>
            <a:ext cx="2384648" cy="17188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feld 55"/>
          <p:cNvSpPr txBox="1"/>
          <p:nvPr/>
        </p:nvSpPr>
        <p:spPr>
          <a:xfrm>
            <a:off x="460375" y="2276872"/>
            <a:ext cx="1240904" cy="646331"/>
          </a:xfrm>
          <a:prstGeom prst="rect">
            <a:avLst/>
          </a:prstGeom>
          <a:noFill/>
        </p:spPr>
        <p:txBody>
          <a:bodyPr wrap="square" rtlCol="0">
            <a:spAutoFit/>
          </a:bodyPr>
          <a:lstStyle/>
          <a:p>
            <a:pPr algn="ctr" fontAlgn="base">
              <a:spcBef>
                <a:spcPct val="0"/>
              </a:spcBef>
              <a:spcAft>
                <a:spcPct val="0"/>
              </a:spcAft>
            </a:pPr>
            <a:r>
              <a:rPr lang="de-DE" sz="1200" dirty="0" smtClean="0">
                <a:solidFill>
                  <a:prstClr val="black"/>
                </a:solidFill>
                <a:latin typeface="Arial" charset="0"/>
              </a:rPr>
              <a:t>User navigiert zurück zur </a:t>
            </a:r>
            <a:r>
              <a:rPr lang="de-DE" sz="1200" dirty="0" err="1" smtClean="0">
                <a:solidFill>
                  <a:prstClr val="black"/>
                </a:solidFill>
                <a:latin typeface="Arial" charset="0"/>
              </a:rPr>
              <a:t>Activity</a:t>
            </a:r>
            <a:endParaRPr lang="de-DE" sz="1200" dirty="0">
              <a:solidFill>
                <a:prstClr val="black"/>
              </a:solidFill>
              <a:latin typeface="Arial" charset="0"/>
            </a:endParaRPr>
          </a:p>
        </p:txBody>
      </p:sp>
      <p:sp>
        <p:nvSpPr>
          <p:cNvPr id="57" name="Textfeld 56"/>
          <p:cNvSpPr txBox="1"/>
          <p:nvPr/>
        </p:nvSpPr>
        <p:spPr>
          <a:xfrm>
            <a:off x="1835696" y="4005064"/>
            <a:ext cx="2376264" cy="646331"/>
          </a:xfrm>
          <a:prstGeom prst="rect">
            <a:avLst/>
          </a:prstGeom>
          <a:noFill/>
        </p:spPr>
        <p:txBody>
          <a:bodyPr wrap="square" rtlCol="0">
            <a:spAutoFit/>
          </a:bodyPr>
          <a:lstStyle/>
          <a:p>
            <a:pPr algn="ctr" fontAlgn="base">
              <a:spcBef>
                <a:spcPct val="0"/>
              </a:spcBef>
              <a:spcAft>
                <a:spcPct val="0"/>
              </a:spcAft>
            </a:pPr>
            <a:r>
              <a:rPr lang="de-DE" sz="1200" dirty="0" smtClean="0">
                <a:solidFill>
                  <a:prstClr val="black"/>
                </a:solidFill>
                <a:latin typeface="Arial" charset="0"/>
              </a:rPr>
              <a:t>Neue </a:t>
            </a:r>
            <a:r>
              <a:rPr lang="de-DE" sz="1200" dirty="0" err="1" smtClean="0">
                <a:solidFill>
                  <a:prstClr val="black"/>
                </a:solidFill>
                <a:latin typeface="Arial" charset="0"/>
              </a:rPr>
              <a:t>Activity</a:t>
            </a:r>
            <a:r>
              <a:rPr lang="de-DE" sz="1200" dirty="0" smtClean="0">
                <a:solidFill>
                  <a:prstClr val="black"/>
                </a:solidFill>
                <a:latin typeface="Arial" charset="0"/>
              </a:rPr>
              <a:t> startet </a:t>
            </a:r>
            <a:r>
              <a:rPr lang="de-DE" sz="1200" dirty="0">
                <a:solidFill>
                  <a:prstClr val="black"/>
                </a:solidFill>
                <a:latin typeface="Arial" charset="0"/>
              </a:rPr>
              <a:t>||</a:t>
            </a:r>
            <a:r>
              <a:rPr lang="de-DE" sz="1200" dirty="0" smtClean="0">
                <a:solidFill>
                  <a:prstClr val="black"/>
                </a:solidFill>
                <a:latin typeface="Arial" charset="0"/>
              </a:rPr>
              <a:t> Dialog wird angezeigt || Gerät geht in Standby</a:t>
            </a:r>
            <a:endParaRPr lang="de-DE" sz="1200" dirty="0">
              <a:solidFill>
                <a:prstClr val="black"/>
              </a:solidFill>
              <a:latin typeface="Arial" charset="0"/>
            </a:endParaRPr>
          </a:p>
        </p:txBody>
      </p:sp>
      <p:sp>
        <p:nvSpPr>
          <p:cNvPr id="58" name="Textfeld 57"/>
          <p:cNvSpPr txBox="1"/>
          <p:nvPr/>
        </p:nvSpPr>
        <p:spPr>
          <a:xfrm>
            <a:off x="5580112" y="3617405"/>
            <a:ext cx="1512168" cy="461665"/>
          </a:xfrm>
          <a:prstGeom prst="rect">
            <a:avLst/>
          </a:prstGeom>
          <a:noFill/>
        </p:spPr>
        <p:txBody>
          <a:bodyPr wrap="square" rtlCol="0">
            <a:spAutoFit/>
          </a:bodyPr>
          <a:lstStyle/>
          <a:p>
            <a:pPr fontAlgn="base">
              <a:spcBef>
                <a:spcPct val="0"/>
              </a:spcBef>
              <a:spcAft>
                <a:spcPct val="0"/>
              </a:spcAft>
            </a:pPr>
            <a:r>
              <a:rPr lang="de-DE" sz="1200" dirty="0" err="1" smtClean="0">
                <a:solidFill>
                  <a:prstClr val="black"/>
                </a:solidFill>
                <a:latin typeface="Arial" charset="0"/>
              </a:rPr>
              <a:t>Activity</a:t>
            </a:r>
            <a:r>
              <a:rPr lang="de-DE" sz="1200" dirty="0" smtClean="0">
                <a:solidFill>
                  <a:prstClr val="black"/>
                </a:solidFill>
                <a:latin typeface="Arial" charset="0"/>
              </a:rPr>
              <a:t> kommt in den Vordergrund</a:t>
            </a:r>
            <a:endParaRPr lang="de-DE" sz="1200" dirty="0">
              <a:solidFill>
                <a:prstClr val="black"/>
              </a:solidFill>
              <a:latin typeface="Arial" charset="0"/>
            </a:endParaRPr>
          </a:p>
        </p:txBody>
      </p:sp>
      <p:sp>
        <p:nvSpPr>
          <p:cNvPr id="59" name="Textfeld 58"/>
          <p:cNvSpPr txBox="1"/>
          <p:nvPr/>
        </p:nvSpPr>
        <p:spPr>
          <a:xfrm>
            <a:off x="7301629" y="3617405"/>
            <a:ext cx="1512168" cy="461665"/>
          </a:xfrm>
          <a:prstGeom prst="rect">
            <a:avLst/>
          </a:prstGeom>
          <a:noFill/>
        </p:spPr>
        <p:txBody>
          <a:bodyPr wrap="square" rtlCol="0">
            <a:spAutoFit/>
          </a:bodyPr>
          <a:lstStyle/>
          <a:p>
            <a:pPr fontAlgn="base">
              <a:spcBef>
                <a:spcPct val="0"/>
              </a:spcBef>
              <a:spcAft>
                <a:spcPct val="0"/>
              </a:spcAft>
            </a:pPr>
            <a:r>
              <a:rPr lang="de-DE" sz="1200" dirty="0" err="1" smtClean="0">
                <a:solidFill>
                  <a:prstClr val="black"/>
                </a:solidFill>
                <a:latin typeface="Arial" charset="0"/>
              </a:rPr>
              <a:t>Activity</a:t>
            </a:r>
            <a:r>
              <a:rPr lang="de-DE" sz="1200" dirty="0" smtClean="0">
                <a:solidFill>
                  <a:prstClr val="black"/>
                </a:solidFill>
                <a:latin typeface="Arial" charset="0"/>
              </a:rPr>
              <a:t> kommt in den Vordergrund</a:t>
            </a:r>
            <a:endParaRPr lang="de-DE" sz="1200" dirty="0">
              <a:solidFill>
                <a:prstClr val="black"/>
              </a:solidFill>
              <a:latin typeface="Arial" charset="0"/>
            </a:endParaRPr>
          </a:p>
        </p:txBody>
      </p:sp>
      <p:sp>
        <p:nvSpPr>
          <p:cNvPr id="60" name="Textfeld 59"/>
          <p:cNvSpPr txBox="1"/>
          <p:nvPr/>
        </p:nvSpPr>
        <p:spPr>
          <a:xfrm>
            <a:off x="4427984" y="4869160"/>
            <a:ext cx="2664296" cy="276999"/>
          </a:xfrm>
          <a:prstGeom prst="rect">
            <a:avLst/>
          </a:prstGeom>
          <a:noFill/>
        </p:spPr>
        <p:txBody>
          <a:bodyPr wrap="square" rtlCol="0">
            <a:spAutoFit/>
          </a:bodyPr>
          <a:lstStyle/>
          <a:p>
            <a:pPr fontAlgn="base">
              <a:spcBef>
                <a:spcPct val="0"/>
              </a:spcBef>
              <a:spcAft>
                <a:spcPct val="0"/>
              </a:spcAft>
            </a:pPr>
            <a:r>
              <a:rPr lang="de-DE" sz="1200" dirty="0" err="1" smtClean="0">
                <a:solidFill>
                  <a:prstClr val="black"/>
                </a:solidFill>
                <a:latin typeface="Arial" charset="0"/>
              </a:rPr>
              <a:t>Activity</a:t>
            </a:r>
            <a:r>
              <a:rPr lang="de-DE" sz="1200" dirty="0" smtClean="0">
                <a:solidFill>
                  <a:prstClr val="black"/>
                </a:solidFill>
                <a:latin typeface="Arial" charset="0"/>
              </a:rPr>
              <a:t> nicht mehr sichtbar</a:t>
            </a:r>
            <a:endParaRPr lang="de-DE" sz="1200" dirty="0">
              <a:solidFill>
                <a:prstClr val="black"/>
              </a:solidFill>
              <a:latin typeface="Arial" charset="0"/>
            </a:endParaRPr>
          </a:p>
        </p:txBody>
      </p:sp>
    </p:spTree>
    <p:extLst>
      <p:ext uri="{BB962C8B-B14F-4D97-AF65-F5344CB8AC3E}">
        <p14:creationId xmlns:p14="http://schemas.microsoft.com/office/powerpoint/2010/main" val="267865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err="1" smtClean="0"/>
              <a:t>Acitvity-Lifecycle</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graphicFrame>
        <p:nvGraphicFramePr>
          <p:cNvPr id="10" name="Tabelle 9"/>
          <p:cNvGraphicFramePr>
            <a:graphicFrameLocks noGrp="1"/>
          </p:cNvGraphicFramePr>
          <p:nvPr>
            <p:extLst>
              <p:ext uri="{D42A27DB-BD31-4B8C-83A1-F6EECF244321}">
                <p14:modId xmlns:p14="http://schemas.microsoft.com/office/powerpoint/2010/main" val="1007151822"/>
              </p:ext>
            </p:extLst>
          </p:nvPr>
        </p:nvGraphicFramePr>
        <p:xfrm>
          <a:off x="765175" y="2320105"/>
          <a:ext cx="7911281" cy="2953951"/>
        </p:xfrm>
        <a:graphic>
          <a:graphicData uri="http://schemas.openxmlformats.org/drawingml/2006/table">
            <a:tbl>
              <a:tblPr firstRow="1" bandRow="1">
                <a:tableStyleId>{5C22544A-7EE6-4342-B048-85BDC9FD1C3A}</a:tableStyleId>
              </a:tblPr>
              <a:tblGrid>
                <a:gridCol w="3806825"/>
                <a:gridCol w="4104456"/>
              </a:tblGrid>
              <a:tr h="379200">
                <a:tc>
                  <a:txBody>
                    <a:bodyPr/>
                    <a:lstStyle/>
                    <a:p>
                      <a:r>
                        <a:rPr lang="de-DE" dirty="0" smtClean="0"/>
                        <a:t>Callback</a:t>
                      </a:r>
                      <a:endParaRPr lang="de-DE" dirty="0"/>
                    </a:p>
                  </a:txBody>
                  <a:tcPr/>
                </a:tc>
                <a:tc>
                  <a:txBody>
                    <a:bodyPr/>
                    <a:lstStyle/>
                    <a:p>
                      <a:r>
                        <a:rPr lang="de-DE" dirty="0" smtClean="0"/>
                        <a:t>Zweck</a:t>
                      </a:r>
                      <a:endParaRPr lang="de-DE" dirty="0"/>
                    </a:p>
                  </a:txBody>
                  <a:tcPr/>
                </a:tc>
              </a:tr>
              <a:tr h="654511">
                <a:tc>
                  <a:txBody>
                    <a:bodyPr/>
                    <a:lstStyle/>
                    <a:p>
                      <a:r>
                        <a:rPr lang="de-DE" dirty="0" err="1" smtClean="0"/>
                        <a:t>onCreate</a:t>
                      </a:r>
                      <a:r>
                        <a:rPr lang="de-DE" dirty="0" smtClean="0"/>
                        <a:t>(Bundle</a:t>
                      </a:r>
                      <a:r>
                        <a:rPr lang="de-DE" baseline="0" dirty="0" smtClean="0"/>
                        <a:t> </a:t>
                      </a:r>
                      <a:r>
                        <a:rPr lang="de-DE" dirty="0" err="1" smtClean="0"/>
                        <a:t>savedInstanceState</a:t>
                      </a:r>
                      <a:r>
                        <a:rPr lang="de-DE" dirty="0" smtClean="0"/>
                        <a:t>)</a:t>
                      </a:r>
                      <a:endParaRPr lang="de-DE" dirty="0"/>
                    </a:p>
                  </a:txBody>
                  <a:tcPr/>
                </a:tc>
                <a:tc>
                  <a:txBody>
                    <a:bodyPr/>
                    <a:lstStyle/>
                    <a:p>
                      <a:r>
                        <a:rPr lang="de-DE" dirty="0" smtClean="0"/>
                        <a:t>Initialisierung</a:t>
                      </a:r>
                      <a:r>
                        <a:rPr lang="de-DE" baseline="0" dirty="0" smtClean="0"/>
                        <a:t> oder transienten Zustand wiederherstellen</a:t>
                      </a:r>
                      <a:endParaRPr lang="de-DE" dirty="0"/>
                    </a:p>
                  </a:txBody>
                  <a:tcPr/>
                </a:tc>
              </a:tr>
              <a:tr h="379200">
                <a:tc>
                  <a:txBody>
                    <a:bodyPr/>
                    <a:lstStyle/>
                    <a:p>
                      <a:r>
                        <a:rPr lang="de-DE" dirty="0" err="1" smtClean="0"/>
                        <a:t>onPause</a:t>
                      </a:r>
                      <a:r>
                        <a:rPr lang="de-DE" dirty="0" smtClean="0"/>
                        <a:t>()</a:t>
                      </a:r>
                      <a:endParaRPr lang="de-DE" dirty="0"/>
                    </a:p>
                  </a:txBody>
                  <a:tcPr/>
                </a:tc>
                <a:tc>
                  <a:txBody>
                    <a:bodyPr/>
                    <a:lstStyle/>
                    <a:p>
                      <a:r>
                        <a:rPr lang="de-DE" dirty="0" smtClean="0"/>
                        <a:t>Alle</a:t>
                      </a:r>
                      <a:r>
                        <a:rPr lang="de-DE" baseline="0" dirty="0" smtClean="0"/>
                        <a:t> persistenten ungesicherten Daten speichern</a:t>
                      </a:r>
                      <a:endParaRPr lang="de-DE" dirty="0"/>
                    </a:p>
                  </a:txBody>
                  <a:tcPr/>
                </a:tc>
              </a:tr>
              <a:tr h="379200">
                <a:tc>
                  <a:txBody>
                    <a:bodyPr/>
                    <a:lstStyle/>
                    <a:p>
                      <a:r>
                        <a:rPr lang="de-DE" dirty="0" err="1" smtClean="0"/>
                        <a:t>onSaveInstanceState</a:t>
                      </a:r>
                      <a:r>
                        <a:rPr lang="de-DE" dirty="0" smtClean="0"/>
                        <a:t>(</a:t>
                      </a:r>
                      <a:r>
                        <a:rPr kumimoji="0" lang="de-DE" sz="1800" kern="1200" dirty="0" smtClean="0">
                          <a:solidFill>
                            <a:schemeClr val="dk1"/>
                          </a:solidFill>
                          <a:latin typeface="+mn-lt"/>
                          <a:ea typeface="+mn-ea"/>
                          <a:cs typeface="+mn-cs"/>
                        </a:rPr>
                        <a:t>Bundle </a:t>
                      </a:r>
                      <a:r>
                        <a:rPr kumimoji="0" lang="de-DE" sz="1800" kern="1200" dirty="0" err="1" smtClean="0">
                          <a:solidFill>
                            <a:schemeClr val="dk1"/>
                          </a:solidFill>
                          <a:latin typeface="+mn-lt"/>
                          <a:ea typeface="+mn-ea"/>
                          <a:cs typeface="+mn-cs"/>
                        </a:rPr>
                        <a:t>outState</a:t>
                      </a:r>
                      <a:r>
                        <a:rPr kumimoji="0" lang="de-DE" sz="1800" kern="1200" dirty="0" smtClean="0">
                          <a:solidFill>
                            <a:schemeClr val="dk1"/>
                          </a:solidFill>
                          <a:latin typeface="+mn-lt"/>
                          <a:ea typeface="+mn-ea"/>
                          <a:cs typeface="+mn-cs"/>
                        </a:rPr>
                        <a:t>)</a:t>
                      </a:r>
                      <a:endParaRPr lang="de-DE" dirty="0"/>
                    </a:p>
                  </a:txBody>
                  <a:tcPr/>
                </a:tc>
                <a:tc>
                  <a:txBody>
                    <a:bodyPr/>
                    <a:lstStyle/>
                    <a:p>
                      <a:r>
                        <a:rPr lang="de-DE" dirty="0" smtClean="0"/>
                        <a:t>Transienten Zustand im Bundle sichern, komplexe</a:t>
                      </a:r>
                      <a:r>
                        <a:rPr lang="de-DE" baseline="0" dirty="0" smtClean="0"/>
                        <a:t> Objekte ggf. statisch speichern.</a:t>
                      </a:r>
                      <a:endParaRPr lang="de-DE" dirty="0"/>
                    </a:p>
                  </a:txBody>
                  <a:tcPr/>
                </a:tc>
              </a:tr>
              <a:tr h="379200">
                <a:tc>
                  <a:txBody>
                    <a:bodyPr/>
                    <a:lstStyle/>
                    <a:p>
                      <a:r>
                        <a:rPr lang="de-DE" dirty="0" err="1" smtClean="0"/>
                        <a:t>onDestroy</a:t>
                      </a:r>
                      <a:r>
                        <a:rPr lang="de-DE" dirty="0" smtClean="0"/>
                        <a:t>()</a:t>
                      </a:r>
                      <a:endParaRPr lang="de-DE" dirty="0"/>
                    </a:p>
                  </a:txBody>
                  <a:tcPr/>
                </a:tc>
                <a:tc>
                  <a:txBody>
                    <a:bodyPr/>
                    <a:lstStyle/>
                    <a:p>
                      <a:r>
                        <a:rPr lang="de-DE" dirty="0" smtClean="0"/>
                        <a:t>Ressourcen </a:t>
                      </a:r>
                      <a:r>
                        <a:rPr lang="de-DE" dirty="0" err="1" smtClean="0"/>
                        <a:t>releasen</a:t>
                      </a:r>
                      <a:r>
                        <a:rPr lang="de-DE" dirty="0" smtClean="0"/>
                        <a:t> (z.B. Threads stoppen,</a:t>
                      </a:r>
                      <a:r>
                        <a:rPr lang="de-DE" baseline="0" dirty="0" smtClean="0"/>
                        <a:t> Cursor schließen etc.)</a:t>
                      </a:r>
                      <a:endParaRPr lang="de-DE" dirty="0"/>
                    </a:p>
                  </a:txBody>
                  <a:tcPr/>
                </a:tc>
              </a:tr>
            </a:tbl>
          </a:graphicData>
        </a:graphic>
      </p:graphicFrame>
      <p:sp>
        <p:nvSpPr>
          <p:cNvPr id="6" name="Textfeld 5"/>
          <p:cNvSpPr txBox="1"/>
          <p:nvPr/>
        </p:nvSpPr>
        <p:spPr>
          <a:xfrm>
            <a:off x="765175" y="1268760"/>
            <a:ext cx="3806825" cy="369332"/>
          </a:xfrm>
          <a:prstGeom prst="rect">
            <a:avLst/>
          </a:prstGeom>
          <a:noFill/>
        </p:spPr>
        <p:txBody>
          <a:bodyPr wrap="square" rtlCol="0">
            <a:spAutoFit/>
          </a:bodyPr>
          <a:lstStyle/>
          <a:p>
            <a:pPr fontAlgn="base">
              <a:spcBef>
                <a:spcPct val="0"/>
              </a:spcBef>
              <a:spcAft>
                <a:spcPct val="0"/>
              </a:spcAft>
            </a:pPr>
            <a:r>
              <a:rPr lang="de-DE" b="1" dirty="0" smtClean="0">
                <a:solidFill>
                  <a:srgbClr val="C00000"/>
                </a:solidFill>
              </a:rPr>
              <a:t>Wichtige </a:t>
            </a:r>
            <a:r>
              <a:rPr lang="de-DE" b="1" dirty="0" err="1" smtClean="0">
                <a:solidFill>
                  <a:srgbClr val="C00000"/>
                </a:solidFill>
              </a:rPr>
              <a:t>Callbacks</a:t>
            </a:r>
            <a:r>
              <a:rPr lang="de-DE" b="1" dirty="0" smtClean="0">
                <a:solidFill>
                  <a:srgbClr val="C00000"/>
                </a:solidFill>
              </a:rPr>
              <a:t>:</a:t>
            </a:r>
            <a:endParaRPr lang="de-DE" b="1" dirty="0">
              <a:solidFill>
                <a:srgbClr val="C00000"/>
              </a:solidFill>
            </a:endParaRPr>
          </a:p>
        </p:txBody>
      </p:sp>
    </p:spTree>
    <p:extLst>
      <p:ext uri="{BB962C8B-B14F-4D97-AF65-F5344CB8AC3E}">
        <p14:creationId xmlns:p14="http://schemas.microsoft.com/office/powerpoint/2010/main" val="1061261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2" y="0"/>
            <a:ext cx="8424936" cy="928670"/>
          </a:xfrm>
        </p:spPr>
        <p:txBody>
          <a:bodyPr>
            <a:normAutofit/>
          </a:bodyPr>
          <a:lstStyle/>
          <a:p>
            <a:r>
              <a:rPr lang="de-DE" dirty="0" smtClean="0"/>
              <a:t>Zu meiner Person</a:t>
            </a:r>
            <a:endParaRPr lang="de-DE" dirty="0">
              <a:solidFill>
                <a:schemeClr val="tx1"/>
              </a:solidFill>
            </a:endParaRPr>
          </a:p>
        </p:txBody>
      </p:sp>
      <p:sp>
        <p:nvSpPr>
          <p:cNvPr id="9" name="Rechteck 8"/>
          <p:cNvSpPr/>
          <p:nvPr/>
        </p:nvSpPr>
        <p:spPr>
          <a:xfrm>
            <a:off x="755578" y="1556792"/>
            <a:ext cx="5040560" cy="4339650"/>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400" dirty="0" smtClean="0">
                <a:solidFill>
                  <a:prstClr val="black"/>
                </a:solidFill>
              </a:rPr>
              <a:t>Diplom-Informatikerin</a:t>
            </a:r>
            <a:endParaRPr lang="de-DE" sz="2400" dirty="0">
              <a:solidFill>
                <a:prstClr val="black"/>
              </a:solidFill>
            </a:endParaRPr>
          </a:p>
          <a:p>
            <a:pPr marL="216000" indent="-216000" fontAlgn="base">
              <a:spcBef>
                <a:spcPts val="1800"/>
              </a:spcBef>
              <a:spcAft>
                <a:spcPct val="0"/>
              </a:spcAft>
              <a:buClr>
                <a:srgbClr val="008000">
                  <a:lumMod val="50000"/>
                </a:srgbClr>
              </a:buClr>
              <a:buFont typeface="Wingdings" pitchFamily="2" charset="2"/>
              <a:buChar char="§"/>
            </a:pPr>
            <a:r>
              <a:rPr lang="de-DE" sz="2400" dirty="0" smtClean="0">
                <a:solidFill>
                  <a:prstClr val="black"/>
                </a:solidFill>
              </a:rPr>
              <a:t>Senior Developer</a:t>
            </a:r>
          </a:p>
          <a:p>
            <a:pPr marL="216000" indent="-216000" fontAlgn="base">
              <a:spcBef>
                <a:spcPts val="1800"/>
              </a:spcBef>
              <a:spcAft>
                <a:spcPct val="0"/>
              </a:spcAft>
              <a:buClr>
                <a:srgbClr val="008000">
                  <a:lumMod val="50000"/>
                </a:srgbClr>
              </a:buClr>
              <a:buFont typeface="Wingdings" pitchFamily="2" charset="2"/>
              <a:buChar char="§"/>
            </a:pPr>
            <a:r>
              <a:rPr lang="de-DE" sz="2400" dirty="0" err="1" smtClean="0">
                <a:solidFill>
                  <a:prstClr val="black"/>
                </a:solidFill>
              </a:rPr>
              <a:t>Committer</a:t>
            </a:r>
            <a:r>
              <a:rPr lang="de-DE" sz="2400" dirty="0" smtClean="0">
                <a:solidFill>
                  <a:prstClr val="black"/>
                </a:solidFill>
              </a:rPr>
              <a:t> </a:t>
            </a:r>
            <a:r>
              <a:rPr lang="de-DE" sz="2400" dirty="0" err="1" smtClean="0">
                <a:solidFill>
                  <a:prstClr val="black"/>
                </a:solidFill>
              </a:rPr>
              <a:t>Android</a:t>
            </a:r>
            <a:r>
              <a:rPr lang="de-DE" sz="2400" dirty="0" smtClean="0">
                <a:solidFill>
                  <a:prstClr val="black"/>
                </a:solidFill>
              </a:rPr>
              <a:t> Apps </a:t>
            </a:r>
            <a:r>
              <a:rPr lang="de-DE" sz="2400" dirty="0" smtClean="0">
                <a:solidFill>
                  <a:prstClr val="black"/>
                </a:solidFill>
              </a:rPr>
              <a:t>bei der Deutschen Bahn</a:t>
            </a:r>
          </a:p>
          <a:p>
            <a:pPr marL="216000" indent="-216000" fontAlgn="base">
              <a:spcBef>
                <a:spcPts val="1800"/>
              </a:spcBef>
              <a:spcAft>
                <a:spcPct val="0"/>
              </a:spcAft>
              <a:buClr>
                <a:srgbClr val="008000">
                  <a:lumMod val="50000"/>
                </a:srgbClr>
              </a:buClr>
              <a:buFont typeface="Wingdings" pitchFamily="2" charset="2"/>
              <a:buChar char="§"/>
            </a:pPr>
            <a:r>
              <a:rPr lang="de-DE" sz="2400" dirty="0" smtClean="0">
                <a:solidFill>
                  <a:prstClr val="black"/>
                </a:solidFill>
              </a:rPr>
              <a:t>Studien </a:t>
            </a:r>
            <a:r>
              <a:rPr lang="de-DE" sz="2400" dirty="0">
                <a:solidFill>
                  <a:prstClr val="black"/>
                </a:solidFill>
              </a:rPr>
              <a:t>und Workshops im Bereich </a:t>
            </a:r>
            <a:r>
              <a:rPr lang="de-DE" sz="2400" dirty="0" smtClean="0">
                <a:solidFill>
                  <a:prstClr val="black"/>
                </a:solidFill>
              </a:rPr>
              <a:t>Mobile/</a:t>
            </a:r>
            <a:r>
              <a:rPr lang="de-DE" sz="2400" dirty="0" err="1" smtClean="0">
                <a:solidFill>
                  <a:prstClr val="black"/>
                </a:solidFill>
              </a:rPr>
              <a:t>Android</a:t>
            </a:r>
            <a:endParaRPr lang="de-DE" sz="2400" dirty="0" smtClean="0">
              <a:solidFill>
                <a:prstClr val="black"/>
              </a:solidFill>
            </a:endParaRPr>
          </a:p>
          <a:p>
            <a:pPr marL="216000" indent="-216000" fontAlgn="base">
              <a:spcBef>
                <a:spcPts val="1800"/>
              </a:spcBef>
              <a:spcAft>
                <a:spcPct val="0"/>
              </a:spcAft>
              <a:buClr>
                <a:srgbClr val="008000">
                  <a:lumMod val="50000"/>
                </a:srgbClr>
              </a:buClr>
              <a:buFont typeface="Wingdings" pitchFamily="2" charset="2"/>
              <a:buChar char="§"/>
            </a:pPr>
            <a:r>
              <a:rPr lang="de-DE" sz="2400" dirty="0">
                <a:solidFill>
                  <a:prstClr val="black"/>
                </a:solidFill>
              </a:rPr>
              <a:t>Autorin von A</a:t>
            </a:r>
            <a:r>
              <a:rPr lang="de-DE" sz="2400" dirty="0" smtClean="0">
                <a:solidFill>
                  <a:prstClr val="black"/>
                </a:solidFill>
              </a:rPr>
              <a:t>rtikeln für Fachzeitschriften </a:t>
            </a:r>
            <a:r>
              <a:rPr lang="de-DE" sz="2400" dirty="0">
                <a:solidFill>
                  <a:prstClr val="black"/>
                </a:solidFill>
              </a:rPr>
              <a:t>Mobile Technology und </a:t>
            </a:r>
            <a:r>
              <a:rPr lang="de-DE" sz="2400" dirty="0" err="1">
                <a:solidFill>
                  <a:prstClr val="black"/>
                </a:solidFill>
              </a:rPr>
              <a:t>android</a:t>
            </a:r>
            <a:r>
              <a:rPr lang="de-DE" sz="2400" dirty="0">
                <a:solidFill>
                  <a:prstClr val="black"/>
                </a:solidFill>
              </a:rPr>
              <a:t> 360</a:t>
            </a:r>
            <a:endParaRPr lang="de-DE" sz="2400" dirty="0" smtClean="0">
              <a:solidFill>
                <a:prstClr val="black"/>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762" y="332660"/>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p:cNvSpPr txBox="1"/>
          <p:nvPr/>
        </p:nvSpPr>
        <p:spPr>
          <a:xfrm>
            <a:off x="5796136" y="3861052"/>
            <a:ext cx="2895600" cy="461665"/>
          </a:xfrm>
          <a:prstGeom prst="rect">
            <a:avLst/>
          </a:prstGeom>
          <a:noFill/>
        </p:spPr>
        <p:txBody>
          <a:bodyPr wrap="square" rtlCol="0">
            <a:spAutoFit/>
          </a:bodyPr>
          <a:lstStyle/>
          <a:p>
            <a:pPr algn="ctr" fontAlgn="base">
              <a:spcBef>
                <a:spcPct val="0"/>
              </a:spcBef>
              <a:spcAft>
                <a:spcPct val="0"/>
              </a:spcAft>
            </a:pPr>
            <a:r>
              <a:rPr lang="de-DE" sz="2400" b="1" i="1" dirty="0">
                <a:solidFill>
                  <a:prstClr val="black"/>
                </a:solidFill>
              </a:rPr>
              <a:t>Susanne Braun</a:t>
            </a:r>
          </a:p>
        </p:txBody>
      </p:sp>
      <p:pic>
        <p:nvPicPr>
          <p:cNvPr id="1027" name="Picture 3" descr="C:\Users\Braun\Pictures\Susanne\Brau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1196752"/>
            <a:ext cx="3600000" cy="239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07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err="1" smtClean="0"/>
              <a:t>Intents</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9" name="Rechteck 8"/>
          <p:cNvSpPr/>
          <p:nvPr/>
        </p:nvSpPr>
        <p:spPr>
          <a:xfrm>
            <a:off x="1043608" y="1572756"/>
            <a:ext cx="7560840" cy="3400931"/>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Realisierung von </a:t>
            </a:r>
            <a:r>
              <a:rPr lang="de-DE" sz="2000" dirty="0" err="1" smtClean="0">
                <a:solidFill>
                  <a:prstClr val="black"/>
                </a:solidFill>
              </a:rPr>
              <a:t>looser</a:t>
            </a:r>
            <a:r>
              <a:rPr lang="de-DE" sz="2000" dirty="0" smtClean="0">
                <a:solidFill>
                  <a:prstClr val="black"/>
                </a:solidFill>
              </a:rPr>
              <a:t> Kopplung zwischen den Laufzeit-Komponenten eines </a:t>
            </a:r>
            <a:r>
              <a:rPr lang="de-DE" sz="2000" dirty="0" err="1" smtClean="0">
                <a:solidFill>
                  <a:prstClr val="black"/>
                </a:solidFill>
              </a:rPr>
              <a:t>Android</a:t>
            </a:r>
            <a:r>
              <a:rPr lang="de-DE" sz="2000" dirty="0" smtClean="0">
                <a:solidFill>
                  <a:prstClr val="black"/>
                </a:solidFill>
              </a:rPr>
              <a:t>-Systems</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und Wiederverwendbarkeit von (Fremd-) Komponenten</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Komponenten sind z.B. </a:t>
            </a:r>
            <a:r>
              <a:rPr lang="de-DE" sz="2000" b="1" dirty="0" err="1" smtClean="0">
                <a:solidFill>
                  <a:prstClr val="black"/>
                </a:solidFill>
              </a:rPr>
              <a:t>Activities</a:t>
            </a:r>
            <a:r>
              <a:rPr lang="de-DE" sz="2000" dirty="0" smtClean="0">
                <a:solidFill>
                  <a:prstClr val="black"/>
                </a:solidFill>
              </a:rPr>
              <a:t>, Services, Broadcast-Receiver…</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a:t>
            </a:r>
            <a:r>
              <a:rPr lang="de-DE" sz="2000" i="1" dirty="0" smtClean="0">
                <a:solidFill>
                  <a:prstClr val="black"/>
                </a:solidFill>
              </a:rPr>
              <a:t>Ich hätte gerne den Zucke</a:t>
            </a:r>
            <a:r>
              <a:rPr lang="de-DE" sz="2000" dirty="0" smtClean="0">
                <a:solidFill>
                  <a:prstClr val="black"/>
                </a:solidFill>
              </a:rPr>
              <a:t>r“</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Beschreiben eine Absichtserklärung</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…oder das Eintreten eines bestimmten Ereignisses</a:t>
            </a:r>
          </a:p>
        </p:txBody>
      </p:sp>
    </p:spTree>
    <p:extLst>
      <p:ext uri="{BB962C8B-B14F-4D97-AF65-F5344CB8AC3E}">
        <p14:creationId xmlns:p14="http://schemas.microsoft.com/office/powerpoint/2010/main" val="4265506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Explizite </a:t>
            </a:r>
            <a:r>
              <a:rPr lang="de-DE" dirty="0" err="1" smtClean="0"/>
              <a:t>Intents</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9" name="Rechteck 8"/>
          <p:cNvSpPr/>
          <p:nvPr/>
        </p:nvSpPr>
        <p:spPr>
          <a:xfrm>
            <a:off x="1043608" y="1572756"/>
            <a:ext cx="7560840" cy="707886"/>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Aufzurufende Komponente wird </a:t>
            </a:r>
            <a:r>
              <a:rPr lang="de-DE" sz="2000" b="1" i="1" dirty="0" smtClean="0">
                <a:solidFill>
                  <a:prstClr val="black"/>
                </a:solidFill>
              </a:rPr>
              <a:t>explizit</a:t>
            </a:r>
            <a:r>
              <a:rPr lang="de-DE" sz="2000" dirty="0" smtClean="0">
                <a:solidFill>
                  <a:prstClr val="black"/>
                </a:solidFill>
              </a:rPr>
              <a:t> spezifiziert, indem die Java-Klasse angegeben wird</a:t>
            </a:r>
          </a:p>
        </p:txBody>
      </p:sp>
      <p:sp>
        <p:nvSpPr>
          <p:cNvPr id="10" name="Textfeld 9"/>
          <p:cNvSpPr txBox="1"/>
          <p:nvPr/>
        </p:nvSpPr>
        <p:spPr>
          <a:xfrm>
            <a:off x="765175" y="2420888"/>
            <a:ext cx="7992888" cy="1080120"/>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en-US" sz="1200" dirty="0">
                <a:solidFill>
                  <a:srgbClr val="000000"/>
                </a:solidFill>
                <a:latin typeface="Consolas"/>
              </a:rPr>
              <a:t> Intent </a:t>
            </a:r>
            <a:r>
              <a:rPr lang="en-US" sz="1200" dirty="0" err="1" smtClean="0">
                <a:solidFill>
                  <a:srgbClr val="000000"/>
                </a:solidFill>
                <a:latin typeface="Consolas"/>
              </a:rPr>
              <a:t>intent</a:t>
            </a:r>
            <a:r>
              <a:rPr lang="en-US" sz="1200" dirty="0" smtClean="0">
                <a:solidFill>
                  <a:srgbClr val="000000"/>
                </a:solidFill>
                <a:latin typeface="Consolas"/>
              </a:rPr>
              <a:t> </a:t>
            </a:r>
            <a:r>
              <a:rPr lang="en-US" sz="1200" dirty="0">
                <a:solidFill>
                  <a:srgbClr val="000000"/>
                </a:solidFill>
                <a:latin typeface="Consolas"/>
              </a:rPr>
              <a:t>= </a:t>
            </a:r>
            <a:r>
              <a:rPr lang="en-US" sz="1200" b="1" dirty="0">
                <a:solidFill>
                  <a:srgbClr val="7F0055"/>
                </a:solidFill>
                <a:latin typeface="Consolas"/>
              </a:rPr>
              <a:t>new</a:t>
            </a:r>
            <a:r>
              <a:rPr lang="en-US" sz="1200" b="1" dirty="0">
                <a:solidFill>
                  <a:srgbClr val="000000"/>
                </a:solidFill>
                <a:latin typeface="Consolas"/>
              </a:rPr>
              <a:t> Intent(</a:t>
            </a:r>
            <a:r>
              <a:rPr lang="en-US" sz="1200" b="1" dirty="0">
                <a:solidFill>
                  <a:srgbClr val="7F0055"/>
                </a:solidFill>
                <a:latin typeface="Consolas"/>
              </a:rPr>
              <a:t>this</a:t>
            </a:r>
            <a:r>
              <a:rPr lang="en-US" sz="1200" b="1" dirty="0">
                <a:solidFill>
                  <a:srgbClr val="000000"/>
                </a:solidFill>
                <a:latin typeface="Consolas"/>
              </a:rPr>
              <a:t>, </a:t>
            </a:r>
            <a:r>
              <a:rPr lang="en-US" sz="1200" b="1" dirty="0" err="1">
                <a:solidFill>
                  <a:srgbClr val="000000"/>
                </a:solidFill>
                <a:latin typeface="Consolas"/>
              </a:rPr>
              <a:t>SomeActivity.</a:t>
            </a:r>
            <a:r>
              <a:rPr lang="en-US" sz="1200" b="1" dirty="0" err="1">
                <a:solidFill>
                  <a:srgbClr val="7F0055"/>
                </a:solidFill>
                <a:latin typeface="Consolas"/>
              </a:rPr>
              <a:t>class</a:t>
            </a:r>
            <a:r>
              <a:rPr lang="en-US" sz="1200" b="1" dirty="0">
                <a:solidFill>
                  <a:srgbClr val="000000"/>
                </a:solidFill>
                <a:latin typeface="Consolas"/>
              </a:rPr>
              <a:t>);</a:t>
            </a:r>
          </a:p>
          <a:p>
            <a:pPr fontAlgn="base">
              <a:spcBef>
                <a:spcPct val="0"/>
              </a:spcBef>
              <a:spcAft>
                <a:spcPct val="0"/>
              </a:spcAft>
            </a:pPr>
            <a:r>
              <a:rPr lang="en-US" sz="1200" dirty="0">
                <a:solidFill>
                  <a:srgbClr val="000000"/>
                </a:solidFill>
                <a:latin typeface="Consolas"/>
              </a:rPr>
              <a:t> </a:t>
            </a:r>
            <a:r>
              <a:rPr lang="en-US" sz="1200" dirty="0" err="1" smtClean="0">
                <a:solidFill>
                  <a:srgbClr val="000000"/>
                </a:solidFill>
                <a:latin typeface="Consolas"/>
              </a:rPr>
              <a:t>intent.putExtra</a:t>
            </a:r>
            <a:r>
              <a:rPr lang="en-US" sz="1200" dirty="0">
                <a:solidFill>
                  <a:srgbClr val="000000"/>
                </a:solidFill>
                <a:latin typeface="Consolas"/>
              </a:rPr>
              <a:t>(</a:t>
            </a:r>
            <a:r>
              <a:rPr lang="en-US" sz="1200" dirty="0">
                <a:solidFill>
                  <a:srgbClr val="2A00FF"/>
                </a:solidFill>
                <a:latin typeface="Consolas"/>
              </a:rPr>
              <a:t>"</a:t>
            </a:r>
            <a:r>
              <a:rPr lang="en-US" sz="1200" dirty="0" smtClean="0">
                <a:solidFill>
                  <a:srgbClr val="2A00FF"/>
                </a:solidFill>
                <a:latin typeface="Consolas"/>
              </a:rPr>
              <a:t>Value"</a:t>
            </a:r>
            <a:r>
              <a:rPr lang="en-US" sz="1200" dirty="0" smtClean="0">
                <a:solidFill>
                  <a:srgbClr val="000000"/>
                </a:solidFill>
                <a:latin typeface="Consolas"/>
              </a:rPr>
              <a:t>, </a:t>
            </a:r>
            <a:r>
              <a:rPr lang="en-US" sz="1200" dirty="0">
                <a:solidFill>
                  <a:srgbClr val="2A00FF"/>
                </a:solidFill>
                <a:latin typeface="Consolas"/>
              </a:rPr>
              <a:t>"Some extra value for </a:t>
            </a:r>
            <a:r>
              <a:rPr lang="en-US" sz="1200" dirty="0" err="1">
                <a:solidFill>
                  <a:srgbClr val="2A00FF"/>
                </a:solidFill>
                <a:latin typeface="Consolas"/>
              </a:rPr>
              <a:t>SomeActivity</a:t>
            </a:r>
            <a:r>
              <a:rPr lang="en-US" sz="1200" dirty="0" smtClean="0">
                <a:solidFill>
                  <a:srgbClr val="2A00FF"/>
                </a:solidFill>
                <a:latin typeface="Consolas"/>
              </a:rPr>
              <a:t>"</a:t>
            </a:r>
            <a:r>
              <a:rPr lang="en-US" sz="1200" dirty="0" smtClean="0">
                <a:solidFill>
                  <a:srgbClr val="000000"/>
                </a:solidFill>
                <a:latin typeface="Consolas"/>
              </a:rPr>
              <a:t>);</a:t>
            </a:r>
          </a:p>
          <a:p>
            <a:pPr fontAlgn="base">
              <a:spcBef>
                <a:spcPct val="0"/>
              </a:spcBef>
              <a:spcAft>
                <a:spcPct val="0"/>
              </a:spcAft>
            </a:pPr>
            <a:r>
              <a:rPr lang="de-DE" sz="1200" dirty="0">
                <a:solidFill>
                  <a:srgbClr val="000000"/>
                </a:solidFill>
                <a:latin typeface="Consolas"/>
              </a:rPr>
              <a:t> </a:t>
            </a:r>
            <a:r>
              <a:rPr lang="de-DE" sz="1200" dirty="0" err="1">
                <a:solidFill>
                  <a:srgbClr val="000000"/>
                </a:solidFill>
                <a:latin typeface="Consolas"/>
              </a:rPr>
              <a:t>startActivity</a:t>
            </a:r>
            <a:r>
              <a:rPr lang="de-DE" sz="1200" dirty="0">
                <a:solidFill>
                  <a:srgbClr val="000000"/>
                </a:solidFill>
                <a:latin typeface="Consolas"/>
              </a:rPr>
              <a:t>(</a:t>
            </a:r>
            <a:r>
              <a:rPr lang="de-DE" sz="1200" dirty="0" err="1">
                <a:solidFill>
                  <a:srgbClr val="000000"/>
                </a:solidFill>
                <a:latin typeface="Consolas"/>
              </a:rPr>
              <a:t>intent</a:t>
            </a:r>
            <a:r>
              <a:rPr lang="de-DE" sz="1200" dirty="0">
                <a:solidFill>
                  <a:srgbClr val="000000"/>
                </a:solidFill>
                <a:latin typeface="Consolas"/>
              </a:rPr>
              <a:t>);</a:t>
            </a:r>
          </a:p>
        </p:txBody>
      </p:sp>
    </p:spTree>
    <p:extLst>
      <p:ext uri="{BB962C8B-B14F-4D97-AF65-F5344CB8AC3E}">
        <p14:creationId xmlns:p14="http://schemas.microsoft.com/office/powerpoint/2010/main" val="4248799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Implizite </a:t>
            </a:r>
            <a:r>
              <a:rPr lang="de-DE" dirty="0" err="1" smtClean="0"/>
              <a:t>Intents</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9" name="Rechteck 8"/>
          <p:cNvSpPr/>
          <p:nvPr/>
        </p:nvSpPr>
        <p:spPr>
          <a:xfrm>
            <a:off x="1043608" y="1572756"/>
            <a:ext cx="7560840" cy="1015663"/>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000" dirty="0" err="1" smtClean="0">
                <a:solidFill>
                  <a:prstClr val="black"/>
                </a:solidFill>
              </a:rPr>
              <a:t>Android</a:t>
            </a:r>
            <a:r>
              <a:rPr lang="de-DE" sz="2000" dirty="0" smtClean="0">
                <a:solidFill>
                  <a:prstClr val="black"/>
                </a:solidFill>
              </a:rPr>
              <a:t>-Komponente wird nicht explizit angegeben. Stattdessen wird eine „Action“ und Daten oder eine URI angegeben, die die Daten eindeutig spezifiziert</a:t>
            </a:r>
          </a:p>
        </p:txBody>
      </p:sp>
      <p:sp>
        <p:nvSpPr>
          <p:cNvPr id="10" name="Textfeld 9"/>
          <p:cNvSpPr txBox="1"/>
          <p:nvPr/>
        </p:nvSpPr>
        <p:spPr>
          <a:xfrm>
            <a:off x="701548" y="4693206"/>
            <a:ext cx="7992888" cy="1080120"/>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en-US" sz="1200" dirty="0">
                <a:solidFill>
                  <a:srgbClr val="000000"/>
                </a:solidFill>
                <a:latin typeface="Consolas"/>
              </a:rPr>
              <a:t> </a:t>
            </a:r>
            <a:r>
              <a:rPr lang="de-DE" sz="1200" dirty="0" err="1">
                <a:solidFill>
                  <a:srgbClr val="000000"/>
                </a:solidFill>
                <a:latin typeface="Consolas"/>
              </a:rPr>
              <a:t>Intent</a:t>
            </a:r>
            <a:r>
              <a:rPr lang="de-DE" sz="1200" dirty="0">
                <a:solidFill>
                  <a:srgbClr val="000000"/>
                </a:solidFill>
                <a:latin typeface="Consolas"/>
              </a:rPr>
              <a:t> </a:t>
            </a:r>
            <a:r>
              <a:rPr lang="de-DE" sz="1200" dirty="0" err="1">
                <a:solidFill>
                  <a:srgbClr val="000000"/>
                </a:solidFill>
                <a:latin typeface="Consolas"/>
              </a:rPr>
              <a:t>intent</a:t>
            </a:r>
            <a:r>
              <a:rPr lang="de-DE" sz="1200" dirty="0">
                <a:solidFill>
                  <a:srgbClr val="000000"/>
                </a:solidFill>
                <a:latin typeface="Consolas"/>
              </a:rPr>
              <a:t> = </a:t>
            </a:r>
            <a:r>
              <a:rPr lang="de-DE" sz="1200" dirty="0" err="1">
                <a:solidFill>
                  <a:srgbClr val="7F0055"/>
                </a:solidFill>
                <a:latin typeface="Consolas"/>
              </a:rPr>
              <a:t>new</a:t>
            </a:r>
            <a:r>
              <a:rPr lang="de-DE" sz="1200" dirty="0">
                <a:solidFill>
                  <a:srgbClr val="000000"/>
                </a:solidFill>
                <a:latin typeface="Consolas"/>
              </a:rPr>
              <a:t> </a:t>
            </a:r>
            <a:r>
              <a:rPr lang="de-DE" sz="1200" dirty="0" err="1">
                <a:solidFill>
                  <a:srgbClr val="000000"/>
                </a:solidFill>
                <a:latin typeface="Consolas"/>
              </a:rPr>
              <a:t>Intent</a:t>
            </a:r>
            <a:r>
              <a:rPr lang="de-DE" sz="1200" dirty="0">
                <a:solidFill>
                  <a:srgbClr val="000000"/>
                </a:solidFill>
                <a:latin typeface="Consolas"/>
              </a:rPr>
              <a:t>(</a:t>
            </a:r>
            <a:r>
              <a:rPr lang="de-DE" sz="1200" dirty="0" err="1">
                <a:solidFill>
                  <a:srgbClr val="000000"/>
                </a:solidFill>
                <a:latin typeface="Consolas"/>
              </a:rPr>
              <a:t>Intent.</a:t>
            </a:r>
            <a:r>
              <a:rPr lang="de-DE" sz="1200" i="1" dirty="0" err="1">
                <a:solidFill>
                  <a:srgbClr val="0000C0"/>
                </a:solidFill>
                <a:latin typeface="Consolas"/>
              </a:rPr>
              <a:t>ACTION_SEND</a:t>
            </a:r>
            <a:r>
              <a:rPr lang="de-DE" sz="1200" i="1" dirty="0">
                <a:solidFill>
                  <a:srgbClr val="000000"/>
                </a:solidFill>
                <a:latin typeface="Consolas"/>
              </a:rPr>
              <a:t>);</a:t>
            </a:r>
          </a:p>
          <a:p>
            <a:pPr fontAlgn="base">
              <a:spcBef>
                <a:spcPct val="0"/>
              </a:spcBef>
              <a:spcAft>
                <a:spcPct val="0"/>
              </a:spcAft>
            </a:pPr>
            <a:r>
              <a:rPr lang="de-DE" sz="1200" dirty="0">
                <a:solidFill>
                  <a:srgbClr val="000000"/>
                </a:solidFill>
                <a:latin typeface="Consolas"/>
              </a:rPr>
              <a:t> </a:t>
            </a:r>
            <a:r>
              <a:rPr lang="de-DE" sz="1200" dirty="0" err="1" smtClean="0">
                <a:solidFill>
                  <a:srgbClr val="000000"/>
                </a:solidFill>
                <a:latin typeface="Consolas"/>
              </a:rPr>
              <a:t>intent.setType</a:t>
            </a:r>
            <a:r>
              <a:rPr lang="de-DE" sz="1200" dirty="0">
                <a:solidFill>
                  <a:srgbClr val="000000"/>
                </a:solidFill>
                <a:latin typeface="Consolas"/>
              </a:rPr>
              <a:t>(</a:t>
            </a:r>
            <a:r>
              <a:rPr lang="de-DE" sz="1200" dirty="0">
                <a:solidFill>
                  <a:srgbClr val="2A00FF"/>
                </a:solidFill>
                <a:latin typeface="Consolas"/>
              </a:rPr>
              <a:t>"</a:t>
            </a:r>
            <a:r>
              <a:rPr lang="de-DE" sz="1200" dirty="0" err="1">
                <a:solidFill>
                  <a:srgbClr val="2A00FF"/>
                </a:solidFill>
                <a:latin typeface="Consolas"/>
              </a:rPr>
              <a:t>text</a:t>
            </a:r>
            <a:r>
              <a:rPr lang="de-DE" sz="1200" dirty="0">
                <a:solidFill>
                  <a:srgbClr val="2A00FF"/>
                </a:solidFill>
                <a:latin typeface="Consolas"/>
              </a:rPr>
              <a:t>/</a:t>
            </a:r>
            <a:r>
              <a:rPr lang="de-DE" sz="1200" dirty="0" err="1">
                <a:solidFill>
                  <a:srgbClr val="2A00FF"/>
                </a:solidFill>
                <a:latin typeface="Consolas"/>
              </a:rPr>
              <a:t>plain</a:t>
            </a:r>
            <a:r>
              <a:rPr lang="de-DE" sz="1200" dirty="0">
                <a:solidFill>
                  <a:srgbClr val="2A00FF"/>
                </a:solidFill>
                <a:latin typeface="Consolas"/>
              </a:rPr>
              <a:t>"</a:t>
            </a:r>
            <a:r>
              <a:rPr lang="de-DE" sz="1200" dirty="0">
                <a:solidFill>
                  <a:srgbClr val="000000"/>
                </a:solidFill>
                <a:latin typeface="Consolas"/>
              </a:rPr>
              <a:t>);</a:t>
            </a:r>
          </a:p>
          <a:p>
            <a:pPr fontAlgn="base">
              <a:spcBef>
                <a:spcPct val="0"/>
              </a:spcBef>
              <a:spcAft>
                <a:spcPct val="0"/>
              </a:spcAft>
            </a:pPr>
            <a:r>
              <a:rPr lang="de-DE" sz="1200" dirty="0">
                <a:solidFill>
                  <a:srgbClr val="000000"/>
                </a:solidFill>
                <a:latin typeface="Consolas"/>
              </a:rPr>
              <a:t> </a:t>
            </a:r>
            <a:r>
              <a:rPr lang="de-DE" sz="1200" dirty="0" err="1" smtClean="0">
                <a:solidFill>
                  <a:srgbClr val="000000"/>
                </a:solidFill>
                <a:latin typeface="Consolas"/>
              </a:rPr>
              <a:t>intent.putExtra</a:t>
            </a:r>
            <a:r>
              <a:rPr lang="de-DE" sz="1200" dirty="0" smtClean="0">
                <a:solidFill>
                  <a:srgbClr val="000000"/>
                </a:solidFill>
                <a:latin typeface="Consolas"/>
              </a:rPr>
              <a:t>(</a:t>
            </a:r>
            <a:r>
              <a:rPr lang="de-DE" sz="1200" dirty="0" err="1" smtClean="0">
                <a:solidFill>
                  <a:srgbClr val="000000"/>
                </a:solidFill>
                <a:latin typeface="Consolas"/>
              </a:rPr>
              <a:t>android.content.Intent.</a:t>
            </a:r>
            <a:r>
              <a:rPr lang="de-DE" sz="1200" i="1" dirty="0" err="1" smtClean="0">
                <a:solidFill>
                  <a:srgbClr val="0000C0"/>
                </a:solidFill>
                <a:latin typeface="Consolas"/>
              </a:rPr>
              <a:t>EXTRA_TEXT</a:t>
            </a:r>
            <a:r>
              <a:rPr lang="de-DE" sz="1200" i="1" dirty="0">
                <a:solidFill>
                  <a:srgbClr val="000000"/>
                </a:solidFill>
                <a:latin typeface="Consolas"/>
              </a:rPr>
              <a:t>, </a:t>
            </a:r>
            <a:r>
              <a:rPr lang="de-DE" sz="1200" i="1" dirty="0">
                <a:solidFill>
                  <a:srgbClr val="2A00FF"/>
                </a:solidFill>
                <a:latin typeface="Consolas"/>
              </a:rPr>
              <a:t>"News </a:t>
            </a:r>
            <a:r>
              <a:rPr lang="de-DE" sz="1200" i="1" dirty="0" err="1">
                <a:solidFill>
                  <a:srgbClr val="2A00FF"/>
                </a:solidFill>
                <a:latin typeface="Consolas"/>
              </a:rPr>
              <a:t>for</a:t>
            </a:r>
            <a:r>
              <a:rPr lang="de-DE" sz="1200" i="1" dirty="0">
                <a:solidFill>
                  <a:srgbClr val="2A00FF"/>
                </a:solidFill>
                <a:latin typeface="Consolas"/>
              </a:rPr>
              <a:t> </a:t>
            </a:r>
            <a:r>
              <a:rPr lang="de-DE" sz="1200" i="1" dirty="0" err="1">
                <a:solidFill>
                  <a:srgbClr val="2A00FF"/>
                </a:solidFill>
                <a:latin typeface="Consolas"/>
              </a:rPr>
              <a:t>you</a:t>
            </a:r>
            <a:r>
              <a:rPr lang="de-DE" sz="1200" i="1" dirty="0">
                <a:solidFill>
                  <a:srgbClr val="2A00FF"/>
                </a:solidFill>
                <a:latin typeface="Consolas"/>
              </a:rPr>
              <a:t>!"</a:t>
            </a:r>
            <a:r>
              <a:rPr lang="de-DE" sz="1200" i="1" dirty="0">
                <a:solidFill>
                  <a:srgbClr val="000000"/>
                </a:solidFill>
                <a:latin typeface="Consolas"/>
              </a:rPr>
              <a:t>);</a:t>
            </a:r>
          </a:p>
          <a:p>
            <a:pPr fontAlgn="base">
              <a:spcBef>
                <a:spcPct val="0"/>
              </a:spcBef>
              <a:spcAft>
                <a:spcPct val="0"/>
              </a:spcAft>
            </a:pPr>
            <a:r>
              <a:rPr lang="de-DE" sz="1200" dirty="0">
                <a:solidFill>
                  <a:srgbClr val="000000"/>
                </a:solidFill>
                <a:latin typeface="Consolas"/>
              </a:rPr>
              <a:t> </a:t>
            </a:r>
            <a:r>
              <a:rPr lang="de-DE" sz="1200" dirty="0" err="1" smtClean="0">
                <a:solidFill>
                  <a:srgbClr val="000000"/>
                </a:solidFill>
                <a:latin typeface="Consolas"/>
              </a:rPr>
              <a:t>startActivity</a:t>
            </a:r>
            <a:r>
              <a:rPr lang="de-DE" sz="1200" dirty="0" smtClean="0">
                <a:solidFill>
                  <a:srgbClr val="000000"/>
                </a:solidFill>
                <a:latin typeface="Consolas"/>
              </a:rPr>
              <a:t>(</a:t>
            </a:r>
            <a:r>
              <a:rPr lang="de-DE" sz="1200" dirty="0" err="1" smtClean="0">
                <a:solidFill>
                  <a:srgbClr val="000000"/>
                </a:solidFill>
                <a:latin typeface="Consolas"/>
              </a:rPr>
              <a:t>intent</a:t>
            </a:r>
            <a:r>
              <a:rPr lang="de-DE" sz="1200" dirty="0" smtClean="0">
                <a:solidFill>
                  <a:srgbClr val="000000"/>
                </a:solidFill>
                <a:latin typeface="Consolas"/>
              </a:rPr>
              <a:t>);</a:t>
            </a:r>
          </a:p>
          <a:p>
            <a:pPr fontAlgn="base">
              <a:spcBef>
                <a:spcPct val="0"/>
              </a:spcBef>
              <a:spcAft>
                <a:spcPct val="0"/>
              </a:spcAft>
            </a:pPr>
            <a:endParaRPr lang="de-DE" sz="1200" dirty="0" smtClean="0">
              <a:solidFill>
                <a:srgbClr val="000000"/>
              </a:solidFill>
              <a:latin typeface="Consolas"/>
            </a:endParaRP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endParaRPr lang="de-DE" sz="1200" dirty="0" smtClean="0">
              <a:solidFill>
                <a:srgbClr val="000000"/>
              </a:solidFill>
              <a:latin typeface="Consolas"/>
            </a:endParaRP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endParaRPr lang="de-DE" sz="1200" dirty="0" smtClean="0">
              <a:solidFill>
                <a:srgbClr val="000000"/>
              </a:solidFill>
              <a:latin typeface="Consolas"/>
            </a:endParaRP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endParaRPr lang="de-DE" sz="1200" dirty="0" smtClean="0">
              <a:solidFill>
                <a:srgbClr val="000000"/>
              </a:solidFill>
              <a:latin typeface="Consolas"/>
            </a:endParaRPr>
          </a:p>
        </p:txBody>
      </p:sp>
      <p:sp>
        <p:nvSpPr>
          <p:cNvPr id="6" name="Textfeld 5"/>
          <p:cNvSpPr txBox="1"/>
          <p:nvPr/>
        </p:nvSpPr>
        <p:spPr>
          <a:xfrm>
            <a:off x="899592" y="4215233"/>
            <a:ext cx="4484658" cy="400110"/>
          </a:xfrm>
          <a:prstGeom prst="rect">
            <a:avLst/>
          </a:prstGeom>
          <a:noFill/>
        </p:spPr>
        <p:txBody>
          <a:bodyPr wrap="square" rtlCol="0">
            <a:spAutoFit/>
          </a:bodyPr>
          <a:lstStyle/>
          <a:p>
            <a:pPr fontAlgn="base">
              <a:spcBef>
                <a:spcPct val="0"/>
              </a:spcBef>
              <a:spcAft>
                <a:spcPct val="0"/>
              </a:spcAft>
            </a:pPr>
            <a:r>
              <a:rPr lang="de-DE" sz="2000" dirty="0" smtClean="0">
                <a:solidFill>
                  <a:prstClr val="black"/>
                </a:solidFill>
              </a:rPr>
              <a:t>Content-Sharing via soziale Netzwerke:</a:t>
            </a:r>
            <a:endParaRPr lang="de-DE" sz="2000" dirty="0">
              <a:solidFill>
                <a:prstClr val="black"/>
              </a:solidFill>
            </a:endParaRPr>
          </a:p>
        </p:txBody>
      </p:sp>
      <p:sp>
        <p:nvSpPr>
          <p:cNvPr id="11" name="Textfeld 10"/>
          <p:cNvSpPr txBox="1"/>
          <p:nvPr/>
        </p:nvSpPr>
        <p:spPr>
          <a:xfrm>
            <a:off x="683568" y="3429000"/>
            <a:ext cx="7992888" cy="432048"/>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1200" dirty="0" err="1">
                <a:solidFill>
                  <a:srgbClr val="000000"/>
                </a:solidFill>
                <a:latin typeface="Consolas"/>
              </a:rPr>
              <a:t>Intent</a:t>
            </a:r>
            <a:r>
              <a:rPr lang="de-DE" sz="1200" dirty="0">
                <a:solidFill>
                  <a:srgbClr val="000000"/>
                </a:solidFill>
                <a:latin typeface="Consolas"/>
              </a:rPr>
              <a:t> </a:t>
            </a:r>
            <a:r>
              <a:rPr lang="de-DE" sz="1200" dirty="0" err="1">
                <a:solidFill>
                  <a:srgbClr val="000000"/>
                </a:solidFill>
                <a:latin typeface="Consolas"/>
              </a:rPr>
              <a:t>intent</a:t>
            </a:r>
            <a:r>
              <a:rPr lang="de-DE" sz="1200" dirty="0">
                <a:solidFill>
                  <a:srgbClr val="000000"/>
                </a:solidFill>
                <a:latin typeface="Consolas"/>
              </a:rPr>
              <a:t> = </a:t>
            </a:r>
            <a:r>
              <a:rPr lang="de-DE" sz="1200" dirty="0" err="1">
                <a:solidFill>
                  <a:srgbClr val="7F0055"/>
                </a:solidFill>
                <a:latin typeface="Consolas"/>
              </a:rPr>
              <a:t>new</a:t>
            </a:r>
            <a:r>
              <a:rPr lang="de-DE" sz="1200" dirty="0">
                <a:solidFill>
                  <a:srgbClr val="000000"/>
                </a:solidFill>
                <a:highlight>
                  <a:srgbClr val="E8F2FE"/>
                </a:highlight>
                <a:latin typeface="Consolas"/>
              </a:rPr>
              <a:t> </a:t>
            </a:r>
            <a:r>
              <a:rPr lang="de-DE" sz="1200" dirty="0" err="1">
                <a:solidFill>
                  <a:srgbClr val="000000"/>
                </a:solidFill>
                <a:latin typeface="Consolas"/>
              </a:rPr>
              <a:t>Intent</a:t>
            </a:r>
            <a:r>
              <a:rPr lang="de-DE" sz="1200" dirty="0">
                <a:solidFill>
                  <a:srgbClr val="000000"/>
                </a:solidFill>
                <a:latin typeface="Consolas"/>
              </a:rPr>
              <a:t>(</a:t>
            </a:r>
            <a:r>
              <a:rPr lang="de-DE" sz="1200" dirty="0" err="1">
                <a:solidFill>
                  <a:srgbClr val="000000"/>
                </a:solidFill>
                <a:latin typeface="Consolas"/>
              </a:rPr>
              <a:t>Intent.</a:t>
            </a:r>
            <a:r>
              <a:rPr lang="de-DE" sz="1200" i="1" dirty="0" err="1">
                <a:solidFill>
                  <a:srgbClr val="0000C0"/>
                </a:solidFill>
                <a:latin typeface="Consolas"/>
              </a:rPr>
              <a:t>ACTION_VIEW</a:t>
            </a:r>
            <a:r>
              <a:rPr lang="de-DE" sz="1200" dirty="0">
                <a:solidFill>
                  <a:srgbClr val="000000"/>
                </a:solidFill>
                <a:latin typeface="Consolas"/>
              </a:rPr>
              <a:t>, </a:t>
            </a:r>
            <a:r>
              <a:rPr lang="de-DE" sz="1200" dirty="0" err="1">
                <a:solidFill>
                  <a:srgbClr val="000000"/>
                </a:solidFill>
                <a:latin typeface="Consolas"/>
              </a:rPr>
              <a:t>Uri.parse</a:t>
            </a:r>
            <a:r>
              <a:rPr lang="de-DE" sz="1200" i="1" dirty="0">
                <a:solidFill>
                  <a:srgbClr val="2A00FF"/>
                </a:solidFill>
                <a:latin typeface="Consolas"/>
              </a:rPr>
              <a:t>("http://www.accso.de"</a:t>
            </a:r>
            <a:r>
              <a:rPr lang="de-DE" sz="1200" dirty="0">
                <a:solidFill>
                  <a:srgbClr val="000000"/>
                </a:solidFill>
                <a:latin typeface="Consolas"/>
              </a:rPr>
              <a:t>));</a:t>
            </a:r>
            <a:r>
              <a:rPr lang="de-DE" sz="1200" i="1" u="sng" dirty="0">
                <a:solidFill>
                  <a:srgbClr val="000000"/>
                </a:solidFill>
                <a:highlight>
                  <a:srgbClr val="E8F2FE"/>
                </a:highlight>
                <a:latin typeface="Consolas"/>
              </a:rPr>
              <a:t> </a:t>
            </a:r>
            <a:endParaRPr lang="de-DE" sz="1200" dirty="0">
              <a:solidFill>
                <a:srgbClr val="000000"/>
              </a:solidFill>
              <a:latin typeface="Consolas"/>
            </a:endParaRPr>
          </a:p>
        </p:txBody>
      </p:sp>
      <p:sp>
        <p:nvSpPr>
          <p:cNvPr id="12" name="Textfeld 11"/>
          <p:cNvSpPr txBox="1"/>
          <p:nvPr/>
        </p:nvSpPr>
        <p:spPr>
          <a:xfrm>
            <a:off x="899592" y="2996952"/>
            <a:ext cx="2870721" cy="400110"/>
          </a:xfrm>
          <a:prstGeom prst="rect">
            <a:avLst/>
          </a:prstGeom>
          <a:noFill/>
        </p:spPr>
        <p:txBody>
          <a:bodyPr wrap="square" rtlCol="0">
            <a:spAutoFit/>
          </a:bodyPr>
          <a:lstStyle/>
          <a:p>
            <a:pPr fontAlgn="base">
              <a:spcBef>
                <a:spcPct val="0"/>
              </a:spcBef>
              <a:spcAft>
                <a:spcPct val="0"/>
              </a:spcAft>
            </a:pPr>
            <a:r>
              <a:rPr lang="de-DE" sz="2000" dirty="0" smtClean="0">
                <a:solidFill>
                  <a:prstClr val="black"/>
                </a:solidFill>
              </a:rPr>
              <a:t>Webseite aufrufen</a:t>
            </a:r>
            <a:r>
              <a:rPr lang="de-DE" dirty="0" smtClean="0">
                <a:solidFill>
                  <a:prstClr val="black"/>
                </a:solidFill>
                <a:latin typeface="Arial" charset="0"/>
              </a:rPr>
              <a:t>:</a:t>
            </a:r>
            <a:endParaRPr lang="de-DE" dirty="0">
              <a:solidFill>
                <a:prstClr val="black"/>
              </a:solidFill>
              <a:latin typeface="Arial" charset="0"/>
            </a:endParaRPr>
          </a:p>
        </p:txBody>
      </p:sp>
      <p:sp>
        <p:nvSpPr>
          <p:cNvPr id="13" name="Rechteckige Legende 12"/>
          <p:cNvSpPr/>
          <p:nvPr/>
        </p:nvSpPr>
        <p:spPr>
          <a:xfrm>
            <a:off x="7160046" y="2348880"/>
            <a:ext cx="1656184" cy="720080"/>
          </a:xfrm>
          <a:prstGeom prst="wedgeRectCallout">
            <a:avLst>
              <a:gd name="adj1" fmla="val -121306"/>
              <a:gd name="adj2" fmla="val 107902"/>
            </a:avLst>
          </a:prstGeom>
          <a:solidFill>
            <a:srgbClr val="FFFF99"/>
          </a:solidFill>
          <a:ln w="190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400" dirty="0" smtClean="0">
                <a:solidFill>
                  <a:prstClr val="black"/>
                </a:solidFill>
              </a:rPr>
              <a:t>Daten-URI</a:t>
            </a:r>
            <a:endParaRPr lang="de-DE" sz="1400" dirty="0">
              <a:solidFill>
                <a:prstClr val="black"/>
              </a:solidFill>
            </a:endParaRPr>
          </a:p>
        </p:txBody>
      </p:sp>
      <p:sp>
        <p:nvSpPr>
          <p:cNvPr id="14" name="Rechteckige Legende 13"/>
          <p:cNvSpPr/>
          <p:nvPr/>
        </p:nvSpPr>
        <p:spPr>
          <a:xfrm>
            <a:off x="4386670" y="2375905"/>
            <a:ext cx="1656184" cy="720080"/>
          </a:xfrm>
          <a:prstGeom prst="wedgeRectCallout">
            <a:avLst>
              <a:gd name="adj1" fmla="val -57240"/>
              <a:gd name="adj2" fmla="val 94724"/>
            </a:avLst>
          </a:prstGeom>
          <a:solidFill>
            <a:srgbClr val="FFFF99"/>
          </a:solidFill>
          <a:ln w="190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400" dirty="0" smtClean="0">
                <a:solidFill>
                  <a:prstClr val="black"/>
                </a:solidFill>
              </a:rPr>
              <a:t>Action</a:t>
            </a:r>
            <a:endParaRPr lang="de-DE" sz="1400" dirty="0">
              <a:solidFill>
                <a:prstClr val="black"/>
              </a:solidFill>
            </a:endParaRPr>
          </a:p>
        </p:txBody>
      </p:sp>
    </p:spTree>
    <p:extLst>
      <p:ext uri="{BB962C8B-B14F-4D97-AF65-F5344CB8AC3E}">
        <p14:creationId xmlns:p14="http://schemas.microsoft.com/office/powerpoint/2010/main" val="1657766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Implizite </a:t>
            </a:r>
            <a:r>
              <a:rPr lang="de-DE" dirty="0" err="1" smtClean="0"/>
              <a:t>Intents</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9" name="Rechteck 8"/>
          <p:cNvSpPr/>
          <p:nvPr/>
        </p:nvSpPr>
        <p:spPr>
          <a:xfrm>
            <a:off x="1043608" y="1572756"/>
            <a:ext cx="7560840" cy="707886"/>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000" dirty="0" err="1" smtClean="0">
                <a:solidFill>
                  <a:prstClr val="black"/>
                </a:solidFill>
              </a:rPr>
              <a:t>Android</a:t>
            </a:r>
            <a:r>
              <a:rPr lang="de-DE" sz="2000" dirty="0" smtClean="0">
                <a:solidFill>
                  <a:prstClr val="black"/>
                </a:solidFill>
              </a:rPr>
              <a:t>-Komponenten können sich via </a:t>
            </a:r>
            <a:r>
              <a:rPr lang="de-DE" sz="2000" b="1" i="1" dirty="0" err="1" smtClean="0">
                <a:solidFill>
                  <a:prstClr val="black"/>
                </a:solidFill>
              </a:rPr>
              <a:t>Intent</a:t>
            </a:r>
            <a:r>
              <a:rPr lang="de-DE" sz="2000" b="1" i="1" dirty="0" smtClean="0">
                <a:solidFill>
                  <a:prstClr val="black"/>
                </a:solidFill>
              </a:rPr>
              <a:t>-Filter</a:t>
            </a:r>
            <a:r>
              <a:rPr lang="de-DE" sz="2000" dirty="0" smtClean="0">
                <a:solidFill>
                  <a:prstClr val="black"/>
                </a:solidFill>
              </a:rPr>
              <a:t> für bestimmte Actions registrieren</a:t>
            </a:r>
          </a:p>
        </p:txBody>
      </p:sp>
      <p:sp>
        <p:nvSpPr>
          <p:cNvPr id="10" name="Textfeld 9"/>
          <p:cNvSpPr txBox="1"/>
          <p:nvPr/>
        </p:nvSpPr>
        <p:spPr>
          <a:xfrm>
            <a:off x="760273" y="2780928"/>
            <a:ext cx="7992888" cy="2520280"/>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1200" dirty="0" smtClean="0">
                <a:solidFill>
                  <a:srgbClr val="008080"/>
                </a:solidFill>
                <a:latin typeface="Consolas"/>
              </a:rPr>
              <a:t>&lt;</a:t>
            </a:r>
            <a:r>
              <a:rPr lang="de-DE" sz="1200" dirty="0" err="1">
                <a:solidFill>
                  <a:srgbClr val="3F7F7F"/>
                </a:solidFill>
                <a:latin typeface="Consolas"/>
              </a:rPr>
              <a:t>activity</a:t>
            </a:r>
            <a:endParaRPr lang="de-DE" sz="1200" dirty="0">
              <a:solidFill>
                <a:srgbClr val="3F7F7F"/>
              </a:solidFill>
              <a:latin typeface="Consolas"/>
            </a:endParaRPr>
          </a:p>
          <a:p>
            <a:pPr fontAlgn="base">
              <a:spcBef>
                <a:spcPct val="0"/>
              </a:spcBef>
              <a:spcAft>
                <a:spcPct val="0"/>
              </a:spcAft>
            </a:pPr>
            <a:r>
              <a:rPr lang="de-DE" sz="1200" dirty="0">
                <a:solidFill>
                  <a:prstClr val="black"/>
                </a:solidFill>
                <a:latin typeface="Consolas"/>
              </a:rPr>
              <a:t> </a:t>
            </a:r>
            <a:r>
              <a:rPr lang="de-DE" sz="1200" dirty="0" smtClean="0">
                <a:solidFill>
                  <a:prstClr val="black"/>
                </a:solidFill>
                <a:latin typeface="Consolas"/>
              </a:rPr>
              <a:t>    </a:t>
            </a:r>
            <a:r>
              <a:rPr lang="de-DE" sz="1200" dirty="0" err="1" smtClean="0">
                <a:solidFill>
                  <a:srgbClr val="7F007F"/>
                </a:solidFill>
                <a:latin typeface="Consolas"/>
              </a:rPr>
              <a:t>android:name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SocialNetworkingActivity</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smtClean="0">
                <a:solidFill>
                  <a:prstClr val="black"/>
                </a:solidFill>
                <a:latin typeface="Consolas"/>
              </a:rPr>
              <a:t>   </a:t>
            </a:r>
            <a:r>
              <a:rPr lang="de-DE" sz="1200" dirty="0" err="1" smtClean="0">
                <a:solidFill>
                  <a:srgbClr val="7F007F"/>
                </a:solidFill>
                <a:latin typeface="Consolas"/>
              </a:rPr>
              <a:t>android:label</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string</a:t>
            </a:r>
            <a:r>
              <a:rPr lang="de-DE" sz="1200" i="1" dirty="0">
                <a:solidFill>
                  <a:srgbClr val="2A00FF"/>
                </a:solidFill>
                <a:latin typeface="Consolas"/>
              </a:rPr>
              <a:t>/</a:t>
            </a:r>
            <a:r>
              <a:rPr lang="de-DE" sz="1200" i="1" dirty="0" err="1">
                <a:solidFill>
                  <a:srgbClr val="2A00FF"/>
                </a:solidFill>
                <a:latin typeface="Consolas"/>
              </a:rPr>
              <a:t>app_name</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smtClean="0">
                <a:solidFill>
                  <a:srgbClr val="000000"/>
                </a:solidFill>
                <a:latin typeface="Consolas"/>
              </a:rPr>
              <a:t>    </a:t>
            </a:r>
            <a:r>
              <a:rPr lang="de-DE" sz="1200" dirty="0" smtClean="0">
                <a:solidFill>
                  <a:srgbClr val="008080"/>
                </a:solidFill>
                <a:latin typeface="Consolas"/>
              </a:rPr>
              <a:t>&lt;</a:t>
            </a:r>
            <a:r>
              <a:rPr lang="de-DE" sz="1200" dirty="0" err="1">
                <a:solidFill>
                  <a:srgbClr val="3F7F7F"/>
                </a:solidFill>
                <a:latin typeface="Consolas"/>
              </a:rPr>
              <a:t>intent</a:t>
            </a:r>
            <a:r>
              <a:rPr lang="de-DE" sz="1200" dirty="0">
                <a:solidFill>
                  <a:srgbClr val="3F7F7F"/>
                </a:solidFill>
                <a:latin typeface="Consolas"/>
              </a:rPr>
              <a:t>-filter</a:t>
            </a:r>
            <a:r>
              <a:rPr lang="de-DE" sz="1200"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smtClean="0">
                <a:solidFill>
                  <a:srgbClr val="008080"/>
                </a:solidFill>
                <a:latin typeface="Consolas"/>
              </a:rPr>
              <a:t>&lt;</a:t>
            </a:r>
            <a:r>
              <a:rPr lang="de-DE" sz="1200" dirty="0" err="1">
                <a:solidFill>
                  <a:srgbClr val="3F7F7F"/>
                </a:solidFill>
                <a:latin typeface="Consolas"/>
              </a:rPr>
              <a:t>action</a:t>
            </a:r>
            <a:r>
              <a:rPr lang="de-DE" sz="1200" dirty="0">
                <a:solidFill>
                  <a:srgbClr val="3F7F7F"/>
                </a:solidFill>
                <a:latin typeface="Consolas"/>
              </a:rPr>
              <a:t> </a:t>
            </a:r>
            <a:r>
              <a:rPr lang="de-DE" sz="1200" dirty="0" err="1">
                <a:solidFill>
                  <a:srgbClr val="7F007F"/>
                </a:solidFill>
                <a:latin typeface="Consolas"/>
              </a:rPr>
              <a:t>android:name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android.intent.action.SEND</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0000"/>
                </a:solidFill>
                <a:latin typeface="Consolas"/>
              </a:rPr>
              <a:t>          </a:t>
            </a:r>
            <a:r>
              <a:rPr lang="de-DE" sz="1200" dirty="0" smtClean="0">
                <a:solidFill>
                  <a:srgbClr val="008080"/>
                </a:solidFill>
                <a:latin typeface="Consolas"/>
              </a:rPr>
              <a:t>&lt;</a:t>
            </a:r>
            <a:r>
              <a:rPr lang="de-DE" sz="1200" dirty="0" err="1">
                <a:solidFill>
                  <a:srgbClr val="3F7F7F"/>
                </a:solidFill>
                <a:latin typeface="Consolas"/>
              </a:rPr>
              <a:t>category</a:t>
            </a:r>
            <a:r>
              <a:rPr lang="de-DE" sz="1200" dirty="0">
                <a:solidFill>
                  <a:srgbClr val="3F7F7F"/>
                </a:solidFill>
                <a:latin typeface="Consolas"/>
              </a:rPr>
              <a:t> </a:t>
            </a:r>
            <a:r>
              <a:rPr lang="de-DE" sz="1200" dirty="0" err="1">
                <a:solidFill>
                  <a:srgbClr val="7F007F"/>
                </a:solidFill>
                <a:latin typeface="Consolas"/>
              </a:rPr>
              <a:t>android:name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android.intent.category.DEFAULT</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0000"/>
                </a:solidFill>
                <a:latin typeface="Consolas"/>
              </a:rPr>
              <a:t>          </a:t>
            </a:r>
            <a:r>
              <a:rPr lang="de-DE" sz="1200" dirty="0" smtClean="0">
                <a:solidFill>
                  <a:srgbClr val="008080"/>
                </a:solidFill>
                <a:latin typeface="Consolas"/>
              </a:rPr>
              <a:t>&lt;</a:t>
            </a:r>
            <a:r>
              <a:rPr lang="de-DE" sz="1200" dirty="0" err="1">
                <a:solidFill>
                  <a:srgbClr val="3F7F7F"/>
                </a:solidFill>
                <a:latin typeface="Consolas"/>
              </a:rPr>
              <a:t>data</a:t>
            </a:r>
            <a:r>
              <a:rPr lang="de-DE" sz="1200" dirty="0">
                <a:solidFill>
                  <a:srgbClr val="3F7F7F"/>
                </a:solidFill>
                <a:latin typeface="Consolas"/>
              </a:rPr>
              <a:t> </a:t>
            </a:r>
            <a:r>
              <a:rPr lang="de-DE" sz="1200" dirty="0" err="1">
                <a:solidFill>
                  <a:srgbClr val="7F007F"/>
                </a:solidFill>
                <a:latin typeface="Consolas"/>
              </a:rPr>
              <a:t>android:mimeType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text</a:t>
            </a:r>
            <a:r>
              <a:rPr lang="de-DE" sz="1200" i="1" dirty="0">
                <a:solidFill>
                  <a:srgbClr val="2A00FF"/>
                </a:solidFill>
                <a:latin typeface="Consolas"/>
              </a:rPr>
              <a:t>/</a:t>
            </a:r>
            <a:r>
              <a:rPr lang="de-DE" sz="1200" i="1" dirty="0" err="1">
                <a:solidFill>
                  <a:srgbClr val="2A00FF"/>
                </a:solidFill>
                <a:latin typeface="Consolas"/>
              </a:rPr>
              <a:t>plain</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smtClean="0">
                <a:solidFill>
                  <a:srgbClr val="008080"/>
                </a:solidFill>
                <a:latin typeface="Consolas"/>
              </a:rPr>
              <a:t>&lt;/</a:t>
            </a:r>
            <a:r>
              <a:rPr lang="de-DE" sz="1200" dirty="0" err="1">
                <a:solidFill>
                  <a:srgbClr val="3F7F7F"/>
                </a:solidFill>
                <a:latin typeface="Consolas"/>
              </a:rPr>
              <a:t>intent</a:t>
            </a:r>
            <a:r>
              <a:rPr lang="de-DE" sz="1200" dirty="0">
                <a:solidFill>
                  <a:srgbClr val="3F7F7F"/>
                </a:solidFill>
                <a:latin typeface="Consolas"/>
              </a:rPr>
              <a:t>-filter</a:t>
            </a:r>
            <a:r>
              <a:rPr lang="de-DE" sz="1200"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smtClean="0">
                <a:solidFill>
                  <a:srgbClr val="008080"/>
                </a:solidFill>
                <a:latin typeface="Consolas"/>
              </a:rPr>
              <a:t>&lt;/</a:t>
            </a:r>
            <a:r>
              <a:rPr lang="de-DE" sz="1200" dirty="0" err="1">
                <a:solidFill>
                  <a:srgbClr val="3F7F7F"/>
                </a:solidFill>
                <a:latin typeface="Consolas"/>
              </a:rPr>
              <a:t>activity</a:t>
            </a:r>
            <a:r>
              <a:rPr lang="de-DE" sz="1200" dirty="0">
                <a:solidFill>
                  <a:srgbClr val="008080"/>
                </a:solidFill>
                <a:latin typeface="Consolas"/>
              </a:rPr>
              <a:t>&gt;</a:t>
            </a:r>
            <a:endParaRPr lang="de-DE" sz="1200" dirty="0">
              <a:solidFill>
                <a:prstClr val="black"/>
              </a:solidFill>
            </a:endParaRPr>
          </a:p>
        </p:txBody>
      </p:sp>
      <p:sp>
        <p:nvSpPr>
          <p:cNvPr id="11" name="Rechteckige Legende 10"/>
          <p:cNvSpPr/>
          <p:nvPr/>
        </p:nvSpPr>
        <p:spPr>
          <a:xfrm>
            <a:off x="4824028" y="2010879"/>
            <a:ext cx="1656184" cy="720080"/>
          </a:xfrm>
          <a:prstGeom prst="wedgeRectCallout">
            <a:avLst>
              <a:gd name="adj1" fmla="val -57761"/>
              <a:gd name="adj2" fmla="val 184573"/>
            </a:avLst>
          </a:prstGeom>
          <a:solidFill>
            <a:srgbClr val="FFFF99"/>
          </a:solidFill>
          <a:ln w="190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400" dirty="0" smtClean="0">
                <a:solidFill>
                  <a:prstClr val="black"/>
                </a:solidFill>
              </a:rPr>
              <a:t>Action</a:t>
            </a:r>
            <a:endParaRPr lang="de-DE" sz="1400" dirty="0">
              <a:solidFill>
                <a:prstClr val="black"/>
              </a:solidFill>
            </a:endParaRPr>
          </a:p>
        </p:txBody>
      </p:sp>
      <p:sp>
        <p:nvSpPr>
          <p:cNvPr id="12" name="Rechteckige Legende 11"/>
          <p:cNvSpPr/>
          <p:nvPr/>
        </p:nvSpPr>
        <p:spPr>
          <a:xfrm>
            <a:off x="6756941" y="5327865"/>
            <a:ext cx="1656184" cy="720080"/>
          </a:xfrm>
          <a:prstGeom prst="wedgeRectCallout">
            <a:avLst>
              <a:gd name="adj1" fmla="val -193706"/>
              <a:gd name="adj2" fmla="val -148466"/>
            </a:avLst>
          </a:prstGeom>
          <a:solidFill>
            <a:srgbClr val="FFFF99"/>
          </a:solidFill>
          <a:ln w="190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400" dirty="0" smtClean="0">
                <a:solidFill>
                  <a:prstClr val="black"/>
                </a:solidFill>
              </a:rPr>
              <a:t>Daten-URI</a:t>
            </a:r>
            <a:endParaRPr lang="de-DE" sz="1400" dirty="0">
              <a:solidFill>
                <a:prstClr val="black"/>
              </a:solidFill>
            </a:endParaRPr>
          </a:p>
        </p:txBody>
      </p:sp>
    </p:spTree>
    <p:extLst>
      <p:ext uri="{BB962C8B-B14F-4D97-AF65-F5344CB8AC3E}">
        <p14:creationId xmlns:p14="http://schemas.microsoft.com/office/powerpoint/2010/main" val="3671019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Das </a:t>
            </a:r>
            <a:r>
              <a:rPr lang="de-DE" dirty="0" err="1" smtClean="0"/>
              <a:t>Android</a:t>
            </a:r>
            <a:r>
              <a:rPr lang="de-DE" dirty="0" smtClean="0"/>
              <a:t>-Manifest</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7" name="Textfeld 6"/>
          <p:cNvSpPr txBox="1"/>
          <p:nvPr/>
        </p:nvSpPr>
        <p:spPr>
          <a:xfrm>
            <a:off x="760273" y="1268760"/>
            <a:ext cx="7992888" cy="5184576"/>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1200" dirty="0">
                <a:solidFill>
                  <a:srgbClr val="008080"/>
                </a:solidFill>
                <a:latin typeface="Consolas"/>
              </a:rPr>
              <a:t>&lt;</a:t>
            </a:r>
            <a:r>
              <a:rPr lang="de-DE" sz="1200" dirty="0">
                <a:solidFill>
                  <a:srgbClr val="3F7F7F"/>
                </a:solidFill>
                <a:latin typeface="Consolas"/>
              </a:rPr>
              <a:t>manifest </a:t>
            </a:r>
            <a:r>
              <a:rPr lang="de-DE" sz="1200" dirty="0" err="1">
                <a:solidFill>
                  <a:srgbClr val="7F007F"/>
                </a:solidFill>
                <a:latin typeface="Consolas"/>
              </a:rPr>
              <a:t>xmlns:android</a:t>
            </a:r>
            <a:r>
              <a:rPr lang="de-DE" sz="1200" dirty="0">
                <a:solidFill>
                  <a:srgbClr val="000000"/>
                </a:solidFill>
                <a:latin typeface="Consolas"/>
              </a:rPr>
              <a:t>=</a:t>
            </a:r>
            <a:r>
              <a:rPr lang="de-DE" sz="1200" i="1" dirty="0">
                <a:solidFill>
                  <a:srgbClr val="2A00FF"/>
                </a:solidFill>
                <a:latin typeface="Consolas"/>
              </a:rPr>
              <a:t>"http://schemas.android.com/</a:t>
            </a:r>
            <a:r>
              <a:rPr lang="de-DE" sz="1200" i="1" dirty="0" err="1">
                <a:solidFill>
                  <a:srgbClr val="2A00FF"/>
                </a:solidFill>
                <a:latin typeface="Consolas"/>
              </a:rPr>
              <a:t>apk</a:t>
            </a:r>
            <a:r>
              <a:rPr lang="de-DE" sz="1200" i="1" dirty="0">
                <a:solidFill>
                  <a:srgbClr val="2A00FF"/>
                </a:solidFill>
                <a:latin typeface="Consolas"/>
              </a:rPr>
              <a:t>/</a:t>
            </a:r>
            <a:r>
              <a:rPr lang="de-DE" sz="1200" i="1" dirty="0" err="1">
                <a:solidFill>
                  <a:srgbClr val="2A00FF"/>
                </a:solidFill>
                <a:latin typeface="Consolas"/>
              </a:rPr>
              <a:t>res</a:t>
            </a:r>
            <a:r>
              <a:rPr lang="de-DE" sz="1200" i="1" dirty="0">
                <a:solidFill>
                  <a:srgbClr val="2A00FF"/>
                </a:solidFill>
                <a:latin typeface="Consolas"/>
              </a:rPr>
              <a:t>/</a:t>
            </a:r>
            <a:r>
              <a:rPr lang="de-DE" sz="1200" i="1" dirty="0" err="1">
                <a:solidFill>
                  <a:srgbClr val="2A00FF"/>
                </a:solidFill>
                <a:latin typeface="Consolas"/>
              </a:rPr>
              <a:t>android</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package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de.accso.notes</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android:versionCode</a:t>
            </a:r>
            <a:r>
              <a:rPr lang="de-DE" sz="1200" dirty="0">
                <a:solidFill>
                  <a:srgbClr val="000000"/>
                </a:solidFill>
                <a:latin typeface="Consolas"/>
              </a:rPr>
              <a:t>=</a:t>
            </a:r>
            <a:r>
              <a:rPr lang="de-DE" sz="1200" i="1" dirty="0">
                <a:solidFill>
                  <a:srgbClr val="2A00FF"/>
                </a:solidFill>
                <a:latin typeface="Consolas"/>
              </a:rPr>
              <a:t>"1"</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android:versionName</a:t>
            </a:r>
            <a:r>
              <a:rPr lang="de-DE" sz="1200" dirty="0">
                <a:solidFill>
                  <a:srgbClr val="000000"/>
                </a:solidFill>
                <a:latin typeface="Consolas"/>
              </a:rPr>
              <a:t>=</a:t>
            </a:r>
            <a:r>
              <a:rPr lang="de-DE" sz="1200" i="1" dirty="0">
                <a:solidFill>
                  <a:srgbClr val="2A00FF"/>
                </a:solidFill>
                <a:latin typeface="Consolas"/>
              </a:rPr>
              <a:t>"1.0" </a:t>
            </a:r>
            <a:r>
              <a:rPr lang="de-DE" sz="1200" i="1"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uses-sdk</a:t>
            </a:r>
            <a:endParaRPr lang="de-DE" sz="1200" dirty="0">
              <a:solidFill>
                <a:srgbClr val="3F7F7F"/>
              </a:solidFill>
              <a:latin typeface="Consolas"/>
            </a:endParaRP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android:minSdkVersion</a:t>
            </a:r>
            <a:r>
              <a:rPr lang="de-DE" sz="1200" dirty="0">
                <a:solidFill>
                  <a:srgbClr val="000000"/>
                </a:solidFill>
                <a:latin typeface="Consolas"/>
              </a:rPr>
              <a:t>=</a:t>
            </a:r>
            <a:r>
              <a:rPr lang="de-DE" sz="1200" i="1" dirty="0">
                <a:solidFill>
                  <a:srgbClr val="2A00FF"/>
                </a:solidFill>
                <a:latin typeface="Consolas"/>
              </a:rPr>
              <a:t>"15"</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android:targetSdkVersion</a:t>
            </a:r>
            <a:r>
              <a:rPr lang="de-DE" sz="1200" dirty="0">
                <a:solidFill>
                  <a:srgbClr val="000000"/>
                </a:solidFill>
                <a:latin typeface="Consolas"/>
              </a:rPr>
              <a:t>=</a:t>
            </a:r>
            <a:r>
              <a:rPr lang="de-DE" sz="1200" i="1" dirty="0">
                <a:solidFill>
                  <a:srgbClr val="2A00FF"/>
                </a:solidFill>
                <a:latin typeface="Consolas"/>
              </a:rPr>
              <a:t>"15" </a:t>
            </a:r>
            <a:r>
              <a:rPr lang="de-DE" sz="1200" i="1"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application</a:t>
            </a:r>
            <a:endParaRPr lang="de-DE" sz="1200" dirty="0">
              <a:solidFill>
                <a:srgbClr val="3F7F7F"/>
              </a:solidFill>
              <a:latin typeface="Consolas"/>
            </a:endParaRP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android:icon</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drawable</a:t>
            </a:r>
            <a:r>
              <a:rPr lang="de-DE" sz="1200" i="1" dirty="0">
                <a:solidFill>
                  <a:srgbClr val="2A00FF"/>
                </a:solidFill>
                <a:latin typeface="Consolas"/>
              </a:rPr>
              <a:t>/</a:t>
            </a:r>
            <a:r>
              <a:rPr lang="de-DE" sz="1200" i="1" dirty="0" err="1">
                <a:solidFill>
                  <a:srgbClr val="2A00FF"/>
                </a:solidFill>
                <a:latin typeface="Consolas"/>
              </a:rPr>
              <a:t>ic_launcher</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android:label</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string</a:t>
            </a:r>
            <a:r>
              <a:rPr lang="de-DE" sz="1200" i="1" dirty="0">
                <a:solidFill>
                  <a:srgbClr val="2A00FF"/>
                </a:solidFill>
                <a:latin typeface="Consolas"/>
              </a:rPr>
              <a:t>/</a:t>
            </a:r>
            <a:r>
              <a:rPr lang="de-DE" sz="1200" i="1" dirty="0" err="1">
                <a:solidFill>
                  <a:srgbClr val="2A00FF"/>
                </a:solidFill>
                <a:latin typeface="Consolas"/>
              </a:rPr>
              <a:t>app_name</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android:theme</a:t>
            </a:r>
            <a:r>
              <a:rPr lang="de-DE" sz="1200" dirty="0">
                <a:solidFill>
                  <a:srgbClr val="000000"/>
                </a:solidFill>
                <a:latin typeface="Consolas"/>
              </a:rPr>
              <a:t>=</a:t>
            </a:r>
            <a:r>
              <a:rPr lang="de-DE" sz="1200" i="1" dirty="0">
                <a:solidFill>
                  <a:srgbClr val="2A00FF"/>
                </a:solidFill>
                <a:latin typeface="Consolas"/>
              </a:rPr>
              <a:t>"@style/</a:t>
            </a:r>
            <a:r>
              <a:rPr lang="de-DE" sz="1200" i="1" dirty="0" err="1">
                <a:solidFill>
                  <a:srgbClr val="2A00FF"/>
                </a:solidFill>
                <a:latin typeface="Consolas"/>
              </a:rPr>
              <a:t>AppTheme</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activity</a:t>
            </a:r>
            <a:endParaRPr lang="de-DE" sz="1200" dirty="0">
              <a:solidFill>
                <a:srgbClr val="3F7F7F"/>
              </a:solidFill>
              <a:latin typeface="Consolas"/>
            </a:endParaRP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android:name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NotesActivity</a:t>
            </a:r>
            <a:r>
              <a:rPr lang="de-DE" sz="1200" i="1" dirty="0">
                <a:solidFill>
                  <a:srgbClr val="2A00FF"/>
                </a:solidFill>
                <a:latin typeface="Consolas"/>
              </a:rPr>
              <a:t>"</a:t>
            </a:r>
          </a:p>
          <a:p>
            <a:pPr fontAlgn="base">
              <a:spcBef>
                <a:spcPct val="0"/>
              </a:spcBef>
              <a:spcAft>
                <a:spcPct val="0"/>
              </a:spcAft>
            </a:pPr>
            <a:r>
              <a:rPr lang="de-DE" sz="1200" dirty="0">
                <a:solidFill>
                  <a:prstClr val="black"/>
                </a:solidFill>
                <a:latin typeface="Consolas"/>
              </a:rPr>
              <a:t>            </a:t>
            </a:r>
            <a:r>
              <a:rPr lang="de-DE" sz="1200" dirty="0" err="1">
                <a:solidFill>
                  <a:srgbClr val="7F007F"/>
                </a:solidFill>
                <a:latin typeface="Consolas"/>
              </a:rPr>
              <a:t>android:label</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string</a:t>
            </a:r>
            <a:r>
              <a:rPr lang="de-DE" sz="1200" i="1" dirty="0">
                <a:solidFill>
                  <a:srgbClr val="2A00FF"/>
                </a:solidFill>
                <a:latin typeface="Consolas"/>
              </a:rPr>
              <a:t>/</a:t>
            </a:r>
            <a:r>
              <a:rPr lang="de-DE" sz="1200" i="1" dirty="0" err="1">
                <a:solidFill>
                  <a:srgbClr val="2A00FF"/>
                </a:solidFill>
                <a:latin typeface="Consolas"/>
              </a:rPr>
              <a:t>title_activity_notes</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intent</a:t>
            </a:r>
            <a:r>
              <a:rPr lang="de-DE" sz="1200" dirty="0">
                <a:solidFill>
                  <a:srgbClr val="3F7F7F"/>
                </a:solidFill>
                <a:latin typeface="Consolas"/>
              </a:rPr>
              <a:t>-filter</a:t>
            </a:r>
            <a:r>
              <a:rPr lang="de-DE" sz="1200"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action</a:t>
            </a:r>
            <a:r>
              <a:rPr lang="de-DE" sz="1200" dirty="0">
                <a:solidFill>
                  <a:srgbClr val="3F7F7F"/>
                </a:solidFill>
                <a:latin typeface="Consolas"/>
              </a:rPr>
              <a:t> </a:t>
            </a:r>
            <a:r>
              <a:rPr lang="de-DE" sz="1200" dirty="0" err="1">
                <a:solidFill>
                  <a:srgbClr val="7F007F"/>
                </a:solidFill>
                <a:latin typeface="Consolas"/>
              </a:rPr>
              <a:t>android:name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android.intent.action.MAIN</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category</a:t>
            </a:r>
            <a:r>
              <a:rPr lang="de-DE" sz="1200" dirty="0">
                <a:solidFill>
                  <a:srgbClr val="3F7F7F"/>
                </a:solidFill>
                <a:latin typeface="Consolas"/>
              </a:rPr>
              <a:t> </a:t>
            </a:r>
            <a:r>
              <a:rPr lang="de-DE" sz="1200" dirty="0" err="1">
                <a:solidFill>
                  <a:srgbClr val="7F007F"/>
                </a:solidFill>
                <a:latin typeface="Consolas"/>
              </a:rPr>
              <a:t>android:name</a:t>
            </a:r>
            <a:r>
              <a:rPr lang="de-DE" sz="1200" dirty="0">
                <a:solidFill>
                  <a:srgbClr val="000000"/>
                </a:solidFill>
                <a:latin typeface="Consolas"/>
              </a:rPr>
              <a:t>=</a:t>
            </a:r>
            <a:r>
              <a:rPr lang="de-DE" sz="1200" i="1" dirty="0">
                <a:solidFill>
                  <a:srgbClr val="2A00FF"/>
                </a:solidFill>
                <a:latin typeface="Consolas"/>
              </a:rPr>
              <a:t>"</a:t>
            </a:r>
            <a:r>
              <a:rPr lang="de-DE" sz="1200" i="1" dirty="0" err="1">
                <a:solidFill>
                  <a:srgbClr val="2A00FF"/>
                </a:solidFill>
                <a:latin typeface="Consolas"/>
              </a:rPr>
              <a:t>android.intent.category.LAUNCHER</a:t>
            </a:r>
            <a:r>
              <a:rPr lang="de-DE" sz="1200" i="1" dirty="0">
                <a:solidFill>
                  <a:srgbClr val="2A00FF"/>
                </a:solidFill>
                <a:latin typeface="Consolas"/>
              </a:rPr>
              <a:t>" </a:t>
            </a:r>
            <a:r>
              <a:rPr lang="de-DE" sz="1200" i="1"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intent</a:t>
            </a:r>
            <a:r>
              <a:rPr lang="de-DE" sz="1200" dirty="0">
                <a:solidFill>
                  <a:srgbClr val="3F7F7F"/>
                </a:solidFill>
                <a:latin typeface="Consolas"/>
              </a:rPr>
              <a:t>-filter</a:t>
            </a:r>
            <a:r>
              <a:rPr lang="de-DE" sz="1200"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activity</a:t>
            </a:r>
            <a:r>
              <a:rPr lang="de-DE" sz="1200" dirty="0">
                <a:solidFill>
                  <a:srgbClr val="008080"/>
                </a:solidFill>
                <a:latin typeface="Consolas"/>
              </a:rPr>
              <a:t>&gt;</a:t>
            </a:r>
          </a:p>
          <a:p>
            <a:pPr fontAlgn="base">
              <a:spcBef>
                <a:spcPct val="0"/>
              </a:spcBef>
              <a:spcAft>
                <a:spcPct val="0"/>
              </a:spcAft>
            </a:pPr>
            <a:r>
              <a:rPr lang="de-DE" sz="1200" dirty="0">
                <a:solidFill>
                  <a:srgbClr val="000000"/>
                </a:solidFill>
                <a:latin typeface="Consolas"/>
              </a:rPr>
              <a:t>    </a:t>
            </a:r>
            <a:r>
              <a:rPr lang="de-DE" sz="1200" dirty="0">
                <a:solidFill>
                  <a:srgbClr val="008080"/>
                </a:solidFill>
                <a:latin typeface="Consolas"/>
              </a:rPr>
              <a:t>&lt;/</a:t>
            </a:r>
            <a:r>
              <a:rPr lang="de-DE" sz="1200" dirty="0" err="1">
                <a:solidFill>
                  <a:srgbClr val="3F7F7F"/>
                </a:solidFill>
                <a:latin typeface="Consolas"/>
              </a:rPr>
              <a:t>application</a:t>
            </a:r>
            <a:r>
              <a:rPr lang="de-DE" sz="1200" dirty="0">
                <a:solidFill>
                  <a:srgbClr val="008080"/>
                </a:solidFill>
                <a:latin typeface="Consolas"/>
              </a:rPr>
              <a:t>&gt;</a:t>
            </a:r>
          </a:p>
          <a:p>
            <a:pPr fontAlgn="base">
              <a:spcBef>
                <a:spcPct val="0"/>
              </a:spcBef>
              <a:spcAft>
                <a:spcPct val="0"/>
              </a:spcAft>
            </a:pPr>
            <a:endParaRPr lang="de-DE" sz="1200" dirty="0">
              <a:solidFill>
                <a:prstClr val="black"/>
              </a:solidFill>
              <a:latin typeface="Consolas"/>
            </a:endParaRPr>
          </a:p>
          <a:p>
            <a:pPr fontAlgn="base">
              <a:spcBef>
                <a:spcPct val="0"/>
              </a:spcBef>
              <a:spcAft>
                <a:spcPct val="0"/>
              </a:spcAft>
            </a:pPr>
            <a:r>
              <a:rPr lang="de-DE" sz="1200" dirty="0">
                <a:solidFill>
                  <a:srgbClr val="008080"/>
                </a:solidFill>
                <a:latin typeface="Consolas"/>
              </a:rPr>
              <a:t>&lt;/</a:t>
            </a:r>
            <a:r>
              <a:rPr lang="de-DE" sz="1200" dirty="0">
                <a:solidFill>
                  <a:srgbClr val="3F7F7F"/>
                </a:solidFill>
                <a:latin typeface="Consolas"/>
              </a:rPr>
              <a:t>manifest</a:t>
            </a:r>
            <a:r>
              <a:rPr lang="de-DE" sz="1200" dirty="0">
                <a:solidFill>
                  <a:srgbClr val="008080"/>
                </a:solidFill>
                <a:latin typeface="Consolas"/>
              </a:rPr>
              <a:t>&gt;</a:t>
            </a:r>
            <a:endParaRPr lang="de-DE" sz="1200" dirty="0">
              <a:solidFill>
                <a:prstClr val="black"/>
              </a:solidFill>
            </a:endParaRPr>
          </a:p>
        </p:txBody>
      </p:sp>
    </p:spTree>
    <p:extLst>
      <p:ext uri="{BB962C8B-B14F-4D97-AF65-F5344CB8AC3E}">
        <p14:creationId xmlns:p14="http://schemas.microsoft.com/office/powerpoint/2010/main" val="1487541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App-</a:t>
            </a:r>
            <a:r>
              <a:rPr lang="de-DE" dirty="0" err="1" smtClean="0"/>
              <a:t>Context</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7" name="Rechteck 6"/>
          <p:cNvSpPr/>
          <p:nvPr/>
        </p:nvSpPr>
        <p:spPr>
          <a:xfrm>
            <a:off x="1043608" y="1572756"/>
            <a:ext cx="7560840" cy="4170372"/>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Kontext der App</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Klasse </a:t>
            </a:r>
            <a:r>
              <a:rPr lang="de-DE" sz="1600" i="1" dirty="0" err="1">
                <a:solidFill>
                  <a:srgbClr val="000000"/>
                </a:solidFill>
                <a:latin typeface="Consolas"/>
              </a:rPr>
              <a:t>android.content.Context</a:t>
            </a:r>
            <a:endParaRPr lang="de-DE" sz="1600" i="1" dirty="0">
              <a:solidFill>
                <a:srgbClr val="000000"/>
              </a:solidFill>
              <a:latin typeface="Consolas"/>
            </a:endParaRP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Die </a:t>
            </a:r>
            <a:r>
              <a:rPr lang="de-DE" sz="2000" dirty="0" err="1" smtClean="0">
                <a:solidFill>
                  <a:prstClr val="black"/>
                </a:solidFill>
              </a:rPr>
              <a:t>Activity</a:t>
            </a:r>
            <a:r>
              <a:rPr lang="de-DE" sz="2000" dirty="0" smtClean="0">
                <a:solidFill>
                  <a:prstClr val="black"/>
                </a:solidFill>
              </a:rPr>
              <a:t>-Klasse ist eine Subklasse von </a:t>
            </a:r>
            <a:r>
              <a:rPr lang="de-DE" sz="1600" i="1" dirty="0" err="1">
                <a:solidFill>
                  <a:srgbClr val="000000"/>
                </a:solidFill>
                <a:latin typeface="Consolas"/>
              </a:rPr>
              <a:t>Context</a:t>
            </a:r>
            <a:endParaRPr lang="de-DE" sz="1600" i="1" dirty="0">
              <a:solidFill>
                <a:srgbClr val="000000"/>
              </a:solidFill>
              <a:latin typeface="Consolas"/>
            </a:endParaRP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Referenz auf </a:t>
            </a:r>
            <a:r>
              <a:rPr lang="de-DE" sz="2000" dirty="0" err="1" smtClean="0">
                <a:solidFill>
                  <a:prstClr val="black"/>
                </a:solidFill>
              </a:rPr>
              <a:t>Context</a:t>
            </a:r>
            <a:r>
              <a:rPr lang="de-DE" sz="2000" dirty="0" smtClean="0">
                <a:solidFill>
                  <a:prstClr val="black"/>
                </a:solidFill>
              </a:rPr>
              <a:t>-Objekt wird oft benötigt um </a:t>
            </a:r>
          </a:p>
          <a:p>
            <a:pPr marL="673200" lvl="1"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neue Objekte zu erzeugen</a:t>
            </a:r>
          </a:p>
          <a:p>
            <a:pPr marL="673200" lvl="1"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Zugriff auf Ressourcen und wichtige Systemdienste zu erhalten</a:t>
            </a:r>
          </a:p>
          <a:p>
            <a:pPr marL="673200" lvl="1"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Zugriff auf andere Komponenten (</a:t>
            </a:r>
            <a:r>
              <a:rPr lang="de-DE" sz="2000" dirty="0" err="1" smtClean="0">
                <a:solidFill>
                  <a:prstClr val="black"/>
                </a:solidFill>
              </a:rPr>
              <a:t>Activites</a:t>
            </a:r>
            <a:r>
              <a:rPr lang="de-DE" sz="2000" dirty="0" smtClean="0">
                <a:solidFill>
                  <a:prstClr val="black"/>
                </a:solidFill>
              </a:rPr>
              <a:t>, Services) zu erhalten</a:t>
            </a:r>
          </a:p>
          <a:p>
            <a:pPr marL="673200" lvl="1" indent="-216000" fontAlgn="base">
              <a:spcBef>
                <a:spcPts val="1800"/>
              </a:spcBef>
              <a:spcAft>
                <a:spcPct val="0"/>
              </a:spcAft>
              <a:buClr>
                <a:srgbClr val="008000">
                  <a:lumMod val="50000"/>
                </a:srgbClr>
              </a:buClr>
              <a:buFont typeface="Wingdings" pitchFamily="2" charset="2"/>
              <a:buChar char="§"/>
            </a:pPr>
            <a:endParaRPr lang="de-DE" sz="2000" dirty="0" smtClean="0">
              <a:solidFill>
                <a:prstClr val="black"/>
              </a:solidFill>
            </a:endParaRPr>
          </a:p>
        </p:txBody>
      </p:sp>
    </p:spTree>
    <p:extLst>
      <p:ext uri="{BB962C8B-B14F-4D97-AF65-F5344CB8AC3E}">
        <p14:creationId xmlns:p14="http://schemas.microsoft.com/office/powerpoint/2010/main" val="2696064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App-</a:t>
            </a:r>
            <a:r>
              <a:rPr lang="de-DE" dirty="0" err="1" smtClean="0"/>
              <a:t>Context</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9" name="Textfeld 8"/>
          <p:cNvSpPr txBox="1"/>
          <p:nvPr/>
        </p:nvSpPr>
        <p:spPr>
          <a:xfrm>
            <a:off x="770617" y="2135765"/>
            <a:ext cx="7992888" cy="3846980"/>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de-DE" sz="1200" dirty="0" err="1">
                <a:solidFill>
                  <a:srgbClr val="000000"/>
                </a:solidFill>
                <a:latin typeface="Consolas"/>
              </a:rPr>
              <a:t>TextView</a:t>
            </a:r>
            <a:r>
              <a:rPr lang="de-DE" sz="1200" dirty="0">
                <a:solidFill>
                  <a:srgbClr val="000000"/>
                </a:solidFill>
                <a:latin typeface="Consolas"/>
              </a:rPr>
              <a:t> </a:t>
            </a:r>
            <a:r>
              <a:rPr lang="de-DE" sz="1200" dirty="0" err="1">
                <a:solidFill>
                  <a:srgbClr val="000000"/>
                </a:solidFill>
                <a:latin typeface="Consolas"/>
              </a:rPr>
              <a:t>tv</a:t>
            </a:r>
            <a:r>
              <a:rPr lang="de-DE" sz="1200" dirty="0">
                <a:solidFill>
                  <a:srgbClr val="000000"/>
                </a:solidFill>
                <a:latin typeface="Consolas"/>
              </a:rPr>
              <a:t> = </a:t>
            </a:r>
            <a:r>
              <a:rPr lang="de-DE" sz="1200" dirty="0" err="1">
                <a:solidFill>
                  <a:srgbClr val="000000"/>
                </a:solidFill>
                <a:latin typeface="Consolas"/>
              </a:rPr>
              <a:t>new</a:t>
            </a:r>
            <a:r>
              <a:rPr lang="de-DE" sz="1200" dirty="0">
                <a:solidFill>
                  <a:srgbClr val="000000"/>
                </a:solidFill>
                <a:latin typeface="Consolas"/>
              </a:rPr>
              <a:t> </a:t>
            </a:r>
            <a:r>
              <a:rPr lang="de-DE" sz="1200" dirty="0" err="1">
                <a:solidFill>
                  <a:srgbClr val="000000"/>
                </a:solidFill>
                <a:latin typeface="Consolas"/>
              </a:rPr>
              <a:t>TextView</a:t>
            </a:r>
            <a:r>
              <a:rPr lang="de-DE" sz="1200" dirty="0">
                <a:solidFill>
                  <a:srgbClr val="000000"/>
                </a:solidFill>
                <a:latin typeface="Consolas"/>
              </a:rPr>
              <a:t>(</a:t>
            </a:r>
            <a:r>
              <a:rPr lang="de-DE" sz="1200" dirty="0" err="1">
                <a:solidFill>
                  <a:srgbClr val="000000"/>
                </a:solidFill>
                <a:latin typeface="Consolas"/>
              </a:rPr>
              <a:t>ctx</a:t>
            </a:r>
            <a:r>
              <a:rPr lang="de-DE" sz="1200" dirty="0" smtClean="0">
                <a:solidFill>
                  <a:srgbClr val="000000"/>
                </a:solidFill>
                <a:latin typeface="Consolas"/>
              </a:rPr>
              <a:t>)</a:t>
            </a: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r>
              <a:rPr lang="de-DE" sz="1200" dirty="0" err="1">
                <a:solidFill>
                  <a:srgbClr val="000000"/>
                </a:solidFill>
                <a:latin typeface="Consolas"/>
              </a:rPr>
              <a:t>ctx.startActivity</a:t>
            </a:r>
            <a:r>
              <a:rPr lang="de-DE" sz="1200" dirty="0">
                <a:solidFill>
                  <a:srgbClr val="000000"/>
                </a:solidFill>
                <a:latin typeface="Consolas"/>
              </a:rPr>
              <a:t>(</a:t>
            </a:r>
            <a:r>
              <a:rPr lang="de-DE" sz="1200" dirty="0" err="1">
                <a:solidFill>
                  <a:srgbClr val="000000"/>
                </a:solidFill>
                <a:latin typeface="Consolas"/>
              </a:rPr>
              <a:t>intent</a:t>
            </a:r>
            <a:r>
              <a:rPr lang="de-DE" sz="1200" dirty="0" smtClean="0">
                <a:solidFill>
                  <a:srgbClr val="000000"/>
                </a:solidFill>
                <a:latin typeface="Consolas"/>
              </a:rPr>
              <a:t>)</a:t>
            </a: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r>
              <a:rPr lang="de-DE" sz="1200" dirty="0" err="1" smtClean="0">
                <a:solidFill>
                  <a:srgbClr val="000000"/>
                </a:solidFill>
                <a:latin typeface="Consolas"/>
              </a:rPr>
              <a:t>ctx.getSystemService</a:t>
            </a:r>
            <a:r>
              <a:rPr lang="de-DE" sz="1200" dirty="0" smtClean="0">
                <a:solidFill>
                  <a:srgbClr val="000000"/>
                </a:solidFill>
                <a:latin typeface="Consolas"/>
              </a:rPr>
              <a:t>(LOCATION_SERVICE</a:t>
            </a:r>
            <a:r>
              <a:rPr lang="de-DE" sz="1200" dirty="0">
                <a:solidFill>
                  <a:srgbClr val="000000"/>
                </a:solidFill>
                <a:latin typeface="Consolas"/>
              </a:rPr>
              <a:t>) </a:t>
            </a:r>
            <a:endParaRPr lang="de-DE" sz="1200" dirty="0" smtClean="0">
              <a:solidFill>
                <a:srgbClr val="000000"/>
              </a:solidFill>
              <a:latin typeface="Consolas"/>
            </a:endParaRP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r>
              <a:rPr lang="de-DE" sz="1200" dirty="0" err="1" smtClean="0">
                <a:solidFill>
                  <a:srgbClr val="000000"/>
                </a:solidFill>
                <a:latin typeface="Consolas"/>
              </a:rPr>
              <a:t>ctx.getContentResolver</a:t>
            </a:r>
            <a:r>
              <a:rPr lang="de-DE" sz="1200" dirty="0">
                <a:solidFill>
                  <a:srgbClr val="000000"/>
                </a:solidFill>
                <a:latin typeface="Consolas"/>
              </a:rPr>
              <a:t>().</a:t>
            </a:r>
            <a:r>
              <a:rPr lang="de-DE" sz="1200" dirty="0" err="1">
                <a:solidFill>
                  <a:srgbClr val="000000"/>
                </a:solidFill>
                <a:latin typeface="Consolas"/>
              </a:rPr>
              <a:t>query</a:t>
            </a:r>
            <a:r>
              <a:rPr lang="de-DE" sz="1200" dirty="0">
                <a:solidFill>
                  <a:srgbClr val="000000"/>
                </a:solidFill>
                <a:latin typeface="Consolas"/>
              </a:rPr>
              <a:t>(</a:t>
            </a:r>
            <a:r>
              <a:rPr lang="de-DE" sz="1200" dirty="0" err="1">
                <a:solidFill>
                  <a:srgbClr val="000000"/>
                </a:solidFill>
                <a:latin typeface="Consolas"/>
              </a:rPr>
              <a:t>uri</a:t>
            </a:r>
            <a:r>
              <a:rPr lang="de-DE" sz="1200" dirty="0">
                <a:solidFill>
                  <a:srgbClr val="000000"/>
                </a:solidFill>
                <a:latin typeface="Consolas"/>
              </a:rPr>
              <a:t>, </a:t>
            </a:r>
            <a:r>
              <a:rPr lang="de-DE" sz="1200" dirty="0" smtClean="0">
                <a:solidFill>
                  <a:srgbClr val="000000"/>
                </a:solidFill>
                <a:latin typeface="Consolas"/>
              </a:rPr>
              <a:t>...)</a:t>
            </a: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r>
              <a:rPr lang="de-DE" sz="1200" dirty="0" err="1">
                <a:solidFill>
                  <a:srgbClr val="000000"/>
                </a:solidFill>
                <a:latin typeface="Consolas"/>
              </a:rPr>
              <a:t>c</a:t>
            </a:r>
            <a:r>
              <a:rPr lang="de-DE" sz="1200" dirty="0" err="1" smtClean="0">
                <a:solidFill>
                  <a:srgbClr val="000000"/>
                </a:solidFill>
                <a:latin typeface="Consolas"/>
              </a:rPr>
              <a:t>tx.getResources</a:t>
            </a:r>
            <a:r>
              <a:rPr lang="de-DE" sz="1200" dirty="0" smtClean="0">
                <a:solidFill>
                  <a:srgbClr val="000000"/>
                </a:solidFill>
                <a:latin typeface="Consolas"/>
              </a:rPr>
              <a:t>()</a:t>
            </a: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r>
              <a:rPr lang="de-DE" sz="1200" dirty="0" err="1">
                <a:solidFill>
                  <a:srgbClr val="000000"/>
                </a:solidFill>
                <a:latin typeface="Consolas"/>
              </a:rPr>
              <a:t>c</a:t>
            </a:r>
            <a:r>
              <a:rPr lang="de-DE" sz="1200" dirty="0" err="1" smtClean="0">
                <a:solidFill>
                  <a:srgbClr val="000000"/>
                </a:solidFill>
                <a:latin typeface="Consolas"/>
              </a:rPr>
              <a:t>tx.getString</a:t>
            </a:r>
            <a:r>
              <a:rPr lang="de-DE" sz="1200" dirty="0" smtClean="0">
                <a:solidFill>
                  <a:srgbClr val="000000"/>
                </a:solidFill>
                <a:latin typeface="Consolas"/>
              </a:rPr>
              <a:t>(</a:t>
            </a:r>
            <a:r>
              <a:rPr lang="de-DE" sz="1200" dirty="0" err="1" smtClean="0">
                <a:solidFill>
                  <a:srgbClr val="000000"/>
                </a:solidFill>
                <a:latin typeface="Consolas"/>
              </a:rPr>
              <a:t>resId</a:t>
            </a:r>
            <a:r>
              <a:rPr lang="de-DE" sz="1200" dirty="0" smtClean="0">
                <a:solidFill>
                  <a:srgbClr val="000000"/>
                </a:solidFill>
                <a:latin typeface="Consolas"/>
              </a:rPr>
              <a:t>)</a:t>
            </a: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r>
              <a:rPr lang="de-DE" sz="1200" dirty="0" err="1">
                <a:solidFill>
                  <a:srgbClr val="000000"/>
                </a:solidFill>
                <a:latin typeface="Consolas"/>
              </a:rPr>
              <a:t>c</a:t>
            </a:r>
            <a:r>
              <a:rPr lang="de-DE" sz="1200" dirty="0" err="1" smtClean="0">
                <a:solidFill>
                  <a:srgbClr val="000000"/>
                </a:solidFill>
                <a:latin typeface="Consolas"/>
              </a:rPr>
              <a:t>tx.getAssets</a:t>
            </a:r>
            <a:r>
              <a:rPr lang="de-DE" sz="1200" dirty="0" smtClean="0">
                <a:solidFill>
                  <a:srgbClr val="000000"/>
                </a:solidFill>
                <a:latin typeface="Consolas"/>
              </a:rPr>
              <a:t>()</a:t>
            </a: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r>
              <a:rPr lang="de-DE" sz="1200" dirty="0" err="1">
                <a:solidFill>
                  <a:srgbClr val="000000"/>
                </a:solidFill>
                <a:latin typeface="Consolas"/>
              </a:rPr>
              <a:t>c</a:t>
            </a:r>
            <a:r>
              <a:rPr lang="de-DE" sz="1200" dirty="0" err="1" smtClean="0">
                <a:solidFill>
                  <a:srgbClr val="000000"/>
                </a:solidFill>
                <a:latin typeface="Consolas"/>
              </a:rPr>
              <a:t>tx.openOrCreateDatabase</a:t>
            </a:r>
            <a:r>
              <a:rPr lang="de-DE" sz="1200" dirty="0" smtClean="0">
                <a:solidFill>
                  <a:srgbClr val="000000"/>
                </a:solidFill>
                <a:latin typeface="Consolas"/>
              </a:rPr>
              <a:t>(…)</a:t>
            </a:r>
          </a:p>
          <a:p>
            <a:pPr fontAlgn="base">
              <a:spcBef>
                <a:spcPct val="0"/>
              </a:spcBef>
              <a:spcAft>
                <a:spcPct val="0"/>
              </a:spcAft>
            </a:pPr>
            <a:r>
              <a:rPr lang="de-DE" sz="1200" dirty="0" smtClean="0">
                <a:solidFill>
                  <a:srgbClr val="000000"/>
                </a:solidFill>
                <a:latin typeface="Consolas"/>
              </a:rPr>
              <a:t>…</a:t>
            </a:r>
          </a:p>
          <a:p>
            <a:pPr fontAlgn="base">
              <a:spcBef>
                <a:spcPct val="0"/>
              </a:spcBef>
              <a:spcAft>
                <a:spcPct val="0"/>
              </a:spcAft>
            </a:pPr>
            <a:endParaRPr lang="de-DE" sz="1200" dirty="0">
              <a:solidFill>
                <a:srgbClr val="000000"/>
              </a:solidFill>
              <a:latin typeface="Consolas"/>
            </a:endParaRPr>
          </a:p>
          <a:p>
            <a:pPr fontAlgn="base">
              <a:spcBef>
                <a:spcPct val="0"/>
              </a:spcBef>
              <a:spcAft>
                <a:spcPct val="0"/>
              </a:spcAft>
            </a:pPr>
            <a:endParaRPr lang="de-DE" sz="1200" dirty="0" smtClean="0">
              <a:solidFill>
                <a:srgbClr val="000000"/>
              </a:solidFill>
              <a:highlight>
                <a:srgbClr val="D4D4D4"/>
              </a:highlight>
              <a:latin typeface="Consolas"/>
            </a:endParaRPr>
          </a:p>
        </p:txBody>
      </p:sp>
      <p:sp>
        <p:nvSpPr>
          <p:cNvPr id="6" name="Textfeld 5"/>
          <p:cNvSpPr txBox="1"/>
          <p:nvPr/>
        </p:nvSpPr>
        <p:spPr>
          <a:xfrm>
            <a:off x="612775" y="1340768"/>
            <a:ext cx="2591073" cy="400110"/>
          </a:xfrm>
          <a:prstGeom prst="rect">
            <a:avLst/>
          </a:prstGeom>
          <a:noFill/>
        </p:spPr>
        <p:txBody>
          <a:bodyPr wrap="square" rtlCol="0">
            <a:spAutoFit/>
          </a:bodyPr>
          <a:lstStyle/>
          <a:p>
            <a:pPr fontAlgn="base">
              <a:spcBef>
                <a:spcPct val="0"/>
              </a:spcBef>
              <a:spcAft>
                <a:spcPct val="0"/>
              </a:spcAft>
            </a:pPr>
            <a:r>
              <a:rPr lang="de-DE" sz="2000" dirty="0">
                <a:solidFill>
                  <a:prstClr val="black"/>
                </a:solidFill>
              </a:rPr>
              <a:t>Beispiele</a:t>
            </a:r>
          </a:p>
        </p:txBody>
      </p:sp>
    </p:spTree>
    <p:extLst>
      <p:ext uri="{BB962C8B-B14F-4D97-AF65-F5344CB8AC3E}">
        <p14:creationId xmlns:p14="http://schemas.microsoft.com/office/powerpoint/2010/main" val="3982337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Hintergrund-Tasks</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9" name="Textfeld 8"/>
          <p:cNvSpPr txBox="1"/>
          <p:nvPr/>
        </p:nvSpPr>
        <p:spPr>
          <a:xfrm>
            <a:off x="770617" y="1916832"/>
            <a:ext cx="7992888" cy="4608512"/>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r>
              <a:rPr lang="en-US" sz="1200" dirty="0">
                <a:solidFill>
                  <a:srgbClr val="7F0055"/>
                </a:solidFill>
                <a:latin typeface="Consolas"/>
              </a:rPr>
              <a:t>public</a:t>
            </a:r>
            <a:r>
              <a:rPr lang="en-US" sz="1200" dirty="0">
                <a:solidFill>
                  <a:srgbClr val="000000"/>
                </a:solidFill>
                <a:latin typeface="Consolas"/>
              </a:rPr>
              <a:t> </a:t>
            </a:r>
            <a:r>
              <a:rPr lang="en-US" sz="1200" dirty="0">
                <a:solidFill>
                  <a:srgbClr val="7F0055"/>
                </a:solidFill>
                <a:latin typeface="Consolas"/>
              </a:rPr>
              <a:t>class</a:t>
            </a:r>
            <a:r>
              <a:rPr lang="en-US" sz="1200" dirty="0">
                <a:solidFill>
                  <a:srgbClr val="000000"/>
                </a:solidFill>
                <a:latin typeface="Consolas"/>
              </a:rPr>
              <a:t> </a:t>
            </a:r>
            <a:r>
              <a:rPr lang="en-US" sz="1200" dirty="0" err="1">
                <a:solidFill>
                  <a:srgbClr val="000000"/>
                </a:solidFill>
                <a:latin typeface="Consolas"/>
              </a:rPr>
              <a:t>DownloadFileTask</a:t>
            </a:r>
            <a:r>
              <a:rPr lang="en-US" sz="1200" dirty="0">
                <a:solidFill>
                  <a:srgbClr val="000000"/>
                </a:solidFill>
                <a:latin typeface="Consolas"/>
              </a:rPr>
              <a:t> </a:t>
            </a:r>
            <a:r>
              <a:rPr lang="en-US" sz="1200" dirty="0">
                <a:solidFill>
                  <a:srgbClr val="7F0055"/>
                </a:solidFill>
                <a:latin typeface="Consolas"/>
              </a:rPr>
              <a:t>extends</a:t>
            </a:r>
            <a:r>
              <a:rPr lang="en-US" sz="1200" dirty="0">
                <a:solidFill>
                  <a:srgbClr val="000000"/>
                </a:solidFill>
                <a:latin typeface="Consolas"/>
              </a:rPr>
              <a:t> </a:t>
            </a:r>
            <a:r>
              <a:rPr lang="en-US" sz="1200" b="1" dirty="0" err="1">
                <a:solidFill>
                  <a:srgbClr val="000000"/>
                </a:solidFill>
                <a:latin typeface="Consolas"/>
              </a:rPr>
              <a:t>AsyncTask</a:t>
            </a:r>
            <a:r>
              <a:rPr lang="en-US" sz="1200" dirty="0">
                <a:solidFill>
                  <a:srgbClr val="000000"/>
                </a:solidFill>
                <a:latin typeface="Consolas"/>
              </a:rPr>
              <a:t>&lt;</a:t>
            </a:r>
            <a:r>
              <a:rPr lang="en-US" sz="1200" dirty="0">
                <a:solidFill>
                  <a:srgbClr val="FF0000"/>
                </a:solidFill>
                <a:latin typeface="Consolas"/>
              </a:rPr>
              <a:t>URL</a:t>
            </a:r>
            <a:r>
              <a:rPr lang="en-US" sz="1200" dirty="0">
                <a:solidFill>
                  <a:srgbClr val="000000"/>
                </a:solidFill>
                <a:latin typeface="Consolas"/>
              </a:rPr>
              <a:t>, </a:t>
            </a:r>
            <a:r>
              <a:rPr lang="en-US" sz="1200" dirty="0">
                <a:solidFill>
                  <a:schemeClr val="tx2">
                    <a:lumMod val="60000"/>
                    <a:lumOff val="40000"/>
                  </a:schemeClr>
                </a:solidFill>
                <a:latin typeface="Consolas"/>
              </a:rPr>
              <a:t>Integer</a:t>
            </a:r>
            <a:r>
              <a:rPr lang="en-US" sz="1200" dirty="0">
                <a:solidFill>
                  <a:srgbClr val="000000"/>
                </a:solidFill>
                <a:latin typeface="Consolas"/>
              </a:rPr>
              <a:t>, </a:t>
            </a:r>
            <a:r>
              <a:rPr lang="en-US" sz="1200" dirty="0">
                <a:solidFill>
                  <a:srgbClr val="00B050"/>
                </a:solidFill>
                <a:latin typeface="Consolas"/>
              </a:rPr>
              <a:t>Long</a:t>
            </a:r>
            <a:r>
              <a:rPr lang="en-US" sz="1200" dirty="0">
                <a:solidFill>
                  <a:srgbClr val="000000"/>
                </a:solidFill>
                <a:latin typeface="Consolas"/>
              </a:rPr>
              <a:t>&gt; {</a:t>
            </a:r>
          </a:p>
          <a:p>
            <a:r>
              <a:rPr lang="de-DE" sz="1200" dirty="0">
                <a:solidFill>
                  <a:srgbClr val="000000"/>
                </a:solidFill>
                <a:latin typeface="Consolas"/>
              </a:rPr>
              <a:t>    </a:t>
            </a:r>
          </a:p>
          <a:p>
            <a:r>
              <a:rPr lang="de-DE" sz="1200" dirty="0" err="1">
                <a:solidFill>
                  <a:srgbClr val="7F0055"/>
                </a:solidFill>
                <a:latin typeface="Consolas"/>
              </a:rPr>
              <a:t>protected</a:t>
            </a:r>
            <a:r>
              <a:rPr lang="de-DE" sz="1200" dirty="0">
                <a:solidFill>
                  <a:srgbClr val="000000"/>
                </a:solidFill>
                <a:latin typeface="Consolas"/>
              </a:rPr>
              <a:t> </a:t>
            </a:r>
            <a:r>
              <a:rPr lang="de-DE" sz="1200" dirty="0">
                <a:solidFill>
                  <a:srgbClr val="00B050"/>
                </a:solidFill>
                <a:latin typeface="Consolas"/>
              </a:rPr>
              <a:t>Long</a:t>
            </a:r>
            <a:r>
              <a:rPr lang="de-DE" sz="1200" dirty="0">
                <a:solidFill>
                  <a:srgbClr val="000000"/>
                </a:solidFill>
                <a:latin typeface="Consolas"/>
              </a:rPr>
              <a:t> </a:t>
            </a:r>
            <a:r>
              <a:rPr lang="de-DE" sz="1200" dirty="0" err="1">
                <a:solidFill>
                  <a:srgbClr val="000000"/>
                </a:solidFill>
                <a:latin typeface="Consolas"/>
              </a:rPr>
              <a:t>doInBackground</a:t>
            </a:r>
            <a:r>
              <a:rPr lang="de-DE" sz="1200" dirty="0">
                <a:solidFill>
                  <a:srgbClr val="000000"/>
                </a:solidFill>
                <a:latin typeface="Consolas"/>
              </a:rPr>
              <a:t>(</a:t>
            </a:r>
            <a:r>
              <a:rPr lang="de-DE" sz="1200" dirty="0">
                <a:solidFill>
                  <a:srgbClr val="FF0000"/>
                </a:solidFill>
                <a:latin typeface="Consolas"/>
              </a:rPr>
              <a:t>URL</a:t>
            </a:r>
            <a:r>
              <a:rPr lang="de-DE" sz="1200" dirty="0">
                <a:solidFill>
                  <a:srgbClr val="000000"/>
                </a:solidFill>
                <a:latin typeface="Consolas"/>
              </a:rPr>
              <a:t>... </a:t>
            </a:r>
            <a:r>
              <a:rPr lang="de-DE" sz="1200" dirty="0" err="1">
                <a:solidFill>
                  <a:srgbClr val="000000"/>
                </a:solidFill>
                <a:latin typeface="Consolas"/>
              </a:rPr>
              <a:t>urls</a:t>
            </a:r>
            <a:r>
              <a:rPr lang="de-DE" sz="1200" dirty="0">
                <a:solidFill>
                  <a:srgbClr val="000000"/>
                </a:solidFill>
                <a:latin typeface="Consolas"/>
              </a:rPr>
              <a:t>) {</a:t>
            </a:r>
          </a:p>
          <a:p>
            <a:r>
              <a:rPr lang="de-DE" sz="1200" dirty="0">
                <a:solidFill>
                  <a:srgbClr val="000000"/>
                </a:solidFill>
                <a:latin typeface="Consolas"/>
              </a:rPr>
              <a:t>        </a:t>
            </a:r>
            <a:r>
              <a:rPr lang="de-DE" sz="1200" dirty="0" err="1">
                <a:solidFill>
                  <a:srgbClr val="7F0055"/>
                </a:solidFill>
                <a:latin typeface="Consolas"/>
              </a:rPr>
              <a:t>int</a:t>
            </a:r>
            <a:r>
              <a:rPr lang="de-DE" sz="1200" dirty="0">
                <a:solidFill>
                  <a:srgbClr val="000000"/>
                </a:solidFill>
                <a:latin typeface="Consolas"/>
              </a:rPr>
              <a:t> </a:t>
            </a:r>
            <a:r>
              <a:rPr lang="de-DE" sz="1200" dirty="0" err="1">
                <a:solidFill>
                  <a:srgbClr val="000000"/>
                </a:solidFill>
                <a:latin typeface="Consolas"/>
              </a:rPr>
              <a:t>count</a:t>
            </a:r>
            <a:r>
              <a:rPr lang="de-DE" sz="1200" dirty="0">
                <a:solidFill>
                  <a:srgbClr val="000000"/>
                </a:solidFill>
                <a:latin typeface="Consolas"/>
              </a:rPr>
              <a:t> = </a:t>
            </a:r>
            <a:r>
              <a:rPr lang="de-DE" sz="1200" dirty="0" err="1">
                <a:solidFill>
                  <a:srgbClr val="000000"/>
                </a:solidFill>
                <a:latin typeface="Consolas"/>
              </a:rPr>
              <a:t>urls.</a:t>
            </a:r>
            <a:r>
              <a:rPr lang="de-DE" sz="1200" dirty="0" err="1">
                <a:solidFill>
                  <a:srgbClr val="0000C0"/>
                </a:solidFill>
                <a:latin typeface="Consolas"/>
              </a:rPr>
              <a:t>length</a:t>
            </a:r>
            <a:r>
              <a:rPr lang="de-DE" sz="1200" dirty="0">
                <a:solidFill>
                  <a:srgbClr val="000000"/>
                </a:solidFill>
                <a:latin typeface="Consolas"/>
              </a:rPr>
              <a:t>;</a:t>
            </a:r>
          </a:p>
          <a:p>
            <a:r>
              <a:rPr lang="de-DE" sz="1200" dirty="0">
                <a:solidFill>
                  <a:srgbClr val="000000"/>
                </a:solidFill>
                <a:latin typeface="Consolas"/>
              </a:rPr>
              <a:t>        </a:t>
            </a:r>
            <a:r>
              <a:rPr lang="de-DE" sz="1200" dirty="0" err="1">
                <a:solidFill>
                  <a:srgbClr val="7F0055"/>
                </a:solidFill>
                <a:latin typeface="Consolas"/>
              </a:rPr>
              <a:t>long</a:t>
            </a:r>
            <a:r>
              <a:rPr lang="de-DE" sz="1200" dirty="0">
                <a:solidFill>
                  <a:srgbClr val="000000"/>
                </a:solidFill>
                <a:latin typeface="Consolas"/>
              </a:rPr>
              <a:t> </a:t>
            </a:r>
            <a:r>
              <a:rPr lang="de-DE" sz="1200" dirty="0" err="1">
                <a:solidFill>
                  <a:srgbClr val="000000"/>
                </a:solidFill>
                <a:latin typeface="Consolas"/>
              </a:rPr>
              <a:t>totalSize</a:t>
            </a:r>
            <a:r>
              <a:rPr lang="de-DE" sz="1200" dirty="0">
                <a:solidFill>
                  <a:srgbClr val="000000"/>
                </a:solidFill>
                <a:latin typeface="Consolas"/>
              </a:rPr>
              <a:t> = 0;</a:t>
            </a:r>
          </a:p>
          <a:p>
            <a:r>
              <a:rPr lang="nn-NO" sz="1200" dirty="0">
                <a:solidFill>
                  <a:srgbClr val="000000"/>
                </a:solidFill>
                <a:latin typeface="Consolas"/>
              </a:rPr>
              <a:t>        </a:t>
            </a:r>
            <a:r>
              <a:rPr lang="nn-NO" sz="1200" dirty="0">
                <a:solidFill>
                  <a:srgbClr val="7F0055"/>
                </a:solidFill>
                <a:latin typeface="Consolas"/>
              </a:rPr>
              <a:t>for</a:t>
            </a:r>
            <a:r>
              <a:rPr lang="nn-NO" sz="1200" dirty="0">
                <a:solidFill>
                  <a:srgbClr val="000000"/>
                </a:solidFill>
                <a:latin typeface="Consolas"/>
              </a:rPr>
              <a:t> (</a:t>
            </a:r>
            <a:r>
              <a:rPr lang="nn-NO" sz="1200" dirty="0">
                <a:solidFill>
                  <a:srgbClr val="7F0055"/>
                </a:solidFill>
                <a:latin typeface="Consolas"/>
              </a:rPr>
              <a:t>int</a:t>
            </a:r>
            <a:r>
              <a:rPr lang="nn-NO" sz="1200" dirty="0">
                <a:solidFill>
                  <a:srgbClr val="000000"/>
                </a:solidFill>
                <a:latin typeface="Consolas"/>
              </a:rPr>
              <a:t> i = 0; i &lt; count; i++) {</a:t>
            </a:r>
          </a:p>
          <a:p>
            <a:r>
              <a:rPr lang="de-DE" sz="1200" dirty="0">
                <a:solidFill>
                  <a:srgbClr val="000000"/>
                </a:solidFill>
                <a:latin typeface="Consolas"/>
              </a:rPr>
              <a:t>            </a:t>
            </a:r>
            <a:r>
              <a:rPr lang="de-DE" sz="1200" dirty="0" err="1">
                <a:solidFill>
                  <a:srgbClr val="000000"/>
                </a:solidFill>
                <a:latin typeface="Consolas"/>
              </a:rPr>
              <a:t>totalSize</a:t>
            </a:r>
            <a:r>
              <a:rPr lang="de-DE" sz="1200" dirty="0">
                <a:solidFill>
                  <a:srgbClr val="000000"/>
                </a:solidFill>
                <a:latin typeface="Consolas"/>
              </a:rPr>
              <a:t> += </a:t>
            </a:r>
            <a:r>
              <a:rPr lang="de-DE" sz="1200" dirty="0" err="1">
                <a:solidFill>
                  <a:srgbClr val="000000"/>
                </a:solidFill>
                <a:latin typeface="Consolas"/>
              </a:rPr>
              <a:t>Downloader.</a:t>
            </a:r>
            <a:r>
              <a:rPr lang="de-DE" sz="1200" i="1" dirty="0" err="1">
                <a:solidFill>
                  <a:srgbClr val="000000"/>
                </a:solidFill>
                <a:latin typeface="Consolas"/>
              </a:rPr>
              <a:t>downloadFile</a:t>
            </a:r>
            <a:r>
              <a:rPr lang="de-DE" sz="1200" i="1" dirty="0">
                <a:solidFill>
                  <a:srgbClr val="000000"/>
                </a:solidFill>
                <a:latin typeface="Consolas"/>
              </a:rPr>
              <a:t>(</a:t>
            </a:r>
            <a:r>
              <a:rPr lang="de-DE" sz="1200" i="1" dirty="0" err="1">
                <a:solidFill>
                  <a:srgbClr val="000000"/>
                </a:solidFill>
                <a:latin typeface="Consolas"/>
              </a:rPr>
              <a:t>urls</a:t>
            </a:r>
            <a:r>
              <a:rPr lang="de-DE" sz="1200" i="1" dirty="0">
                <a:solidFill>
                  <a:srgbClr val="000000"/>
                </a:solidFill>
                <a:latin typeface="Consolas"/>
              </a:rPr>
              <a:t>[i]);</a:t>
            </a:r>
          </a:p>
          <a:p>
            <a:r>
              <a:rPr lang="en-US" sz="1200" dirty="0">
                <a:solidFill>
                  <a:srgbClr val="000000"/>
                </a:solidFill>
                <a:latin typeface="Consolas"/>
              </a:rPr>
              <a:t>            </a:t>
            </a:r>
            <a:r>
              <a:rPr lang="en-US" sz="1200" dirty="0" err="1">
                <a:solidFill>
                  <a:srgbClr val="000000"/>
                </a:solidFill>
                <a:latin typeface="Consolas"/>
              </a:rPr>
              <a:t>publishProgress</a:t>
            </a:r>
            <a:r>
              <a:rPr lang="en-US" sz="1200" dirty="0">
                <a:solidFill>
                  <a:srgbClr val="000000"/>
                </a:solidFill>
                <a:latin typeface="Consolas"/>
              </a:rPr>
              <a:t>((</a:t>
            </a:r>
            <a:r>
              <a:rPr lang="en-US" sz="1200" dirty="0" err="1">
                <a:solidFill>
                  <a:srgbClr val="7F0055"/>
                </a:solidFill>
                <a:latin typeface="Consolas"/>
              </a:rPr>
              <a:t>int</a:t>
            </a:r>
            <a:r>
              <a:rPr lang="en-US" sz="1200" dirty="0">
                <a:solidFill>
                  <a:srgbClr val="000000"/>
                </a:solidFill>
                <a:latin typeface="Consolas"/>
              </a:rPr>
              <a:t>) ((</a:t>
            </a:r>
            <a:r>
              <a:rPr lang="en-US" sz="1200" dirty="0" err="1">
                <a:solidFill>
                  <a:srgbClr val="000000"/>
                </a:solidFill>
                <a:latin typeface="Consolas"/>
              </a:rPr>
              <a:t>i</a:t>
            </a:r>
            <a:r>
              <a:rPr lang="en-US" sz="1200" dirty="0">
                <a:solidFill>
                  <a:srgbClr val="000000"/>
                </a:solidFill>
                <a:latin typeface="Consolas"/>
              </a:rPr>
              <a:t> / (</a:t>
            </a:r>
            <a:r>
              <a:rPr lang="en-US" sz="1200" dirty="0">
                <a:solidFill>
                  <a:srgbClr val="7F0055"/>
                </a:solidFill>
                <a:latin typeface="Consolas"/>
              </a:rPr>
              <a:t>float</a:t>
            </a:r>
            <a:r>
              <a:rPr lang="en-US" sz="1200" dirty="0">
                <a:solidFill>
                  <a:srgbClr val="000000"/>
                </a:solidFill>
                <a:latin typeface="Consolas"/>
              </a:rPr>
              <a:t>) count) * 100));</a:t>
            </a:r>
          </a:p>
          <a:p>
            <a:r>
              <a:rPr lang="en-US" sz="1200" dirty="0">
                <a:solidFill>
                  <a:srgbClr val="000000"/>
                </a:solidFill>
                <a:latin typeface="Consolas"/>
              </a:rPr>
              <a:t>            </a:t>
            </a:r>
            <a:r>
              <a:rPr lang="en-US" sz="1200" dirty="0">
                <a:solidFill>
                  <a:srgbClr val="3F7F5F"/>
                </a:solidFill>
                <a:latin typeface="Consolas"/>
              </a:rPr>
              <a:t>// Escape early if cancel() is called</a:t>
            </a:r>
          </a:p>
          <a:p>
            <a:r>
              <a:rPr lang="de-DE" sz="1200" dirty="0">
                <a:solidFill>
                  <a:srgbClr val="000000"/>
                </a:solidFill>
                <a:latin typeface="Consolas"/>
              </a:rPr>
              <a:t>            </a:t>
            </a:r>
            <a:r>
              <a:rPr lang="de-DE" sz="1200" dirty="0" err="1">
                <a:solidFill>
                  <a:srgbClr val="7F0055"/>
                </a:solidFill>
                <a:latin typeface="Consolas"/>
              </a:rPr>
              <a:t>if</a:t>
            </a:r>
            <a:r>
              <a:rPr lang="de-DE" sz="1200" dirty="0">
                <a:solidFill>
                  <a:srgbClr val="000000"/>
                </a:solidFill>
                <a:latin typeface="Consolas"/>
              </a:rPr>
              <a:t> (</a:t>
            </a:r>
            <a:r>
              <a:rPr lang="de-DE" sz="1200" dirty="0" err="1">
                <a:solidFill>
                  <a:srgbClr val="000000"/>
                </a:solidFill>
                <a:latin typeface="Consolas"/>
              </a:rPr>
              <a:t>isCancelled</a:t>
            </a:r>
            <a:r>
              <a:rPr lang="de-DE" sz="1200" dirty="0">
                <a:solidFill>
                  <a:srgbClr val="000000"/>
                </a:solidFill>
                <a:latin typeface="Consolas"/>
              </a:rPr>
              <a:t>()) </a:t>
            </a:r>
            <a:r>
              <a:rPr lang="de-DE" sz="1200" dirty="0">
                <a:solidFill>
                  <a:srgbClr val="7F0055"/>
                </a:solidFill>
                <a:latin typeface="Consolas"/>
              </a:rPr>
              <a:t>break</a:t>
            </a:r>
            <a:r>
              <a:rPr lang="de-DE" sz="1200" dirty="0">
                <a:solidFill>
                  <a:srgbClr val="000000"/>
                </a:solidFill>
                <a:latin typeface="Consolas"/>
              </a:rPr>
              <a:t>;</a:t>
            </a:r>
          </a:p>
          <a:p>
            <a:r>
              <a:rPr lang="de-DE" sz="1200" dirty="0">
                <a:solidFill>
                  <a:srgbClr val="000000"/>
                </a:solidFill>
                <a:latin typeface="Consolas"/>
              </a:rPr>
              <a:t>        }</a:t>
            </a:r>
          </a:p>
          <a:p>
            <a:r>
              <a:rPr lang="de-DE" sz="1200" dirty="0">
                <a:solidFill>
                  <a:srgbClr val="000000"/>
                </a:solidFill>
                <a:latin typeface="Consolas"/>
              </a:rPr>
              <a:t>        </a:t>
            </a:r>
            <a:r>
              <a:rPr lang="de-DE" sz="1200" dirty="0" err="1">
                <a:solidFill>
                  <a:srgbClr val="7F0055"/>
                </a:solidFill>
                <a:latin typeface="Consolas"/>
              </a:rPr>
              <a:t>return</a:t>
            </a:r>
            <a:r>
              <a:rPr lang="de-DE" sz="1200" dirty="0">
                <a:solidFill>
                  <a:srgbClr val="000000"/>
                </a:solidFill>
                <a:latin typeface="Consolas"/>
              </a:rPr>
              <a:t> </a:t>
            </a:r>
            <a:r>
              <a:rPr lang="de-DE" sz="1200" dirty="0" err="1">
                <a:solidFill>
                  <a:srgbClr val="000000"/>
                </a:solidFill>
                <a:latin typeface="Consolas"/>
              </a:rPr>
              <a:t>totalSize</a:t>
            </a:r>
            <a:r>
              <a:rPr lang="de-DE" sz="1200" dirty="0">
                <a:solidFill>
                  <a:srgbClr val="000000"/>
                </a:solidFill>
                <a:latin typeface="Consolas"/>
              </a:rPr>
              <a:t>;</a:t>
            </a:r>
          </a:p>
          <a:p>
            <a:r>
              <a:rPr lang="de-DE" sz="1200" dirty="0">
                <a:solidFill>
                  <a:srgbClr val="000000"/>
                </a:solidFill>
                <a:latin typeface="Consolas"/>
              </a:rPr>
              <a:t>    }</a:t>
            </a:r>
          </a:p>
          <a:p>
            <a:r>
              <a:rPr lang="de-DE" sz="1200" dirty="0">
                <a:solidFill>
                  <a:srgbClr val="000000"/>
                </a:solidFill>
                <a:latin typeface="Consolas"/>
              </a:rPr>
              <a:t>    </a:t>
            </a:r>
          </a:p>
          <a:p>
            <a:r>
              <a:rPr lang="de-DE" sz="1200" dirty="0">
                <a:solidFill>
                  <a:srgbClr val="000000"/>
                </a:solidFill>
                <a:latin typeface="Consolas"/>
              </a:rPr>
              <a:t>    </a:t>
            </a:r>
            <a:r>
              <a:rPr lang="de-DE" sz="1200" dirty="0" err="1">
                <a:solidFill>
                  <a:srgbClr val="7F0055"/>
                </a:solidFill>
                <a:latin typeface="Consolas"/>
              </a:rPr>
              <a:t>protected</a:t>
            </a:r>
            <a:r>
              <a:rPr lang="de-DE" sz="1200" dirty="0">
                <a:solidFill>
                  <a:srgbClr val="000000"/>
                </a:solidFill>
                <a:latin typeface="Consolas"/>
              </a:rPr>
              <a:t> </a:t>
            </a:r>
            <a:r>
              <a:rPr lang="de-DE" sz="1200" dirty="0" err="1">
                <a:solidFill>
                  <a:srgbClr val="7F0055"/>
                </a:solidFill>
                <a:latin typeface="Consolas"/>
              </a:rPr>
              <a:t>void</a:t>
            </a:r>
            <a:r>
              <a:rPr lang="de-DE" sz="1200" dirty="0">
                <a:solidFill>
                  <a:srgbClr val="000000"/>
                </a:solidFill>
                <a:latin typeface="Consolas"/>
              </a:rPr>
              <a:t> </a:t>
            </a:r>
            <a:r>
              <a:rPr lang="de-DE" sz="1200" dirty="0" err="1">
                <a:solidFill>
                  <a:srgbClr val="000000"/>
                </a:solidFill>
                <a:latin typeface="Consolas"/>
              </a:rPr>
              <a:t>onPostExecute</a:t>
            </a:r>
            <a:r>
              <a:rPr lang="de-DE" sz="1200" dirty="0">
                <a:solidFill>
                  <a:srgbClr val="000000"/>
                </a:solidFill>
                <a:latin typeface="Consolas"/>
              </a:rPr>
              <a:t>(</a:t>
            </a:r>
            <a:r>
              <a:rPr lang="de-DE" sz="1200" dirty="0">
                <a:solidFill>
                  <a:srgbClr val="00B050"/>
                </a:solidFill>
                <a:latin typeface="Consolas"/>
              </a:rPr>
              <a:t>Long</a:t>
            </a:r>
            <a:r>
              <a:rPr lang="de-DE" sz="1200" dirty="0">
                <a:solidFill>
                  <a:srgbClr val="000000"/>
                </a:solidFill>
                <a:latin typeface="Consolas"/>
              </a:rPr>
              <a:t> </a:t>
            </a:r>
            <a:r>
              <a:rPr lang="de-DE" sz="1200" dirty="0" err="1">
                <a:solidFill>
                  <a:srgbClr val="000000"/>
                </a:solidFill>
                <a:latin typeface="Consolas"/>
              </a:rPr>
              <a:t>result</a:t>
            </a:r>
            <a:r>
              <a:rPr lang="de-DE" sz="1200" dirty="0">
                <a:solidFill>
                  <a:srgbClr val="000000"/>
                </a:solidFill>
                <a:latin typeface="Consolas"/>
              </a:rPr>
              <a:t>) {</a:t>
            </a:r>
          </a:p>
          <a:p>
            <a:r>
              <a:rPr lang="de-DE" sz="1200" dirty="0">
                <a:solidFill>
                  <a:srgbClr val="000000"/>
                </a:solidFill>
                <a:latin typeface="Consolas"/>
              </a:rPr>
              <a:t>        </a:t>
            </a:r>
            <a:r>
              <a:rPr lang="de-DE" sz="1200" dirty="0" err="1">
                <a:solidFill>
                  <a:srgbClr val="000000"/>
                </a:solidFill>
                <a:latin typeface="Consolas"/>
              </a:rPr>
              <a:t>showDialog</a:t>
            </a:r>
            <a:r>
              <a:rPr lang="de-DE" sz="1200" dirty="0">
                <a:solidFill>
                  <a:srgbClr val="000000"/>
                </a:solidFill>
                <a:latin typeface="Consolas"/>
              </a:rPr>
              <a:t>(</a:t>
            </a:r>
            <a:r>
              <a:rPr lang="de-DE" sz="1200" dirty="0">
                <a:solidFill>
                  <a:srgbClr val="2A00FF"/>
                </a:solidFill>
                <a:latin typeface="Consolas"/>
              </a:rPr>
              <a:t>"</a:t>
            </a:r>
            <a:r>
              <a:rPr lang="de-DE" sz="1200" dirty="0" err="1">
                <a:solidFill>
                  <a:srgbClr val="2A00FF"/>
                </a:solidFill>
                <a:latin typeface="Consolas"/>
              </a:rPr>
              <a:t>Downloaded</a:t>
            </a:r>
            <a:r>
              <a:rPr lang="de-DE" sz="1200" dirty="0">
                <a:solidFill>
                  <a:srgbClr val="2A00FF"/>
                </a:solidFill>
                <a:latin typeface="Consolas"/>
              </a:rPr>
              <a:t> "</a:t>
            </a:r>
            <a:r>
              <a:rPr lang="de-DE" sz="1200" dirty="0">
                <a:solidFill>
                  <a:srgbClr val="000000"/>
                </a:solidFill>
                <a:latin typeface="Consolas"/>
              </a:rPr>
              <a:t> + </a:t>
            </a:r>
            <a:r>
              <a:rPr lang="de-DE" sz="1200" dirty="0" err="1">
                <a:solidFill>
                  <a:srgbClr val="000000"/>
                </a:solidFill>
                <a:latin typeface="Consolas"/>
              </a:rPr>
              <a:t>result</a:t>
            </a:r>
            <a:r>
              <a:rPr lang="de-DE" sz="1200" dirty="0">
                <a:solidFill>
                  <a:srgbClr val="000000"/>
                </a:solidFill>
                <a:latin typeface="Consolas"/>
              </a:rPr>
              <a:t> + </a:t>
            </a:r>
            <a:r>
              <a:rPr lang="de-DE" sz="1200" dirty="0">
                <a:solidFill>
                  <a:srgbClr val="2A00FF"/>
                </a:solidFill>
                <a:latin typeface="Consolas"/>
              </a:rPr>
              <a:t>" </a:t>
            </a:r>
            <a:r>
              <a:rPr lang="de-DE" sz="1200" dirty="0" err="1">
                <a:solidFill>
                  <a:srgbClr val="2A00FF"/>
                </a:solidFill>
                <a:latin typeface="Consolas"/>
              </a:rPr>
              <a:t>bytes</a:t>
            </a:r>
            <a:r>
              <a:rPr lang="de-DE" sz="1200" dirty="0">
                <a:solidFill>
                  <a:srgbClr val="2A00FF"/>
                </a:solidFill>
                <a:latin typeface="Consolas"/>
              </a:rPr>
              <a:t>"</a:t>
            </a:r>
            <a:r>
              <a:rPr lang="de-DE" sz="1200" dirty="0">
                <a:solidFill>
                  <a:srgbClr val="000000"/>
                </a:solidFill>
                <a:latin typeface="Consolas"/>
              </a:rPr>
              <a:t>);</a:t>
            </a:r>
          </a:p>
          <a:p>
            <a:r>
              <a:rPr lang="de-DE" sz="1200" dirty="0">
                <a:solidFill>
                  <a:srgbClr val="000000"/>
                </a:solidFill>
                <a:latin typeface="Consolas"/>
              </a:rPr>
              <a:t>    }</a:t>
            </a:r>
          </a:p>
          <a:p>
            <a:r>
              <a:rPr lang="de-DE" sz="1200" dirty="0">
                <a:solidFill>
                  <a:srgbClr val="000000"/>
                </a:solidFill>
                <a:latin typeface="Consolas"/>
              </a:rPr>
              <a:t>    </a:t>
            </a:r>
          </a:p>
          <a:p>
            <a:r>
              <a:rPr lang="de-DE" sz="1200" dirty="0" smtClean="0">
                <a:solidFill>
                  <a:srgbClr val="646464"/>
                </a:solidFill>
                <a:latin typeface="Consolas"/>
              </a:rPr>
              <a:t>    @</a:t>
            </a:r>
            <a:r>
              <a:rPr lang="de-DE" sz="1200" dirty="0" err="1">
                <a:solidFill>
                  <a:srgbClr val="646464"/>
                </a:solidFill>
                <a:highlight>
                  <a:srgbClr val="D4D4D4"/>
                </a:highlight>
                <a:latin typeface="Consolas"/>
              </a:rPr>
              <a:t>Override</a:t>
            </a:r>
            <a:endParaRPr lang="de-DE" sz="1200" dirty="0">
              <a:solidFill>
                <a:srgbClr val="646464"/>
              </a:solidFill>
              <a:highlight>
                <a:srgbClr val="D4D4D4"/>
              </a:highlight>
              <a:latin typeface="Consolas"/>
            </a:endParaRPr>
          </a:p>
          <a:p>
            <a:r>
              <a:rPr lang="de-DE" sz="1200" dirty="0">
                <a:solidFill>
                  <a:srgbClr val="000000"/>
                </a:solidFill>
                <a:latin typeface="Consolas"/>
              </a:rPr>
              <a:t>    </a:t>
            </a:r>
            <a:r>
              <a:rPr lang="de-DE" sz="1200" dirty="0" err="1">
                <a:solidFill>
                  <a:srgbClr val="7F0055"/>
                </a:solidFill>
                <a:latin typeface="Consolas"/>
              </a:rPr>
              <a:t>protected</a:t>
            </a:r>
            <a:r>
              <a:rPr lang="de-DE" sz="1200" dirty="0">
                <a:solidFill>
                  <a:srgbClr val="000000"/>
                </a:solidFill>
                <a:latin typeface="Consolas"/>
              </a:rPr>
              <a:t> </a:t>
            </a:r>
            <a:r>
              <a:rPr lang="de-DE" sz="1200" dirty="0" err="1">
                <a:solidFill>
                  <a:srgbClr val="7F0055"/>
                </a:solidFill>
                <a:latin typeface="Consolas"/>
              </a:rPr>
              <a:t>void</a:t>
            </a:r>
            <a:r>
              <a:rPr lang="de-DE" sz="1200" dirty="0">
                <a:solidFill>
                  <a:srgbClr val="000000"/>
                </a:solidFill>
                <a:latin typeface="Consolas"/>
              </a:rPr>
              <a:t> </a:t>
            </a:r>
            <a:r>
              <a:rPr lang="de-DE" sz="1200" dirty="0" err="1">
                <a:solidFill>
                  <a:srgbClr val="000000"/>
                </a:solidFill>
                <a:latin typeface="Consolas"/>
              </a:rPr>
              <a:t>onProgressUpdate</a:t>
            </a:r>
            <a:r>
              <a:rPr lang="de-DE" sz="1200" dirty="0">
                <a:solidFill>
                  <a:srgbClr val="000000"/>
                </a:solidFill>
                <a:latin typeface="Consolas"/>
              </a:rPr>
              <a:t>(</a:t>
            </a:r>
            <a:r>
              <a:rPr lang="de-DE" sz="1200" dirty="0">
                <a:solidFill>
                  <a:schemeClr val="tx2">
                    <a:lumMod val="60000"/>
                    <a:lumOff val="40000"/>
                  </a:schemeClr>
                </a:solidFill>
                <a:latin typeface="Consolas"/>
              </a:rPr>
              <a:t>Integer</a:t>
            </a:r>
            <a:r>
              <a:rPr lang="de-DE" sz="1200" dirty="0">
                <a:solidFill>
                  <a:srgbClr val="000000"/>
                </a:solidFill>
                <a:latin typeface="Consolas"/>
              </a:rPr>
              <a:t>... </a:t>
            </a:r>
            <a:r>
              <a:rPr lang="de-DE" sz="1200" dirty="0" err="1">
                <a:solidFill>
                  <a:srgbClr val="000000"/>
                </a:solidFill>
                <a:latin typeface="Consolas"/>
              </a:rPr>
              <a:t>progress</a:t>
            </a:r>
            <a:r>
              <a:rPr lang="de-DE" sz="1200" dirty="0">
                <a:solidFill>
                  <a:srgbClr val="000000"/>
                </a:solidFill>
                <a:latin typeface="Consolas"/>
              </a:rPr>
              <a:t>) {</a:t>
            </a:r>
          </a:p>
          <a:p>
            <a:r>
              <a:rPr lang="de-DE" sz="1200" dirty="0">
                <a:solidFill>
                  <a:srgbClr val="000000"/>
                </a:solidFill>
                <a:latin typeface="Consolas"/>
              </a:rPr>
              <a:t>        </a:t>
            </a:r>
            <a:r>
              <a:rPr lang="de-DE" sz="1200" dirty="0" err="1">
                <a:solidFill>
                  <a:srgbClr val="000000"/>
                </a:solidFill>
                <a:latin typeface="Consolas"/>
              </a:rPr>
              <a:t>setProgressPercent</a:t>
            </a:r>
            <a:r>
              <a:rPr lang="de-DE" sz="1200" dirty="0">
                <a:solidFill>
                  <a:srgbClr val="000000"/>
                </a:solidFill>
                <a:latin typeface="Consolas"/>
              </a:rPr>
              <a:t>(</a:t>
            </a:r>
            <a:r>
              <a:rPr lang="de-DE" sz="1200" dirty="0" err="1">
                <a:solidFill>
                  <a:srgbClr val="000000"/>
                </a:solidFill>
                <a:latin typeface="Consolas"/>
              </a:rPr>
              <a:t>progress</a:t>
            </a:r>
            <a:r>
              <a:rPr lang="de-DE" sz="1200" dirty="0">
                <a:solidFill>
                  <a:srgbClr val="000000"/>
                </a:solidFill>
                <a:latin typeface="Consolas"/>
              </a:rPr>
              <a:t>[0]);</a:t>
            </a:r>
          </a:p>
          <a:p>
            <a:r>
              <a:rPr lang="de-DE" sz="1200" dirty="0">
                <a:solidFill>
                  <a:srgbClr val="000000"/>
                </a:solidFill>
                <a:latin typeface="Consolas"/>
              </a:rPr>
              <a:t>    }</a:t>
            </a:r>
          </a:p>
          <a:p>
            <a:endParaRPr lang="de-DE" sz="1200" dirty="0" smtClean="0">
              <a:latin typeface="Consolas"/>
            </a:endParaRPr>
          </a:p>
          <a:p>
            <a:r>
              <a:rPr lang="de-DE" sz="1200" dirty="0" smtClean="0">
                <a:solidFill>
                  <a:srgbClr val="000000"/>
                </a:solidFill>
                <a:latin typeface="Consolas"/>
              </a:rPr>
              <a:t>    …</a:t>
            </a:r>
            <a:endParaRPr lang="de-DE" sz="1200" dirty="0" smtClean="0">
              <a:solidFill>
                <a:srgbClr val="000000"/>
              </a:solidFill>
              <a:highlight>
                <a:srgbClr val="D4D4D4"/>
              </a:highlight>
              <a:latin typeface="Consolas"/>
            </a:endParaRPr>
          </a:p>
        </p:txBody>
      </p:sp>
      <p:sp>
        <p:nvSpPr>
          <p:cNvPr id="6" name="Textfeld 5"/>
          <p:cNvSpPr txBox="1"/>
          <p:nvPr/>
        </p:nvSpPr>
        <p:spPr>
          <a:xfrm>
            <a:off x="612775" y="1340768"/>
            <a:ext cx="6358745" cy="400110"/>
          </a:xfrm>
          <a:prstGeom prst="rect">
            <a:avLst/>
          </a:prstGeom>
          <a:noFill/>
        </p:spPr>
        <p:txBody>
          <a:bodyPr wrap="square" rtlCol="0">
            <a:spAutoFit/>
          </a:bodyPr>
          <a:lstStyle/>
          <a:p>
            <a:pPr fontAlgn="base">
              <a:spcBef>
                <a:spcPct val="0"/>
              </a:spcBef>
              <a:spcAft>
                <a:spcPct val="0"/>
              </a:spcAft>
            </a:pPr>
            <a:r>
              <a:rPr lang="de-DE" sz="2000" dirty="0" smtClean="0">
                <a:solidFill>
                  <a:prstClr val="black"/>
                </a:solidFill>
              </a:rPr>
              <a:t>Hintergrund: GUI-Thread nicht blockieren!</a:t>
            </a:r>
            <a:endParaRPr lang="de-DE" sz="2000" dirty="0">
              <a:solidFill>
                <a:prstClr val="black"/>
              </a:solidFill>
            </a:endParaRPr>
          </a:p>
        </p:txBody>
      </p:sp>
    </p:spTree>
    <p:extLst>
      <p:ext uri="{BB962C8B-B14F-4D97-AF65-F5344CB8AC3E}">
        <p14:creationId xmlns:p14="http://schemas.microsoft.com/office/powerpoint/2010/main" val="2766057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solidFill>
                  <a:schemeClr val="tx1"/>
                </a:solidFill>
              </a:rPr>
              <a:t>Kontakt</a:t>
            </a:r>
            <a:endParaRPr lang="de-DE" dirty="0">
              <a:solidFill>
                <a:schemeClr val="tx1"/>
              </a:solidFill>
            </a:endParaRPr>
          </a:p>
        </p:txBody>
      </p:sp>
      <p:pic>
        <p:nvPicPr>
          <p:cNvPr id="6" name="Picture 4" descr="http://1.2.3.12/bmi/developer.android.com/assets/images/dac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762" y="332660"/>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data:image/jpeg;base64,/9j/4AAQSkZJRgABAQAAAQABAAD/2wCEAAkGBwwNEBAODQ8ODg0PEBANDxAODg8ODw0QFREXFhQRFBUYHjQgGBoxHhQUITIhJSkrOi46Fx8zOjMsNygtLisBCgoKDg0OGxAQGzgkICQ0LzcuMTAvNSw0LDAyNCwsLzI0NDAsLTQsLDcsLDQsLCwwLi0sLzQsLCwsLCwsLCwsLP/AABEIAKgBLAMBEQACEQEDEQH/xAAcAAEAAQUBAQAAAAAAAAAAAAAAAgEDBAUHCAb/xAA/EAABAwIDBgQDBgQDCQAAAAABAAIDBBESITEFBhNBUbMHIjV0YXGRFCMyQoHRUoKhsTNTkhUWJHOTssHh8f/EABoBAQADAQEBAAAAAAAAAAAAAAABAwQCBQb/xAA4EQEAAgECAwMJBwMFAQAAAAAAAQIDBBESITFBUXEFExRhgZGh0fAiIzJSscHhFSTxMzRCYpJy/9oADAMBAAIRAxEAPwDuKAgICAgICAgICAg4L4+eo0/smd+VBzREiCiCTGlxDWguc4hrQASXOJsAANTc6IJVEL4jhlY6N1gcMjSx1jobHlkgr9nk8vkf5/weU+f5dUEZInsDS9rmh2bS4FuIWBuL65Oaf5h1QQuOqCWB1sVjhvbFY4b55X/ld9D0QRxDqEFUBAQUKD1fuh6dQeypey1ENugICAgICAgICAgICAgICAgICAgICAg4L4++o0/smd+VBzREiCiC7TTGOSOQAExyMlAOhLHBwB+GSDaQbwPZgJhhLo2hjCBw2NF2F33bbNF+GzS1iXH82QRn27I58L8AvA7E3iOdK5/kYzzud+LJg+pQTZvDIOITGwvlEmN1yMTpGBrzbSxIxWFs7WsMiE2bxubiwQtbchwGNxAfxZJS/rrK6wvllqbFBFm8UnkD2F4YYXG00jDI6ISAOeR+K/EJN9bII1u8M8sbo7FuJpY52O7yDI1xN7XucFnfxYjkEGnQEBBQoPV+6Hp1B7Kl7LUQ26AgICAgICAgICAgICAgICAgICAgICDgvj76jT+yZ35UHNESogqgICAgICAgICAgIKFB6v3Q9OoPZUvZaiG3QEBAQEBAQEBAQEBAQEBAQEBAQEBAQcF8fPUaf2TO/Kg5oiRAQEG32BHGW1L5I45eHEHtEjQ4AjGefyC3aKtNslrVido7fa8ryla8WxUpaa8U7TtO3cuUdRSVLhDJTRwl/lZJD5SHcrhd4smHPbzdqRXfpMcnGfDqdNScuPLNtusW58mC3Z/3skUk0UPDJBdIbB2dhb+hss0af7y1LWiNu9snV/dVyUpNuLsjs8Va7ZhiY2Vkkc0TjhD4zkHdD9FObSzjrF4mLRPbCNPrYy3nHas1tHPae5el2OI7tfUQMmDcZjcSCMr2xdV3bR8HK14i3cqp5QnJzpjtNd9t4+Xc1axvSEBAQUKD1fuh6dQeypey1ENugICAgICAgICAgICAgICAgICAgICAg4L4+eo0/smd+VBzREiAgINxu9hLaphexhkiaxpe4NFzjH/kLfodprkrMxG8dvteT5T4ovhvFZnaZmdo37lyjooaV4mnnhdgOJscLuI57uS6xYceC0ZMl4nbpEc93GfU5dTScWHHMb9ZtG0RH1/hLZ0zJjUSfcire4OiE9sAbzAvztcfRTgvGSb35cc9N+iNVjthjFj+15uI+1w9d/lv+6dfJ/wjmPkpzLxm3EOEAaZm2p6kD+y7zW/tpraY33jp/CvTU/vIvWtuHhn8W/79PVEshhDwRVyUk9OGm0rXWm0ysOqtja0ffzW1e/tUWiaT/bVvS+/4dvs/4fLBeLD6UQEBBQoPV+6Hp1B7Kl7LUQ26AgICAgICAgICAgICAgICAgICAgICDgvj56jT+yZ35UHNESICDY7Co455SyTFhEbn+U2NwR+616PDTLkmt+m3yef5R1GTBii2PrMxHP2rnF2WfyVX+pn7rri0c9lvg54PKMf8q+6WJTbNqJWh0cZc0uwggt1GvPL5qjHpst43rXeGnLrMGK01vbaY5o1tFLAQJWFt8xmCDboQoy4b4p2vGzrBqcWeN8c7r7Nj1WEPMLsGRP4cWHrhvdWRo823Fw8lE+UdNxTSL8/38ei5tmhaypMMDDozC0XcSS251XeqwRXPOPHHc40Gqm+ljLmt37z07Vir2ZUwtxyRlrche7XAE8jY5KrLpcuOOK9eS7DrsGa3DS28+79WGqGsQEAoPV26Hp1B7Kl7LUQ26AgICAgICAgICAgICAgICAgICAgICDgvj56jT+yZ35UHNESICDdbqf47v+S//uavQ8mf6s+E/s8jy1/t4/8AqP0lfkftF7S00kYxNLSRCARcWyzVlp1Vq7Tjjn6v5U0roaWi0Zp5f9v4WQ9zdn5Ei85abG1x0/ouN5jRcvzLZrFvKXOP+K7JKPs9C+U3aJ/MXH8oc7U9LAfRd2tHmMNr/m+HNXWk+k6iuPrNeXjtCW0KSsNXxGY8OJrmSA+RjLC9zoBrlz/VTnw6idTxV6ctp7IhzpdRpa6PgttvtO8dsz9dO5mhzRXTDR7oGtjzDTfCLgHkf2WnePTLx2zHJj2tPk/HPZFufvn4MGP7mOe1LUtY5hbJxZGloJyDsxmc9Qs0fd0v93baY57y2W++y498tZmJ5cMc/DryjxfPLynvCAgFB6u3Q9OoPZUvZaiG3QEBAQEBAQEBAQEBAQEBAQEBAQEBAQcF8fPUaf2TO/Kg5oiRAQTjkew3Y5zTpdri026XC6ra1edZ2cXpW8bWjfx5rv2yf/Om/wCq/wDddeeyfmn3yr9Gw/kj3R8mVsujfO/gPdJG3C6WxvYkEZ4Tlz1V+mw2y383aZiOrNrNRXBj89WsTO8R9SwGPe8NaC9w1awFzgOtm/qssTa0RHwbZrSkzblHr6fFMzyhvDL5A0fkLnAD+VdecvEcG87dzmMWObccVjfv2j9UZTIbPfjJNrOdiJPSxKi02n7Vt/GU0ikRwV28I+SU1TK8APke8DQOe5wH1U2yXvG1pmfaimHHjnelYjwjZaXC1RAQCg9XboenUHsqXstRDboCAgICAgICAgICAgICAgICAgICAgIOC+PnqNP7JnflQc0RIgIKoNxu0wY5X4Q6SOIvjac7u6/2H6rf5PrHFa228xHJ5Pla08FKb7VtaImfV9fozd3do1E8rmyniNDHOxFrQYzcCwsMr55fBadBqcuXJMX5xt7mPyro8GDDE442nfv6rGzLRUTZGyiB734Xy8MyEAXs3LTQZ/H4qrT7U0sXi3DMzznbf2epdq98uunHanHERyrvt4z6/ruRr6uF4p3l32iZkgDiInR8aO+liLE5AfqeqjNlx2ilpnitE8+W28O9Ngy0nLWI4KzHLnE8M/t3sitnfUMmdT1ONmAufBIwNdG0a4T+n/tW5b2zVvOLJvG3Osx0hRgxV018dc2Lad9otE7xM+v69j5teQ+gEBAQUKD1duh6dQeypey1ENugICAgICAgICAgICAgICAgICAgICAg4L4+eo0/smd+VBzREqoL9FRyzuLIgHOAxWJAyuBz+atxYb5bcNOqjPqMeCvFknaGb/u/WfwD/Wz91o/p+o7vjDJ/V9J+b4T8mFFJLTyXYSyRhLSRY6GxHQjJZq2vivvWdphsvTHqMe1o3rLNO3qu9w5gyOTWANJPM9StPp+ffff4Mf8AStNw7TEz7U6SKrpYuK10TY3tDuFIQ4vGQBwEfEc1OOufBj44mNp7J7fY4zX02qzebmJm0TtxRy29rEqNpTyOY8uDTHnGGNDWs+QVF9TkvaLTPTpt2NWLRYcdbViN+LrvO+7M+2VlRDM68QYwDikMDHyA8rgZ/wBFo89ny4rTvG0deW0yyej6XBnpXaZmfw894j4/Nr56N8bI5HYcMoJbYknK2uXxWW+G1KVvPS3Rvx6imTJbHHWvVjqpeICChQert0PTqD2VL2Woht0BAQEBAQEBAQEBAQEBAQEBAQEBAQEHBvHz1Gn9kzvyoOaIkQSawkgAEkmwAFyTyAUxEzO0ImYiN56N1KRQR8NhBq5B944Z8Fh/KD1/+9F6FpjSU4a/jnrPdHd4/wCe55FInX5OO3+lXpH5p759X+O9ZpadhpJ3lrTI2Roa4gFzQcNwD+pVeOlZ017THOJjn7l2bLeNbjpE8pid47O1VkEYoxKWMLxOBcgXLcvKT0UxSkaXj258X1Dm2S867zfFO3D8e/xZu35Q5sLBDGXyRNwOt5o7kWaz+y0a68TFKxWN5iNvV6oZPJmKYtkvN52rad+6fXP6r1PSxveIpKajZcWcGStM7MsieaspirN4pfHWN/X9pTkz3rScuPLedu+s8M/swqJgbBXsBvgODlfJzhn9FnxV4cOavd/LXnvx6jTW7+fviFKxrDDQCTKPMPtybibf+ijLwziw8XTt8OTrBN4z6madeW3jtOy7tSmAY90VNTPht5JoT52D+J1tVZqccRSZpSs17JjrHip0eaZyVjJltF+2tuk+Hd+r55eU94QUKD1duh6dQeypey1ENugICAgICAgICAgICAgICAgICAgICAg4N49+oweyZ35UHNUSqAgzdlVop38QxiQ2s27sOE9RktGmzxhvxcO7HrdLOpx+bi3D39u/xhlP2jTOJc6jaXE3JMzySeuiunVYbTvOL4z8meui1FYitc+0R/1j5o0O0Gx8Rjog+GU3MeK2HpY/T6BcYdTGPirNd627O5ZqNFbLwXrfa9e3br9fulU7QD4uA2JsbA7E2zibfA3GZ1zTLqoti81Wu0bmHQ2x5/PWvxTttPL628H3Owd3nSU1PtOajqKpwAjpaenwPsB+GqlDnNxNuMmA55X1yrz6qck125cMLNPo4xReJneLzM9O/sfTUmw4qcQ122qiOKUGIQgOds2OJ2bhFJGyYxyPvfTodQs02m0tdaxWNo6EjZ9syeSmjg2eGgyPrKSGZtYwu/FDPFNcXboQLDW/JTFprExE9UWpW0xMx06epz3fuggopoI6a0tNHjwCRxfzF2O6jSx5/wB9PpPFWkTX8PxZa6ThvktFtuPu7GhO0YmNkEMAifK0se7iOcAPgLK30qla2jHTabdee6n0HJe9ZzZOKKzvEbRHvlqSFiekWQUIQerN0PT6D2VL2Woht0BAQEBAQEBAQEBAQEBAQEBAQEBAQEHB/Hr1GD2TO/Kg5tZEgCCYCD6Hc3dWfa0xijcI4owHzSkXwNOjWjm42NvkTysYmdiH2m7+xtk0lT9h2nRQNqXCPg4qiprnzFziAS0RNjA0ztlz+ETvPQZW826IoXvq2U8FZRWlfLDOaajjpG5YcLo4cbgM9DfIXxXKiJGwi2rNI6jqdk1McmyWNFFUU4bYUzmxktkZI4BzvyNt8ssyRE+tML1dvlD9vpdlVlGKiCraHMmka2SPi3IDcBbY2tmb5YhkkRy3JZm9+1ZoJaOipoLwzmTiua0tjp4Y2DLLIZkWHwU1jclx3eThcera10j5BUxueXABjLxECNuedgNfl0VjloyFCUCEEbIIuCD1Zuh6fQeypey1ENsgICAgICAgICAgICAgICAgICAgICAg4T48eoweyZ35UHNkSBBMBB0bwufMx9PwZmNbJUVYqIXOaHTRtpoyyRo1OF5bp/mHldcymHS+Js7bdI/iGXgRzSRyYZpKZ8csLi12JzHA252OWYK56SdVnd/a+zDTiLZcjZ4ICYr8WSYtN7kFzySddb/LJJiSHxQ37btKaqpIoXxtpcREhthdhfhIIH4b52+R0Tg2N2LJXVb9obP+y1sEYP8AjUkz8JljxeZ7RbzOw4gNLYcuaR0TPVvN9Klor9nl1UYmWmtA3Fepk4flxWywgE69R1XVejmXIdv19RNWztAYIhKXeVrQLYQ0OcRq4gDVdIWXBErbggigi5B6q3R9PoPZ0vZaiG2QEBAQEBAQEBAQEBAQEBAQEBAQEBAQcJ8ePUYPZM78qDm6JAgmEH1/h1V07aykjma7GJ5pIJGuA4bnUr2uY4WzaQ3lbNreV1EkOl7NeG0O0hVUnDaKmvM0cLC37ZGW3ErBfMuYWi45g6G6jtOx894Ty00lDM+mo3UkRndZz5XTGos0ebE4DT8OQtl80kh84yrr46vaBq6in4LceGCKSFzhdwLJC1vmb5dcWeakfPw1rHSQ1EkTJnwOD4nCR8RFjiANr3F80Sy9ubxVFa9kjooYXxtexkjXPlla14s7CSAG6DOxSBpQ0NFh8+pJ5knmVKEHILbkEUEXIPVO6Pp9B7Ol7LUQ2yAgICAgICAgICAgICAgICAgICAgICDhPjx6jB7JnelQc3RKoQSCDO2TtGSkmZPFbEw3sdHDm0/og+83c3vpaeCoiFW2N8s09RA2paW8Ay+bhk6PAeXHLquUsXdneeWkgmG0doMrJXyY42xudNw22zsQMrnloLfFTKIfB7Qp2vlnfT42Coc8yPlIc8tc7E5rQNATzJuhsnTxiNoaLkDrqUSkXIIEqULbiggSgigo5B6p3R9PoPZ0vZaiG2QEBAQEBAQEBAQEBAQEBAQEBAQEBAQcJ8ePUYPZM78qDm6JAgkEEgUEgUEw5BXEgoXIKFyCBKCJKCBQEESg9Vbo+n0Hs6XstRDbICAgICAgICAgICAgICAgICAgICAgIOEePPqMHsmd+VBzdEqhBVBJBW6Ct0C6BdBS6ChQRKChQUQUKD1Vuj6fQezpey1ENsgICAgICAgICAgICAgICAgICAgICAg4R48+oweyZ35UHN0SvUUkbHgytxx5hzRa+YNiL872QZk9VRvbJaBzHm5iLSA1hIBOLPMB2K2uVh8gyzVbOkcPuXsAbc2ZhvY3IAjOuG4ufmdEEKVsTmsa+lne8Mv93DgJcA65xA3eD8dMFgDcoKPFK5zSKepDLyvfhjP4XEmPCMWgseY052QOFC8AMpajGCy9mvOJrRikGZ/EW55DpoglG+ja5p+zTuYBFYuY4mRxJxXbjtY28tj110QWoI4Gsa2SmqXTWwu8rwA4ghpbY3JJHMcjqgrtFlO1hLKaojJIwvlxBoDjibbzEE4QR9dbXQUjqdnDHihmeXPeQS1oDGEghoaJNRpe/wCyDHqpqMstFDI1+EeZ7ybOBbfna1sfLpkEGAgoUHqvdH0+g9nS9lqIbZAQEBAQEBAQEBAQEBAQEBAQEBAQEBBx7xhoGT18ALDI80rGtDcRcfvZMgBqqr2mJ5Pd8maTBlwzfLHSe/bsj1viRu+TmKWe3XhzW1tr88lxx2eh6Boe6P8A1/K3JsIWzhlbfQ4ZB165cj9CnHZFvJujtG0cvCf5fP1MJieWHO2h6g6FX1neN3zep09sGWcc9nxhGGZzHNe02c0hwORzHwOvyKlQzHbXqSLGQ2vc5NBccBZcm2ZwuIQSftmqd+KS+VvwtsfKW5i1jkSEFz/b9Va2JlzfPhtvhLS0stphsTyQWJdq1Ly0ukzY5r22a0Wc25Dshr5j9UEm7YqQMOMFpGEhzGG7ebTcaILFRtCaVoY92JoIcBZosQ3CNB0KDGJQUugpdBQlB6s3Q9PoPZUvZaiG3QEBAQEBAQEBAQEBAQEBAQEBAQEBAQcq8T6t9PtGnljw4m0osHC7SHPla4EfJxCpyTtZ9J5Ixxk01qz2z8pfNu3pqyS4iLGbXcWyF1wxzAc3ZnC9zc+t9c1xxS9CNDijlz+Hj3d8b/xyYh2zUWcPJZ2IOGHIglxw20sC826WHRRut9Gp9ez5PkNt/wCL/I3+5V2P8L5zyz/ufZH7sAFWPKVugrdAugXQLoKXQUQUQEESg9XboenUHsqXstRDboCAgICAgICAgIC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4" name="AutoShape 8" descr="data:image/jpeg;base64,/9j/4AAQSkZJRgABAQAAAQABAAD/2wCEAAkGBwwNEBAODQ8ODg0PEBANDxAODg8ODw0QFREXFhQRFBUYHjQgGBoxHhQUITIhJSkrOi46Fx8zOjMsNygtLisBCgoKDg0OGxAQGzgkICQ0LzcuMTAvNSw0LDAyNCwsLzI0NDAsLTQsLDcsLDQsLCwwLi0sLzQsLCwsLCwsLCwsLP/AABEIAKgBLAMBEQACEQEDEQH/xAAcAAEAAQUBAQAAAAAAAAAAAAAAAgEDBAUHCAb/xAA/EAABAwIDBgQDBgQDCQAAAAABAAIDBBESITEFBhNBUbMHIjV0YXGRFCMyQoHRUoKhsTNTkhUWJHOTssHh8f/EABoBAQADAQEBAAAAAAAAAAAAAAABAwQCBQb/xAA4EQEAAgECAwMJBwMFAQAAAAAAAQIDBBESITFBUXEFExRhgZGh0fAiIzJSscHhFSTxMzRCYpJy/9oADAMBAAIRAxEAPwDuKAgICAgICAgICAg4L4+eo0/smd+VBzREiCiCTGlxDWguc4hrQASXOJsAANTc6IJVEL4jhlY6N1gcMjSx1jobHlkgr9nk8vkf5/weU+f5dUEZInsDS9rmh2bS4FuIWBuL65Oaf5h1QQuOqCWB1sVjhvbFY4b55X/ld9D0QRxDqEFUBAQUKD1fuh6dQeypey1ENugICAgICAgICAgICAgICAgICAgICAg4L4++o0/smd+VBzREiCiC7TTGOSOQAExyMlAOhLHBwB+GSDaQbwPZgJhhLo2hjCBw2NF2F33bbNF+GzS1iXH82QRn27I58L8AvA7E3iOdK5/kYzzud+LJg+pQTZvDIOITGwvlEmN1yMTpGBrzbSxIxWFs7WsMiE2bxubiwQtbchwGNxAfxZJS/rrK6wvllqbFBFm8UnkD2F4YYXG00jDI6ISAOeR+K/EJN9bII1u8M8sbo7FuJpY52O7yDI1xN7XucFnfxYjkEGnQEBBQoPV+6Hp1B7Kl7LUQ26AgICAgICAgICAgICAgICAgICAgICDgvj76jT+yZ35UHNESogqgICAgICAgICAgIKFB6v3Q9OoPZUvZaiG3QEBAQEBAQEBAQEBAQEBAQEBAQEBAQcF8fPUaf2TO/Kg5oiRAQEG32BHGW1L5I45eHEHtEjQ4AjGefyC3aKtNslrVido7fa8ryla8WxUpaa8U7TtO3cuUdRSVLhDJTRwl/lZJD5SHcrhd4smHPbzdqRXfpMcnGfDqdNScuPLNtusW58mC3Z/3skUk0UPDJBdIbB2dhb+hss0af7y1LWiNu9snV/dVyUpNuLsjs8Va7ZhiY2Vkkc0TjhD4zkHdD9FObSzjrF4mLRPbCNPrYy3nHas1tHPae5el2OI7tfUQMmDcZjcSCMr2xdV3bR8HK14i3cqp5QnJzpjtNd9t4+Xc1axvSEBAQUKD1fuh6dQeypey1ENugICAgICAgICAgICAgICAgICAgICAg4L4+eo0/smd+VBzREiAgINxu9hLaphexhkiaxpe4NFzjH/kLfodprkrMxG8dvteT5T4ovhvFZnaZmdo37lyjooaV4mnnhdgOJscLuI57uS6xYceC0ZMl4nbpEc93GfU5dTScWHHMb9ZtG0RH1/hLZ0zJjUSfcire4OiE9sAbzAvztcfRTgvGSb35cc9N+iNVjthjFj+15uI+1w9d/lv+6dfJ/wjmPkpzLxm3EOEAaZm2p6kD+y7zW/tpraY33jp/CvTU/vIvWtuHhn8W/79PVEshhDwRVyUk9OGm0rXWm0ysOqtja0ffzW1e/tUWiaT/bVvS+/4dvs/4fLBeLD6UQEBBQoPV+6Hp1B7Kl7LUQ26AgICAgICAgICAgICAgICAgICAgICDgvj56jT+yZ35UHNESICDY7Co455SyTFhEbn+U2NwR+616PDTLkmt+m3yef5R1GTBii2PrMxHP2rnF2WfyVX+pn7rri0c9lvg54PKMf8q+6WJTbNqJWh0cZc0uwggt1GvPL5qjHpst43rXeGnLrMGK01vbaY5o1tFLAQJWFt8xmCDboQoy4b4p2vGzrBqcWeN8c7r7Nj1WEPMLsGRP4cWHrhvdWRo823Fw8lE+UdNxTSL8/38ei5tmhaypMMDDozC0XcSS251XeqwRXPOPHHc40Gqm+ljLmt37z07Vir2ZUwtxyRlrche7XAE8jY5KrLpcuOOK9eS7DrsGa3DS28+79WGqGsQEAoPV26Hp1B7Kl7LUQ26AgICAgICAgICAgICAgICAgICAgICDgvj56jT+yZ35UHNESICDdbqf47v+S//uavQ8mf6s+E/s8jy1/t4/8AqP0lfkftF7S00kYxNLSRCARcWyzVlp1Vq7Tjjn6v5U0roaWi0Zp5f9v4WQ9zdn5Ei85abG1x0/ouN5jRcvzLZrFvKXOP+K7JKPs9C+U3aJ/MXH8oc7U9LAfRd2tHmMNr/m+HNXWk+k6iuPrNeXjtCW0KSsNXxGY8OJrmSA+RjLC9zoBrlz/VTnw6idTxV6ctp7IhzpdRpa6PgttvtO8dsz9dO5mhzRXTDR7oGtjzDTfCLgHkf2WnePTLx2zHJj2tPk/HPZFufvn4MGP7mOe1LUtY5hbJxZGloJyDsxmc9Qs0fd0v93baY57y2W++y498tZmJ5cMc/DryjxfPLynvCAgFB6u3Q9OoPZUvZaiG3QEBAQEBAQEBAQEBAQEBAQEBAQEBAQcF8fPUaf2TO/Kg5oiRAQTjkew3Y5zTpdri026XC6ra1edZ2cXpW8bWjfx5rv2yf/Om/wCq/wDddeeyfmn3yr9Gw/kj3R8mVsujfO/gPdJG3C6WxvYkEZ4Tlz1V+mw2y383aZiOrNrNRXBj89WsTO8R9SwGPe8NaC9w1awFzgOtm/qssTa0RHwbZrSkzblHr6fFMzyhvDL5A0fkLnAD+VdecvEcG87dzmMWObccVjfv2j9UZTIbPfjJNrOdiJPSxKi02n7Vt/GU0ikRwV28I+SU1TK8APke8DQOe5wH1U2yXvG1pmfaimHHjnelYjwjZaXC1RAQCg9XboenUHsqXstRDboCAgICAgICAgICAgICAgICAgICAgIOC+PnqNP7JnflQc0RIgIKoNxu0wY5X4Q6SOIvjac7u6/2H6rf5PrHFa228xHJ5Pla08FKb7VtaImfV9fozd3do1E8rmyniNDHOxFrQYzcCwsMr55fBadBqcuXJMX5xt7mPyro8GDDE442nfv6rGzLRUTZGyiB734Xy8MyEAXs3LTQZ/H4qrT7U0sXi3DMzznbf2epdq98uunHanHERyrvt4z6/ruRr6uF4p3l32iZkgDiInR8aO+liLE5AfqeqjNlx2ilpnitE8+W28O9Ngy0nLWI4KzHLnE8M/t3sitnfUMmdT1ONmAufBIwNdG0a4T+n/tW5b2zVvOLJvG3Osx0hRgxV018dc2Lad9otE7xM+v69j5teQ+gEBAQUKD1duh6dQeypey1ENugICAgICAgICAgICAgICAgICAgICAg4L4+eo0/smd+VBzREqoL9FRyzuLIgHOAxWJAyuBz+atxYb5bcNOqjPqMeCvFknaGb/u/WfwD/Wz91o/p+o7vjDJ/V9J+b4T8mFFJLTyXYSyRhLSRY6GxHQjJZq2vivvWdphsvTHqMe1o3rLNO3qu9w5gyOTWANJPM9StPp+ffff4Mf8AStNw7TEz7U6SKrpYuK10TY3tDuFIQ4vGQBwEfEc1OOufBj44mNp7J7fY4zX02qzebmJm0TtxRy29rEqNpTyOY8uDTHnGGNDWs+QVF9TkvaLTPTpt2NWLRYcdbViN+LrvO+7M+2VlRDM68QYwDikMDHyA8rgZ/wBFo89ny4rTvG0deW0yyej6XBnpXaZmfw894j4/Nr56N8bI5HYcMoJbYknK2uXxWW+G1KVvPS3Rvx6imTJbHHWvVjqpeICChQert0PTqD2VL2Woht0BAQEBAQEBAQEBAQEBAQEBAQEBAQEHBvHz1Gn9kzvyoOaIkQSawkgAEkmwAFyTyAUxEzO0ImYiN56N1KRQR8NhBq5B944Z8Fh/KD1/+9F6FpjSU4a/jnrPdHd4/wCe55FInX5OO3+lXpH5p759X+O9ZpadhpJ3lrTI2Roa4gFzQcNwD+pVeOlZ017THOJjn7l2bLeNbjpE8pid47O1VkEYoxKWMLxOBcgXLcvKT0UxSkaXj258X1Dm2S867zfFO3D8e/xZu35Q5sLBDGXyRNwOt5o7kWaz+y0a68TFKxWN5iNvV6oZPJmKYtkvN52rad+6fXP6r1PSxveIpKajZcWcGStM7MsieaspirN4pfHWN/X9pTkz3rScuPLedu+s8M/swqJgbBXsBvgODlfJzhn9FnxV4cOavd/LXnvx6jTW7+fviFKxrDDQCTKPMPtybibf+ijLwziw8XTt8OTrBN4z6madeW3jtOy7tSmAY90VNTPht5JoT52D+J1tVZqccRSZpSs17JjrHip0eaZyVjJltF+2tuk+Hd+r55eU94QUKD1duh6dQeypey1ENugICAgICAgICAgICAgICAgICAgICAg4N49+oweyZ35UHNUSqAgzdlVop38QxiQ2s27sOE9RktGmzxhvxcO7HrdLOpx+bi3D39u/xhlP2jTOJc6jaXE3JMzySeuiunVYbTvOL4z8meui1FYitc+0R/1j5o0O0Gx8Rjog+GU3MeK2HpY/T6BcYdTGPirNd627O5ZqNFbLwXrfa9e3br9fulU7QD4uA2JsbA7E2zibfA3GZ1zTLqoti81Wu0bmHQ2x5/PWvxTttPL628H3Owd3nSU1PtOajqKpwAjpaenwPsB+GqlDnNxNuMmA55X1yrz6qck125cMLNPo4xReJneLzM9O/sfTUmw4qcQ122qiOKUGIQgOds2OJ2bhFJGyYxyPvfTodQs02m0tdaxWNo6EjZ9syeSmjg2eGgyPrKSGZtYwu/FDPFNcXboQLDW/JTFprExE9UWpW0xMx06epz3fuggopoI6a0tNHjwCRxfzF2O6jSx5/wB9PpPFWkTX8PxZa6ThvktFtuPu7GhO0YmNkEMAifK0se7iOcAPgLK30qla2jHTabdee6n0HJe9ZzZOKKzvEbRHvlqSFiekWQUIQerN0PT6D2VL2Woht0BAQEBAQEBAQEBAQEBAQEBAQEBAQEHB/Hr1GD2TO/Kg5tZEgCCYCD6Hc3dWfa0xijcI4owHzSkXwNOjWjm42NvkTysYmdiH2m7+xtk0lT9h2nRQNqXCPg4qiprnzFziAS0RNjA0ztlz+ETvPQZW826IoXvq2U8FZRWlfLDOaajjpG5YcLo4cbgM9DfIXxXKiJGwi2rNI6jqdk1McmyWNFFUU4bYUzmxktkZI4BzvyNt8ssyRE+tML1dvlD9vpdlVlGKiCraHMmka2SPi3IDcBbY2tmb5YhkkRy3JZm9+1ZoJaOipoLwzmTiua0tjp4Y2DLLIZkWHwU1jclx3eThcera10j5BUxueXABjLxECNuedgNfl0VjloyFCUCEEbIIuCD1Zuh6fQeypey1ENsgICAgICAgICAgICAgICAgICAgICAg4T48eoweyZ35UHNkSBBMBB0bwufMx9PwZmNbJUVYqIXOaHTRtpoyyRo1OF5bp/mHldcymHS+Js7bdI/iGXgRzSRyYZpKZ8csLi12JzHA252OWYK56SdVnd/a+zDTiLZcjZ4ICYr8WSYtN7kFzySddb/LJJiSHxQ37btKaqpIoXxtpcREhthdhfhIIH4b52+R0Tg2N2LJXVb9obP+y1sEYP8AjUkz8JljxeZ7RbzOw4gNLYcuaR0TPVvN9Klor9nl1UYmWmtA3Fepk4flxWywgE69R1XVejmXIdv19RNWztAYIhKXeVrQLYQ0OcRq4gDVdIWXBErbggigi5B6q3R9PoPZ0vZaiG2QEBAQEBAQEBAQEBAQEBAQEBAQEBAQcJ8ePUYPZM78qDm6JAgmEH1/h1V07aykjma7GJ5pIJGuA4bnUr2uY4WzaQ3lbNreV1EkOl7NeG0O0hVUnDaKmvM0cLC37ZGW3ErBfMuYWi45g6G6jtOx894Ty00lDM+mo3UkRndZz5XTGos0ebE4DT8OQtl80kh84yrr46vaBq6in4LceGCKSFzhdwLJC1vmb5dcWeakfPw1rHSQ1EkTJnwOD4nCR8RFjiANr3F80Sy9ubxVFa9kjooYXxtexkjXPlla14s7CSAG6DOxSBpQ0NFh8+pJ5knmVKEHILbkEUEXIPVO6Pp9B7Ol7LUQ2yAgICAgICAgICAgICAgICAgICAgICDhPjx6jB7JnelQc3RKoQSCDO2TtGSkmZPFbEw3sdHDm0/og+83c3vpaeCoiFW2N8s09RA2paW8Ay+bhk6PAeXHLquUsXdneeWkgmG0doMrJXyY42xudNw22zsQMrnloLfFTKIfB7Qp2vlnfT42Coc8yPlIc8tc7E5rQNATzJuhsnTxiNoaLkDrqUSkXIIEqULbiggSgigo5B6p3R9PoPZ0vZaiG2QEBAQEBAQEBAQEBAQEBAQEBAQEBAQcJ8ePUYPZM78qDm6JAgkEEgUEgUEw5BXEgoXIKFyCBKCJKCBQEESg9Vbo+n0Hs6XstRDbICAgICAgICAgICAgICAgICAgICAgIOEePPqMHsmd+VBzdEqhBVBJBW6Ct0C6BdBS6ChQRKChQUQUKD1Vuj6fQezpey1ENsgICAgICAgICAgICAgICAgICAgICAg4R48+oweyZ35UHN0SvUUkbHgytxx5hzRa+YNiL872QZk9VRvbJaBzHm5iLSA1hIBOLPMB2K2uVh8gyzVbOkcPuXsAbc2ZhvY3IAjOuG4ufmdEEKVsTmsa+lne8Mv93DgJcA65xA3eD8dMFgDcoKPFK5zSKepDLyvfhjP4XEmPCMWgseY052QOFC8AMpajGCy9mvOJrRikGZ/EW55DpoglG+ja5p+zTuYBFYuY4mRxJxXbjtY28tj110QWoI4Gsa2SmqXTWwu8rwA4ghpbY3JJHMcjqgrtFlO1hLKaojJIwvlxBoDjibbzEE4QR9dbXQUjqdnDHihmeXPeQS1oDGEghoaJNRpe/wCyDHqpqMstFDI1+EeZ7ybOBbfna1sfLpkEGAgoUHqvdH0+g9nS9lqIbZAQEBAQEBAQEBAQEBAQEBAQEBAQEBBx7xhoGT18ALDI80rGtDcRcfvZMgBqqr2mJ5Pd8maTBlwzfLHSe/bsj1viRu+TmKWe3XhzW1tr88lxx2eh6Boe6P8A1/K3JsIWzhlbfQ4ZB165cj9CnHZFvJujtG0cvCf5fP1MJieWHO2h6g6FX1neN3zep09sGWcc9nxhGGZzHNe02c0hwORzHwOvyKlQzHbXqSLGQ2vc5NBccBZcm2ZwuIQSftmqd+KS+VvwtsfKW5i1jkSEFz/b9Va2JlzfPhtvhLS0stphsTyQWJdq1Ly0ukzY5r22a0Wc25Dshr5j9UEm7YqQMOMFpGEhzGG7ebTcaILFRtCaVoY92JoIcBZosQ3CNB0KDGJQUugpdBQlB6s3Q9PoPZUvZaiG3QEBAQEBAQEBAQEBAQEBAQEBAQEBAQcq8T6t9PtGnljw4m0osHC7SHPla4EfJxCpyTtZ9J5Ixxk01qz2z8pfNu3pqyS4iLGbXcWyF1wxzAc3ZnC9zc+t9c1xxS9CNDijlz+Hj3d8b/xyYh2zUWcPJZ2IOGHIglxw20sC826WHRRut9Gp9ez5PkNt/wCL/I3+5V2P8L5zyz/ufZH7sAFWPKVugrdAugXQLoKXQUQUQEESg9XboenUHsqXstRDboCAgICAgICAgICD/9k="/>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10" descr="data:image/jpeg;base64,/9j/4AAQSkZJRgABAQAAAQABAAD/2wCEAAkGBwwNEBAODQ8ODg0PEBANDxAODg8ODw0QFREXFhQRFBUYHjQgGBoxHhQUITIhJSkrOi46Fx8zOjMsNygtLisBCgoKDg0OGxAQGzgkICQ0LzcuMTAvNSw0LDAyNCwsLzI0NDAsLTQsLDcsLDQsLCwwLi0sLzQsLCwsLCwsLCwsLP/AABEIAKgBLAMBEQACEQEDEQH/xAAcAAEAAQUBAQAAAAAAAAAAAAAAAgEDBAUHCAb/xAA/EAABAwIDBgQDBgQDCQAAAAABAAIDBBESITEFBhNBUbMHIjV0YXGRFCMyQoHRUoKhsTNTkhUWJHOTssHh8f/EABoBAQADAQEBAAAAAAAAAAAAAAABAwQCBQb/xAA4EQEAAgECAwMJBwMFAQAAAAAAAQIDBBESITFBUXEFExRhgZGh0fAiIzJSscHhFSTxMzRCYpJy/9oADAMBAAIRAxEAPwDuKAgICAgICAgICAg4L4+eo0/smd+VBzREiCiCTGlxDWguc4hrQASXOJsAANTc6IJVEL4jhlY6N1gcMjSx1jobHlkgr9nk8vkf5/weU+f5dUEZInsDS9rmh2bS4FuIWBuL65Oaf5h1QQuOqCWB1sVjhvbFY4b55X/ld9D0QRxDqEFUBAQUKD1fuh6dQeypey1ENugICAgICAgICAgICAgICAgICAgICAg4L4++o0/smd+VBzREiCiC7TTGOSOQAExyMlAOhLHBwB+GSDaQbwPZgJhhLo2hjCBw2NF2F33bbNF+GzS1iXH82QRn27I58L8AvA7E3iOdK5/kYzzud+LJg+pQTZvDIOITGwvlEmN1yMTpGBrzbSxIxWFs7WsMiE2bxubiwQtbchwGNxAfxZJS/rrK6wvllqbFBFm8UnkD2F4YYXG00jDI6ISAOeR+K/EJN9bII1u8M8sbo7FuJpY52O7yDI1xN7XucFnfxYjkEGnQEBBQoPV+6Hp1B7Kl7LUQ26AgICAgICAgICAgICAgICAgICAgICDgvj76jT+yZ35UHNESogqgICAgICAgICAgIKFB6v3Q9OoPZUvZaiG3QEBAQEBAQEBAQEBAQEBAQEBAQEBAQcF8fPUaf2TO/Kg5oiRAQEG32BHGW1L5I45eHEHtEjQ4AjGefyC3aKtNslrVido7fa8ryla8WxUpaa8U7TtO3cuUdRSVLhDJTRwl/lZJD5SHcrhd4smHPbzdqRXfpMcnGfDqdNScuPLNtusW58mC3Z/3skUk0UPDJBdIbB2dhb+hss0af7y1LWiNu9snV/dVyUpNuLsjs8Va7ZhiY2Vkkc0TjhD4zkHdD9FObSzjrF4mLRPbCNPrYy3nHas1tHPae5el2OI7tfUQMmDcZjcSCMr2xdV3bR8HK14i3cqp5QnJzpjtNd9t4+Xc1axvSEBAQUKD1fuh6dQeypey1ENugICAgICAgICAgICAgICAgICAgICAg4L4+eo0/smd+VBzREiAgINxu9hLaphexhkiaxpe4NFzjH/kLfodprkrMxG8dvteT5T4ovhvFZnaZmdo37lyjooaV4mnnhdgOJscLuI57uS6xYceC0ZMl4nbpEc93GfU5dTScWHHMb9ZtG0RH1/hLZ0zJjUSfcire4OiE9sAbzAvztcfRTgvGSb35cc9N+iNVjthjFj+15uI+1w9d/lv+6dfJ/wjmPkpzLxm3EOEAaZm2p6kD+y7zW/tpraY33jp/CvTU/vIvWtuHhn8W/79PVEshhDwRVyUk9OGm0rXWm0ysOqtja0ffzW1e/tUWiaT/bVvS+/4dvs/4fLBeLD6UQEBBQoPV+6Hp1B7Kl7LUQ26AgICAgICAgICAgICAgICAgICAgICDgvj56jT+yZ35UHNESICDY7Co455SyTFhEbn+U2NwR+616PDTLkmt+m3yef5R1GTBii2PrMxHP2rnF2WfyVX+pn7rri0c9lvg54PKMf8q+6WJTbNqJWh0cZc0uwggt1GvPL5qjHpst43rXeGnLrMGK01vbaY5o1tFLAQJWFt8xmCDboQoy4b4p2vGzrBqcWeN8c7r7Nj1WEPMLsGRP4cWHrhvdWRo823Fw8lE+UdNxTSL8/38ei5tmhaypMMDDozC0XcSS251XeqwRXPOPHHc40Gqm+ljLmt37z07Vir2ZUwtxyRlrche7XAE8jY5KrLpcuOOK9eS7DrsGa3DS28+79WGqGsQEAoPV26Hp1B7Kl7LUQ26AgICAgICAgICAgICAgICAgICAgICDgvj56jT+yZ35UHNESICDdbqf47v+S//uavQ8mf6s+E/s8jy1/t4/8AqP0lfkftF7S00kYxNLSRCARcWyzVlp1Vq7Tjjn6v5U0roaWi0Zp5f9v4WQ9zdn5Ei85abG1x0/ouN5jRcvzLZrFvKXOP+K7JKPs9C+U3aJ/MXH8oc7U9LAfRd2tHmMNr/m+HNXWk+k6iuPrNeXjtCW0KSsNXxGY8OJrmSA+RjLC9zoBrlz/VTnw6idTxV6ctp7IhzpdRpa6PgttvtO8dsz9dO5mhzRXTDR7oGtjzDTfCLgHkf2WnePTLx2zHJj2tPk/HPZFufvn4MGP7mOe1LUtY5hbJxZGloJyDsxmc9Qs0fd0v93baY57y2W++y498tZmJ5cMc/DryjxfPLynvCAgFB6u3Q9OoPZUvZaiG3QEBAQEBAQEBAQEBAQEBAQEBAQEBAQcF8fPUaf2TO/Kg5oiRAQTjkew3Y5zTpdri026XC6ra1edZ2cXpW8bWjfx5rv2yf/Om/wCq/wDddeeyfmn3yr9Gw/kj3R8mVsujfO/gPdJG3C6WxvYkEZ4Tlz1V+mw2y383aZiOrNrNRXBj89WsTO8R9SwGPe8NaC9w1awFzgOtm/qssTa0RHwbZrSkzblHr6fFMzyhvDL5A0fkLnAD+VdecvEcG87dzmMWObccVjfv2j9UZTIbPfjJNrOdiJPSxKi02n7Vt/GU0ikRwV28I+SU1TK8APke8DQOe5wH1U2yXvG1pmfaimHHjnelYjwjZaXC1RAQCg9XboenUHsqXstRDboCAgICAgICAgICAgICAgICAgICAgIOC+PnqNP7JnflQc0RIgIKoNxu0wY5X4Q6SOIvjac7u6/2H6rf5PrHFa228xHJ5Pla08FKb7VtaImfV9fozd3do1E8rmyniNDHOxFrQYzcCwsMr55fBadBqcuXJMX5xt7mPyro8GDDE442nfv6rGzLRUTZGyiB734Xy8MyEAXs3LTQZ/H4qrT7U0sXi3DMzznbf2epdq98uunHanHERyrvt4z6/ruRr6uF4p3l32iZkgDiInR8aO+liLE5AfqeqjNlx2ilpnitE8+W28O9Ngy0nLWI4KzHLnE8M/t3sitnfUMmdT1ONmAufBIwNdG0a4T+n/tW5b2zVvOLJvG3Osx0hRgxV018dc2Lad9otE7xM+v69j5teQ+gEBAQUKD1duh6dQeypey1ENugICAgICAgICAgICAgICAgICAgICAg4L4+eo0/smd+VBzREqoL9FRyzuLIgHOAxWJAyuBz+atxYb5bcNOqjPqMeCvFknaGb/u/WfwD/Wz91o/p+o7vjDJ/V9J+b4T8mFFJLTyXYSyRhLSRY6GxHQjJZq2vivvWdphsvTHqMe1o3rLNO3qu9w5gyOTWANJPM9StPp+ffff4Mf8AStNw7TEz7U6SKrpYuK10TY3tDuFIQ4vGQBwEfEc1OOufBj44mNp7J7fY4zX02qzebmJm0TtxRy29rEqNpTyOY8uDTHnGGNDWs+QVF9TkvaLTPTpt2NWLRYcdbViN+LrvO+7M+2VlRDM68QYwDikMDHyA8rgZ/wBFo89ny4rTvG0deW0yyej6XBnpXaZmfw894j4/Nr56N8bI5HYcMoJbYknK2uXxWW+G1KVvPS3Rvx6imTJbHHWvVjqpeICChQert0PTqD2VL2Woht0BAQEBAQEBAQEBAQEBAQEBAQEBAQEHBvHz1Gn9kzvyoOaIkQSawkgAEkmwAFyTyAUxEzO0ImYiN56N1KRQR8NhBq5B944Z8Fh/KD1/+9F6FpjSU4a/jnrPdHd4/wCe55FInX5OO3+lXpH5p759X+O9ZpadhpJ3lrTI2Roa4gFzQcNwD+pVeOlZ017THOJjn7l2bLeNbjpE8pid47O1VkEYoxKWMLxOBcgXLcvKT0UxSkaXj258X1Dm2S867zfFO3D8e/xZu35Q5sLBDGXyRNwOt5o7kWaz+y0a68TFKxWN5iNvV6oZPJmKYtkvN52rad+6fXP6r1PSxveIpKajZcWcGStM7MsieaspirN4pfHWN/X9pTkz3rScuPLedu+s8M/swqJgbBXsBvgODlfJzhn9FnxV4cOavd/LXnvx6jTW7+fviFKxrDDQCTKPMPtybibf+ijLwziw8XTt8OTrBN4z6madeW3jtOy7tSmAY90VNTPht5JoT52D+J1tVZqccRSZpSs17JjrHip0eaZyVjJltF+2tuk+Hd+r55eU94QUKD1duh6dQeypey1ENugICAgICAgICAgICAgICAgICAgICAg4N49+oweyZ35UHNUSqAgzdlVop38QxiQ2s27sOE9RktGmzxhvxcO7HrdLOpx+bi3D39u/xhlP2jTOJc6jaXE3JMzySeuiunVYbTvOL4z8meui1FYitc+0R/1j5o0O0Gx8Rjog+GU3MeK2HpY/T6BcYdTGPirNd627O5ZqNFbLwXrfa9e3br9fulU7QD4uA2JsbA7E2zibfA3GZ1zTLqoti81Wu0bmHQ2x5/PWvxTttPL628H3Owd3nSU1PtOajqKpwAjpaenwPsB+GqlDnNxNuMmA55X1yrz6qck125cMLNPo4xReJneLzM9O/sfTUmw4qcQ122qiOKUGIQgOds2OJ2bhFJGyYxyPvfTodQs02m0tdaxWNo6EjZ9syeSmjg2eGgyPrKSGZtYwu/FDPFNcXboQLDW/JTFprExE9UWpW0xMx06epz3fuggopoI6a0tNHjwCRxfzF2O6jSx5/wB9PpPFWkTX8PxZa6ThvktFtuPu7GhO0YmNkEMAifK0se7iOcAPgLK30qla2jHTabdee6n0HJe9ZzZOKKzvEbRHvlqSFiekWQUIQerN0PT6D2VL2Woht0BAQEBAQEBAQEBAQEBAQEBAQEBAQEHB/Hr1GD2TO/Kg5tZEgCCYCD6Hc3dWfa0xijcI4owHzSkXwNOjWjm42NvkTysYmdiH2m7+xtk0lT9h2nRQNqXCPg4qiprnzFziAS0RNjA0ztlz+ETvPQZW826IoXvq2U8FZRWlfLDOaajjpG5YcLo4cbgM9DfIXxXKiJGwi2rNI6jqdk1McmyWNFFUU4bYUzmxktkZI4BzvyNt8ssyRE+tML1dvlD9vpdlVlGKiCraHMmka2SPi3IDcBbY2tmb5YhkkRy3JZm9+1ZoJaOipoLwzmTiua0tjp4Y2DLLIZkWHwU1jclx3eThcera10j5BUxueXABjLxECNuedgNfl0VjloyFCUCEEbIIuCD1Zuh6fQeypey1ENsgICAgICAgICAgICAgICAgICAgICAg4T48eoweyZ35UHNkSBBMBB0bwufMx9PwZmNbJUVYqIXOaHTRtpoyyRo1OF5bp/mHldcymHS+Js7bdI/iGXgRzSRyYZpKZ8csLi12JzHA252OWYK56SdVnd/a+zDTiLZcjZ4ICYr8WSYtN7kFzySddb/LJJiSHxQ37btKaqpIoXxtpcREhthdhfhIIH4b52+R0Tg2N2LJXVb9obP+y1sEYP8AjUkz8JljxeZ7RbzOw4gNLYcuaR0TPVvN9Klor9nl1UYmWmtA3Fepk4flxWywgE69R1XVejmXIdv19RNWztAYIhKXeVrQLYQ0OcRq4gDVdIWXBErbggigi5B6q3R9PoPZ0vZaiG2QEBAQEBAQEBAQEBAQEBAQEBAQEBAQcJ8ePUYPZM78qDm6JAgmEH1/h1V07aykjma7GJ5pIJGuA4bnUr2uY4WzaQ3lbNreV1EkOl7NeG0O0hVUnDaKmvM0cLC37ZGW3ErBfMuYWi45g6G6jtOx894Ty00lDM+mo3UkRndZz5XTGos0ebE4DT8OQtl80kh84yrr46vaBq6in4LceGCKSFzhdwLJC1vmb5dcWeakfPw1rHSQ1EkTJnwOD4nCR8RFjiANr3F80Sy9ubxVFa9kjooYXxtexkjXPlla14s7CSAG6DOxSBpQ0NFh8+pJ5knmVKEHILbkEUEXIPVO6Pp9B7Ol7LUQ2yAgICAgICAgICAgICAgICAgICAgICDhPjx6jB7JnelQc3RKoQSCDO2TtGSkmZPFbEw3sdHDm0/og+83c3vpaeCoiFW2N8s09RA2paW8Ay+bhk6PAeXHLquUsXdneeWkgmG0doMrJXyY42xudNw22zsQMrnloLfFTKIfB7Qp2vlnfT42Coc8yPlIc8tc7E5rQNATzJuhsnTxiNoaLkDrqUSkXIIEqULbiggSgigo5B6p3R9PoPZ0vZaiG2QEBAQEBAQEBAQEBAQEBAQEBAQEBAQcJ8ePUYPZM78qDm6JAgkEEgUEgUEw5BXEgoXIKFyCBKCJKCBQEESg9Vbo+n0Hs6XstRDbICAgICAgICAgICAgICAgICAgICAgIOEePPqMHsmd+VBzdEqhBVBJBW6Ct0C6BdBS6ChQRKChQUQUKD1Vuj6fQezpey1ENsgICAgICAgICAgICAgICAgICAgICAg4R48+oweyZ35UHN0SvUUkbHgytxx5hzRa+YNiL872QZk9VRvbJaBzHm5iLSA1hIBOLPMB2K2uVh8gyzVbOkcPuXsAbc2ZhvY3IAjOuG4ufmdEEKVsTmsa+lne8Mv93DgJcA65xA3eD8dMFgDcoKPFK5zSKepDLyvfhjP4XEmPCMWgseY052QOFC8AMpajGCy9mvOJrRikGZ/EW55DpoglG+ja5p+zTuYBFYuY4mRxJxXbjtY28tj110QWoI4Gsa2SmqXTWwu8rwA4ghpbY3JJHMcjqgrtFlO1hLKaojJIwvlxBoDjibbzEE4QR9dbXQUjqdnDHihmeXPeQS1oDGEghoaJNRpe/wCyDHqpqMstFDI1+EeZ7ybOBbfna1sfLpkEGAgoUHqvdH0+g9nS9lqIbZAQEBAQEBAQEBAQEBAQEBAQEBAQEBBx7xhoGT18ALDI80rGtDcRcfvZMgBqqr2mJ5Pd8maTBlwzfLHSe/bsj1viRu+TmKWe3XhzW1tr88lxx2eh6Boe6P8A1/K3JsIWzhlbfQ4ZB165cj9CnHZFvJujtG0cvCf5fP1MJieWHO2h6g6FX1neN3zep09sGWcc9nxhGGZzHNe02c0hwORzHwOvyKlQzHbXqSLGQ2vc5NBccBZcm2ZwuIQSftmqd+KS+VvwtsfKW5i1jkSEFz/b9Va2JlzfPhtvhLS0stphsTyQWJdq1Ly0ukzY5r22a0Wc25Dshr5j9UEm7YqQMOMFpGEhzGG7ebTcaILFRtCaVoY92JoIcBZosQ3CNB0KDGJQUugpdBQlB6s3Q9PoPZUvZaiG3QEBAQEBAQEBAQEBAQEBAQEBAQEBAQcq8T6t9PtGnljw4m0osHC7SHPla4EfJxCpyTtZ9J5Ixxk01qz2z8pfNu3pqyS4iLGbXcWyF1wxzAc3ZnC9zc+t9c1xxS9CNDijlz+Hj3d8b/xyYh2zUWcPJZ2IOGHIglxw20sC826WHRRut9Gp9ez5PkNt/wCL/I3+5V2P8L5zyz/ufZH7sAFWPKVugrdAugXQLoKXQUQUQEESg9XboenUHsqXstRDboCAgICAgICAgICD/9k="/>
          <p:cNvSpPr>
            <a:spLocks noChangeAspect="1" noChangeArrowheads="1"/>
          </p:cNvSpPr>
          <p:nvPr/>
        </p:nvSpPr>
        <p:spPr bwMode="auto">
          <a:xfrm>
            <a:off x="460375" y="1603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7" name="AutoShape 12" descr="data:image/jpeg;base64,/9j/4AAQSkZJRgABAQAAAQABAAD/2wCEAAkGBwwNEBAODQ8ODg0PEBANDxAODg8ODw0QFREXFhQRFBUYHjQgGBoxHhQUITIhJSkrOi46Fx8zOjMsNygtLisBCgoKDg0OGxAQGzgkICQ0LzcuMTAvNSw0LDAyNCwsLzI0NDAsLTQsLDcsLDQsLCwwLi0sLzQsLCwsLCwsLCwsLP/AABEIAKgBLAMBEQACEQEDEQH/xAAcAAEAAQUBAQAAAAAAAAAAAAAAAgEDBAUHCAb/xAA/EAABAwIDBgQDBgQDCQAAAAABAAIDBBESITEFBhNBUbMHIjV0YXGRFCMyQoHRUoKhsTNTkhUWJHOTssHh8f/EABoBAQADAQEBAAAAAAAAAAAAAAABAwQCBQb/xAA4EQEAAgECAwMJBwMFAQAAAAAAAQIDBBESITFBUXEFExRhgZGh0fAiIzJSscHhFSTxMzRCYpJy/9oADAMBAAIRAxEAPwDuKAgICAgICAgICAg4L4+eo0/smd+VBzREiCiCTGlxDWguc4hrQASXOJsAANTc6IJVEL4jhlY6N1gcMjSx1jobHlkgr9nk8vkf5/weU+f5dUEZInsDS9rmh2bS4FuIWBuL65Oaf5h1QQuOqCWB1sVjhvbFY4b55X/ld9D0QRxDqEFUBAQUKD1fuh6dQeypey1ENugICAgICAgICAgICAgICAgICAgICAg4L4++o0/smd+VBzREiCiC7TTGOSOQAExyMlAOhLHBwB+GSDaQbwPZgJhhLo2hjCBw2NF2F33bbNF+GzS1iXH82QRn27I58L8AvA7E3iOdK5/kYzzud+LJg+pQTZvDIOITGwvlEmN1yMTpGBrzbSxIxWFs7WsMiE2bxubiwQtbchwGNxAfxZJS/rrK6wvllqbFBFm8UnkD2F4YYXG00jDI6ISAOeR+K/EJN9bII1u8M8sbo7FuJpY52O7yDI1xN7XucFnfxYjkEGnQEBBQoPV+6Hp1B7Kl7LUQ26AgICAgICAgICAgICAgICAgICAgICDgvj76jT+yZ35UHNESogqgICAgICAgICAgIKFB6v3Q9OoPZUvZaiG3QEBAQEBAQEBAQEBAQEBAQEBAQEBAQcF8fPUaf2TO/Kg5oiRAQEG32BHGW1L5I45eHEHtEjQ4AjGefyC3aKtNslrVido7fa8ryla8WxUpaa8U7TtO3cuUdRSVLhDJTRwl/lZJD5SHcrhd4smHPbzdqRXfpMcnGfDqdNScuPLNtusW58mC3Z/3skUk0UPDJBdIbB2dhb+hss0af7y1LWiNu9snV/dVyUpNuLsjs8Va7ZhiY2Vkkc0TjhD4zkHdD9FObSzjrF4mLRPbCNPrYy3nHas1tHPae5el2OI7tfUQMmDcZjcSCMr2xdV3bR8HK14i3cqp5QnJzpjtNd9t4+Xc1axvSEBAQUKD1fuh6dQeypey1ENugICAgICAgICAgICAgICAgICAgICAg4L4+eo0/smd+VBzREiAgINxu9hLaphexhkiaxpe4NFzjH/kLfodprkrMxG8dvteT5T4ovhvFZnaZmdo37lyjooaV4mnnhdgOJscLuI57uS6xYceC0ZMl4nbpEc93GfU5dTScWHHMb9ZtG0RH1/hLZ0zJjUSfcire4OiE9sAbzAvztcfRTgvGSb35cc9N+iNVjthjFj+15uI+1w9d/lv+6dfJ/wjmPkpzLxm3EOEAaZm2p6kD+y7zW/tpraY33jp/CvTU/vIvWtuHhn8W/79PVEshhDwRVyUk9OGm0rXWm0ysOqtja0ffzW1e/tUWiaT/bVvS+/4dvs/4fLBeLD6UQEBBQoPV+6Hp1B7Kl7LUQ26AgICAgICAgICAgICAgICAgICAgICDgvj56jT+yZ35UHNESICDY7Co455SyTFhEbn+U2NwR+616PDTLkmt+m3yef5R1GTBii2PrMxHP2rnF2WfyVX+pn7rri0c9lvg54PKMf8q+6WJTbNqJWh0cZc0uwggt1GvPL5qjHpst43rXeGnLrMGK01vbaY5o1tFLAQJWFt8xmCDboQoy4b4p2vGzrBqcWeN8c7r7Nj1WEPMLsGRP4cWHrhvdWRo823Fw8lE+UdNxTSL8/38ei5tmhaypMMDDozC0XcSS251XeqwRXPOPHHc40Gqm+ljLmt37z07Vir2ZUwtxyRlrche7XAE8jY5KrLpcuOOK9eS7DrsGa3DS28+79WGqGsQEAoPV26Hp1B7Kl7LUQ26AgICAgICAgICAgICAgICAgICAgICDgvj56jT+yZ35UHNESICDdbqf47v+S//uavQ8mf6s+E/s8jy1/t4/8AqP0lfkftF7S00kYxNLSRCARcWyzVlp1Vq7Tjjn6v5U0roaWi0Zp5f9v4WQ9zdn5Ei85abG1x0/ouN5jRcvzLZrFvKXOP+K7JKPs9C+U3aJ/MXH8oc7U9LAfRd2tHmMNr/m+HNXWk+k6iuPrNeXjtCW0KSsNXxGY8OJrmSA+RjLC9zoBrlz/VTnw6idTxV6ctp7IhzpdRpa6PgttvtO8dsz9dO5mhzRXTDR7oGtjzDTfCLgHkf2WnePTLx2zHJj2tPk/HPZFufvn4MGP7mOe1LUtY5hbJxZGloJyDsxmc9Qs0fd0v93baY57y2W++y498tZmJ5cMc/DryjxfPLynvCAgFB6u3Q9OoPZUvZaiG3QEBAQEBAQEBAQEBAQEBAQEBAQEBAQcF8fPUaf2TO/Kg5oiRAQTjkew3Y5zTpdri026XC6ra1edZ2cXpW8bWjfx5rv2yf/Om/wCq/wDddeeyfmn3yr9Gw/kj3R8mVsujfO/gPdJG3C6WxvYkEZ4Tlz1V+mw2y383aZiOrNrNRXBj89WsTO8R9SwGPe8NaC9w1awFzgOtm/qssTa0RHwbZrSkzblHr6fFMzyhvDL5A0fkLnAD+VdecvEcG87dzmMWObccVjfv2j9UZTIbPfjJNrOdiJPSxKi02n7Vt/GU0ikRwV28I+SU1TK8APke8DQOe5wH1U2yXvG1pmfaimHHjnelYjwjZaXC1RAQCg9XboenUHsqXstRDboCAgICAgICAgICAgICAgICAgICAgIOC+PnqNP7JnflQc0RIgIKoNxu0wY5X4Q6SOIvjac7u6/2H6rf5PrHFa228xHJ5Pla08FKb7VtaImfV9fozd3do1E8rmyniNDHOxFrQYzcCwsMr55fBadBqcuXJMX5xt7mPyro8GDDE442nfv6rGzLRUTZGyiB734Xy8MyEAXs3LTQZ/H4qrT7U0sXi3DMzznbf2epdq98uunHanHERyrvt4z6/ruRr6uF4p3l32iZkgDiInR8aO+liLE5AfqeqjNlx2ilpnitE8+W28O9Ngy0nLWI4KzHLnE8M/t3sitnfUMmdT1ONmAufBIwNdG0a4T+n/tW5b2zVvOLJvG3Osx0hRgxV018dc2Lad9otE7xM+v69j5teQ+gEBAQUKD1duh6dQeypey1ENugICAgICAgICAgICAgICAgICAgICAg4L4+eo0/smd+VBzREqoL9FRyzuLIgHOAxWJAyuBz+atxYb5bcNOqjPqMeCvFknaGb/u/WfwD/Wz91o/p+o7vjDJ/V9J+b4T8mFFJLTyXYSyRhLSRY6GxHQjJZq2vivvWdphsvTHqMe1o3rLNO3qu9w5gyOTWANJPM9StPp+ffff4Mf8AStNw7TEz7U6SKrpYuK10TY3tDuFIQ4vGQBwEfEc1OOufBj44mNp7J7fY4zX02qzebmJm0TtxRy29rEqNpTyOY8uDTHnGGNDWs+QVF9TkvaLTPTpt2NWLRYcdbViN+LrvO+7M+2VlRDM68QYwDikMDHyA8rgZ/wBFo89ny4rTvG0deW0yyej6XBnpXaZmfw894j4/Nr56N8bI5HYcMoJbYknK2uXxWW+G1KVvPS3Rvx6imTJbHHWvVjqpeICChQert0PTqD2VL2Woht0BAQEBAQEBAQEBAQEBAQEBAQEBAQEHBvHz1Gn9kzvyoOaIkQSawkgAEkmwAFyTyAUxEzO0ImYiN56N1KRQR8NhBq5B944Z8Fh/KD1/+9F6FpjSU4a/jnrPdHd4/wCe55FInX5OO3+lXpH5p759X+O9ZpadhpJ3lrTI2Roa4gFzQcNwD+pVeOlZ017THOJjn7l2bLeNbjpE8pid47O1VkEYoxKWMLxOBcgXLcvKT0UxSkaXj258X1Dm2S867zfFO3D8e/xZu35Q5sLBDGXyRNwOt5o7kWaz+y0a68TFKxWN5iNvV6oZPJmKYtkvN52rad+6fXP6r1PSxveIpKajZcWcGStM7MsieaspirN4pfHWN/X9pTkz3rScuPLedu+s8M/swqJgbBXsBvgODlfJzhn9FnxV4cOavd/LXnvx6jTW7+fviFKxrDDQCTKPMPtybibf+ijLwziw8XTt8OTrBN4z6madeW3jtOy7tSmAY90VNTPht5JoT52D+J1tVZqccRSZpSs17JjrHip0eaZyVjJltF+2tuk+Hd+r55eU94QUKD1duh6dQeypey1ENugICAgICAgICAgICAgICAgICAgICAg4N49+oweyZ35UHNUSqAgzdlVop38QxiQ2s27sOE9RktGmzxhvxcO7HrdLOpx+bi3D39u/xhlP2jTOJc6jaXE3JMzySeuiunVYbTvOL4z8meui1FYitc+0R/1j5o0O0Gx8Rjog+GU3MeK2HpY/T6BcYdTGPirNd627O5ZqNFbLwXrfa9e3br9fulU7QD4uA2JsbA7E2zibfA3GZ1zTLqoti81Wu0bmHQ2x5/PWvxTttPL628H3Owd3nSU1PtOajqKpwAjpaenwPsB+GqlDnNxNuMmA55X1yrz6qck125cMLNPo4xReJneLzM9O/sfTUmw4qcQ122qiOKUGIQgOds2OJ2bhFJGyYxyPvfTodQs02m0tdaxWNo6EjZ9syeSmjg2eGgyPrKSGZtYwu/FDPFNcXboQLDW/JTFprExE9UWpW0xMx06epz3fuggopoI6a0tNHjwCRxfzF2O6jSx5/wB9PpPFWkTX8PxZa6ThvktFtuPu7GhO0YmNkEMAifK0se7iOcAPgLK30qla2jHTabdee6n0HJe9ZzZOKKzvEbRHvlqSFiekWQUIQerN0PT6D2VL2Woht0BAQEBAQEBAQEBAQEBAQEBAQEBAQEHB/Hr1GD2TO/Kg5tZEgCCYCD6Hc3dWfa0xijcI4owHzSkXwNOjWjm42NvkTysYmdiH2m7+xtk0lT9h2nRQNqXCPg4qiprnzFziAS0RNjA0ztlz+ETvPQZW826IoXvq2U8FZRWlfLDOaajjpG5YcLo4cbgM9DfIXxXKiJGwi2rNI6jqdk1McmyWNFFUU4bYUzmxktkZI4BzvyNt8ssyRE+tML1dvlD9vpdlVlGKiCraHMmka2SPi3IDcBbY2tmb5YhkkRy3JZm9+1ZoJaOipoLwzmTiua0tjp4Y2DLLIZkWHwU1jclx3eThcera10j5BUxueXABjLxECNuedgNfl0VjloyFCUCEEbIIuCD1Zuh6fQeypey1ENsgICAgICAgICAgICAgICAgICAgICAg4T48eoweyZ35UHNkSBBMBB0bwufMx9PwZmNbJUVYqIXOaHTRtpoyyRo1OF5bp/mHldcymHS+Js7bdI/iGXgRzSRyYZpKZ8csLi12JzHA252OWYK56SdVnd/a+zDTiLZcjZ4ICYr8WSYtN7kFzySddb/LJJiSHxQ37btKaqpIoXxtpcREhthdhfhIIH4b52+R0Tg2N2LJXVb9obP+y1sEYP8AjUkz8JljxeZ7RbzOw4gNLYcuaR0TPVvN9Klor9nl1UYmWmtA3Fepk4flxWywgE69R1XVejmXIdv19RNWztAYIhKXeVrQLYQ0OcRq4gDVdIWXBErbggigi5B6q3R9PoPZ0vZaiG2QEBAQEBAQEBAQEBAQEBAQEBAQEBAQcJ8ePUYPZM78qDm6JAgmEH1/h1V07aykjma7GJ5pIJGuA4bnUr2uY4WzaQ3lbNreV1EkOl7NeG0O0hVUnDaKmvM0cLC37ZGW3ErBfMuYWi45g6G6jtOx894Ty00lDM+mo3UkRndZz5XTGos0ebE4DT8OQtl80kh84yrr46vaBq6in4LceGCKSFzhdwLJC1vmb5dcWeakfPw1rHSQ1EkTJnwOD4nCR8RFjiANr3F80Sy9ubxVFa9kjooYXxtexkjXPlla14s7CSAG6DOxSBpQ0NFh8+pJ5knmVKEHILbkEUEXIPVO6Pp9B7Ol7LUQ2yAgICAgICAgICAgICAgICAgICAgICDhPjx6jB7JnelQc3RKoQSCDO2TtGSkmZPFbEw3sdHDm0/og+83c3vpaeCoiFW2N8s09RA2paW8Ay+bhk6PAeXHLquUsXdneeWkgmG0doMrJXyY42xudNw22zsQMrnloLfFTKIfB7Qp2vlnfT42Coc8yPlIc8tc7E5rQNATzJuhsnTxiNoaLkDrqUSkXIIEqULbiggSgigo5B6p3R9PoPZ0vZaiG2QEBAQEBAQEBAQEBAQEBAQEBAQEBAQcJ8ePUYPZM78qDm6JAgkEEgUEgUEw5BXEgoXIKFyCBKCJKCBQEESg9Vbo+n0Hs6XstRDbICAgICAgICAgICAgICAgICAgICAgIOEePPqMHsmd+VBzdEqhBVBJBW6Ct0C6BdBS6ChQRKChQUQUKD1Vuj6fQezpey1ENsgICAgICAgICAgICAgICAgICAgICAg4R48+oweyZ35UHN0SvUUkbHgytxx5hzRa+YNiL872QZk9VRvbJaBzHm5iLSA1hIBOLPMB2K2uVh8gyzVbOkcPuXsAbc2ZhvY3IAjOuG4ufmdEEKVsTmsa+lne8Mv93DgJcA65xA3eD8dMFgDcoKPFK5zSKepDLyvfhjP4XEmPCMWgseY052QOFC8AMpajGCy9mvOJrRikGZ/EW55DpoglG+ja5p+zTuYBFYuY4mRxJxXbjtY28tj110QWoI4Gsa2SmqXTWwu8rwA4ghpbY3JJHMcjqgrtFlO1hLKaojJIwvlxBoDjibbzEE4QR9dbXQUjqdnDHihmeXPeQS1oDGEghoaJNRpe/wCyDHqpqMstFDI1+EeZ7ybOBbfna1sfLpkEGAgoUHqvdH0+g9nS9lqIbZAQEBAQEBAQEBAQEBAQEBAQEBAQEBBx7xhoGT18ALDI80rGtDcRcfvZMgBqqr2mJ5Pd8maTBlwzfLHSe/bsj1viRu+TmKWe3XhzW1tr88lxx2eh6Boe6P8A1/K3JsIWzhlbfQ4ZB165cj9CnHZFvJujtG0cvCf5fP1MJieWHO2h6g6FX1neN3zep09sGWcc9nxhGGZzHNe02c0hwORzHwOvyKlQzHbXqSLGQ2vc5NBccBZcm2ZwuIQSftmqd+KS+VvwtsfKW5i1jkSEFz/b9Va2JlzfPhtvhLS0stphsTyQWJdq1Ly0ukzY5r22a0Wc25Dshr5j9UEm7YqQMOMFpGEhzGG7ebTcaILFRtCaVoY92JoIcBZosQ3CNB0KDGJQUugpdBQlB6s3Q9PoPZUvZaiG3QEBAQEBAQEBAQEBAQEBAQEBAQEBAQcq8T6t9PtGnljw4m0osHC7SHPla4EfJxCpyTtZ9J5Ixxk01qz2z8pfNu3pqyS4iLGbXcWyF1wxzAc3ZnC9zc+t9c1xxS9CNDijlz+Hj3d8b/xyYh2zUWcPJZ2IOGHIglxw20sC826WHRRut9Gp9ez5PkNt/wCL/I3+5V2P8L5zyz/ufZH7sAFWPKVugrdAugXQLoKXQUQUQEESg9XboenUHsqXstRDboCAgICAgICAgICD/9k="/>
          <p:cNvSpPr>
            <a:spLocks noChangeAspect="1" noChangeArrowheads="1"/>
          </p:cNvSpPr>
          <p:nvPr/>
        </p:nvSpPr>
        <p:spPr bwMode="auto">
          <a:xfrm>
            <a:off x="612775" y="3127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Rechteck 7"/>
          <p:cNvSpPr/>
          <p:nvPr/>
        </p:nvSpPr>
        <p:spPr>
          <a:xfrm>
            <a:off x="755578" y="2031227"/>
            <a:ext cx="4824534" cy="1661993"/>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400" dirty="0" smtClean="0">
                <a:solidFill>
                  <a:prstClr val="black"/>
                </a:solidFill>
              </a:rPr>
              <a:t>// braun@unix-ag.uni-kl.de</a:t>
            </a:r>
            <a:endParaRPr lang="de-DE" sz="2400" dirty="0">
              <a:solidFill>
                <a:prstClr val="black"/>
              </a:solidFill>
            </a:endParaRPr>
          </a:p>
          <a:p>
            <a:pPr marL="216000" indent="-216000" fontAlgn="base">
              <a:spcBef>
                <a:spcPts val="1800"/>
              </a:spcBef>
              <a:spcAft>
                <a:spcPct val="0"/>
              </a:spcAft>
              <a:buClr>
                <a:srgbClr val="008000">
                  <a:lumMod val="50000"/>
                </a:srgbClr>
              </a:buClr>
              <a:buFont typeface="Wingdings" pitchFamily="2" charset="2"/>
              <a:buChar char="§"/>
            </a:pPr>
            <a:r>
              <a:rPr lang="de-DE" sz="2400" dirty="0">
                <a:solidFill>
                  <a:prstClr val="black"/>
                </a:solidFill>
              </a:rPr>
              <a:t>// twitter.com/</a:t>
            </a:r>
            <a:r>
              <a:rPr lang="de-DE" sz="2400" dirty="0" err="1">
                <a:solidFill>
                  <a:prstClr val="black"/>
                </a:solidFill>
              </a:rPr>
              <a:t>susannebraun</a:t>
            </a:r>
            <a:endParaRPr lang="de-DE" sz="2400" dirty="0">
              <a:solidFill>
                <a:prstClr val="black"/>
              </a:solidFill>
            </a:endParaRPr>
          </a:p>
          <a:p>
            <a:pPr marL="216000" indent="-216000" fontAlgn="base">
              <a:spcBef>
                <a:spcPts val="1800"/>
              </a:spcBef>
              <a:spcAft>
                <a:spcPct val="0"/>
              </a:spcAft>
              <a:buClr>
                <a:srgbClr val="008000">
                  <a:lumMod val="50000"/>
                </a:srgbClr>
              </a:buClr>
              <a:buFont typeface="Wingdings" pitchFamily="2" charset="2"/>
              <a:buChar char="§"/>
            </a:pPr>
            <a:r>
              <a:rPr lang="de-DE" sz="2400" dirty="0">
                <a:solidFill>
                  <a:prstClr val="black"/>
                </a:solidFill>
              </a:rPr>
              <a:t>// </a:t>
            </a:r>
            <a:r>
              <a:rPr lang="de-DE" sz="2400" dirty="0" smtClean="0">
                <a:solidFill>
                  <a:prstClr val="black"/>
                </a:solidFill>
              </a:rPr>
              <a:t>github.com/</a:t>
            </a:r>
            <a:r>
              <a:rPr lang="de-DE" sz="2400" dirty="0" err="1" smtClean="0">
                <a:solidFill>
                  <a:prstClr val="black"/>
                </a:solidFill>
              </a:rPr>
              <a:t>susannebraun</a:t>
            </a:r>
            <a:endParaRPr lang="de-DE" sz="2400" dirty="0" smtClean="0">
              <a:solidFill>
                <a:prstClr val="black"/>
              </a:solidFill>
            </a:endParaRPr>
          </a:p>
        </p:txBody>
      </p:sp>
    </p:spTree>
    <p:extLst>
      <p:ext uri="{BB962C8B-B14F-4D97-AF65-F5344CB8AC3E}">
        <p14:creationId xmlns:p14="http://schemas.microsoft.com/office/powerpoint/2010/main" val="3607224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2.3.9/bmi/developer.android.com/design/media/index_landing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005064"/>
            <a:ext cx="4286876" cy="338437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395536" y="0"/>
            <a:ext cx="7704856" cy="928670"/>
          </a:xfrm>
        </p:spPr>
        <p:txBody>
          <a:bodyPr>
            <a:normAutofit/>
          </a:bodyPr>
          <a:lstStyle/>
          <a:p>
            <a:r>
              <a:rPr lang="de-DE" dirty="0" smtClean="0"/>
              <a:t>Geschichte</a:t>
            </a:r>
            <a:endParaRPr lang="de-DE" dirty="0">
              <a:solidFill>
                <a:schemeClr val="tx1"/>
              </a:solidFill>
            </a:endParaRPr>
          </a:p>
        </p:txBody>
      </p:sp>
      <p:sp>
        <p:nvSpPr>
          <p:cNvPr id="9" name="Rechteck 8"/>
          <p:cNvSpPr/>
          <p:nvPr/>
        </p:nvSpPr>
        <p:spPr>
          <a:xfrm>
            <a:off x="1068978" y="1628800"/>
            <a:ext cx="7560840" cy="2554545"/>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Die Firma </a:t>
            </a:r>
            <a:r>
              <a:rPr lang="de-DE" sz="2000" dirty="0" err="1" smtClean="0">
                <a:solidFill>
                  <a:prstClr val="black"/>
                </a:solidFill>
              </a:rPr>
              <a:t>Android</a:t>
            </a:r>
            <a:r>
              <a:rPr lang="de-DE" sz="2000" dirty="0" smtClean="0">
                <a:solidFill>
                  <a:prstClr val="black"/>
                </a:solidFill>
              </a:rPr>
              <a:t> wurde 2003 von Andy Rubin gegründet</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2005 übernimmt Google </a:t>
            </a:r>
            <a:r>
              <a:rPr lang="de-DE" sz="2000" dirty="0" err="1" smtClean="0">
                <a:solidFill>
                  <a:prstClr val="black"/>
                </a:solidFill>
              </a:rPr>
              <a:t>Android</a:t>
            </a:r>
            <a:r>
              <a:rPr lang="de-DE" sz="2000" dirty="0" smtClean="0">
                <a:solidFill>
                  <a:prstClr val="black"/>
                </a:solidFill>
              </a:rPr>
              <a:t> für 50 </a:t>
            </a:r>
            <a:r>
              <a:rPr lang="de-DE" sz="2000" dirty="0" err="1" smtClean="0">
                <a:solidFill>
                  <a:prstClr val="black"/>
                </a:solidFill>
              </a:rPr>
              <a:t>Mio</a:t>
            </a:r>
            <a:r>
              <a:rPr lang="de-DE" sz="2000" dirty="0" smtClean="0">
                <a:solidFill>
                  <a:prstClr val="black"/>
                </a:solidFill>
              </a:rPr>
              <a:t> USD</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Rubin wird zum </a:t>
            </a:r>
            <a:r>
              <a:rPr lang="en-US" sz="2000" dirty="0">
                <a:solidFill>
                  <a:prstClr val="black"/>
                </a:solidFill>
              </a:rPr>
              <a:t>Vice President of Engineering </a:t>
            </a:r>
            <a:r>
              <a:rPr lang="en-US" sz="2000" dirty="0" err="1">
                <a:solidFill>
                  <a:prstClr val="black"/>
                </a:solidFill>
              </a:rPr>
              <a:t>bei</a:t>
            </a:r>
            <a:r>
              <a:rPr lang="en-US" sz="2000" dirty="0">
                <a:solidFill>
                  <a:prstClr val="black"/>
                </a:solidFill>
              </a:rPr>
              <a:t> Google</a:t>
            </a:r>
            <a:endParaRPr lang="de-DE" sz="2000" dirty="0" smtClean="0">
              <a:solidFill>
                <a:prstClr val="black"/>
              </a:solidFill>
            </a:endParaRP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Seit Oktober 2008 ist </a:t>
            </a:r>
            <a:r>
              <a:rPr lang="de-DE" sz="2000" dirty="0" err="1" smtClean="0">
                <a:solidFill>
                  <a:prstClr val="black"/>
                </a:solidFill>
              </a:rPr>
              <a:t>Android</a:t>
            </a:r>
            <a:r>
              <a:rPr lang="de-DE" sz="2000" dirty="0" smtClean="0">
                <a:solidFill>
                  <a:prstClr val="black"/>
                </a:solidFill>
              </a:rPr>
              <a:t> offiziell verfügbar</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Page &amp; </a:t>
            </a:r>
            <a:r>
              <a:rPr lang="de-DE" sz="2000" dirty="0" err="1" smtClean="0">
                <a:solidFill>
                  <a:prstClr val="black"/>
                </a:solidFill>
              </a:rPr>
              <a:t>Brin</a:t>
            </a:r>
            <a:r>
              <a:rPr lang="de-DE" sz="2000" dirty="0" smtClean="0">
                <a:solidFill>
                  <a:prstClr val="black"/>
                </a:solidFill>
              </a:rPr>
              <a:t>: „Beste Übernahme aller Zeiten“</a:t>
            </a:r>
          </a:p>
        </p:txBody>
      </p:sp>
      <p:pic>
        <p:nvPicPr>
          <p:cNvPr id="4" name="Picture 4" descr="http://1.2.3.12/bmi/developer.android.com/assets/images/dac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5762"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p:cNvSpPr/>
          <p:nvPr/>
        </p:nvSpPr>
        <p:spPr>
          <a:xfrm>
            <a:off x="1068978" y="4221088"/>
            <a:ext cx="4151094" cy="1891287"/>
          </a:xfrm>
          <a:prstGeom prst="rect">
            <a:avLst/>
          </a:prstGeom>
        </p:spPr>
        <p:txBody>
          <a:bodyPr wrap="square">
            <a:spAutoFit/>
          </a:bodyPr>
          <a:lstStyle/>
          <a:p>
            <a:pPr marL="216000" indent="-216000" fontAlgn="base">
              <a:lnSpc>
                <a:spcPct val="150000"/>
              </a:lnSpc>
              <a:spcBef>
                <a:spcPts val="1800"/>
              </a:spcBef>
              <a:spcAft>
                <a:spcPct val="0"/>
              </a:spcAft>
              <a:buClr>
                <a:srgbClr val="008000">
                  <a:lumMod val="50000"/>
                </a:srgbClr>
              </a:buClr>
              <a:buFont typeface="Wingdings" pitchFamily="2" charset="2"/>
              <a:buChar char="§"/>
            </a:pPr>
            <a:r>
              <a:rPr lang="de-DE" sz="2000" dirty="0" smtClean="0">
                <a:solidFill>
                  <a:prstClr val="black"/>
                </a:solidFill>
              </a:rPr>
              <a:t>Google </a:t>
            </a:r>
            <a:r>
              <a:rPr lang="de-DE" sz="2000" dirty="0">
                <a:solidFill>
                  <a:prstClr val="black"/>
                </a:solidFill>
              </a:rPr>
              <a:t>hat Schätzungen zufolge im Jahr 2012 bereits 1,3 Milliarden USD mit Werbung durch </a:t>
            </a:r>
            <a:r>
              <a:rPr lang="de-DE" sz="2000" dirty="0" err="1" smtClean="0">
                <a:solidFill>
                  <a:prstClr val="black"/>
                </a:solidFill>
              </a:rPr>
              <a:t>Android</a:t>
            </a:r>
            <a:r>
              <a:rPr lang="de-DE" sz="2000" dirty="0" smtClean="0">
                <a:solidFill>
                  <a:prstClr val="black"/>
                </a:solidFill>
              </a:rPr>
              <a:t>-Devices  umgesetzt</a:t>
            </a:r>
          </a:p>
        </p:txBody>
      </p:sp>
    </p:spTree>
    <p:extLst>
      <p:ext uri="{BB962C8B-B14F-4D97-AF65-F5344CB8AC3E}">
        <p14:creationId xmlns:p14="http://schemas.microsoft.com/office/powerpoint/2010/main" val="1499569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22375"/>
            <a:ext cx="7704856" cy="928670"/>
          </a:xfrm>
        </p:spPr>
        <p:txBody>
          <a:bodyPr>
            <a:normAutofit/>
          </a:bodyPr>
          <a:lstStyle/>
          <a:p>
            <a:r>
              <a:rPr lang="de-DE" dirty="0" smtClean="0"/>
              <a:t>Grundlagen Betriebssystem</a:t>
            </a:r>
            <a:endParaRPr lang="de-DE" dirty="0">
              <a:solidFill>
                <a:schemeClr val="tx1"/>
              </a:solidFill>
            </a:endParaRPr>
          </a:p>
        </p:txBody>
      </p:sp>
      <p:sp>
        <p:nvSpPr>
          <p:cNvPr id="9" name="Rechteck 8"/>
          <p:cNvSpPr/>
          <p:nvPr/>
        </p:nvSpPr>
        <p:spPr>
          <a:xfrm>
            <a:off x="1043608" y="1572756"/>
            <a:ext cx="7560840" cy="4016484"/>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Das </a:t>
            </a:r>
            <a:r>
              <a:rPr lang="de-DE" sz="2000" dirty="0" err="1" smtClean="0">
                <a:solidFill>
                  <a:prstClr val="black"/>
                </a:solidFill>
              </a:rPr>
              <a:t>Android</a:t>
            </a:r>
            <a:r>
              <a:rPr lang="de-DE" sz="2000" dirty="0" smtClean="0">
                <a:solidFill>
                  <a:prstClr val="black"/>
                </a:solidFill>
              </a:rPr>
              <a:t>-OS basiert auf einem 2.6-er Linux-Kernel</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Jede App wird in einer </a:t>
            </a:r>
            <a:r>
              <a:rPr lang="de-DE" sz="2000" dirty="0" err="1" smtClean="0">
                <a:solidFill>
                  <a:prstClr val="black"/>
                </a:solidFill>
              </a:rPr>
              <a:t>Application</a:t>
            </a:r>
            <a:r>
              <a:rPr lang="de-DE" sz="2000" dirty="0" smtClean="0">
                <a:solidFill>
                  <a:prstClr val="black"/>
                </a:solidFill>
              </a:rPr>
              <a:t> </a:t>
            </a:r>
            <a:r>
              <a:rPr lang="de-DE" sz="2000" dirty="0" err="1" smtClean="0">
                <a:solidFill>
                  <a:prstClr val="black"/>
                </a:solidFill>
              </a:rPr>
              <a:t>Sandbox</a:t>
            </a:r>
            <a:r>
              <a:rPr lang="de-DE" sz="2000" dirty="0" smtClean="0">
                <a:solidFill>
                  <a:prstClr val="black"/>
                </a:solidFill>
              </a:rPr>
              <a:t> ausgeführt</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Dabei bekommt jede App eine eindeutige User-ID und wird stets mit dieser in einem eigenen Prozess ausgeführt</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Normalfall: App wird in Java programmiert (Compiler Compliance SE 5.0 oder SE 6.0)</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Übersetzung von </a:t>
            </a:r>
            <a:r>
              <a:rPr lang="de-DE" sz="2000" dirty="0" err="1" smtClean="0">
                <a:solidFill>
                  <a:prstClr val="black"/>
                </a:solidFill>
              </a:rPr>
              <a:t>javac</a:t>
            </a:r>
            <a:r>
              <a:rPr lang="de-DE" sz="2000" dirty="0" smtClean="0">
                <a:solidFill>
                  <a:prstClr val="black"/>
                </a:solidFill>
              </a:rPr>
              <a:t>-</a:t>
            </a:r>
            <a:r>
              <a:rPr lang="de-DE" sz="2000" dirty="0" err="1" smtClean="0">
                <a:solidFill>
                  <a:prstClr val="black"/>
                </a:solidFill>
              </a:rPr>
              <a:t>class</a:t>
            </a:r>
            <a:r>
              <a:rPr lang="de-DE" sz="2000" dirty="0" smtClean="0">
                <a:solidFill>
                  <a:prstClr val="black"/>
                </a:solidFill>
              </a:rPr>
              <a:t>-Files in </a:t>
            </a:r>
            <a:r>
              <a:rPr lang="de-DE" sz="2000" dirty="0" err="1" smtClean="0">
                <a:solidFill>
                  <a:prstClr val="black"/>
                </a:solidFill>
              </a:rPr>
              <a:t>Dalvik</a:t>
            </a:r>
            <a:r>
              <a:rPr lang="de-DE" sz="2000" dirty="0" smtClean="0">
                <a:solidFill>
                  <a:prstClr val="black"/>
                </a:solidFill>
              </a:rPr>
              <a:t>-VM-Bytecode durch „</a:t>
            </a:r>
            <a:r>
              <a:rPr lang="de-DE" sz="2000" dirty="0" err="1" smtClean="0">
                <a:solidFill>
                  <a:prstClr val="black"/>
                </a:solidFill>
              </a:rPr>
              <a:t>dex</a:t>
            </a:r>
            <a:r>
              <a:rPr lang="de-DE" sz="2000" dirty="0" smtClean="0">
                <a:solidFill>
                  <a:prstClr val="black"/>
                </a:solidFill>
              </a:rPr>
              <a:t>“</a:t>
            </a:r>
            <a:endParaRPr lang="de-DE" sz="2000" dirty="0">
              <a:solidFill>
                <a:prstClr val="black"/>
              </a:solidFill>
            </a:endParaRP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Java API ist Teilmenge des JDKs (zum Beispiel keine Swing oder AWT-Klassen)</a:t>
            </a: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762"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55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539552" y="0"/>
            <a:ext cx="8424936" cy="928670"/>
          </a:xfrm>
        </p:spPr>
        <p:txBody>
          <a:bodyPr>
            <a:normAutofit/>
          </a:bodyPr>
          <a:lstStyle/>
          <a:p>
            <a:r>
              <a:rPr lang="de-DE" dirty="0" smtClean="0"/>
              <a:t>Studie: Zeiterfassung </a:t>
            </a:r>
            <a:r>
              <a:rPr lang="de-DE" dirty="0" err="1" smtClean="0"/>
              <a:t>goes</a:t>
            </a:r>
            <a:r>
              <a:rPr lang="de-DE" dirty="0" smtClean="0"/>
              <a:t> </a:t>
            </a:r>
            <a:r>
              <a:rPr lang="de-DE" dirty="0" err="1" smtClean="0"/>
              <a:t>Android</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762" y="332660"/>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https://3c.gmx.net/mail/client/attachment/view/tmai1300873421e9973e/YXJ0NDY4;jsessionid=C81CD7088BA03B94803BCAC429F3B058-n3.bs30a?selection=tfol11c4fc7fb098676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6" name="AutoShape 4" descr="https://3c.gmx.net/mail/client/attachment/view/tmai1300873421e9973e/YXJ0NDY4;jsessionid=C81CD7088BA03B94803BCAC429F3B058-n3.bs30a?selection=tfol11c4fc7fb0986766"/>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7" name="AutoShape 6" descr="https://3c.gmx.net/mail/client/attachment/view/tmai1300873421e9973e/YXJ0NDY4;jsessionid=C81CD7088BA03B94803BCAC429F3B058-n3.bs30a?selection=tfol11c4fc7fb0986766"/>
          <p:cNvSpPr>
            <a:spLocks noChangeAspect="1" noChangeArrowheads="1"/>
          </p:cNvSpPr>
          <p:nvPr/>
        </p:nvSpPr>
        <p:spPr bwMode="auto">
          <a:xfrm>
            <a:off x="460375" y="1603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https://3c.gmx.net/mail/client/attachment/view/tmai1300873421e9973e/YXJ0NDY4;jsessionid=C81CD7088BA03B94803BCAC429F3B058-n3.bs30a?selection=tfol11c4fc7fb0986766"/>
          <p:cNvSpPr>
            <a:spLocks noChangeAspect="1" noChangeArrowheads="1"/>
          </p:cNvSpPr>
          <p:nvPr/>
        </p:nvSpPr>
        <p:spPr bwMode="auto">
          <a:xfrm>
            <a:off x="612775" y="3127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pic>
        <p:nvPicPr>
          <p:cNvPr id="11" name="Grafik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173" y="1581749"/>
            <a:ext cx="4242048" cy="4242048"/>
          </a:xfrm>
          <a:prstGeom prst="rect">
            <a:avLst/>
          </a:prstGeom>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1124744"/>
            <a:ext cx="3582417" cy="5156058"/>
          </a:xfrm>
          <a:prstGeom prst="rect">
            <a:avLst/>
          </a:prstGeom>
          <a:ln w="38100">
            <a:solidFill>
              <a:srgbClr val="00990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13" name="Textfeld 12"/>
          <p:cNvSpPr txBox="1"/>
          <p:nvPr/>
        </p:nvSpPr>
        <p:spPr>
          <a:xfrm>
            <a:off x="643979" y="6399956"/>
            <a:ext cx="7407225" cy="338554"/>
          </a:xfrm>
          <a:prstGeom prst="rect">
            <a:avLst/>
          </a:prstGeom>
          <a:noFill/>
        </p:spPr>
        <p:txBody>
          <a:bodyPr wrap="square" rtlCol="0">
            <a:spAutoFit/>
          </a:bodyPr>
          <a:lstStyle/>
          <a:p>
            <a:pPr fontAlgn="base">
              <a:spcBef>
                <a:spcPct val="0"/>
              </a:spcBef>
              <a:spcAft>
                <a:spcPct val="0"/>
              </a:spcAft>
            </a:pPr>
            <a:r>
              <a:rPr lang="de-DE" sz="1600" dirty="0">
                <a:solidFill>
                  <a:prstClr val="black"/>
                </a:solidFill>
                <a:cs typeface="Calibri" pitchFamily="34" charset="0"/>
              </a:rPr>
              <a:t>Erschienen in: Mobile Technology 3/2012 und </a:t>
            </a:r>
            <a:r>
              <a:rPr lang="de-DE" sz="1600" dirty="0" err="1">
                <a:solidFill>
                  <a:prstClr val="black"/>
                </a:solidFill>
                <a:cs typeface="Calibri" pitchFamily="34" charset="0"/>
              </a:rPr>
              <a:t>android</a:t>
            </a:r>
            <a:r>
              <a:rPr lang="de-DE" sz="1600" dirty="0">
                <a:solidFill>
                  <a:prstClr val="black"/>
                </a:solidFill>
                <a:cs typeface="Calibri" pitchFamily="34" charset="0"/>
              </a:rPr>
              <a:t> 360 3/2012</a:t>
            </a:r>
          </a:p>
        </p:txBody>
      </p:sp>
    </p:spTree>
    <p:extLst>
      <p:ext uri="{BB962C8B-B14F-4D97-AF65-F5344CB8AC3E}">
        <p14:creationId xmlns:p14="http://schemas.microsoft.com/office/powerpoint/2010/main" val="79457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Das </a:t>
            </a:r>
            <a:r>
              <a:rPr lang="de-DE" dirty="0" err="1" smtClean="0"/>
              <a:t>Android</a:t>
            </a:r>
            <a:r>
              <a:rPr lang="de-DE" dirty="0" smtClean="0"/>
              <a:t>-Framework</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ate diagram for an Android Activity Life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5" name="AutoShape 6" descr="State diagram for an Android Activity Lifecy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8" name="AutoShape 8" descr="State diagram for an Android Activity Lifecy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de-DE">
              <a:solidFill>
                <a:prstClr val="black"/>
              </a:solidFill>
              <a:latin typeface="Arial" charset="0"/>
            </a:endParaRPr>
          </a:p>
        </p:txBody>
      </p:sp>
      <p:sp>
        <p:nvSpPr>
          <p:cNvPr id="7" name="Abgerundetes Rechteck 6"/>
          <p:cNvSpPr/>
          <p:nvPr/>
        </p:nvSpPr>
        <p:spPr>
          <a:xfrm>
            <a:off x="523176" y="1124744"/>
            <a:ext cx="2536656" cy="5544616"/>
          </a:xfrm>
          <a:prstGeom prst="roundRect">
            <a:avLst/>
          </a:prstGeom>
          <a:solidFill>
            <a:schemeClr val="bg1">
              <a:lumMod val="8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11" name="Abgerundetes Rechteck 10"/>
          <p:cNvSpPr/>
          <p:nvPr/>
        </p:nvSpPr>
        <p:spPr>
          <a:xfrm>
            <a:off x="3563888" y="1124744"/>
            <a:ext cx="2591073" cy="5472608"/>
          </a:xfrm>
          <a:prstGeom prst="roundRect">
            <a:avLst/>
          </a:prstGeom>
          <a:solidFill>
            <a:schemeClr val="bg1">
              <a:lumMod val="8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12" name="Abgerundetes Rechteck 11"/>
          <p:cNvSpPr/>
          <p:nvPr/>
        </p:nvSpPr>
        <p:spPr>
          <a:xfrm>
            <a:off x="6444208" y="1124744"/>
            <a:ext cx="2601187" cy="5544616"/>
          </a:xfrm>
          <a:prstGeom prst="roundRect">
            <a:avLst/>
          </a:prstGeom>
          <a:solidFill>
            <a:schemeClr val="bg1">
              <a:lumMod val="8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9" name="Textfeld 8"/>
          <p:cNvSpPr txBox="1"/>
          <p:nvPr/>
        </p:nvSpPr>
        <p:spPr>
          <a:xfrm>
            <a:off x="595183" y="1268760"/>
            <a:ext cx="2231033" cy="369332"/>
          </a:xfrm>
          <a:prstGeom prst="rect">
            <a:avLst/>
          </a:prstGeom>
          <a:noFill/>
        </p:spPr>
        <p:txBody>
          <a:bodyPr wrap="square" rtlCol="0">
            <a:spAutoFit/>
          </a:bodyPr>
          <a:lstStyle/>
          <a:p>
            <a:pPr algn="ctr" fontAlgn="base">
              <a:spcBef>
                <a:spcPct val="0"/>
              </a:spcBef>
              <a:spcAft>
                <a:spcPct val="0"/>
              </a:spcAft>
            </a:pPr>
            <a:r>
              <a:rPr lang="de-DE" dirty="0" smtClean="0">
                <a:solidFill>
                  <a:prstClr val="black"/>
                </a:solidFill>
                <a:latin typeface="Arial" charset="0"/>
              </a:rPr>
              <a:t>Eigene </a:t>
            </a:r>
            <a:r>
              <a:rPr lang="de-DE" dirty="0" err="1" smtClean="0">
                <a:solidFill>
                  <a:prstClr val="black"/>
                </a:solidFill>
                <a:latin typeface="Arial" charset="0"/>
              </a:rPr>
              <a:t>Android</a:t>
            </a:r>
            <a:r>
              <a:rPr lang="de-DE" dirty="0" smtClean="0">
                <a:solidFill>
                  <a:prstClr val="black"/>
                </a:solidFill>
                <a:latin typeface="Arial" charset="0"/>
              </a:rPr>
              <a:t>-App</a:t>
            </a:r>
            <a:endParaRPr lang="de-DE" dirty="0">
              <a:solidFill>
                <a:prstClr val="black"/>
              </a:solidFill>
              <a:latin typeface="Arial" charset="0"/>
            </a:endParaRPr>
          </a:p>
        </p:txBody>
      </p:sp>
      <p:sp>
        <p:nvSpPr>
          <p:cNvPr id="14" name="Rechteck 13"/>
          <p:cNvSpPr/>
          <p:nvPr/>
        </p:nvSpPr>
        <p:spPr>
          <a:xfrm>
            <a:off x="3820421" y="1268760"/>
            <a:ext cx="2047723" cy="369332"/>
          </a:xfrm>
          <a:prstGeom prst="rect">
            <a:avLst/>
          </a:prstGeom>
        </p:spPr>
        <p:txBody>
          <a:bodyPr wrap="square">
            <a:spAutoFit/>
          </a:bodyPr>
          <a:lstStyle/>
          <a:p>
            <a:pPr algn="ctr" fontAlgn="base">
              <a:spcBef>
                <a:spcPct val="0"/>
              </a:spcBef>
              <a:spcAft>
                <a:spcPct val="0"/>
              </a:spcAft>
            </a:pPr>
            <a:r>
              <a:rPr lang="de-DE" dirty="0" err="1">
                <a:solidFill>
                  <a:prstClr val="black"/>
                </a:solidFill>
                <a:latin typeface="Arial" charset="0"/>
              </a:rPr>
              <a:t>Android</a:t>
            </a:r>
            <a:r>
              <a:rPr lang="de-DE" dirty="0">
                <a:solidFill>
                  <a:prstClr val="black"/>
                </a:solidFill>
                <a:latin typeface="Arial" charset="0"/>
              </a:rPr>
              <a:t> OS</a:t>
            </a:r>
          </a:p>
        </p:txBody>
      </p:sp>
      <p:sp>
        <p:nvSpPr>
          <p:cNvPr id="15" name="Rechteck 14"/>
          <p:cNvSpPr/>
          <p:nvPr/>
        </p:nvSpPr>
        <p:spPr>
          <a:xfrm>
            <a:off x="6700741" y="1130260"/>
            <a:ext cx="2047723" cy="646331"/>
          </a:xfrm>
          <a:prstGeom prst="rect">
            <a:avLst/>
          </a:prstGeom>
        </p:spPr>
        <p:txBody>
          <a:bodyPr wrap="square">
            <a:spAutoFit/>
          </a:bodyPr>
          <a:lstStyle/>
          <a:p>
            <a:pPr algn="ctr" fontAlgn="base">
              <a:spcBef>
                <a:spcPct val="0"/>
              </a:spcBef>
              <a:spcAft>
                <a:spcPct val="0"/>
              </a:spcAft>
            </a:pPr>
            <a:r>
              <a:rPr lang="de-DE" dirty="0" err="1" smtClean="0">
                <a:solidFill>
                  <a:prstClr val="black"/>
                </a:solidFill>
                <a:latin typeface="Arial" charset="0"/>
              </a:rPr>
              <a:t>Android</a:t>
            </a:r>
            <a:r>
              <a:rPr lang="de-DE" dirty="0" smtClean="0">
                <a:solidFill>
                  <a:prstClr val="black"/>
                </a:solidFill>
                <a:latin typeface="Arial" charset="0"/>
              </a:rPr>
              <a:t>-Plattform u./o. andere App</a:t>
            </a:r>
            <a:endParaRPr lang="de-DE" dirty="0">
              <a:solidFill>
                <a:prstClr val="black"/>
              </a:solidFill>
              <a:latin typeface="Arial" charset="0"/>
            </a:endParaRPr>
          </a:p>
        </p:txBody>
      </p:sp>
      <p:sp>
        <p:nvSpPr>
          <p:cNvPr id="17" name="Textfeld 16"/>
          <p:cNvSpPr txBox="1"/>
          <p:nvPr/>
        </p:nvSpPr>
        <p:spPr>
          <a:xfrm>
            <a:off x="3755606" y="4409473"/>
            <a:ext cx="2096534" cy="646331"/>
          </a:xfrm>
          <a:prstGeom prst="rect">
            <a:avLst/>
          </a:prstGeom>
          <a:noFill/>
        </p:spPr>
        <p:txBody>
          <a:bodyPr wrap="square" rtlCol="0">
            <a:spAutoFit/>
          </a:bodyPr>
          <a:lstStyle/>
          <a:p>
            <a:pPr algn="ctr" fontAlgn="base">
              <a:spcBef>
                <a:spcPct val="0"/>
              </a:spcBef>
              <a:spcAft>
                <a:spcPct val="0"/>
              </a:spcAft>
            </a:pPr>
            <a:r>
              <a:rPr lang="de-DE" b="1" i="1" dirty="0" smtClean="0">
                <a:solidFill>
                  <a:prstClr val="black"/>
                </a:solidFill>
                <a:latin typeface="Arial" charset="0"/>
              </a:rPr>
              <a:t>Content </a:t>
            </a:r>
          </a:p>
          <a:p>
            <a:pPr algn="ctr" fontAlgn="base">
              <a:spcBef>
                <a:spcPct val="0"/>
              </a:spcBef>
              <a:spcAft>
                <a:spcPct val="0"/>
              </a:spcAft>
            </a:pPr>
            <a:r>
              <a:rPr lang="de-DE" b="1" i="1" dirty="0" err="1" smtClean="0">
                <a:solidFill>
                  <a:prstClr val="black"/>
                </a:solidFill>
                <a:latin typeface="Arial" charset="0"/>
              </a:rPr>
              <a:t>Resolver</a:t>
            </a:r>
            <a:endParaRPr lang="de-DE" b="1" i="1" dirty="0">
              <a:solidFill>
                <a:prstClr val="black"/>
              </a:solidFill>
              <a:latin typeface="Arial" charset="0"/>
            </a:endParaRPr>
          </a:p>
        </p:txBody>
      </p:sp>
      <p:grpSp>
        <p:nvGrpSpPr>
          <p:cNvPr id="152" name="Gruppieren 151"/>
          <p:cNvGrpSpPr/>
          <p:nvPr/>
        </p:nvGrpSpPr>
        <p:grpSpPr>
          <a:xfrm>
            <a:off x="884693" y="5013176"/>
            <a:ext cx="1892246" cy="1584176"/>
            <a:chOff x="884693" y="5013176"/>
            <a:chExt cx="1892246" cy="1584176"/>
          </a:xfrm>
        </p:grpSpPr>
        <p:sp>
          <p:nvSpPr>
            <p:cNvPr id="22" name="Abgerundetes Rechteck 21"/>
            <p:cNvSpPr/>
            <p:nvPr/>
          </p:nvSpPr>
          <p:spPr>
            <a:xfrm>
              <a:off x="884693" y="5013176"/>
              <a:ext cx="1892246" cy="668546"/>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smtClean="0">
                  <a:solidFill>
                    <a:prstClr val="white"/>
                  </a:solidFill>
                </a:rPr>
                <a:t>Content Provider</a:t>
              </a:r>
              <a:endParaRPr lang="de-DE" sz="1600" dirty="0">
                <a:solidFill>
                  <a:prstClr val="white"/>
                </a:solidFill>
              </a:endParaRPr>
            </a:p>
          </p:txBody>
        </p:sp>
        <p:sp>
          <p:nvSpPr>
            <p:cNvPr id="41" name="Flussdiagramm: Magnetplattenspeicher 40"/>
            <p:cNvSpPr/>
            <p:nvPr/>
          </p:nvSpPr>
          <p:spPr>
            <a:xfrm>
              <a:off x="884693" y="5977519"/>
              <a:ext cx="1892246" cy="619833"/>
            </a:xfrm>
            <a:prstGeom prst="flowChartMagneticDisk">
              <a:avLst/>
            </a:prstGeom>
            <a:solidFill>
              <a:schemeClr val="bg1">
                <a:lumMod val="5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dirty="0" smtClean="0">
                  <a:solidFill>
                    <a:prstClr val="white"/>
                  </a:solidFill>
                </a:rPr>
                <a:t>Datastore</a:t>
              </a:r>
              <a:endParaRPr lang="de-DE" dirty="0">
                <a:solidFill>
                  <a:prstClr val="white"/>
                </a:solidFill>
              </a:endParaRPr>
            </a:p>
          </p:txBody>
        </p:sp>
        <p:cxnSp>
          <p:nvCxnSpPr>
            <p:cNvPr id="25" name="Gerade Verbindung mit Pfeil 24"/>
            <p:cNvCxnSpPr>
              <a:stCxn id="22" idx="2"/>
              <a:endCxn id="41" idx="0"/>
            </p:cNvCxnSpPr>
            <p:nvPr/>
          </p:nvCxnSpPr>
          <p:spPr>
            <a:xfrm>
              <a:off x="1830816" y="5681722"/>
              <a:ext cx="0" cy="50240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96" name="Gruppieren 95"/>
          <p:cNvGrpSpPr/>
          <p:nvPr/>
        </p:nvGrpSpPr>
        <p:grpSpPr>
          <a:xfrm>
            <a:off x="611561" y="1916832"/>
            <a:ext cx="3384374" cy="2952329"/>
            <a:chOff x="611561" y="1916832"/>
            <a:chExt cx="3384374" cy="2952329"/>
          </a:xfrm>
        </p:grpSpPr>
        <p:sp>
          <p:nvSpPr>
            <p:cNvPr id="18" name="Abgerundetes Rechteck 17"/>
            <p:cNvSpPr/>
            <p:nvPr/>
          </p:nvSpPr>
          <p:spPr>
            <a:xfrm>
              <a:off x="955223" y="2564904"/>
              <a:ext cx="1960593" cy="432048"/>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Activity</a:t>
              </a:r>
              <a:endParaRPr lang="de-DE" sz="1600" dirty="0">
                <a:solidFill>
                  <a:prstClr val="white"/>
                </a:solidFill>
              </a:endParaRPr>
            </a:p>
          </p:txBody>
        </p:sp>
        <p:sp>
          <p:nvSpPr>
            <p:cNvPr id="20" name="Abgerundetes Rechteck 19"/>
            <p:cNvSpPr/>
            <p:nvPr/>
          </p:nvSpPr>
          <p:spPr>
            <a:xfrm>
              <a:off x="955223" y="3140968"/>
              <a:ext cx="1960593" cy="432048"/>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smtClean="0">
                  <a:solidFill>
                    <a:prstClr val="white"/>
                  </a:solidFill>
                </a:rPr>
                <a:t>Service</a:t>
              </a:r>
              <a:endParaRPr lang="de-DE" sz="1600" dirty="0">
                <a:solidFill>
                  <a:prstClr val="white"/>
                </a:solidFill>
              </a:endParaRPr>
            </a:p>
          </p:txBody>
        </p:sp>
        <p:sp>
          <p:nvSpPr>
            <p:cNvPr id="21" name="Abgerundetes Rechteck 20"/>
            <p:cNvSpPr/>
            <p:nvPr/>
          </p:nvSpPr>
          <p:spPr>
            <a:xfrm>
              <a:off x="955223" y="3717032"/>
              <a:ext cx="1960593" cy="432048"/>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de-DE" sz="1600" dirty="0" smtClean="0">
                  <a:solidFill>
                    <a:prstClr val="white"/>
                  </a:solidFill>
                </a:rPr>
                <a:t>Broadcast Receiver</a:t>
              </a:r>
              <a:endParaRPr lang="de-DE" sz="1600" dirty="0">
                <a:solidFill>
                  <a:prstClr val="white"/>
                </a:solidFill>
              </a:endParaRPr>
            </a:p>
          </p:txBody>
        </p:sp>
        <p:grpSp>
          <p:nvGrpSpPr>
            <p:cNvPr id="38" name="Gruppieren 37"/>
            <p:cNvGrpSpPr/>
            <p:nvPr/>
          </p:nvGrpSpPr>
          <p:grpSpPr>
            <a:xfrm>
              <a:off x="611561" y="1916832"/>
              <a:ext cx="3384374" cy="2952329"/>
              <a:chOff x="493512" y="1896217"/>
              <a:chExt cx="3751862" cy="2952329"/>
            </a:xfrm>
          </p:grpSpPr>
          <p:grpSp>
            <p:nvGrpSpPr>
              <p:cNvPr id="35" name="Gruppieren 34"/>
              <p:cNvGrpSpPr/>
              <p:nvPr/>
            </p:nvGrpSpPr>
            <p:grpSpPr>
              <a:xfrm>
                <a:off x="494857" y="1896217"/>
                <a:ext cx="3670692" cy="1496779"/>
                <a:chOff x="494857" y="1896217"/>
                <a:chExt cx="3670692" cy="1496779"/>
              </a:xfrm>
            </p:grpSpPr>
            <p:sp>
              <p:nvSpPr>
                <p:cNvPr id="28" name="Rechteckiger Pfeil 27"/>
                <p:cNvSpPr/>
                <p:nvPr/>
              </p:nvSpPr>
              <p:spPr>
                <a:xfrm>
                  <a:off x="494857" y="1896217"/>
                  <a:ext cx="3670692" cy="1496779"/>
                </a:xfrm>
                <a:prstGeom prst="bentArrow">
                  <a:avLst>
                    <a:gd name="adj1" fmla="val 19635"/>
                    <a:gd name="adj2" fmla="val 16349"/>
                    <a:gd name="adj3" fmla="val 31656"/>
                    <a:gd name="adj4" fmla="val 42419"/>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dirty="0">
                    <a:solidFill>
                      <a:prstClr val="black"/>
                    </a:solidFill>
                  </a:endParaRPr>
                </a:p>
              </p:txBody>
            </p:sp>
            <p:sp>
              <p:nvSpPr>
                <p:cNvPr id="34" name="Textfeld 33"/>
                <p:cNvSpPr txBox="1"/>
                <p:nvPr/>
              </p:nvSpPr>
              <p:spPr>
                <a:xfrm>
                  <a:off x="1544897" y="1975862"/>
                  <a:ext cx="968272" cy="338554"/>
                </a:xfrm>
                <a:prstGeom prst="rect">
                  <a:avLst/>
                </a:prstGeom>
                <a:noFill/>
              </p:spPr>
              <p:txBody>
                <a:bodyPr wrap="square" rtlCol="0">
                  <a:spAutoFit/>
                </a:bodyPr>
                <a:lstStyle/>
                <a:p>
                  <a:pPr fontAlgn="base">
                    <a:spcBef>
                      <a:spcPct val="0"/>
                    </a:spcBef>
                    <a:spcAft>
                      <a:spcPct val="0"/>
                    </a:spcAft>
                  </a:pPr>
                  <a:r>
                    <a:rPr lang="de-DE" sz="1600" dirty="0" err="1" smtClean="0">
                      <a:solidFill>
                        <a:prstClr val="white"/>
                      </a:solidFill>
                      <a:latin typeface="Arial" charset="0"/>
                    </a:rPr>
                    <a:t>Intent</a:t>
                  </a:r>
                  <a:endParaRPr lang="de-DE" sz="1600" dirty="0">
                    <a:solidFill>
                      <a:prstClr val="white"/>
                    </a:solidFill>
                    <a:latin typeface="Arial" charset="0"/>
                  </a:endParaRPr>
                </a:p>
              </p:txBody>
            </p:sp>
          </p:grpSp>
          <p:grpSp>
            <p:nvGrpSpPr>
              <p:cNvPr id="37" name="Gruppieren 36"/>
              <p:cNvGrpSpPr/>
              <p:nvPr/>
            </p:nvGrpSpPr>
            <p:grpSpPr>
              <a:xfrm>
                <a:off x="493512" y="3392996"/>
                <a:ext cx="3751862" cy="1455550"/>
                <a:chOff x="493512" y="3717032"/>
                <a:chExt cx="3751862" cy="1164440"/>
              </a:xfrm>
            </p:grpSpPr>
            <p:sp>
              <p:nvSpPr>
                <p:cNvPr id="29" name="Rechteckiger Pfeil 28"/>
                <p:cNvSpPr/>
                <p:nvPr/>
              </p:nvSpPr>
              <p:spPr>
                <a:xfrm flipV="1">
                  <a:off x="493512" y="3717032"/>
                  <a:ext cx="3751862" cy="1164440"/>
                </a:xfrm>
                <a:prstGeom prst="bentArrow">
                  <a:avLst>
                    <a:gd name="adj1" fmla="val 19819"/>
                    <a:gd name="adj2" fmla="val 16301"/>
                    <a:gd name="adj3" fmla="val 31324"/>
                    <a:gd name="adj4" fmla="val 43750"/>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black"/>
                    </a:solidFill>
                  </a:endParaRPr>
                </a:p>
              </p:txBody>
            </p:sp>
            <p:sp>
              <p:nvSpPr>
                <p:cNvPr id="36" name="Textfeld 35"/>
                <p:cNvSpPr txBox="1"/>
                <p:nvPr/>
              </p:nvSpPr>
              <p:spPr>
                <a:xfrm>
                  <a:off x="1067319" y="4505850"/>
                  <a:ext cx="213043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fontAlgn="base">
                    <a:spcBef>
                      <a:spcPct val="0"/>
                    </a:spcBef>
                    <a:spcAft>
                      <a:spcPct val="0"/>
                    </a:spcAft>
                  </a:pPr>
                  <a:r>
                    <a:rPr lang="de-DE" dirty="0">
                      <a:solidFill>
                        <a:prstClr val="white"/>
                      </a:solidFill>
                    </a:rPr>
                    <a:t>CRUD </a:t>
                  </a:r>
                  <a:r>
                    <a:rPr lang="de-DE" dirty="0" err="1">
                      <a:solidFill>
                        <a:prstClr val="white"/>
                      </a:solidFill>
                    </a:rPr>
                    <a:t>Operations</a:t>
                  </a:r>
                  <a:endParaRPr lang="de-DE" dirty="0">
                    <a:solidFill>
                      <a:prstClr val="white"/>
                    </a:solidFill>
                  </a:endParaRPr>
                </a:p>
              </p:txBody>
            </p:sp>
          </p:grpSp>
        </p:grpSp>
        <p:grpSp>
          <p:nvGrpSpPr>
            <p:cNvPr id="52" name="Gruppieren 51"/>
            <p:cNvGrpSpPr/>
            <p:nvPr/>
          </p:nvGrpSpPr>
          <p:grpSpPr>
            <a:xfrm>
              <a:off x="764374" y="3845617"/>
              <a:ext cx="423250" cy="180020"/>
              <a:chOff x="765175" y="2672916"/>
              <a:chExt cx="566466" cy="252028"/>
            </a:xfrm>
          </p:grpSpPr>
          <p:sp>
            <p:nvSpPr>
              <p:cNvPr id="53" name="Rechteck 52"/>
              <p:cNvSpPr/>
              <p:nvPr/>
            </p:nvSpPr>
            <p:spPr>
              <a:xfrm>
                <a:off x="765175" y="2744924"/>
                <a:ext cx="422449" cy="108012"/>
              </a:xfrm>
              <a:prstGeom prst="rect">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54" name="Ellipse 53"/>
              <p:cNvSpPr/>
              <p:nvPr/>
            </p:nvSpPr>
            <p:spPr>
              <a:xfrm>
                <a:off x="1087905" y="2672916"/>
                <a:ext cx="243736" cy="252028"/>
              </a:xfrm>
              <a:prstGeom prst="ellipse">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grpSp>
        <p:grpSp>
          <p:nvGrpSpPr>
            <p:cNvPr id="55" name="Gruppieren 54"/>
            <p:cNvGrpSpPr/>
            <p:nvPr/>
          </p:nvGrpSpPr>
          <p:grpSpPr>
            <a:xfrm>
              <a:off x="743598" y="3266982"/>
              <a:ext cx="423250" cy="180020"/>
              <a:chOff x="765175" y="2672916"/>
              <a:chExt cx="566466" cy="252028"/>
            </a:xfrm>
          </p:grpSpPr>
          <p:sp>
            <p:nvSpPr>
              <p:cNvPr id="56" name="Rechteck 55"/>
              <p:cNvSpPr/>
              <p:nvPr/>
            </p:nvSpPr>
            <p:spPr>
              <a:xfrm>
                <a:off x="765175" y="2744924"/>
                <a:ext cx="422449" cy="108012"/>
              </a:xfrm>
              <a:prstGeom prst="rect">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57" name="Ellipse 56"/>
              <p:cNvSpPr/>
              <p:nvPr/>
            </p:nvSpPr>
            <p:spPr>
              <a:xfrm>
                <a:off x="1087905" y="2672916"/>
                <a:ext cx="243736" cy="252028"/>
              </a:xfrm>
              <a:prstGeom prst="ellipse">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grpSp>
        <p:grpSp>
          <p:nvGrpSpPr>
            <p:cNvPr id="58" name="Gruppieren 57"/>
            <p:cNvGrpSpPr/>
            <p:nvPr/>
          </p:nvGrpSpPr>
          <p:grpSpPr>
            <a:xfrm>
              <a:off x="755576" y="2708920"/>
              <a:ext cx="423250" cy="180020"/>
              <a:chOff x="765175" y="2672916"/>
              <a:chExt cx="566466" cy="252028"/>
            </a:xfrm>
          </p:grpSpPr>
          <p:sp>
            <p:nvSpPr>
              <p:cNvPr id="59" name="Rechteck 58"/>
              <p:cNvSpPr/>
              <p:nvPr/>
            </p:nvSpPr>
            <p:spPr>
              <a:xfrm>
                <a:off x="765175" y="2744924"/>
                <a:ext cx="422449" cy="108012"/>
              </a:xfrm>
              <a:prstGeom prst="rect">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60" name="Ellipse 59"/>
              <p:cNvSpPr/>
              <p:nvPr/>
            </p:nvSpPr>
            <p:spPr>
              <a:xfrm>
                <a:off x="1087905" y="2672916"/>
                <a:ext cx="243736" cy="252028"/>
              </a:xfrm>
              <a:prstGeom prst="ellipse">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grpSp>
      </p:grpSp>
      <p:sp>
        <p:nvSpPr>
          <p:cNvPr id="61" name="Textfeld 60"/>
          <p:cNvSpPr txBox="1"/>
          <p:nvPr/>
        </p:nvSpPr>
        <p:spPr>
          <a:xfrm>
            <a:off x="3851920" y="1972438"/>
            <a:ext cx="1872208" cy="369332"/>
          </a:xfrm>
          <a:prstGeom prst="rect">
            <a:avLst/>
          </a:prstGeom>
          <a:noFill/>
        </p:spPr>
        <p:txBody>
          <a:bodyPr wrap="square" rtlCol="0">
            <a:spAutoFit/>
          </a:bodyPr>
          <a:lstStyle/>
          <a:p>
            <a:pPr algn="ctr" fontAlgn="base">
              <a:spcBef>
                <a:spcPct val="0"/>
              </a:spcBef>
              <a:spcAft>
                <a:spcPct val="0"/>
              </a:spcAft>
            </a:pPr>
            <a:r>
              <a:rPr lang="de-DE" b="1" i="1" dirty="0" err="1" smtClean="0">
                <a:solidFill>
                  <a:prstClr val="black"/>
                </a:solidFill>
                <a:latin typeface="Arial" charset="0"/>
              </a:rPr>
              <a:t>Intent</a:t>
            </a:r>
            <a:r>
              <a:rPr lang="de-DE" b="1" i="1" dirty="0" smtClean="0">
                <a:solidFill>
                  <a:prstClr val="black"/>
                </a:solidFill>
                <a:latin typeface="Arial" charset="0"/>
              </a:rPr>
              <a:t> </a:t>
            </a:r>
            <a:r>
              <a:rPr lang="de-DE" b="1" i="1" dirty="0" err="1" smtClean="0">
                <a:solidFill>
                  <a:prstClr val="black"/>
                </a:solidFill>
                <a:latin typeface="Arial" charset="0"/>
              </a:rPr>
              <a:t>Resolver</a:t>
            </a:r>
            <a:endParaRPr lang="de-DE" b="1" i="1" dirty="0">
              <a:solidFill>
                <a:prstClr val="black"/>
              </a:solidFill>
              <a:latin typeface="Arial" charset="0"/>
            </a:endParaRPr>
          </a:p>
        </p:txBody>
      </p:sp>
      <p:sp>
        <p:nvSpPr>
          <p:cNvPr id="62" name="Rechteck 61"/>
          <p:cNvSpPr/>
          <p:nvPr/>
        </p:nvSpPr>
        <p:spPr>
          <a:xfrm>
            <a:off x="3782848" y="5193196"/>
            <a:ext cx="2232248" cy="540060"/>
          </a:xfrm>
          <a:prstGeom prst="rect">
            <a:avLst/>
          </a:prstGeom>
          <a:solidFill>
            <a:srgbClr val="E71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dirty="0" err="1" smtClean="0">
                <a:solidFill>
                  <a:prstClr val="white"/>
                </a:solidFill>
              </a:rPr>
              <a:t>Resolve</a:t>
            </a:r>
            <a:r>
              <a:rPr lang="de-DE" dirty="0" smtClean="0">
                <a:solidFill>
                  <a:prstClr val="white"/>
                </a:solidFill>
              </a:rPr>
              <a:t> Content</a:t>
            </a:r>
            <a:endParaRPr lang="de-DE" dirty="0">
              <a:solidFill>
                <a:prstClr val="white"/>
              </a:solidFill>
            </a:endParaRPr>
          </a:p>
        </p:txBody>
      </p:sp>
      <p:sp>
        <p:nvSpPr>
          <p:cNvPr id="63" name="Rechteck 62"/>
          <p:cNvSpPr/>
          <p:nvPr/>
        </p:nvSpPr>
        <p:spPr>
          <a:xfrm>
            <a:off x="3772132" y="2438890"/>
            <a:ext cx="2168020" cy="450050"/>
          </a:xfrm>
          <a:prstGeom prst="rect">
            <a:avLst/>
          </a:prstGeom>
          <a:solidFill>
            <a:srgbClr val="E71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dirty="0" smtClean="0">
                <a:solidFill>
                  <a:prstClr val="white"/>
                </a:solidFill>
              </a:rPr>
              <a:t>Call </a:t>
            </a:r>
            <a:r>
              <a:rPr lang="de-DE" dirty="0" err="1" smtClean="0">
                <a:solidFill>
                  <a:prstClr val="white"/>
                </a:solidFill>
              </a:rPr>
              <a:t>Activity</a:t>
            </a:r>
            <a:endParaRPr lang="de-DE" dirty="0">
              <a:solidFill>
                <a:prstClr val="white"/>
              </a:solidFill>
            </a:endParaRPr>
          </a:p>
        </p:txBody>
      </p:sp>
      <p:sp>
        <p:nvSpPr>
          <p:cNvPr id="65" name="Rechteck 64"/>
          <p:cNvSpPr/>
          <p:nvPr/>
        </p:nvSpPr>
        <p:spPr>
          <a:xfrm>
            <a:off x="3778697" y="3068960"/>
            <a:ext cx="2161455" cy="450050"/>
          </a:xfrm>
          <a:prstGeom prst="rect">
            <a:avLst/>
          </a:prstGeom>
          <a:solidFill>
            <a:srgbClr val="E71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dirty="0" smtClean="0">
                <a:solidFill>
                  <a:prstClr val="white"/>
                </a:solidFill>
              </a:rPr>
              <a:t>Call Service</a:t>
            </a:r>
            <a:endParaRPr lang="de-DE" dirty="0">
              <a:solidFill>
                <a:prstClr val="white"/>
              </a:solidFill>
            </a:endParaRPr>
          </a:p>
        </p:txBody>
      </p:sp>
      <p:sp>
        <p:nvSpPr>
          <p:cNvPr id="66" name="Rechteck 65"/>
          <p:cNvSpPr/>
          <p:nvPr/>
        </p:nvSpPr>
        <p:spPr>
          <a:xfrm>
            <a:off x="3778697" y="3711264"/>
            <a:ext cx="2161455" cy="450050"/>
          </a:xfrm>
          <a:prstGeom prst="rect">
            <a:avLst/>
          </a:prstGeom>
          <a:solidFill>
            <a:srgbClr val="E71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dirty="0" smtClean="0">
                <a:solidFill>
                  <a:prstClr val="white"/>
                </a:solidFill>
              </a:rPr>
              <a:t>Send Broadcast</a:t>
            </a:r>
            <a:endParaRPr lang="de-DE" dirty="0">
              <a:solidFill>
                <a:prstClr val="white"/>
              </a:solidFill>
            </a:endParaRPr>
          </a:p>
        </p:txBody>
      </p:sp>
      <p:cxnSp>
        <p:nvCxnSpPr>
          <p:cNvPr id="68" name="Gerade Verbindung mit Pfeil 67"/>
          <p:cNvCxnSpPr>
            <a:endCxn id="18" idx="3"/>
          </p:cNvCxnSpPr>
          <p:nvPr/>
        </p:nvCxnSpPr>
        <p:spPr>
          <a:xfrm flipH="1">
            <a:off x="2915816" y="2780928"/>
            <a:ext cx="929539"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0" name="Gerade Verbindung mit Pfeil 69"/>
          <p:cNvCxnSpPr>
            <a:endCxn id="20" idx="3"/>
          </p:cNvCxnSpPr>
          <p:nvPr/>
        </p:nvCxnSpPr>
        <p:spPr>
          <a:xfrm flipH="1">
            <a:off x="2915816" y="3356991"/>
            <a:ext cx="929539" cy="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2" name="Gerade Verbindung mit Pfeil 71"/>
          <p:cNvCxnSpPr>
            <a:endCxn id="21" idx="3"/>
          </p:cNvCxnSpPr>
          <p:nvPr/>
        </p:nvCxnSpPr>
        <p:spPr>
          <a:xfrm flipH="1">
            <a:off x="2915816" y="3933056"/>
            <a:ext cx="929539"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8" name="Abgerundetes Rechteck 97"/>
          <p:cNvSpPr/>
          <p:nvPr/>
        </p:nvSpPr>
        <p:spPr>
          <a:xfrm>
            <a:off x="6588224" y="2582906"/>
            <a:ext cx="1960593" cy="432048"/>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err="1" smtClean="0">
                <a:solidFill>
                  <a:prstClr val="white"/>
                </a:solidFill>
              </a:rPr>
              <a:t>Activity</a:t>
            </a:r>
            <a:endParaRPr lang="de-DE" sz="1600" dirty="0">
              <a:solidFill>
                <a:prstClr val="white"/>
              </a:solidFill>
            </a:endParaRPr>
          </a:p>
        </p:txBody>
      </p:sp>
      <p:sp>
        <p:nvSpPr>
          <p:cNvPr id="99" name="Abgerundetes Rechteck 98"/>
          <p:cNvSpPr/>
          <p:nvPr/>
        </p:nvSpPr>
        <p:spPr>
          <a:xfrm>
            <a:off x="6588224" y="3140968"/>
            <a:ext cx="1960593" cy="432048"/>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smtClean="0">
                <a:solidFill>
                  <a:prstClr val="white"/>
                </a:solidFill>
              </a:rPr>
              <a:t>Service</a:t>
            </a:r>
            <a:endParaRPr lang="de-DE" sz="1600" dirty="0">
              <a:solidFill>
                <a:prstClr val="white"/>
              </a:solidFill>
            </a:endParaRPr>
          </a:p>
        </p:txBody>
      </p:sp>
      <p:sp>
        <p:nvSpPr>
          <p:cNvPr id="100" name="Abgerundetes Rechteck 99"/>
          <p:cNvSpPr/>
          <p:nvPr/>
        </p:nvSpPr>
        <p:spPr>
          <a:xfrm>
            <a:off x="6588224" y="3709338"/>
            <a:ext cx="1960593" cy="432048"/>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de-DE" sz="1600" dirty="0" smtClean="0">
                <a:solidFill>
                  <a:prstClr val="white"/>
                </a:solidFill>
              </a:rPr>
              <a:t>Broadcast Receiver</a:t>
            </a:r>
            <a:endParaRPr lang="de-DE" sz="1600" dirty="0">
              <a:solidFill>
                <a:prstClr val="white"/>
              </a:solidFill>
            </a:endParaRPr>
          </a:p>
        </p:txBody>
      </p:sp>
      <p:grpSp>
        <p:nvGrpSpPr>
          <p:cNvPr id="119" name="Gruppieren 118"/>
          <p:cNvGrpSpPr/>
          <p:nvPr/>
        </p:nvGrpSpPr>
        <p:grpSpPr>
          <a:xfrm>
            <a:off x="5543939" y="1939005"/>
            <a:ext cx="3384374" cy="2913124"/>
            <a:chOff x="6416233" y="2235099"/>
            <a:chExt cx="3384374" cy="2913124"/>
          </a:xfrm>
        </p:grpSpPr>
        <p:grpSp>
          <p:nvGrpSpPr>
            <p:cNvPr id="118" name="Gruppieren 117"/>
            <p:cNvGrpSpPr/>
            <p:nvPr/>
          </p:nvGrpSpPr>
          <p:grpSpPr>
            <a:xfrm flipH="1">
              <a:off x="6416233" y="3692673"/>
              <a:ext cx="3384374" cy="1455550"/>
              <a:chOff x="6486573" y="3731878"/>
              <a:chExt cx="3384374" cy="1455550"/>
            </a:xfrm>
          </p:grpSpPr>
          <p:grpSp>
            <p:nvGrpSpPr>
              <p:cNvPr id="112" name="Gruppieren 111"/>
              <p:cNvGrpSpPr/>
              <p:nvPr/>
            </p:nvGrpSpPr>
            <p:grpSpPr>
              <a:xfrm>
                <a:off x="6486573" y="3731878"/>
                <a:ext cx="3384374" cy="1455550"/>
                <a:chOff x="493512" y="3717032"/>
                <a:chExt cx="3751862" cy="1164440"/>
              </a:xfrm>
            </p:grpSpPr>
            <p:sp>
              <p:nvSpPr>
                <p:cNvPr id="113" name="Rechteckiger Pfeil 112"/>
                <p:cNvSpPr/>
                <p:nvPr/>
              </p:nvSpPr>
              <p:spPr>
                <a:xfrm flipV="1">
                  <a:off x="493512" y="3717032"/>
                  <a:ext cx="3751862" cy="1164440"/>
                </a:xfrm>
                <a:prstGeom prst="bentArrow">
                  <a:avLst>
                    <a:gd name="adj1" fmla="val 19819"/>
                    <a:gd name="adj2" fmla="val 16301"/>
                    <a:gd name="adj3" fmla="val 31324"/>
                    <a:gd name="adj4" fmla="val 43750"/>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black"/>
                    </a:solidFill>
                  </a:endParaRPr>
                </a:p>
              </p:txBody>
            </p:sp>
            <p:sp>
              <p:nvSpPr>
                <p:cNvPr id="114" name="Textfeld 113"/>
                <p:cNvSpPr txBox="1"/>
                <p:nvPr/>
              </p:nvSpPr>
              <p:spPr>
                <a:xfrm>
                  <a:off x="1067319" y="4505850"/>
                  <a:ext cx="213043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fontAlgn="base">
                    <a:spcBef>
                      <a:spcPct val="0"/>
                    </a:spcBef>
                    <a:spcAft>
                      <a:spcPct val="0"/>
                    </a:spcAft>
                  </a:pPr>
                  <a:r>
                    <a:rPr lang="de-DE" dirty="0">
                      <a:solidFill>
                        <a:prstClr val="white"/>
                      </a:solidFill>
                    </a:rPr>
                    <a:t>CRUD </a:t>
                  </a:r>
                  <a:r>
                    <a:rPr lang="de-DE" dirty="0" err="1">
                      <a:solidFill>
                        <a:prstClr val="white"/>
                      </a:solidFill>
                    </a:rPr>
                    <a:t>Operations</a:t>
                  </a:r>
                  <a:endParaRPr lang="de-DE" dirty="0">
                    <a:solidFill>
                      <a:prstClr val="white"/>
                    </a:solidFill>
                  </a:endParaRPr>
                </a:p>
              </p:txBody>
            </p:sp>
          </p:grpSp>
          <p:grpSp>
            <p:nvGrpSpPr>
              <p:cNvPr id="102" name="Gruppieren 101"/>
              <p:cNvGrpSpPr/>
              <p:nvPr/>
            </p:nvGrpSpPr>
            <p:grpSpPr>
              <a:xfrm>
                <a:off x="6639386" y="4163884"/>
                <a:ext cx="423250" cy="180020"/>
                <a:chOff x="765175" y="2672916"/>
                <a:chExt cx="566466" cy="252028"/>
              </a:xfrm>
            </p:grpSpPr>
            <p:sp>
              <p:nvSpPr>
                <p:cNvPr id="109" name="Rechteck 108"/>
                <p:cNvSpPr/>
                <p:nvPr/>
              </p:nvSpPr>
              <p:spPr>
                <a:xfrm>
                  <a:off x="765175" y="2744924"/>
                  <a:ext cx="422449" cy="108012"/>
                </a:xfrm>
                <a:prstGeom prst="rect">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110" name="Ellipse 109"/>
                <p:cNvSpPr/>
                <p:nvPr/>
              </p:nvSpPr>
              <p:spPr>
                <a:xfrm>
                  <a:off x="1087905" y="2672916"/>
                  <a:ext cx="243736" cy="252028"/>
                </a:xfrm>
                <a:prstGeom prst="ellipse">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grpSp>
        </p:grpSp>
        <p:grpSp>
          <p:nvGrpSpPr>
            <p:cNvPr id="117" name="Gruppieren 116"/>
            <p:cNvGrpSpPr/>
            <p:nvPr/>
          </p:nvGrpSpPr>
          <p:grpSpPr>
            <a:xfrm flipH="1">
              <a:off x="6487786" y="2235099"/>
              <a:ext cx="3311154" cy="1530170"/>
              <a:chOff x="6487786" y="2235099"/>
              <a:chExt cx="3311154" cy="1530170"/>
            </a:xfrm>
          </p:grpSpPr>
          <p:grpSp>
            <p:nvGrpSpPr>
              <p:cNvPr id="111" name="Gruppieren 110"/>
              <p:cNvGrpSpPr/>
              <p:nvPr/>
            </p:nvGrpSpPr>
            <p:grpSpPr>
              <a:xfrm>
                <a:off x="6487786" y="2235099"/>
                <a:ext cx="3311154" cy="1496779"/>
                <a:chOff x="494857" y="1896217"/>
                <a:chExt cx="3670694" cy="1496779"/>
              </a:xfrm>
            </p:grpSpPr>
            <p:sp>
              <p:nvSpPr>
                <p:cNvPr id="115" name="Rechteckiger Pfeil 114"/>
                <p:cNvSpPr/>
                <p:nvPr/>
              </p:nvSpPr>
              <p:spPr>
                <a:xfrm>
                  <a:off x="494857" y="1896217"/>
                  <a:ext cx="3670694" cy="1496779"/>
                </a:xfrm>
                <a:prstGeom prst="bentArrow">
                  <a:avLst>
                    <a:gd name="adj1" fmla="val 19635"/>
                    <a:gd name="adj2" fmla="val 16349"/>
                    <a:gd name="adj3" fmla="val 31656"/>
                    <a:gd name="adj4" fmla="val 42419"/>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dirty="0">
                    <a:solidFill>
                      <a:prstClr val="black"/>
                    </a:solidFill>
                  </a:endParaRPr>
                </a:p>
              </p:txBody>
            </p:sp>
            <p:sp>
              <p:nvSpPr>
                <p:cNvPr id="116" name="Textfeld 115"/>
                <p:cNvSpPr txBox="1"/>
                <p:nvPr/>
              </p:nvSpPr>
              <p:spPr>
                <a:xfrm>
                  <a:off x="1544897" y="1975862"/>
                  <a:ext cx="968272" cy="338554"/>
                </a:xfrm>
                <a:prstGeom prst="rect">
                  <a:avLst/>
                </a:prstGeom>
                <a:noFill/>
              </p:spPr>
              <p:txBody>
                <a:bodyPr wrap="square" rtlCol="0">
                  <a:spAutoFit/>
                </a:bodyPr>
                <a:lstStyle/>
                <a:p>
                  <a:pPr fontAlgn="base">
                    <a:spcBef>
                      <a:spcPct val="0"/>
                    </a:spcBef>
                    <a:spcAft>
                      <a:spcPct val="0"/>
                    </a:spcAft>
                  </a:pPr>
                  <a:r>
                    <a:rPr lang="de-DE" sz="1600" dirty="0" err="1" smtClean="0">
                      <a:solidFill>
                        <a:prstClr val="white"/>
                      </a:solidFill>
                      <a:latin typeface="Arial" charset="0"/>
                    </a:rPr>
                    <a:t>Intent</a:t>
                  </a:r>
                  <a:endParaRPr lang="de-DE" sz="1600" dirty="0">
                    <a:solidFill>
                      <a:prstClr val="white"/>
                    </a:solidFill>
                    <a:latin typeface="Arial" charset="0"/>
                  </a:endParaRPr>
                </a:p>
              </p:txBody>
            </p:sp>
          </p:grpSp>
          <p:grpSp>
            <p:nvGrpSpPr>
              <p:cNvPr id="103" name="Gruppieren 102"/>
              <p:cNvGrpSpPr/>
              <p:nvPr/>
            </p:nvGrpSpPr>
            <p:grpSpPr>
              <a:xfrm>
                <a:off x="6618610" y="3585249"/>
                <a:ext cx="423250" cy="180020"/>
                <a:chOff x="765175" y="2672916"/>
                <a:chExt cx="566466" cy="252028"/>
              </a:xfrm>
            </p:grpSpPr>
            <p:sp>
              <p:nvSpPr>
                <p:cNvPr id="107" name="Rechteck 106"/>
                <p:cNvSpPr/>
                <p:nvPr/>
              </p:nvSpPr>
              <p:spPr>
                <a:xfrm>
                  <a:off x="765175" y="2744924"/>
                  <a:ext cx="422449" cy="108012"/>
                </a:xfrm>
                <a:prstGeom prst="rect">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108" name="Ellipse 107"/>
                <p:cNvSpPr/>
                <p:nvPr/>
              </p:nvSpPr>
              <p:spPr>
                <a:xfrm>
                  <a:off x="1087905" y="2672916"/>
                  <a:ext cx="243736" cy="252028"/>
                </a:xfrm>
                <a:prstGeom prst="ellipse">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grpSp>
          <p:grpSp>
            <p:nvGrpSpPr>
              <p:cNvPr id="104" name="Gruppieren 103"/>
              <p:cNvGrpSpPr/>
              <p:nvPr/>
            </p:nvGrpSpPr>
            <p:grpSpPr>
              <a:xfrm>
                <a:off x="6630588" y="3027187"/>
                <a:ext cx="423250" cy="180020"/>
                <a:chOff x="765175" y="2672916"/>
                <a:chExt cx="566466" cy="252028"/>
              </a:xfrm>
            </p:grpSpPr>
            <p:sp>
              <p:nvSpPr>
                <p:cNvPr id="105" name="Rechteck 104"/>
                <p:cNvSpPr/>
                <p:nvPr/>
              </p:nvSpPr>
              <p:spPr>
                <a:xfrm>
                  <a:off x="765175" y="2744924"/>
                  <a:ext cx="422449" cy="108012"/>
                </a:xfrm>
                <a:prstGeom prst="rect">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sp>
              <p:nvSpPr>
                <p:cNvPr id="106" name="Ellipse 105"/>
                <p:cNvSpPr/>
                <p:nvPr/>
              </p:nvSpPr>
              <p:spPr>
                <a:xfrm>
                  <a:off x="1087905" y="2672916"/>
                  <a:ext cx="243736" cy="252028"/>
                </a:xfrm>
                <a:prstGeom prst="ellipse">
                  <a:avLst/>
                </a:prstGeom>
                <a:solidFill>
                  <a:srgbClr val="45C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de-DE">
                    <a:solidFill>
                      <a:prstClr val="white"/>
                    </a:solidFill>
                  </a:endParaRPr>
                </a:p>
              </p:txBody>
            </p:sp>
          </p:grpSp>
        </p:grpSp>
      </p:grpSp>
      <p:cxnSp>
        <p:nvCxnSpPr>
          <p:cNvPr id="121" name="Gerade Verbindung mit Pfeil 120"/>
          <p:cNvCxnSpPr/>
          <p:nvPr/>
        </p:nvCxnSpPr>
        <p:spPr>
          <a:xfrm>
            <a:off x="5852140" y="2822409"/>
            <a:ext cx="746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23" name="Gerade Verbindung mit Pfeil 122"/>
          <p:cNvCxnSpPr>
            <a:endCxn id="99" idx="1"/>
          </p:cNvCxnSpPr>
          <p:nvPr/>
        </p:nvCxnSpPr>
        <p:spPr>
          <a:xfrm flipV="1">
            <a:off x="5852140" y="3356992"/>
            <a:ext cx="736084" cy="1108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27" name="Gerade Verbindung mit Pfeil 126"/>
          <p:cNvCxnSpPr>
            <a:endCxn id="100" idx="1"/>
          </p:cNvCxnSpPr>
          <p:nvPr/>
        </p:nvCxnSpPr>
        <p:spPr>
          <a:xfrm flipV="1">
            <a:off x="5852140" y="3925362"/>
            <a:ext cx="736084" cy="769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nvGrpSpPr>
          <p:cNvPr id="153" name="Gruppieren 152"/>
          <p:cNvGrpSpPr/>
          <p:nvPr/>
        </p:nvGrpSpPr>
        <p:grpSpPr>
          <a:xfrm>
            <a:off x="6856218" y="5013176"/>
            <a:ext cx="1892246" cy="1584176"/>
            <a:chOff x="884693" y="5013176"/>
            <a:chExt cx="1892246" cy="1584176"/>
          </a:xfrm>
        </p:grpSpPr>
        <p:sp>
          <p:nvSpPr>
            <p:cNvPr id="154" name="Abgerundetes Rechteck 153"/>
            <p:cNvSpPr/>
            <p:nvPr/>
          </p:nvSpPr>
          <p:spPr>
            <a:xfrm>
              <a:off x="884693" y="5013176"/>
              <a:ext cx="1892246" cy="668546"/>
            </a:xfrm>
            <a:prstGeom prst="roundRect">
              <a:avLst/>
            </a:prstGeom>
            <a:solidFill>
              <a:srgbClr val="0294F8"/>
            </a:solidFill>
            <a:ln w="0">
              <a:solidFill>
                <a:srgbClr val="0294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sz="1600" dirty="0" smtClean="0">
                  <a:solidFill>
                    <a:prstClr val="white"/>
                  </a:solidFill>
                </a:rPr>
                <a:t>Content Provider</a:t>
              </a:r>
              <a:endParaRPr lang="de-DE" sz="1600" dirty="0">
                <a:solidFill>
                  <a:prstClr val="white"/>
                </a:solidFill>
              </a:endParaRPr>
            </a:p>
          </p:txBody>
        </p:sp>
        <p:sp>
          <p:nvSpPr>
            <p:cNvPr id="155" name="Flussdiagramm: Magnetplattenspeicher 154"/>
            <p:cNvSpPr/>
            <p:nvPr/>
          </p:nvSpPr>
          <p:spPr>
            <a:xfrm>
              <a:off x="884693" y="5977519"/>
              <a:ext cx="1892246" cy="619833"/>
            </a:xfrm>
            <a:prstGeom prst="flowChartMagneticDisk">
              <a:avLst/>
            </a:prstGeom>
            <a:solidFill>
              <a:schemeClr val="bg1">
                <a:lumMod val="5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de-DE" dirty="0" smtClean="0">
                  <a:solidFill>
                    <a:prstClr val="white"/>
                  </a:solidFill>
                </a:rPr>
                <a:t>Datastore</a:t>
              </a:r>
              <a:endParaRPr lang="de-DE" dirty="0">
                <a:solidFill>
                  <a:prstClr val="white"/>
                </a:solidFill>
              </a:endParaRPr>
            </a:p>
          </p:txBody>
        </p:sp>
        <p:cxnSp>
          <p:nvCxnSpPr>
            <p:cNvPr id="156" name="Gerade Verbindung mit Pfeil 155"/>
            <p:cNvCxnSpPr>
              <a:stCxn id="154" idx="2"/>
              <a:endCxn id="155" idx="0"/>
            </p:cNvCxnSpPr>
            <p:nvPr/>
          </p:nvCxnSpPr>
          <p:spPr>
            <a:xfrm>
              <a:off x="1830816" y="5681722"/>
              <a:ext cx="0" cy="50240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57049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Programmiermodel: </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p:cNvSpPr/>
          <p:nvPr/>
        </p:nvSpPr>
        <p:spPr>
          <a:xfrm>
            <a:off x="1043608" y="1572756"/>
            <a:ext cx="7560840" cy="3708708"/>
          </a:xfrm>
          <a:prstGeom prst="rect">
            <a:avLst/>
          </a:prstGeom>
        </p:spPr>
        <p:txBody>
          <a:bodyPr wrap="square">
            <a:spAutoFit/>
          </a:bodyPr>
          <a:lstStyle/>
          <a:p>
            <a:pPr marL="216000" indent="-216000" fontAlgn="base">
              <a:spcBef>
                <a:spcPts val="1800"/>
              </a:spcBef>
              <a:spcAft>
                <a:spcPct val="0"/>
              </a:spcAft>
              <a:buClr>
                <a:srgbClr val="008000">
                  <a:lumMod val="50000"/>
                </a:srgbClr>
              </a:buClr>
              <a:buFont typeface="Wingdings" pitchFamily="2" charset="2"/>
              <a:buChar char="§"/>
            </a:pPr>
            <a:r>
              <a:rPr lang="de-DE" sz="2000" dirty="0" err="1" smtClean="0">
                <a:solidFill>
                  <a:prstClr val="black"/>
                </a:solidFill>
              </a:rPr>
              <a:t>Activity</a:t>
            </a:r>
            <a:r>
              <a:rPr lang="de-DE" sz="2000" dirty="0" smtClean="0">
                <a:solidFill>
                  <a:prstClr val="black"/>
                </a:solidFill>
              </a:rPr>
              <a:t> korrespondiert </a:t>
            </a:r>
            <a:r>
              <a:rPr lang="de-DE" sz="2000" dirty="0" err="1" smtClean="0">
                <a:solidFill>
                  <a:prstClr val="black"/>
                </a:solidFill>
              </a:rPr>
              <a:t>i.d.R</a:t>
            </a:r>
            <a:r>
              <a:rPr lang="de-DE" sz="2000" dirty="0" smtClean="0">
                <a:solidFill>
                  <a:prstClr val="black"/>
                </a:solidFill>
              </a:rPr>
              <a:t> mit einem bestimmten „Screen“ der App</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Anwendungskomponente zur visuellen Interaktion mit dem Nutzer</a:t>
            </a:r>
          </a:p>
          <a:p>
            <a:pPr marL="216000" indent="-216000" fontAlgn="base">
              <a:spcBef>
                <a:spcPts val="1800"/>
              </a:spcBef>
              <a:spcAft>
                <a:spcPct val="0"/>
              </a:spcAft>
              <a:buClr>
                <a:srgbClr val="008000">
                  <a:lumMod val="50000"/>
                </a:srgbClr>
              </a:buClr>
              <a:buFont typeface="Wingdings" pitchFamily="2" charset="2"/>
              <a:buChar char="§"/>
            </a:pPr>
            <a:r>
              <a:rPr lang="de-DE" sz="2000" dirty="0" err="1" smtClean="0">
                <a:solidFill>
                  <a:prstClr val="black"/>
                </a:solidFill>
              </a:rPr>
              <a:t>Activity</a:t>
            </a:r>
            <a:r>
              <a:rPr lang="de-DE" sz="2000" dirty="0" smtClean="0">
                <a:solidFill>
                  <a:prstClr val="black"/>
                </a:solidFill>
              </a:rPr>
              <a:t> ist für Darstellungslogik des UI und die Entgegennahme und Verarbeitung der Nutzereingaben verantwortlich (View + Controller)</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App besteht i.d.R. aus mehreren </a:t>
            </a:r>
            <a:r>
              <a:rPr lang="de-DE" sz="2000" dirty="0" err="1" smtClean="0">
                <a:solidFill>
                  <a:prstClr val="black"/>
                </a:solidFill>
              </a:rPr>
              <a:t>Activities</a:t>
            </a:r>
            <a:r>
              <a:rPr lang="de-DE" sz="2000" dirty="0" smtClean="0">
                <a:solidFill>
                  <a:prstClr val="black"/>
                </a:solidFill>
              </a:rPr>
              <a:t>, die </a:t>
            </a:r>
            <a:r>
              <a:rPr lang="de-DE" sz="2000" b="1" dirty="0" err="1" smtClean="0">
                <a:solidFill>
                  <a:prstClr val="black"/>
                </a:solidFill>
              </a:rPr>
              <a:t>loose</a:t>
            </a:r>
            <a:r>
              <a:rPr lang="de-DE" sz="2000" b="1" dirty="0" smtClean="0">
                <a:solidFill>
                  <a:prstClr val="black"/>
                </a:solidFill>
              </a:rPr>
              <a:t> gekoppelt </a:t>
            </a:r>
            <a:r>
              <a:rPr lang="de-DE" sz="2000" dirty="0" smtClean="0">
                <a:solidFill>
                  <a:prstClr val="black"/>
                </a:solidFill>
              </a:rPr>
              <a:t>sind.</a:t>
            </a:r>
          </a:p>
          <a:p>
            <a:pPr marL="216000" indent="-216000" fontAlgn="base">
              <a:spcBef>
                <a:spcPts val="1800"/>
              </a:spcBef>
              <a:spcAft>
                <a:spcPct val="0"/>
              </a:spcAft>
              <a:buClr>
                <a:srgbClr val="008000">
                  <a:lumMod val="50000"/>
                </a:srgbClr>
              </a:buClr>
              <a:buFont typeface="Wingdings" pitchFamily="2" charset="2"/>
              <a:buChar char="§"/>
            </a:pPr>
            <a:r>
              <a:rPr lang="de-DE" sz="2000" dirty="0" smtClean="0">
                <a:solidFill>
                  <a:prstClr val="black"/>
                </a:solidFill>
              </a:rPr>
              <a:t>Interaktion/Kopplung der </a:t>
            </a:r>
            <a:r>
              <a:rPr lang="de-DE" sz="2000" dirty="0" err="1" smtClean="0">
                <a:solidFill>
                  <a:prstClr val="black"/>
                </a:solidFill>
              </a:rPr>
              <a:t>Activities</a:t>
            </a:r>
            <a:r>
              <a:rPr lang="de-DE" sz="2000" dirty="0" smtClean="0">
                <a:solidFill>
                  <a:prstClr val="black"/>
                </a:solidFill>
              </a:rPr>
              <a:t> erfolgt über </a:t>
            </a:r>
            <a:r>
              <a:rPr lang="de-DE" sz="2000" b="1" dirty="0" err="1" smtClean="0">
                <a:solidFill>
                  <a:prstClr val="black"/>
                </a:solidFill>
              </a:rPr>
              <a:t>Intents</a:t>
            </a:r>
            <a:r>
              <a:rPr lang="de-DE" sz="2000" dirty="0" smtClean="0">
                <a:solidFill>
                  <a:prstClr val="black"/>
                </a:solidFill>
              </a:rPr>
              <a:t>.</a:t>
            </a:r>
          </a:p>
          <a:p>
            <a:pPr marL="216000" indent="-216000" fontAlgn="base">
              <a:spcBef>
                <a:spcPts val="1800"/>
              </a:spcBef>
              <a:spcAft>
                <a:spcPct val="0"/>
              </a:spcAft>
              <a:buClr>
                <a:srgbClr val="008000">
                  <a:lumMod val="50000"/>
                </a:srgbClr>
              </a:buClr>
              <a:buFont typeface="Wingdings" pitchFamily="2" charset="2"/>
              <a:buChar char="§"/>
            </a:pPr>
            <a:r>
              <a:rPr lang="de-DE" sz="2000" dirty="0" err="1" smtClean="0">
                <a:solidFill>
                  <a:prstClr val="black"/>
                </a:solidFill>
              </a:rPr>
              <a:t>Activities</a:t>
            </a:r>
            <a:r>
              <a:rPr lang="de-DE" sz="2000" dirty="0" smtClean="0">
                <a:solidFill>
                  <a:prstClr val="black"/>
                </a:solidFill>
              </a:rPr>
              <a:t> besitzen einen Lebenszyklus (</a:t>
            </a:r>
            <a:r>
              <a:rPr lang="de-DE" sz="2000" dirty="0" err="1" smtClean="0">
                <a:solidFill>
                  <a:prstClr val="black"/>
                </a:solidFill>
              </a:rPr>
              <a:t>Lifecycle</a:t>
            </a:r>
            <a:r>
              <a:rPr lang="de-DE" sz="2000" dirty="0" smtClean="0">
                <a:solidFill>
                  <a:prstClr val="black"/>
                </a:solidFill>
              </a:rPr>
              <a:t>), der von der </a:t>
            </a:r>
            <a:r>
              <a:rPr lang="de-DE" sz="2000" dirty="0" err="1" smtClean="0">
                <a:solidFill>
                  <a:prstClr val="black"/>
                </a:solidFill>
              </a:rPr>
              <a:t>Android</a:t>
            </a:r>
            <a:r>
              <a:rPr lang="de-DE" sz="2000" dirty="0" smtClean="0">
                <a:solidFill>
                  <a:prstClr val="black"/>
                </a:solidFill>
              </a:rPr>
              <a:t> Laufzeitumgebung </a:t>
            </a:r>
            <a:r>
              <a:rPr lang="de-DE" sz="2000" dirty="0" err="1" smtClean="0">
                <a:solidFill>
                  <a:prstClr val="black"/>
                </a:solidFill>
              </a:rPr>
              <a:t>gemanaged</a:t>
            </a:r>
            <a:r>
              <a:rPr lang="de-DE" sz="2000" dirty="0" smtClean="0">
                <a:solidFill>
                  <a:prstClr val="black"/>
                </a:solidFill>
              </a:rPr>
              <a:t> wird</a:t>
            </a:r>
          </a:p>
        </p:txBody>
      </p:sp>
    </p:spTree>
    <p:extLst>
      <p:ext uri="{BB962C8B-B14F-4D97-AF65-F5344CB8AC3E}">
        <p14:creationId xmlns:p14="http://schemas.microsoft.com/office/powerpoint/2010/main" val="3387080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Programmiermodel: </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762" y="332656"/>
            <a:ext cx="1844710" cy="37494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pieren 4"/>
          <p:cNvGrpSpPr/>
          <p:nvPr/>
        </p:nvGrpSpPr>
        <p:grpSpPr>
          <a:xfrm>
            <a:off x="467544" y="1484784"/>
            <a:ext cx="6840760" cy="4593629"/>
            <a:chOff x="1403648" y="1484784"/>
            <a:chExt cx="6840760" cy="4593629"/>
          </a:xfrm>
        </p:grpSpPr>
        <p:pic>
          <p:nvPicPr>
            <p:cNvPr id="2050" name="Picture 2" descr="http://1.2.3.11/bmi/developer.android.com/design/media/navigation_up_vs_back_gmai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484784"/>
              <a:ext cx="6562725" cy="3314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p:cNvSpPr txBox="1"/>
            <p:nvPr/>
          </p:nvSpPr>
          <p:spPr>
            <a:xfrm>
              <a:off x="3829050" y="5155083"/>
              <a:ext cx="1944216" cy="923330"/>
            </a:xfrm>
            <a:prstGeom prst="rect">
              <a:avLst/>
            </a:prstGeom>
            <a:noFill/>
          </p:spPr>
          <p:txBody>
            <a:bodyPr wrap="square" rtlCol="0">
              <a:spAutoFit/>
            </a:bodyPr>
            <a:lstStyle/>
            <a:p>
              <a:pPr fontAlgn="base">
                <a:spcBef>
                  <a:spcPct val="0"/>
                </a:spcBef>
                <a:spcAft>
                  <a:spcPct val="0"/>
                </a:spcAft>
              </a:pPr>
              <a:r>
                <a:rPr lang="de-DE" dirty="0" err="1" smtClean="0">
                  <a:solidFill>
                    <a:prstClr val="black"/>
                  </a:solidFill>
                </a:rPr>
                <a:t>Conversation</a:t>
              </a:r>
              <a:r>
                <a:rPr lang="de-DE" dirty="0" smtClean="0">
                  <a:solidFill>
                    <a:prstClr val="black"/>
                  </a:solidFill>
                </a:rPr>
                <a:t> </a:t>
              </a:r>
              <a:r>
                <a:rPr lang="de-DE" dirty="0" err="1" smtClean="0">
                  <a:solidFill>
                    <a:prstClr val="black"/>
                  </a:solidFill>
                </a:rPr>
                <a:t>list</a:t>
              </a:r>
              <a:r>
                <a:rPr lang="de-DE" dirty="0" smtClean="0">
                  <a:solidFill>
                    <a:prstClr val="black"/>
                  </a:solidFill>
                </a:rPr>
                <a:t> </a:t>
              </a:r>
              <a:r>
                <a:rPr lang="de-DE" dirty="0" err="1" smtClean="0">
                  <a:solidFill>
                    <a:prstClr val="black"/>
                  </a:solidFill>
                </a:rPr>
                <a:t>Activity</a:t>
              </a:r>
              <a:r>
                <a:rPr lang="de-DE" dirty="0" smtClean="0">
                  <a:solidFill>
                    <a:prstClr val="black"/>
                  </a:solidFill>
                </a:rPr>
                <a:t> /</a:t>
              </a:r>
            </a:p>
            <a:p>
              <a:pPr fontAlgn="base">
                <a:spcBef>
                  <a:spcPct val="0"/>
                </a:spcBef>
                <a:spcAft>
                  <a:spcPct val="0"/>
                </a:spcAft>
              </a:pPr>
              <a:r>
                <a:rPr lang="de-DE" dirty="0" smtClean="0">
                  <a:solidFill>
                    <a:prstClr val="black"/>
                  </a:solidFill>
                </a:rPr>
                <a:t>Main </a:t>
              </a:r>
              <a:r>
                <a:rPr lang="de-DE" dirty="0" err="1" smtClean="0">
                  <a:solidFill>
                    <a:prstClr val="black"/>
                  </a:solidFill>
                </a:rPr>
                <a:t>Activity</a:t>
              </a:r>
              <a:endParaRPr lang="de-DE" dirty="0">
                <a:solidFill>
                  <a:prstClr val="black"/>
                </a:solidFill>
              </a:endParaRPr>
            </a:p>
          </p:txBody>
        </p:sp>
        <p:sp>
          <p:nvSpPr>
            <p:cNvPr id="7" name="Textfeld 6"/>
            <p:cNvSpPr txBox="1"/>
            <p:nvPr/>
          </p:nvSpPr>
          <p:spPr>
            <a:xfrm>
              <a:off x="6084168" y="5169966"/>
              <a:ext cx="2160240" cy="646331"/>
            </a:xfrm>
            <a:prstGeom prst="rect">
              <a:avLst/>
            </a:prstGeom>
            <a:noFill/>
          </p:spPr>
          <p:txBody>
            <a:bodyPr wrap="square" rtlCol="0">
              <a:spAutoFit/>
            </a:bodyPr>
            <a:lstStyle/>
            <a:p>
              <a:pPr fontAlgn="base">
                <a:spcBef>
                  <a:spcPct val="0"/>
                </a:spcBef>
                <a:spcAft>
                  <a:spcPct val="0"/>
                </a:spcAft>
              </a:pPr>
              <a:r>
                <a:rPr lang="de-DE" dirty="0" err="1" smtClean="0">
                  <a:solidFill>
                    <a:prstClr val="black"/>
                  </a:solidFill>
                </a:rPr>
                <a:t>Conversation</a:t>
              </a:r>
              <a:r>
                <a:rPr lang="de-DE" dirty="0" smtClean="0">
                  <a:solidFill>
                    <a:prstClr val="black"/>
                  </a:solidFill>
                </a:rPr>
                <a:t> </a:t>
              </a:r>
              <a:r>
                <a:rPr lang="de-DE" dirty="0" err="1" smtClean="0">
                  <a:solidFill>
                    <a:prstClr val="black"/>
                  </a:solidFill>
                </a:rPr>
                <a:t>details</a:t>
              </a:r>
              <a:r>
                <a:rPr lang="de-DE" dirty="0" smtClean="0">
                  <a:solidFill>
                    <a:prstClr val="black"/>
                  </a:solidFill>
                </a:rPr>
                <a:t> </a:t>
              </a:r>
              <a:r>
                <a:rPr lang="de-DE" dirty="0" err="1" smtClean="0">
                  <a:solidFill>
                    <a:prstClr val="black"/>
                  </a:solidFill>
                </a:rPr>
                <a:t>Activity</a:t>
              </a:r>
              <a:endParaRPr lang="de-DE" dirty="0" smtClean="0">
                <a:solidFill>
                  <a:prstClr val="black"/>
                </a:solidFill>
              </a:endParaRPr>
            </a:p>
          </p:txBody>
        </p:sp>
      </p:grpSp>
      <p:sp>
        <p:nvSpPr>
          <p:cNvPr id="6" name="Flussdiagramm: Mehrere Dokumente 5"/>
          <p:cNvSpPr/>
          <p:nvPr/>
        </p:nvSpPr>
        <p:spPr>
          <a:xfrm>
            <a:off x="7668345" y="1628800"/>
            <a:ext cx="1368151" cy="2952328"/>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fontAlgn="base">
              <a:spcBef>
                <a:spcPct val="0"/>
              </a:spcBef>
              <a:spcAft>
                <a:spcPct val="0"/>
              </a:spcAft>
            </a:pPr>
            <a:r>
              <a:rPr lang="de-DE" dirty="0" err="1" smtClean="0">
                <a:solidFill>
                  <a:prstClr val="black"/>
                </a:solidFill>
              </a:rPr>
              <a:t>Activities</a:t>
            </a:r>
            <a:r>
              <a:rPr lang="de-DE" dirty="0">
                <a:solidFill>
                  <a:prstClr val="black"/>
                </a:solidFill>
              </a:rPr>
              <a:t> </a:t>
            </a:r>
            <a:r>
              <a:rPr lang="de-DE" dirty="0" err="1" smtClean="0">
                <a:solidFill>
                  <a:prstClr val="black"/>
                </a:solidFill>
              </a:rPr>
              <a:t>Stack</a:t>
            </a:r>
            <a:endParaRPr lang="de-DE" dirty="0">
              <a:solidFill>
                <a:prstClr val="black"/>
              </a:solidFill>
            </a:endParaRPr>
          </a:p>
        </p:txBody>
      </p:sp>
      <p:sp>
        <p:nvSpPr>
          <p:cNvPr id="8" name="Pfeil nach rechts 7"/>
          <p:cNvSpPr/>
          <p:nvPr/>
        </p:nvSpPr>
        <p:spPr>
          <a:xfrm>
            <a:off x="7092280" y="2914303"/>
            <a:ext cx="504057" cy="43204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fontAlgn="base">
              <a:spcBef>
                <a:spcPct val="0"/>
              </a:spcBef>
              <a:spcAft>
                <a:spcPct val="0"/>
              </a:spcAft>
            </a:pPr>
            <a:endParaRPr lang="de-DE">
              <a:solidFill>
                <a:prstClr val="black"/>
              </a:solidFill>
            </a:endParaRPr>
          </a:p>
        </p:txBody>
      </p:sp>
    </p:spTree>
    <p:extLst>
      <p:ext uri="{BB962C8B-B14F-4D97-AF65-F5344CB8AC3E}">
        <p14:creationId xmlns:p14="http://schemas.microsoft.com/office/powerpoint/2010/main" val="3640149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7704856" cy="928670"/>
          </a:xfrm>
        </p:spPr>
        <p:txBody>
          <a:bodyPr>
            <a:normAutofit/>
          </a:bodyPr>
          <a:lstStyle/>
          <a:p>
            <a:r>
              <a:rPr lang="de-DE" dirty="0" smtClean="0"/>
              <a:t>Programmiermodel: </a:t>
            </a:r>
            <a:r>
              <a:rPr lang="de-DE" dirty="0" err="1" smtClean="0"/>
              <a:t>Activity</a:t>
            </a:r>
            <a:endParaRPr lang="de-DE" dirty="0">
              <a:solidFill>
                <a:schemeClr val="tx1"/>
              </a:solidFill>
            </a:endParaRPr>
          </a:p>
        </p:txBody>
      </p:sp>
      <p:pic>
        <p:nvPicPr>
          <p:cNvPr id="4" name="Picture 4" descr="http://1.2.3.12/bmi/developer.android.com/assets/images/da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520" y="332656"/>
            <a:ext cx="1844710" cy="3749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pieren 7"/>
          <p:cNvGrpSpPr/>
          <p:nvPr/>
        </p:nvGrpSpPr>
        <p:grpSpPr>
          <a:xfrm>
            <a:off x="1403648" y="1667276"/>
            <a:ext cx="2225799" cy="663293"/>
            <a:chOff x="827584" y="1913867"/>
            <a:chExt cx="2225799" cy="663293"/>
          </a:xfrm>
        </p:grpSpPr>
        <p:sp>
          <p:nvSpPr>
            <p:cNvPr id="5" name="Textfeld 4"/>
            <p:cNvSpPr txBox="1"/>
            <p:nvPr/>
          </p:nvSpPr>
          <p:spPr>
            <a:xfrm>
              <a:off x="1469207" y="2192226"/>
              <a:ext cx="1584176" cy="369332"/>
            </a:xfrm>
            <a:prstGeom prst="rect">
              <a:avLst/>
            </a:prstGeom>
            <a:noFill/>
          </p:spPr>
          <p:txBody>
            <a:bodyPr wrap="square" rtlCol="0">
              <a:spAutoFit/>
            </a:bodyPr>
            <a:lstStyle/>
            <a:p>
              <a:pPr fontAlgn="base">
                <a:spcBef>
                  <a:spcPct val="0"/>
                </a:spcBef>
                <a:spcAft>
                  <a:spcPct val="0"/>
                </a:spcAft>
              </a:pPr>
              <a:r>
                <a:rPr lang="de-DE" dirty="0" err="1" smtClean="0">
                  <a:solidFill>
                    <a:prstClr val="black"/>
                  </a:solidFill>
                </a:rPr>
                <a:t>Activity</a:t>
              </a:r>
              <a:r>
                <a:rPr lang="de-DE" dirty="0" smtClean="0">
                  <a:solidFill>
                    <a:prstClr val="black"/>
                  </a:solidFill>
                </a:rPr>
                <a:t>-Class</a:t>
              </a:r>
              <a:endParaRPr lang="de-DE" dirty="0">
                <a:solidFill>
                  <a:prstClr val="black"/>
                </a:solidFill>
              </a:endParaRPr>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584" y="1913867"/>
              <a:ext cx="524553" cy="663293"/>
            </a:xfrm>
            <a:prstGeom prst="rect">
              <a:avLst/>
            </a:prstGeom>
          </p:spPr>
        </p:pic>
      </p:grpSp>
      <p:grpSp>
        <p:nvGrpSpPr>
          <p:cNvPr id="12" name="Gruppieren 11"/>
          <p:cNvGrpSpPr/>
          <p:nvPr/>
        </p:nvGrpSpPr>
        <p:grpSpPr>
          <a:xfrm>
            <a:off x="5111452" y="1227347"/>
            <a:ext cx="3209131" cy="2031325"/>
            <a:chOff x="5608637" y="1212691"/>
            <a:chExt cx="3209131" cy="2031325"/>
          </a:xfrm>
        </p:grpSpPr>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8637" y="1816263"/>
              <a:ext cx="576064" cy="581301"/>
            </a:xfrm>
            <a:prstGeom prst="rect">
              <a:avLst/>
            </a:prstGeom>
          </p:spPr>
        </p:pic>
        <p:sp>
          <p:nvSpPr>
            <p:cNvPr id="11" name="Textfeld 10"/>
            <p:cNvSpPr txBox="1"/>
            <p:nvPr/>
          </p:nvSpPr>
          <p:spPr>
            <a:xfrm>
              <a:off x="6441504" y="1212691"/>
              <a:ext cx="2376264" cy="2031325"/>
            </a:xfrm>
            <a:prstGeom prst="rect">
              <a:avLst/>
            </a:prstGeom>
            <a:noFill/>
          </p:spPr>
          <p:txBody>
            <a:bodyPr wrap="square" rtlCol="0">
              <a:spAutoFit/>
            </a:bodyPr>
            <a:lstStyle/>
            <a:p>
              <a:pPr fontAlgn="base">
                <a:spcBef>
                  <a:spcPct val="0"/>
                </a:spcBef>
                <a:spcAft>
                  <a:spcPct val="0"/>
                </a:spcAft>
              </a:pPr>
              <a:r>
                <a:rPr lang="de-DE" dirty="0" smtClean="0">
                  <a:solidFill>
                    <a:prstClr val="black"/>
                  </a:solidFill>
                </a:rPr>
                <a:t>Resources:</a:t>
              </a:r>
            </a:p>
            <a:p>
              <a:pPr marL="285750" indent="-285750" fontAlgn="base">
                <a:spcBef>
                  <a:spcPct val="0"/>
                </a:spcBef>
                <a:spcAft>
                  <a:spcPct val="0"/>
                </a:spcAft>
                <a:buFont typeface="Arial" pitchFamily="34" charset="0"/>
                <a:buChar char="•"/>
              </a:pPr>
              <a:r>
                <a:rPr lang="de-DE" dirty="0" smtClean="0">
                  <a:solidFill>
                    <a:prstClr val="black"/>
                  </a:solidFill>
                </a:rPr>
                <a:t>Layout</a:t>
              </a:r>
            </a:p>
            <a:p>
              <a:pPr marL="285750" indent="-285750" fontAlgn="base">
                <a:spcBef>
                  <a:spcPct val="0"/>
                </a:spcBef>
                <a:spcAft>
                  <a:spcPct val="0"/>
                </a:spcAft>
                <a:buFont typeface="Arial" pitchFamily="34" charset="0"/>
                <a:buChar char="•"/>
              </a:pPr>
              <a:r>
                <a:rPr lang="de-DE" dirty="0" smtClean="0">
                  <a:solidFill>
                    <a:prstClr val="black"/>
                  </a:solidFill>
                </a:rPr>
                <a:t>Menu</a:t>
              </a:r>
            </a:p>
            <a:p>
              <a:pPr marL="285750" indent="-285750" fontAlgn="base">
                <a:spcBef>
                  <a:spcPct val="0"/>
                </a:spcBef>
                <a:spcAft>
                  <a:spcPct val="0"/>
                </a:spcAft>
                <a:buFont typeface="Arial" pitchFamily="34" charset="0"/>
                <a:buChar char="•"/>
              </a:pPr>
              <a:r>
                <a:rPr lang="de-DE" dirty="0" smtClean="0">
                  <a:solidFill>
                    <a:prstClr val="black"/>
                  </a:solidFill>
                </a:rPr>
                <a:t>Strings</a:t>
              </a:r>
            </a:p>
            <a:p>
              <a:pPr marL="285750" indent="-285750" fontAlgn="base">
                <a:spcBef>
                  <a:spcPct val="0"/>
                </a:spcBef>
                <a:spcAft>
                  <a:spcPct val="0"/>
                </a:spcAft>
                <a:buFont typeface="Arial" pitchFamily="34" charset="0"/>
                <a:buChar char="•"/>
              </a:pPr>
              <a:r>
                <a:rPr lang="de-DE" dirty="0" smtClean="0">
                  <a:solidFill>
                    <a:prstClr val="black"/>
                  </a:solidFill>
                </a:rPr>
                <a:t>Styles</a:t>
              </a:r>
            </a:p>
            <a:p>
              <a:pPr marL="285750" indent="-285750" fontAlgn="base">
                <a:spcBef>
                  <a:spcPct val="0"/>
                </a:spcBef>
                <a:spcAft>
                  <a:spcPct val="0"/>
                </a:spcAft>
                <a:buFont typeface="Arial" pitchFamily="34" charset="0"/>
                <a:buChar char="•"/>
              </a:pPr>
              <a:r>
                <a:rPr lang="de-DE" dirty="0" err="1" smtClean="0">
                  <a:solidFill>
                    <a:prstClr val="black"/>
                  </a:solidFill>
                </a:rPr>
                <a:t>Drawables</a:t>
              </a:r>
              <a:endParaRPr lang="de-DE" dirty="0" smtClean="0">
                <a:solidFill>
                  <a:prstClr val="black"/>
                </a:solidFill>
              </a:endParaRPr>
            </a:p>
            <a:p>
              <a:pPr marL="285750" indent="-285750" fontAlgn="base">
                <a:spcBef>
                  <a:spcPct val="0"/>
                </a:spcBef>
                <a:spcAft>
                  <a:spcPct val="0"/>
                </a:spcAft>
                <a:buFont typeface="Arial" pitchFamily="34" charset="0"/>
                <a:buChar char="•"/>
              </a:pPr>
              <a:r>
                <a:rPr lang="de-DE" dirty="0" smtClean="0">
                  <a:solidFill>
                    <a:prstClr val="black"/>
                  </a:solidFill>
                </a:rPr>
                <a:t>…</a:t>
              </a:r>
              <a:endParaRPr lang="de-DE" dirty="0">
                <a:solidFill>
                  <a:prstClr val="black"/>
                </a:solidFill>
              </a:endParaRPr>
            </a:p>
          </p:txBody>
        </p:sp>
      </p:grpSp>
      <p:sp>
        <p:nvSpPr>
          <p:cNvPr id="13" name="Textfeld 12"/>
          <p:cNvSpPr txBox="1"/>
          <p:nvPr/>
        </p:nvSpPr>
        <p:spPr>
          <a:xfrm>
            <a:off x="611560" y="3429000"/>
            <a:ext cx="4032448" cy="2690098"/>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fontAlgn="base">
              <a:spcBef>
                <a:spcPct val="0"/>
              </a:spcBef>
              <a:spcAft>
                <a:spcPct val="0"/>
              </a:spcAft>
            </a:pPr>
            <a:r>
              <a:rPr lang="en-US" sz="800" b="1" dirty="0">
                <a:solidFill>
                  <a:srgbClr val="7F0055"/>
                </a:solidFill>
                <a:latin typeface="Consolas"/>
              </a:rPr>
              <a:t>public</a:t>
            </a:r>
            <a:r>
              <a:rPr lang="en-US" sz="800" b="1" dirty="0">
                <a:solidFill>
                  <a:srgbClr val="000000"/>
                </a:solidFill>
                <a:latin typeface="Consolas"/>
              </a:rPr>
              <a:t> </a:t>
            </a:r>
            <a:r>
              <a:rPr lang="en-US" sz="800" b="1" dirty="0">
                <a:solidFill>
                  <a:srgbClr val="7F0055"/>
                </a:solidFill>
                <a:latin typeface="Consolas"/>
              </a:rPr>
              <a:t>class</a:t>
            </a:r>
            <a:r>
              <a:rPr lang="en-US" sz="800" b="1" dirty="0">
                <a:solidFill>
                  <a:srgbClr val="000000"/>
                </a:solidFill>
                <a:latin typeface="Consolas"/>
              </a:rPr>
              <a:t> </a:t>
            </a:r>
            <a:r>
              <a:rPr lang="en-US" sz="800" b="1" dirty="0" err="1">
                <a:solidFill>
                  <a:srgbClr val="000000"/>
                </a:solidFill>
                <a:latin typeface="Consolas"/>
              </a:rPr>
              <a:t>NotesActivity</a:t>
            </a:r>
            <a:r>
              <a:rPr lang="en-US" sz="800" b="1" dirty="0">
                <a:solidFill>
                  <a:srgbClr val="000000"/>
                </a:solidFill>
                <a:latin typeface="Consolas"/>
              </a:rPr>
              <a:t> </a:t>
            </a:r>
            <a:r>
              <a:rPr lang="en-US" sz="800" b="1" dirty="0">
                <a:solidFill>
                  <a:srgbClr val="7F0055"/>
                </a:solidFill>
                <a:latin typeface="Consolas"/>
              </a:rPr>
              <a:t>extends</a:t>
            </a:r>
            <a:r>
              <a:rPr lang="en-US" sz="800" b="1" dirty="0">
                <a:solidFill>
                  <a:srgbClr val="000000"/>
                </a:solidFill>
                <a:latin typeface="Consolas"/>
              </a:rPr>
              <a:t> Activity {</a:t>
            </a:r>
          </a:p>
          <a:p>
            <a:pPr fontAlgn="base">
              <a:spcBef>
                <a:spcPct val="0"/>
              </a:spcBef>
              <a:spcAft>
                <a:spcPct val="0"/>
              </a:spcAft>
            </a:pPr>
            <a:endParaRPr lang="de-DE" sz="800" dirty="0">
              <a:solidFill>
                <a:prstClr val="black"/>
              </a:solidFill>
              <a:latin typeface="Consolas"/>
            </a:endParaRP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r>
              <a:rPr lang="de-DE" sz="800" dirty="0" smtClean="0">
                <a:solidFill>
                  <a:srgbClr val="646464"/>
                </a:solidFill>
                <a:latin typeface="Consolas"/>
              </a:rPr>
              <a:t>@</a:t>
            </a:r>
            <a:r>
              <a:rPr lang="de-DE" sz="800" dirty="0" err="1">
                <a:solidFill>
                  <a:srgbClr val="646464"/>
                </a:solidFill>
                <a:latin typeface="Consolas"/>
              </a:rPr>
              <a:t>Override</a:t>
            </a:r>
            <a:endParaRPr lang="de-DE" sz="800" dirty="0">
              <a:solidFill>
                <a:srgbClr val="646464"/>
              </a:solidFill>
              <a:latin typeface="Consolas"/>
            </a:endParaRP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r>
              <a:rPr lang="de-DE" sz="800" b="1" dirty="0" err="1" smtClean="0">
                <a:solidFill>
                  <a:srgbClr val="7F0055"/>
                </a:solidFill>
                <a:latin typeface="Consolas"/>
              </a:rPr>
              <a:t>public</a:t>
            </a:r>
            <a:r>
              <a:rPr lang="de-DE" sz="800" b="1" dirty="0" smtClean="0">
                <a:solidFill>
                  <a:srgbClr val="000000"/>
                </a:solidFill>
                <a:latin typeface="Consolas"/>
              </a:rPr>
              <a:t> </a:t>
            </a:r>
            <a:r>
              <a:rPr lang="de-DE" sz="800" b="1" dirty="0" err="1">
                <a:solidFill>
                  <a:srgbClr val="7F0055"/>
                </a:solidFill>
                <a:latin typeface="Consolas"/>
              </a:rPr>
              <a:t>void</a:t>
            </a:r>
            <a:r>
              <a:rPr lang="de-DE" sz="800" b="1" dirty="0">
                <a:solidFill>
                  <a:srgbClr val="000000"/>
                </a:solidFill>
                <a:latin typeface="Consolas"/>
              </a:rPr>
              <a:t> </a:t>
            </a:r>
            <a:r>
              <a:rPr lang="de-DE" sz="800" b="1" dirty="0" err="1">
                <a:solidFill>
                  <a:srgbClr val="000000"/>
                </a:solidFill>
                <a:latin typeface="Consolas"/>
              </a:rPr>
              <a:t>onCreate</a:t>
            </a:r>
            <a:r>
              <a:rPr lang="de-DE" sz="800" b="1" dirty="0">
                <a:solidFill>
                  <a:srgbClr val="000000"/>
                </a:solidFill>
                <a:latin typeface="Consolas"/>
              </a:rPr>
              <a:t>(Bundle </a:t>
            </a:r>
            <a:r>
              <a:rPr lang="de-DE" sz="800" b="1" dirty="0" err="1">
                <a:solidFill>
                  <a:srgbClr val="000000"/>
                </a:solidFill>
                <a:latin typeface="Consolas"/>
              </a:rPr>
              <a:t>savedInstanceState</a:t>
            </a:r>
            <a:r>
              <a:rPr lang="de-DE" sz="800" b="1" dirty="0">
                <a:solidFill>
                  <a:srgbClr val="000000"/>
                </a:solidFill>
                <a:latin typeface="Consolas"/>
              </a:rPr>
              <a:t>) {</a:t>
            </a: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r>
              <a:rPr lang="de-DE" sz="800" b="1" dirty="0" err="1" smtClean="0">
                <a:solidFill>
                  <a:srgbClr val="7F0055"/>
                </a:solidFill>
                <a:latin typeface="Consolas"/>
              </a:rPr>
              <a:t>super</a:t>
            </a:r>
            <a:r>
              <a:rPr lang="de-DE" sz="800" b="1" dirty="0" err="1" smtClean="0">
                <a:solidFill>
                  <a:srgbClr val="000000"/>
                </a:solidFill>
                <a:latin typeface="Consolas"/>
              </a:rPr>
              <a:t>.onCreate</a:t>
            </a:r>
            <a:r>
              <a:rPr lang="de-DE" sz="800" b="1" dirty="0" smtClean="0">
                <a:solidFill>
                  <a:srgbClr val="000000"/>
                </a:solidFill>
                <a:latin typeface="Consolas"/>
              </a:rPr>
              <a:t>(</a:t>
            </a:r>
            <a:r>
              <a:rPr lang="de-DE" sz="800" b="1" dirty="0" err="1" smtClean="0">
                <a:solidFill>
                  <a:srgbClr val="000000"/>
                </a:solidFill>
                <a:latin typeface="Consolas"/>
              </a:rPr>
              <a:t>savedInstanceState</a:t>
            </a:r>
            <a:r>
              <a:rPr lang="de-DE" sz="800" b="1" dirty="0">
                <a:solidFill>
                  <a:srgbClr val="000000"/>
                </a:solidFill>
                <a:latin typeface="Consolas"/>
              </a:rPr>
              <a:t>);</a:t>
            </a: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r>
              <a:rPr lang="de-DE" sz="800" dirty="0" err="1" smtClean="0">
                <a:solidFill>
                  <a:srgbClr val="000000"/>
                </a:solidFill>
                <a:latin typeface="Consolas"/>
              </a:rPr>
              <a:t>setContentView</a:t>
            </a:r>
            <a:r>
              <a:rPr lang="de-DE" sz="800" dirty="0" smtClean="0">
                <a:solidFill>
                  <a:srgbClr val="000000"/>
                </a:solidFill>
                <a:latin typeface="Consolas"/>
              </a:rPr>
              <a:t>(</a:t>
            </a:r>
            <a:r>
              <a:rPr lang="de-DE" sz="800" dirty="0" err="1" smtClean="0">
                <a:solidFill>
                  <a:srgbClr val="000000"/>
                </a:solidFill>
                <a:latin typeface="Consolas"/>
              </a:rPr>
              <a:t>R.layout.</a:t>
            </a:r>
            <a:r>
              <a:rPr lang="de-DE" sz="800" i="1" dirty="0" err="1" smtClean="0">
                <a:solidFill>
                  <a:srgbClr val="0000C0"/>
                </a:solidFill>
                <a:latin typeface="Consolas"/>
              </a:rPr>
              <a:t>activity_notes</a:t>
            </a:r>
            <a:r>
              <a:rPr lang="de-DE" sz="800" i="1" dirty="0">
                <a:solidFill>
                  <a:srgbClr val="000000"/>
                </a:solidFill>
                <a:latin typeface="Consolas"/>
              </a:rPr>
              <a:t>);</a:t>
            </a: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endParaRPr lang="de-DE" sz="800" dirty="0">
              <a:solidFill>
                <a:srgbClr val="000000"/>
              </a:solidFill>
              <a:latin typeface="Consolas"/>
            </a:endParaRPr>
          </a:p>
          <a:p>
            <a:pPr fontAlgn="base">
              <a:spcBef>
                <a:spcPct val="0"/>
              </a:spcBef>
              <a:spcAft>
                <a:spcPct val="0"/>
              </a:spcAft>
            </a:pPr>
            <a:endParaRPr lang="de-DE" sz="800" dirty="0">
              <a:solidFill>
                <a:prstClr val="black"/>
              </a:solidFill>
              <a:latin typeface="Consolas"/>
            </a:endParaRP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r>
              <a:rPr lang="de-DE" sz="800" dirty="0" smtClean="0">
                <a:solidFill>
                  <a:srgbClr val="646464"/>
                </a:solidFill>
                <a:latin typeface="Consolas"/>
              </a:rPr>
              <a:t>@</a:t>
            </a:r>
            <a:r>
              <a:rPr lang="de-DE" sz="800" dirty="0" err="1">
                <a:solidFill>
                  <a:srgbClr val="646464"/>
                </a:solidFill>
                <a:latin typeface="Consolas"/>
              </a:rPr>
              <a:t>Override</a:t>
            </a:r>
            <a:endParaRPr lang="de-DE" sz="800" dirty="0">
              <a:solidFill>
                <a:srgbClr val="646464"/>
              </a:solidFill>
              <a:latin typeface="Consolas"/>
            </a:endParaRP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r>
              <a:rPr lang="de-DE" sz="800" b="1" dirty="0" err="1" smtClean="0">
                <a:solidFill>
                  <a:srgbClr val="7F0055"/>
                </a:solidFill>
                <a:latin typeface="Consolas"/>
              </a:rPr>
              <a:t>public</a:t>
            </a:r>
            <a:r>
              <a:rPr lang="de-DE" sz="800" b="1" dirty="0" smtClean="0">
                <a:solidFill>
                  <a:srgbClr val="000000"/>
                </a:solidFill>
                <a:latin typeface="Consolas"/>
              </a:rPr>
              <a:t> </a:t>
            </a:r>
            <a:r>
              <a:rPr lang="de-DE" sz="800" b="1" dirty="0" err="1">
                <a:solidFill>
                  <a:srgbClr val="7F0055"/>
                </a:solidFill>
                <a:latin typeface="Consolas"/>
              </a:rPr>
              <a:t>boolean</a:t>
            </a:r>
            <a:r>
              <a:rPr lang="de-DE" sz="800" b="1" dirty="0">
                <a:solidFill>
                  <a:srgbClr val="000000"/>
                </a:solidFill>
                <a:latin typeface="Consolas"/>
              </a:rPr>
              <a:t> </a:t>
            </a:r>
            <a:r>
              <a:rPr lang="de-DE" sz="800" b="1" dirty="0" err="1">
                <a:solidFill>
                  <a:srgbClr val="000000"/>
                </a:solidFill>
                <a:latin typeface="Consolas"/>
              </a:rPr>
              <a:t>onCreateOptionsMenu</a:t>
            </a:r>
            <a:r>
              <a:rPr lang="de-DE" sz="800" b="1" dirty="0">
                <a:solidFill>
                  <a:srgbClr val="000000"/>
                </a:solidFill>
                <a:latin typeface="Consolas"/>
              </a:rPr>
              <a:t>(Menu </a:t>
            </a:r>
            <a:r>
              <a:rPr lang="de-DE" sz="800" b="1" dirty="0" err="1">
                <a:solidFill>
                  <a:srgbClr val="000000"/>
                </a:solidFill>
                <a:latin typeface="Consolas"/>
              </a:rPr>
              <a:t>menu</a:t>
            </a:r>
            <a:r>
              <a:rPr lang="de-DE" sz="800" b="1" dirty="0">
                <a:solidFill>
                  <a:srgbClr val="000000"/>
                </a:solidFill>
                <a:latin typeface="Consolas"/>
              </a:rPr>
              <a:t>) {</a:t>
            </a: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r>
              <a:rPr lang="de-DE" sz="800" dirty="0" err="1" smtClean="0">
                <a:solidFill>
                  <a:srgbClr val="000000"/>
                </a:solidFill>
                <a:latin typeface="Consolas"/>
              </a:rPr>
              <a:t>getMenuInflater</a:t>
            </a:r>
            <a:r>
              <a:rPr lang="de-DE" sz="800" dirty="0">
                <a:solidFill>
                  <a:srgbClr val="000000"/>
                </a:solidFill>
                <a:latin typeface="Consolas"/>
              </a:rPr>
              <a:t>().</a:t>
            </a:r>
            <a:r>
              <a:rPr lang="de-DE" sz="800" dirty="0" err="1">
                <a:solidFill>
                  <a:srgbClr val="000000"/>
                </a:solidFill>
                <a:latin typeface="Consolas"/>
              </a:rPr>
              <a:t>inflate</a:t>
            </a:r>
            <a:r>
              <a:rPr lang="de-DE" sz="800" dirty="0">
                <a:solidFill>
                  <a:srgbClr val="000000"/>
                </a:solidFill>
                <a:latin typeface="Consolas"/>
              </a:rPr>
              <a:t>(</a:t>
            </a:r>
            <a:r>
              <a:rPr lang="de-DE" sz="800" dirty="0" err="1">
                <a:solidFill>
                  <a:srgbClr val="000000"/>
                </a:solidFill>
                <a:latin typeface="Consolas"/>
              </a:rPr>
              <a:t>R.menu.</a:t>
            </a:r>
            <a:r>
              <a:rPr lang="de-DE" sz="800" i="1" dirty="0" err="1">
                <a:solidFill>
                  <a:srgbClr val="0000C0"/>
                </a:solidFill>
                <a:latin typeface="Consolas"/>
              </a:rPr>
              <a:t>activity_notes</a:t>
            </a:r>
            <a:r>
              <a:rPr lang="de-DE" sz="800" i="1" dirty="0">
                <a:solidFill>
                  <a:srgbClr val="000000"/>
                </a:solidFill>
                <a:latin typeface="Consolas"/>
              </a:rPr>
              <a:t>, </a:t>
            </a:r>
            <a:endParaRPr lang="de-DE" sz="800" i="1" dirty="0" smtClean="0">
              <a:solidFill>
                <a:srgbClr val="000000"/>
              </a:solidFill>
              <a:latin typeface="Consolas"/>
            </a:endParaRPr>
          </a:p>
          <a:p>
            <a:pPr fontAlgn="base">
              <a:spcBef>
                <a:spcPct val="0"/>
              </a:spcBef>
              <a:spcAft>
                <a:spcPct val="0"/>
              </a:spcAft>
            </a:pPr>
            <a:r>
              <a:rPr lang="de-DE" sz="800" i="1" dirty="0" smtClean="0">
                <a:solidFill>
                  <a:srgbClr val="000000"/>
                </a:solidFill>
                <a:latin typeface="Consolas"/>
              </a:rPr>
              <a:t>            </a:t>
            </a:r>
            <a:r>
              <a:rPr lang="de-DE" sz="800" i="1" dirty="0" err="1" smtClean="0">
                <a:solidFill>
                  <a:srgbClr val="000000"/>
                </a:solidFill>
                <a:latin typeface="Consolas"/>
              </a:rPr>
              <a:t>menu</a:t>
            </a:r>
            <a:r>
              <a:rPr lang="de-DE" sz="800" i="1" dirty="0">
                <a:solidFill>
                  <a:srgbClr val="000000"/>
                </a:solidFill>
                <a:latin typeface="Consolas"/>
              </a:rPr>
              <a:t>);</a:t>
            </a: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r>
              <a:rPr lang="de-DE" sz="800" b="1" dirty="0" err="1" smtClean="0">
                <a:solidFill>
                  <a:srgbClr val="7F0055"/>
                </a:solidFill>
                <a:latin typeface="Consolas"/>
              </a:rPr>
              <a:t>return</a:t>
            </a:r>
            <a:r>
              <a:rPr lang="de-DE" sz="800" b="1" dirty="0" smtClean="0">
                <a:solidFill>
                  <a:srgbClr val="000000"/>
                </a:solidFill>
                <a:latin typeface="Consolas"/>
              </a:rPr>
              <a:t> </a:t>
            </a:r>
            <a:r>
              <a:rPr lang="de-DE" sz="800" b="1" dirty="0" err="1">
                <a:solidFill>
                  <a:srgbClr val="7F0055"/>
                </a:solidFill>
                <a:latin typeface="Consolas"/>
              </a:rPr>
              <a:t>true</a:t>
            </a:r>
            <a:r>
              <a:rPr lang="de-DE" sz="800" b="1" dirty="0">
                <a:solidFill>
                  <a:srgbClr val="000000"/>
                </a:solidFill>
                <a:latin typeface="Consolas"/>
              </a:rPr>
              <a:t>;</a:t>
            </a:r>
          </a:p>
          <a:p>
            <a:pPr fontAlgn="base">
              <a:spcBef>
                <a:spcPct val="0"/>
              </a:spcBef>
              <a:spcAft>
                <a:spcPct val="0"/>
              </a:spcAft>
            </a:pPr>
            <a:r>
              <a:rPr lang="de-DE" sz="800" dirty="0">
                <a:solidFill>
                  <a:srgbClr val="000000"/>
                </a:solidFill>
                <a:latin typeface="Consolas"/>
              </a:rPr>
              <a:t>   </a:t>
            </a:r>
            <a:r>
              <a:rPr lang="de-DE" sz="800" dirty="0" smtClean="0">
                <a:solidFill>
                  <a:srgbClr val="000000"/>
                </a:solidFill>
                <a:latin typeface="Consolas"/>
              </a:rPr>
              <a:t> }</a:t>
            </a:r>
            <a:endParaRPr lang="de-DE" sz="800" dirty="0">
              <a:solidFill>
                <a:srgbClr val="000000"/>
              </a:solidFill>
              <a:latin typeface="Consolas"/>
            </a:endParaRPr>
          </a:p>
          <a:p>
            <a:pPr fontAlgn="base">
              <a:spcBef>
                <a:spcPct val="0"/>
              </a:spcBef>
              <a:spcAft>
                <a:spcPct val="0"/>
              </a:spcAft>
            </a:pPr>
            <a:r>
              <a:rPr lang="de-DE" sz="800" dirty="0">
                <a:solidFill>
                  <a:srgbClr val="000000"/>
                </a:solidFill>
                <a:latin typeface="Consolas"/>
              </a:rPr>
              <a:t>}</a:t>
            </a:r>
            <a:endParaRPr lang="de-DE" sz="800" dirty="0">
              <a:solidFill>
                <a:prstClr val="black"/>
              </a:solidFill>
            </a:endParaRPr>
          </a:p>
        </p:txBody>
      </p:sp>
      <p:sp>
        <p:nvSpPr>
          <p:cNvPr id="15" name="Textfeld 14"/>
          <p:cNvSpPr txBox="1"/>
          <p:nvPr/>
        </p:nvSpPr>
        <p:spPr>
          <a:xfrm>
            <a:off x="4866084" y="3429000"/>
            <a:ext cx="4032448" cy="2690098"/>
          </a:xfrm>
          <a:prstGeom prst="roundRect">
            <a:avLst/>
          </a:prstGeom>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fontAlgn="base">
              <a:spcBef>
                <a:spcPct val="0"/>
              </a:spcBef>
              <a:spcAft>
                <a:spcPct val="0"/>
              </a:spcAft>
            </a:pPr>
            <a:r>
              <a:rPr lang="de-DE" sz="800" dirty="0">
                <a:solidFill>
                  <a:srgbClr val="008080"/>
                </a:solidFill>
                <a:latin typeface="Consolas"/>
              </a:rPr>
              <a:t>&lt;</a:t>
            </a:r>
            <a:r>
              <a:rPr lang="de-DE" sz="800" dirty="0" err="1">
                <a:solidFill>
                  <a:srgbClr val="3F7F7F"/>
                </a:solidFill>
                <a:latin typeface="Consolas"/>
              </a:rPr>
              <a:t>RelativeLayout</a:t>
            </a:r>
            <a:r>
              <a:rPr lang="de-DE" sz="800" dirty="0">
                <a:solidFill>
                  <a:srgbClr val="3F7F7F"/>
                </a:solidFill>
                <a:latin typeface="Consolas"/>
              </a:rPr>
              <a:t> </a:t>
            </a:r>
            <a:r>
              <a:rPr lang="de-DE" sz="800" dirty="0" smtClean="0">
                <a:solidFill>
                  <a:srgbClr val="3F7F7F"/>
                </a:solidFill>
                <a:latin typeface="Consolas"/>
              </a:rPr>
              <a:t>  </a:t>
            </a:r>
            <a:r>
              <a:rPr lang="de-DE" sz="800" dirty="0" err="1" smtClean="0">
                <a:solidFill>
                  <a:srgbClr val="7F007F"/>
                </a:solidFill>
                <a:latin typeface="Consolas"/>
              </a:rPr>
              <a:t>xmlns:android</a:t>
            </a:r>
            <a:r>
              <a:rPr lang="de-DE" sz="800" dirty="0">
                <a:solidFill>
                  <a:srgbClr val="000000"/>
                </a:solidFill>
                <a:latin typeface="Consolas"/>
              </a:rPr>
              <a:t>=</a:t>
            </a:r>
            <a:r>
              <a:rPr lang="de-DE" sz="800" i="1" dirty="0">
                <a:solidFill>
                  <a:srgbClr val="2A00FF"/>
                </a:solidFill>
                <a:latin typeface="Consolas"/>
              </a:rPr>
              <a:t>"http://schemas.android.com/</a:t>
            </a:r>
            <a:r>
              <a:rPr lang="de-DE" sz="800" i="1" dirty="0" err="1">
                <a:solidFill>
                  <a:srgbClr val="2A00FF"/>
                </a:solidFill>
                <a:latin typeface="Consolas"/>
              </a:rPr>
              <a:t>apk</a:t>
            </a:r>
            <a:r>
              <a:rPr lang="de-DE" sz="800" i="1" dirty="0">
                <a:solidFill>
                  <a:srgbClr val="2A00FF"/>
                </a:solidFill>
                <a:latin typeface="Consolas"/>
              </a:rPr>
              <a:t>/</a:t>
            </a:r>
            <a:r>
              <a:rPr lang="de-DE" sz="800" i="1" dirty="0" err="1">
                <a:solidFill>
                  <a:srgbClr val="2A00FF"/>
                </a:solidFill>
                <a:latin typeface="Consolas"/>
              </a:rPr>
              <a:t>res</a:t>
            </a:r>
            <a:r>
              <a:rPr lang="de-DE" sz="800" i="1" dirty="0">
                <a:solidFill>
                  <a:srgbClr val="2A00FF"/>
                </a:solidFill>
                <a:latin typeface="Consolas"/>
              </a:rPr>
              <a:t>/</a:t>
            </a:r>
            <a:r>
              <a:rPr lang="de-DE" sz="800" i="1" dirty="0" err="1">
                <a:solidFill>
                  <a:srgbClr val="2A00FF"/>
                </a:solidFill>
                <a:latin typeface="Consolas"/>
              </a:rPr>
              <a:t>android</a:t>
            </a:r>
            <a:r>
              <a:rPr lang="de-DE" sz="800" i="1" dirty="0">
                <a:solidFill>
                  <a:srgbClr val="2A00FF"/>
                </a:solidFill>
                <a:latin typeface="Consolas"/>
              </a:rPr>
              <a:t>"</a:t>
            </a: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xmlns:tools</a:t>
            </a:r>
            <a:r>
              <a:rPr lang="de-DE" sz="800" dirty="0">
                <a:solidFill>
                  <a:srgbClr val="000000"/>
                </a:solidFill>
                <a:latin typeface="Consolas"/>
              </a:rPr>
              <a:t>=</a:t>
            </a:r>
            <a:r>
              <a:rPr lang="de-DE" sz="800" i="1" dirty="0">
                <a:solidFill>
                  <a:srgbClr val="2A00FF"/>
                </a:solidFill>
                <a:latin typeface="Consolas"/>
              </a:rPr>
              <a:t>"http://schemas.android.com/</a:t>
            </a:r>
            <a:r>
              <a:rPr lang="de-DE" sz="800" i="1" dirty="0" err="1">
                <a:solidFill>
                  <a:srgbClr val="2A00FF"/>
                </a:solidFill>
                <a:latin typeface="Consolas"/>
              </a:rPr>
              <a:t>tools</a:t>
            </a:r>
            <a:r>
              <a:rPr lang="de-DE" sz="800" i="1" dirty="0">
                <a:solidFill>
                  <a:srgbClr val="2A00FF"/>
                </a:solidFill>
                <a:latin typeface="Consolas"/>
              </a:rPr>
              <a:t>"</a:t>
            </a: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android:layout_width</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match_parent</a:t>
            </a:r>
            <a:r>
              <a:rPr lang="de-DE" sz="800" i="1" dirty="0">
                <a:solidFill>
                  <a:srgbClr val="2A00FF"/>
                </a:solidFill>
                <a:latin typeface="Consolas"/>
              </a:rPr>
              <a:t>"</a:t>
            </a: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android:layout_height</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match_parent</a:t>
            </a:r>
            <a:r>
              <a:rPr lang="de-DE" sz="800" i="1" dirty="0">
                <a:solidFill>
                  <a:srgbClr val="2A00FF"/>
                </a:solidFill>
                <a:latin typeface="Consolas"/>
              </a:rPr>
              <a:t>" </a:t>
            </a:r>
            <a:r>
              <a:rPr lang="de-DE" sz="800" i="1" dirty="0">
                <a:solidFill>
                  <a:srgbClr val="008080"/>
                </a:solidFill>
                <a:latin typeface="Consolas"/>
              </a:rPr>
              <a:t>&gt;</a:t>
            </a:r>
          </a:p>
          <a:p>
            <a:pPr fontAlgn="base">
              <a:spcBef>
                <a:spcPct val="0"/>
              </a:spcBef>
              <a:spcAft>
                <a:spcPct val="0"/>
              </a:spcAft>
            </a:pPr>
            <a:endParaRPr lang="de-DE" sz="800" dirty="0">
              <a:solidFill>
                <a:prstClr val="black"/>
              </a:solidFill>
              <a:latin typeface="Consolas"/>
            </a:endParaRPr>
          </a:p>
          <a:p>
            <a:pPr fontAlgn="base">
              <a:spcBef>
                <a:spcPct val="0"/>
              </a:spcBef>
              <a:spcAft>
                <a:spcPct val="0"/>
              </a:spcAft>
            </a:pPr>
            <a:r>
              <a:rPr lang="de-DE" sz="800" dirty="0">
                <a:solidFill>
                  <a:srgbClr val="000000"/>
                </a:solidFill>
                <a:latin typeface="Consolas"/>
              </a:rPr>
              <a:t>    </a:t>
            </a:r>
            <a:r>
              <a:rPr lang="de-DE" sz="800" dirty="0">
                <a:solidFill>
                  <a:srgbClr val="008080"/>
                </a:solidFill>
                <a:latin typeface="Consolas"/>
              </a:rPr>
              <a:t>&lt;</a:t>
            </a:r>
            <a:r>
              <a:rPr lang="de-DE" sz="800" dirty="0" err="1">
                <a:solidFill>
                  <a:srgbClr val="3F7F7F"/>
                </a:solidFill>
                <a:latin typeface="Consolas"/>
              </a:rPr>
              <a:t>EditText</a:t>
            </a:r>
            <a:endParaRPr lang="de-DE" sz="800" dirty="0">
              <a:solidFill>
                <a:srgbClr val="3F7F7F"/>
              </a:solidFill>
              <a:latin typeface="Consolas"/>
            </a:endParaRP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android:id</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id</a:t>
            </a:r>
            <a:r>
              <a:rPr lang="de-DE" sz="800" i="1" dirty="0">
                <a:solidFill>
                  <a:srgbClr val="2A00FF"/>
                </a:solidFill>
                <a:latin typeface="Consolas"/>
              </a:rPr>
              <a:t>/</a:t>
            </a:r>
            <a:r>
              <a:rPr lang="de-DE" sz="800" i="1" dirty="0" err="1">
                <a:solidFill>
                  <a:srgbClr val="2A00FF"/>
                </a:solidFill>
                <a:latin typeface="Consolas"/>
              </a:rPr>
              <a:t>notesTextEdit</a:t>
            </a:r>
            <a:r>
              <a:rPr lang="de-DE" sz="800" i="1" dirty="0">
                <a:solidFill>
                  <a:srgbClr val="2A00FF"/>
                </a:solidFill>
                <a:latin typeface="Consolas"/>
              </a:rPr>
              <a:t>"</a:t>
            </a: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android:layout_width</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match_parent</a:t>
            </a:r>
            <a:r>
              <a:rPr lang="de-DE" sz="800" i="1" dirty="0">
                <a:solidFill>
                  <a:srgbClr val="2A00FF"/>
                </a:solidFill>
                <a:latin typeface="Consolas"/>
              </a:rPr>
              <a:t>"</a:t>
            </a: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android:layout_height</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match_parent</a:t>
            </a:r>
            <a:r>
              <a:rPr lang="de-DE" sz="800" i="1" dirty="0">
                <a:solidFill>
                  <a:srgbClr val="2A00FF"/>
                </a:solidFill>
                <a:latin typeface="Consolas"/>
              </a:rPr>
              <a:t>"</a:t>
            </a: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android:ems</a:t>
            </a:r>
            <a:r>
              <a:rPr lang="de-DE" sz="800" dirty="0">
                <a:solidFill>
                  <a:srgbClr val="000000"/>
                </a:solidFill>
                <a:latin typeface="Consolas"/>
              </a:rPr>
              <a:t>=</a:t>
            </a:r>
            <a:r>
              <a:rPr lang="de-DE" sz="800" i="1" dirty="0">
                <a:solidFill>
                  <a:srgbClr val="2A00FF"/>
                </a:solidFill>
                <a:latin typeface="Consolas"/>
              </a:rPr>
              <a:t>"10"</a:t>
            </a: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android:gravity</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top|center_vertical</a:t>
            </a:r>
            <a:r>
              <a:rPr lang="de-DE" sz="800" i="1" dirty="0">
                <a:solidFill>
                  <a:srgbClr val="2A00FF"/>
                </a:solidFill>
                <a:latin typeface="Consolas"/>
              </a:rPr>
              <a:t>"</a:t>
            </a: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android:hint</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string</a:t>
            </a:r>
            <a:r>
              <a:rPr lang="de-DE" sz="800" i="1" dirty="0">
                <a:solidFill>
                  <a:srgbClr val="2A00FF"/>
                </a:solidFill>
                <a:latin typeface="Consolas"/>
              </a:rPr>
              <a:t>/</a:t>
            </a:r>
            <a:r>
              <a:rPr lang="de-DE" sz="800" i="1" dirty="0" err="1">
                <a:solidFill>
                  <a:srgbClr val="2A00FF"/>
                </a:solidFill>
                <a:latin typeface="Consolas"/>
              </a:rPr>
              <a:t>enter_notes</a:t>
            </a:r>
            <a:r>
              <a:rPr lang="de-DE" sz="800" i="1" dirty="0">
                <a:solidFill>
                  <a:srgbClr val="2A00FF"/>
                </a:solidFill>
                <a:latin typeface="Consolas"/>
              </a:rPr>
              <a:t>"</a:t>
            </a:r>
          </a:p>
          <a:p>
            <a:pPr fontAlgn="base">
              <a:spcBef>
                <a:spcPct val="0"/>
              </a:spcBef>
              <a:spcAft>
                <a:spcPct val="0"/>
              </a:spcAft>
            </a:pPr>
            <a:r>
              <a:rPr lang="de-DE" sz="800" dirty="0">
                <a:solidFill>
                  <a:prstClr val="black"/>
                </a:solidFill>
                <a:latin typeface="Consolas"/>
              </a:rPr>
              <a:t>        </a:t>
            </a:r>
            <a:r>
              <a:rPr lang="de-DE" sz="800" dirty="0" err="1">
                <a:solidFill>
                  <a:srgbClr val="7F007F"/>
                </a:solidFill>
                <a:latin typeface="Consolas"/>
              </a:rPr>
              <a:t>android:inputType</a:t>
            </a:r>
            <a:r>
              <a:rPr lang="de-DE" sz="800" dirty="0">
                <a:solidFill>
                  <a:srgbClr val="000000"/>
                </a:solidFill>
                <a:latin typeface="Consolas"/>
              </a:rPr>
              <a:t>=</a:t>
            </a:r>
            <a:r>
              <a:rPr lang="de-DE" sz="800" i="1" dirty="0">
                <a:solidFill>
                  <a:srgbClr val="2A00FF"/>
                </a:solidFill>
                <a:latin typeface="Consolas"/>
              </a:rPr>
              <a:t>"</a:t>
            </a:r>
            <a:r>
              <a:rPr lang="de-DE" sz="800" i="1" dirty="0" err="1">
                <a:solidFill>
                  <a:srgbClr val="2A00FF"/>
                </a:solidFill>
                <a:latin typeface="Consolas"/>
              </a:rPr>
              <a:t>textMultiLine</a:t>
            </a:r>
            <a:r>
              <a:rPr lang="de-DE" sz="800" i="1" dirty="0">
                <a:solidFill>
                  <a:srgbClr val="2A00FF"/>
                </a:solidFill>
                <a:latin typeface="Consolas"/>
              </a:rPr>
              <a:t>" </a:t>
            </a:r>
            <a:r>
              <a:rPr lang="de-DE" sz="800" i="1" dirty="0">
                <a:solidFill>
                  <a:srgbClr val="008080"/>
                </a:solidFill>
                <a:latin typeface="Consolas"/>
              </a:rPr>
              <a:t>&gt;</a:t>
            </a:r>
          </a:p>
          <a:p>
            <a:pPr fontAlgn="base">
              <a:spcBef>
                <a:spcPct val="0"/>
              </a:spcBef>
              <a:spcAft>
                <a:spcPct val="0"/>
              </a:spcAft>
            </a:pPr>
            <a:endParaRPr lang="de-DE" sz="800" dirty="0">
              <a:solidFill>
                <a:prstClr val="black"/>
              </a:solidFill>
              <a:latin typeface="Consolas"/>
            </a:endParaRPr>
          </a:p>
          <a:p>
            <a:pPr fontAlgn="base">
              <a:spcBef>
                <a:spcPct val="0"/>
              </a:spcBef>
              <a:spcAft>
                <a:spcPct val="0"/>
              </a:spcAft>
            </a:pPr>
            <a:r>
              <a:rPr lang="de-DE" sz="800" dirty="0">
                <a:solidFill>
                  <a:srgbClr val="000000"/>
                </a:solidFill>
                <a:latin typeface="Consolas"/>
              </a:rPr>
              <a:t>        </a:t>
            </a:r>
            <a:r>
              <a:rPr lang="de-DE" sz="800" dirty="0">
                <a:solidFill>
                  <a:srgbClr val="008080"/>
                </a:solidFill>
                <a:latin typeface="Consolas"/>
              </a:rPr>
              <a:t>&lt;</a:t>
            </a:r>
            <a:r>
              <a:rPr lang="de-DE" sz="800" dirty="0" err="1">
                <a:solidFill>
                  <a:srgbClr val="3F7F7F"/>
                </a:solidFill>
                <a:latin typeface="Consolas"/>
              </a:rPr>
              <a:t>requestFocus</a:t>
            </a:r>
            <a:r>
              <a:rPr lang="de-DE" sz="800" dirty="0">
                <a:solidFill>
                  <a:srgbClr val="3F7F7F"/>
                </a:solidFill>
                <a:latin typeface="Consolas"/>
              </a:rPr>
              <a:t> </a:t>
            </a:r>
            <a:r>
              <a:rPr lang="de-DE" sz="800" dirty="0">
                <a:solidFill>
                  <a:srgbClr val="008080"/>
                </a:solidFill>
                <a:latin typeface="Consolas"/>
              </a:rPr>
              <a:t>/&gt;</a:t>
            </a:r>
          </a:p>
          <a:p>
            <a:pPr fontAlgn="base">
              <a:spcBef>
                <a:spcPct val="0"/>
              </a:spcBef>
              <a:spcAft>
                <a:spcPct val="0"/>
              </a:spcAft>
            </a:pPr>
            <a:r>
              <a:rPr lang="de-DE" sz="800" dirty="0">
                <a:solidFill>
                  <a:srgbClr val="000000"/>
                </a:solidFill>
                <a:latin typeface="Consolas"/>
              </a:rPr>
              <a:t>    </a:t>
            </a:r>
            <a:r>
              <a:rPr lang="de-DE" sz="800" dirty="0">
                <a:solidFill>
                  <a:srgbClr val="008080"/>
                </a:solidFill>
                <a:latin typeface="Consolas"/>
              </a:rPr>
              <a:t>&lt;/</a:t>
            </a:r>
            <a:r>
              <a:rPr lang="de-DE" sz="800" dirty="0" err="1">
                <a:solidFill>
                  <a:srgbClr val="3F7F7F"/>
                </a:solidFill>
                <a:latin typeface="Consolas"/>
              </a:rPr>
              <a:t>EditText</a:t>
            </a:r>
            <a:r>
              <a:rPr lang="de-DE" sz="800" dirty="0">
                <a:solidFill>
                  <a:srgbClr val="008080"/>
                </a:solidFill>
                <a:latin typeface="Consolas"/>
              </a:rPr>
              <a:t>&gt;</a:t>
            </a:r>
          </a:p>
          <a:p>
            <a:pPr fontAlgn="base">
              <a:spcBef>
                <a:spcPct val="0"/>
              </a:spcBef>
              <a:spcAft>
                <a:spcPct val="0"/>
              </a:spcAft>
            </a:pPr>
            <a:endParaRPr lang="de-DE" sz="800" dirty="0">
              <a:solidFill>
                <a:prstClr val="black"/>
              </a:solidFill>
              <a:latin typeface="Consolas"/>
            </a:endParaRPr>
          </a:p>
          <a:p>
            <a:pPr fontAlgn="base">
              <a:spcBef>
                <a:spcPct val="0"/>
              </a:spcBef>
              <a:spcAft>
                <a:spcPct val="0"/>
              </a:spcAft>
            </a:pPr>
            <a:r>
              <a:rPr lang="de-DE" sz="800" dirty="0">
                <a:solidFill>
                  <a:srgbClr val="008080"/>
                </a:solidFill>
                <a:latin typeface="Consolas"/>
              </a:rPr>
              <a:t>&lt;/</a:t>
            </a:r>
            <a:r>
              <a:rPr lang="de-DE" sz="800" dirty="0" err="1">
                <a:solidFill>
                  <a:srgbClr val="3F7F7F"/>
                </a:solidFill>
                <a:latin typeface="Consolas"/>
              </a:rPr>
              <a:t>RelativeLayout</a:t>
            </a:r>
            <a:r>
              <a:rPr lang="de-DE" sz="800" dirty="0">
                <a:solidFill>
                  <a:srgbClr val="008080"/>
                </a:solidFill>
                <a:latin typeface="Consolas"/>
              </a:rPr>
              <a:t>&gt;</a:t>
            </a:r>
            <a:endParaRPr lang="de-DE" sz="800" dirty="0">
              <a:solidFill>
                <a:prstClr val="black"/>
              </a:solidFill>
            </a:endParaRPr>
          </a:p>
        </p:txBody>
      </p:sp>
    </p:spTree>
    <p:extLst>
      <p:ext uri="{BB962C8B-B14F-4D97-AF65-F5344CB8AC3E}">
        <p14:creationId xmlns:p14="http://schemas.microsoft.com/office/powerpoint/2010/main" val="155336772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Nyad">
  <a:themeElements>
    <a:clrScheme name="Accso">
      <a:dk1>
        <a:sysClr val="windowText" lastClr="000000"/>
      </a:dk1>
      <a:lt1>
        <a:sysClr val="window" lastClr="FFFFFF"/>
      </a:lt1>
      <a:dk2>
        <a:srgbClr val="1F497D"/>
      </a:dk2>
      <a:lt2>
        <a:srgbClr val="EEECE1"/>
      </a:lt2>
      <a:accent1>
        <a:srgbClr val="4F81BD"/>
      </a:accent1>
      <a:accent2>
        <a:srgbClr val="C0504D"/>
      </a:accent2>
      <a:accent3>
        <a:srgbClr val="008000"/>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Nyad">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Nyad">
  <a:themeElements>
    <a:clrScheme name="Accso">
      <a:dk1>
        <a:sysClr val="windowText" lastClr="000000"/>
      </a:dk1>
      <a:lt1>
        <a:sysClr val="window" lastClr="FFFFFF"/>
      </a:lt1>
      <a:dk2>
        <a:srgbClr val="1F497D"/>
      </a:dk2>
      <a:lt2>
        <a:srgbClr val="EEECE1"/>
      </a:lt2>
      <a:accent1>
        <a:srgbClr val="4F81BD"/>
      </a:accent1>
      <a:accent2>
        <a:srgbClr val="C0504D"/>
      </a:accent2>
      <a:accent3>
        <a:srgbClr val="008000"/>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Nyad">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2_Nyad">
  <a:themeElements>
    <a:clrScheme name="Accso">
      <a:dk1>
        <a:sysClr val="windowText" lastClr="000000"/>
      </a:dk1>
      <a:lt1>
        <a:sysClr val="window" lastClr="FFFFFF"/>
      </a:lt1>
      <a:dk2>
        <a:srgbClr val="1F497D"/>
      </a:dk2>
      <a:lt2>
        <a:srgbClr val="EEECE1"/>
      </a:lt2>
      <a:accent1>
        <a:srgbClr val="4F81BD"/>
      </a:accent1>
      <a:accent2>
        <a:srgbClr val="C0504D"/>
      </a:accent2>
      <a:accent3>
        <a:srgbClr val="008000"/>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Nyad">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3_Nyad">
  <a:themeElements>
    <a:clrScheme name="Accso">
      <a:dk1>
        <a:sysClr val="windowText" lastClr="000000"/>
      </a:dk1>
      <a:lt1>
        <a:sysClr val="window" lastClr="FFFFFF"/>
      </a:lt1>
      <a:dk2>
        <a:srgbClr val="1F497D"/>
      </a:dk2>
      <a:lt2>
        <a:srgbClr val="EEECE1"/>
      </a:lt2>
      <a:accent1>
        <a:srgbClr val="4F81BD"/>
      </a:accent1>
      <a:accent2>
        <a:srgbClr val="C0504D"/>
      </a:accent2>
      <a:accent3>
        <a:srgbClr val="008000"/>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Nyad">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2539</Words>
  <Application>Microsoft Office PowerPoint</Application>
  <PresentationFormat>Bildschirmpräsentation (4:3)</PresentationFormat>
  <Paragraphs>472</Paragraphs>
  <Slides>28</Slides>
  <Notes>26</Notes>
  <HiddenSlides>4</HiddenSlides>
  <MMClips>0</MMClips>
  <ScaleCrop>false</ScaleCrop>
  <HeadingPairs>
    <vt:vector size="4" baseType="variant">
      <vt:variant>
        <vt:lpstr>Design</vt:lpstr>
      </vt:variant>
      <vt:variant>
        <vt:i4>5</vt:i4>
      </vt:variant>
      <vt:variant>
        <vt:lpstr>Folientitel</vt:lpstr>
      </vt:variant>
      <vt:variant>
        <vt:i4>28</vt:i4>
      </vt:variant>
    </vt:vector>
  </HeadingPairs>
  <TitlesOfParts>
    <vt:vector size="33" baseType="lpstr">
      <vt:lpstr>Larissa-Design</vt:lpstr>
      <vt:lpstr>Nyad</vt:lpstr>
      <vt:lpstr>1_Nyad</vt:lpstr>
      <vt:lpstr>2_Nyad</vt:lpstr>
      <vt:lpstr>3_Nyad</vt:lpstr>
      <vt:lpstr>PowerPoint-Präsentation</vt:lpstr>
      <vt:lpstr>Zu meiner Person</vt:lpstr>
      <vt:lpstr>Geschichte</vt:lpstr>
      <vt:lpstr>Grundlagen Betriebssystem</vt:lpstr>
      <vt:lpstr>Studie: Zeiterfassung goes Android</vt:lpstr>
      <vt:lpstr>Das Android-Framework</vt:lpstr>
      <vt:lpstr>Programmiermodel: Activity</vt:lpstr>
      <vt:lpstr>Programmiermodel: Activity</vt:lpstr>
      <vt:lpstr>Programmiermodel: Activity</vt:lpstr>
      <vt:lpstr>Resources</vt:lpstr>
      <vt:lpstr>Beispiel: Notes-Activity</vt:lpstr>
      <vt:lpstr>Beispiel: Notes-Activity</vt:lpstr>
      <vt:lpstr>Beispiel: Notes-Activity</vt:lpstr>
      <vt:lpstr>Beispiel: Notes-Activity</vt:lpstr>
      <vt:lpstr>Beispiel: Notes-Activity</vt:lpstr>
      <vt:lpstr>Beispiel: Notes-Activity</vt:lpstr>
      <vt:lpstr>Beispiel: Notes-Activity</vt:lpstr>
      <vt:lpstr>Acitvity-Lifecycle</vt:lpstr>
      <vt:lpstr>Acitvity-Lifecycle</vt:lpstr>
      <vt:lpstr>Intents</vt:lpstr>
      <vt:lpstr>Explizite Intents</vt:lpstr>
      <vt:lpstr>Implizite Intents</vt:lpstr>
      <vt:lpstr>Implizite Intents</vt:lpstr>
      <vt:lpstr>Das Android-Manifest</vt:lpstr>
      <vt:lpstr>App-Context</vt:lpstr>
      <vt:lpstr>App-Context</vt:lpstr>
      <vt:lpstr>Hintergrund-Tasks</vt:lpstr>
      <vt:lpstr>Kontakt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Braun</dc:creator>
  <cp:lastModifiedBy>Susanne Braun</cp:lastModifiedBy>
  <cp:revision>18</cp:revision>
  <dcterms:created xsi:type="dcterms:W3CDTF">2013-06-21T21:43:54Z</dcterms:created>
  <dcterms:modified xsi:type="dcterms:W3CDTF">2013-06-24T18:50:22Z</dcterms:modified>
</cp:coreProperties>
</file>